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4" r:id="rId5"/>
    <p:sldMasterId id="2147484798" r:id="rId6"/>
  </p:sldMasterIdLst>
  <p:notesMasterIdLst>
    <p:notesMasterId r:id="rId85"/>
  </p:notesMasterIdLst>
  <p:handoutMasterIdLst>
    <p:handoutMasterId r:id="rId86"/>
  </p:handoutMasterIdLst>
  <p:sldIdLst>
    <p:sldId id="472" r:id="rId7"/>
    <p:sldId id="1612" r:id="rId8"/>
    <p:sldId id="1462" r:id="rId9"/>
    <p:sldId id="1533" r:id="rId10"/>
    <p:sldId id="1463" r:id="rId11"/>
    <p:sldId id="1465" r:id="rId12"/>
    <p:sldId id="1288" r:id="rId13"/>
    <p:sldId id="1316" r:id="rId14"/>
    <p:sldId id="1289" r:id="rId15"/>
    <p:sldId id="1290" r:id="rId16"/>
    <p:sldId id="1469" r:id="rId17"/>
    <p:sldId id="1625" r:id="rId18"/>
    <p:sldId id="1536" r:id="rId19"/>
    <p:sldId id="1535" r:id="rId20"/>
    <p:sldId id="1537" r:id="rId21"/>
    <p:sldId id="1627" r:id="rId22"/>
    <p:sldId id="1320" r:id="rId23"/>
    <p:sldId id="1322" r:id="rId24"/>
    <p:sldId id="785" r:id="rId25"/>
    <p:sldId id="787" r:id="rId26"/>
    <p:sldId id="1319" r:id="rId27"/>
    <p:sldId id="789" r:id="rId28"/>
    <p:sldId id="790" r:id="rId29"/>
    <p:sldId id="1613" r:id="rId30"/>
    <p:sldId id="1618" r:id="rId31"/>
    <p:sldId id="1619" r:id="rId32"/>
    <p:sldId id="1620" r:id="rId33"/>
    <p:sldId id="1621" r:id="rId34"/>
    <p:sldId id="1471" r:id="rId35"/>
    <p:sldId id="1472" r:id="rId36"/>
    <p:sldId id="1473" r:id="rId37"/>
    <p:sldId id="1474" r:id="rId38"/>
    <p:sldId id="1475" r:id="rId39"/>
    <p:sldId id="1476" r:id="rId40"/>
    <p:sldId id="1477" r:id="rId41"/>
    <p:sldId id="1478" r:id="rId42"/>
    <p:sldId id="1479" r:id="rId43"/>
    <p:sldId id="1480" r:id="rId44"/>
    <p:sldId id="1481" r:id="rId45"/>
    <p:sldId id="1482" r:id="rId46"/>
    <p:sldId id="1483" r:id="rId47"/>
    <p:sldId id="1566" r:id="rId48"/>
    <p:sldId id="1568" r:id="rId49"/>
    <p:sldId id="1569" r:id="rId50"/>
    <p:sldId id="1575" r:id="rId51"/>
    <p:sldId id="1579" r:id="rId52"/>
    <p:sldId id="1580" r:id="rId53"/>
    <p:sldId id="1624" r:id="rId54"/>
    <p:sldId id="1584" r:id="rId55"/>
    <p:sldId id="1586" r:id="rId56"/>
    <p:sldId id="1570" r:id="rId57"/>
    <p:sldId id="1623" r:id="rId58"/>
    <p:sldId id="1587" r:id="rId59"/>
    <p:sldId id="1588" r:id="rId60"/>
    <p:sldId id="1590" r:id="rId61"/>
    <p:sldId id="1589" r:id="rId62"/>
    <p:sldId id="1594" r:id="rId63"/>
    <p:sldId id="1595" r:id="rId64"/>
    <p:sldId id="1596" r:id="rId65"/>
    <p:sldId id="1597" r:id="rId66"/>
    <p:sldId id="1601" r:id="rId67"/>
    <p:sldId id="1599" r:id="rId68"/>
    <p:sldId id="1600" r:id="rId69"/>
    <p:sldId id="1602" r:id="rId70"/>
    <p:sldId id="1603" r:id="rId71"/>
    <p:sldId id="1541" r:id="rId72"/>
    <p:sldId id="1626" r:id="rId73"/>
    <p:sldId id="1545" r:id="rId74"/>
    <p:sldId id="1554" r:id="rId75"/>
    <p:sldId id="1555" r:id="rId76"/>
    <p:sldId id="1556" r:id="rId77"/>
    <p:sldId id="1557" r:id="rId78"/>
    <p:sldId id="1558" r:id="rId79"/>
    <p:sldId id="1560" r:id="rId80"/>
    <p:sldId id="1561" r:id="rId81"/>
    <p:sldId id="1564" r:id="rId82"/>
    <p:sldId id="1565" r:id="rId83"/>
    <p:sldId id="1487" r:id="rId84"/>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72" userDrawn="1">
          <p15:clr>
            <a:srgbClr val="A4A3A4"/>
          </p15:clr>
        </p15:guide>
        <p15:guide id="2" pos="264" userDrawn="1">
          <p15:clr>
            <a:srgbClr val="A4A3A4"/>
          </p15:clr>
        </p15:guide>
        <p15:guide id="3" orient="horz" pos="780" userDrawn="1">
          <p15:clr>
            <a:srgbClr val="A4A3A4"/>
          </p15:clr>
        </p15:guide>
        <p15:guide id="4" pos="5112" userDrawn="1">
          <p15:clr>
            <a:srgbClr val="A4A3A4"/>
          </p15:clr>
        </p15:guide>
        <p15:guide id="5" orient="horz" pos="1788" userDrawn="1">
          <p15:clr>
            <a:srgbClr val="A4A3A4"/>
          </p15:clr>
        </p15:guide>
        <p15:guide id="6" orient="horz" pos="745">
          <p15:clr>
            <a:srgbClr val="A4A3A4"/>
          </p15:clr>
        </p15:guide>
        <p15:guide id="7" pos="1488" userDrawn="1">
          <p15:clr>
            <a:srgbClr val="A4A3A4"/>
          </p15:clr>
        </p15:guide>
        <p15:guide id="8" pos="288"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RT RAAFLAUB" initials="KR" lastIdx="3" clrIdx="0"/>
  <p:cmAuthor id="1" name="Shane Young" initials="" lastIdx="1" clrIdx="1"/>
  <p:cmAuthor id="2" name="Jenny Owe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639"/>
    <a:srgbClr val="4053FF"/>
    <a:srgbClr val="66FF66"/>
    <a:srgbClr val="FD8008"/>
    <a:srgbClr val="66CCFF"/>
    <a:srgbClr val="FD66FF"/>
    <a:srgbClr val="000000"/>
    <a:srgbClr val="0671AB"/>
    <a:srgbClr val="CC3300"/>
    <a:srgbClr val="0018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3249" autoAdjust="0"/>
  </p:normalViewPr>
  <p:slideViewPr>
    <p:cSldViewPr snapToGrid="0" showGuides="1">
      <p:cViewPr varScale="1">
        <p:scale>
          <a:sx n="92" d="100"/>
          <a:sy n="92" d="100"/>
        </p:scale>
        <p:origin x="792" y="66"/>
      </p:cViewPr>
      <p:guideLst>
        <p:guide orient="horz" pos="2172"/>
        <p:guide pos="264"/>
        <p:guide orient="horz" pos="780"/>
        <p:guide pos="5112"/>
        <p:guide orient="horz" pos="1788"/>
        <p:guide orient="horz" pos="745"/>
        <p:guide pos="1488"/>
        <p:guide pos="288"/>
      </p:guideLst>
    </p:cSldViewPr>
  </p:slideViewPr>
  <p:notesTextViewPr>
    <p:cViewPr>
      <p:scale>
        <a:sx n="100" d="100"/>
        <a:sy n="100" d="100"/>
      </p:scale>
      <p:origin x="0" y="0"/>
    </p:cViewPr>
  </p:notesTextViewPr>
  <p:sorterViewPr>
    <p:cViewPr>
      <p:scale>
        <a:sx n="206" d="100"/>
        <a:sy n="206" d="100"/>
      </p:scale>
      <p:origin x="0" y="44784"/>
    </p:cViewPr>
  </p:sorterViewPr>
  <p:notesViewPr>
    <p:cSldViewPr snapToGrid="0">
      <p:cViewPr>
        <p:scale>
          <a:sx n="178" d="100"/>
          <a:sy n="178" d="100"/>
        </p:scale>
        <p:origin x="18" y="13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1.xml"/><Relationship Id="rId90"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2AC4F-1E2C-4AE4-B0D7-A0F3FAEA15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C95B4E-C486-43A3-9814-A86073A88A81}">
      <dgm:prSet/>
      <dgm:spPr>
        <a:solidFill>
          <a:srgbClr val="6699FF"/>
        </a:solidFill>
        <a:scene3d>
          <a:camera prst="orthographicFront"/>
          <a:lightRig rig="threePt" dir="t"/>
        </a:scene3d>
        <a:sp3d>
          <a:bevelT prst="angle"/>
        </a:sp3d>
      </dgm:spPr>
      <dgm:t>
        <a:bodyPr/>
        <a:lstStyle/>
        <a:p>
          <a:pPr rtl="0"/>
          <a:r>
            <a:rPr kumimoji="1" lang="en-US" b="1" dirty="0" smtClean="0"/>
            <a:t>Passive</a:t>
          </a:r>
          <a:r>
            <a:rPr kumimoji="1" lang="en-US" dirty="0" smtClean="0"/>
            <a:t> – no electronics in OSP</a:t>
          </a:r>
          <a:endParaRPr lang="en-US" dirty="0"/>
        </a:p>
      </dgm:t>
    </dgm:pt>
    <dgm:pt modelId="{647376E7-10D1-4045-9A8C-5D2BEB335959}" type="parTrans" cxnId="{8B0ADE5E-1687-46E4-A734-6BAB5409BF29}">
      <dgm:prSet/>
      <dgm:spPr/>
      <dgm:t>
        <a:bodyPr/>
        <a:lstStyle/>
        <a:p>
          <a:endParaRPr lang="en-US"/>
        </a:p>
      </dgm:t>
    </dgm:pt>
    <dgm:pt modelId="{7CCC3872-6CAB-4723-AE92-2CEFCA4C332C}" type="sibTrans" cxnId="{8B0ADE5E-1687-46E4-A734-6BAB5409BF29}">
      <dgm:prSet/>
      <dgm:spPr/>
      <dgm:t>
        <a:bodyPr/>
        <a:lstStyle/>
        <a:p>
          <a:endParaRPr lang="en-US"/>
        </a:p>
      </dgm:t>
    </dgm:pt>
    <dgm:pt modelId="{84EE1915-09B4-484F-96C3-E6291F1CDE08}">
      <dgm:prSet/>
      <dgm:spPr/>
      <dgm:t>
        <a:bodyPr/>
        <a:lstStyle/>
        <a:p>
          <a:pPr rtl="0"/>
          <a:r>
            <a:rPr kumimoji="1" lang="en-US" dirty="0" smtClean="0"/>
            <a:t>Less maintenance, higher reliability</a:t>
          </a:r>
          <a:endParaRPr lang="en-US" dirty="0"/>
        </a:p>
      </dgm:t>
    </dgm:pt>
    <dgm:pt modelId="{25BE9588-5DB6-4F2A-8718-A6DF81C14F60}" type="parTrans" cxnId="{F0753BDA-8DB1-42F8-91BE-5E315D41608D}">
      <dgm:prSet/>
      <dgm:spPr/>
      <dgm:t>
        <a:bodyPr/>
        <a:lstStyle/>
        <a:p>
          <a:endParaRPr lang="en-US"/>
        </a:p>
      </dgm:t>
    </dgm:pt>
    <dgm:pt modelId="{668992B6-352B-4FB0-B905-DEBB431A08E5}" type="sibTrans" cxnId="{F0753BDA-8DB1-42F8-91BE-5E315D41608D}">
      <dgm:prSet/>
      <dgm:spPr/>
      <dgm:t>
        <a:bodyPr/>
        <a:lstStyle/>
        <a:p>
          <a:endParaRPr lang="en-US"/>
        </a:p>
      </dgm:t>
    </dgm:pt>
    <dgm:pt modelId="{0A5580BE-893A-4C9C-8D6A-8CBECDFB1808}">
      <dgm:prSet/>
      <dgm:spPr/>
      <dgm:t>
        <a:bodyPr/>
        <a:lstStyle/>
        <a:p>
          <a:pPr rtl="0"/>
          <a:r>
            <a:rPr kumimoji="1" lang="en-US" dirty="0" smtClean="0"/>
            <a:t>Splitters to allow sharing of network – unpowered, unmanaged</a:t>
          </a:r>
          <a:endParaRPr lang="en-US" dirty="0"/>
        </a:p>
      </dgm:t>
    </dgm:pt>
    <dgm:pt modelId="{3FD10584-F560-423B-B6BF-7D4B202901C4}" type="parTrans" cxnId="{7B41D219-B1C6-48BB-9F94-0D7D54077944}">
      <dgm:prSet/>
      <dgm:spPr/>
      <dgm:t>
        <a:bodyPr/>
        <a:lstStyle/>
        <a:p>
          <a:endParaRPr lang="en-US"/>
        </a:p>
      </dgm:t>
    </dgm:pt>
    <dgm:pt modelId="{E13A99E9-8D55-46CE-A3D3-2F030140BBA5}" type="sibTrans" cxnId="{7B41D219-B1C6-48BB-9F94-0D7D54077944}">
      <dgm:prSet/>
      <dgm:spPr/>
      <dgm:t>
        <a:bodyPr/>
        <a:lstStyle/>
        <a:p>
          <a:endParaRPr lang="en-US"/>
        </a:p>
      </dgm:t>
    </dgm:pt>
    <dgm:pt modelId="{F20435A2-0DC7-46FA-90BE-D430379A4F05}">
      <dgm:prSet/>
      <dgm:spPr>
        <a:solidFill>
          <a:srgbClr val="6699FF"/>
        </a:solidFill>
        <a:scene3d>
          <a:camera prst="orthographicFront"/>
          <a:lightRig rig="threePt" dir="t"/>
        </a:scene3d>
        <a:sp3d>
          <a:bevelT prst="angle"/>
        </a:sp3d>
      </dgm:spPr>
      <dgm:t>
        <a:bodyPr/>
        <a:lstStyle/>
        <a:p>
          <a:pPr rtl="0"/>
          <a:r>
            <a:rPr kumimoji="1" lang="en-US" b="1" dirty="0" smtClean="0"/>
            <a:t>Optical</a:t>
          </a:r>
          <a:r>
            <a:rPr kumimoji="1" lang="en-US" dirty="0" smtClean="0"/>
            <a:t> – all fiber</a:t>
          </a:r>
          <a:endParaRPr lang="en-US" dirty="0"/>
        </a:p>
      </dgm:t>
    </dgm:pt>
    <dgm:pt modelId="{15FE0323-5974-4C4A-A733-454984C2B20B}" type="parTrans" cxnId="{4DFCA62C-86EC-4935-8526-D6BE0C6E6987}">
      <dgm:prSet/>
      <dgm:spPr/>
      <dgm:t>
        <a:bodyPr/>
        <a:lstStyle/>
        <a:p>
          <a:endParaRPr lang="en-US"/>
        </a:p>
      </dgm:t>
    </dgm:pt>
    <dgm:pt modelId="{CBC7BA31-4242-4CDD-B98E-EC57A5E5006F}" type="sibTrans" cxnId="{4DFCA62C-86EC-4935-8526-D6BE0C6E6987}">
      <dgm:prSet/>
      <dgm:spPr/>
      <dgm:t>
        <a:bodyPr/>
        <a:lstStyle/>
        <a:p>
          <a:endParaRPr lang="en-US"/>
        </a:p>
      </dgm:t>
    </dgm:pt>
    <dgm:pt modelId="{DA26F57D-DF00-47C3-99A3-3BF9AF03F5A6}">
      <dgm:prSet/>
      <dgm:spPr/>
      <dgm:t>
        <a:bodyPr/>
        <a:lstStyle/>
        <a:p>
          <a:pPr rtl="0"/>
          <a:r>
            <a:rPr kumimoji="1" lang="en-US" dirty="0" smtClean="0"/>
            <a:t>Extremely high bandwidth</a:t>
          </a:r>
          <a:endParaRPr lang="en-US" dirty="0"/>
        </a:p>
      </dgm:t>
    </dgm:pt>
    <dgm:pt modelId="{B5F49ABB-2514-4CB5-8F33-381D02A1BC85}" type="parTrans" cxnId="{5D812F64-1F42-4DE1-9675-E70E777CE111}">
      <dgm:prSet/>
      <dgm:spPr/>
      <dgm:t>
        <a:bodyPr/>
        <a:lstStyle/>
        <a:p>
          <a:endParaRPr lang="en-US"/>
        </a:p>
      </dgm:t>
    </dgm:pt>
    <dgm:pt modelId="{858E1200-B530-4ED4-81D3-2E215C1C26F4}" type="sibTrans" cxnId="{5D812F64-1F42-4DE1-9675-E70E777CE111}">
      <dgm:prSet/>
      <dgm:spPr/>
      <dgm:t>
        <a:bodyPr/>
        <a:lstStyle/>
        <a:p>
          <a:endParaRPr lang="en-US"/>
        </a:p>
      </dgm:t>
    </dgm:pt>
    <dgm:pt modelId="{711C8939-C823-45D4-934A-86AB312BEFE8}">
      <dgm:prSet/>
      <dgm:spPr>
        <a:solidFill>
          <a:srgbClr val="6699FF"/>
        </a:solidFill>
        <a:scene3d>
          <a:camera prst="orthographicFront"/>
          <a:lightRig rig="threePt" dir="t"/>
        </a:scene3d>
        <a:sp3d>
          <a:bevelT prst="angle"/>
        </a:sp3d>
      </dgm:spPr>
      <dgm:t>
        <a:bodyPr/>
        <a:lstStyle/>
        <a:p>
          <a:pPr rtl="0"/>
          <a:r>
            <a:rPr kumimoji="1" lang="en-US" b="1" dirty="0" smtClean="0"/>
            <a:t>Network</a:t>
          </a:r>
          <a:r>
            <a:rPr kumimoji="1" lang="en-US" dirty="0" smtClean="0"/>
            <a:t> </a:t>
          </a:r>
          <a:endParaRPr lang="en-US" dirty="0"/>
        </a:p>
      </dgm:t>
    </dgm:pt>
    <dgm:pt modelId="{DED3F9E8-343B-48E0-B475-F6F9EE4BFD48}" type="parTrans" cxnId="{FD6E18BF-D0FC-4DD5-876F-6D5F6AB8787B}">
      <dgm:prSet/>
      <dgm:spPr/>
      <dgm:t>
        <a:bodyPr/>
        <a:lstStyle/>
        <a:p>
          <a:endParaRPr lang="en-US"/>
        </a:p>
      </dgm:t>
    </dgm:pt>
    <dgm:pt modelId="{67400FDA-AF40-4238-A546-A39C51F9A492}" type="sibTrans" cxnId="{FD6E18BF-D0FC-4DD5-876F-6D5F6AB8787B}">
      <dgm:prSet/>
      <dgm:spPr/>
      <dgm:t>
        <a:bodyPr/>
        <a:lstStyle/>
        <a:p>
          <a:endParaRPr lang="en-US"/>
        </a:p>
      </dgm:t>
    </dgm:pt>
    <dgm:pt modelId="{CD740F9E-FA90-4030-A2BA-8D7FEF0F3096}">
      <dgm:prSet/>
      <dgm:spPr/>
      <dgm:t>
        <a:bodyPr/>
        <a:lstStyle/>
        <a:p>
          <a:pPr rtl="0"/>
          <a:r>
            <a:rPr kumimoji="1" lang="en-US" dirty="0" smtClean="0"/>
            <a:t>Access network technology</a:t>
          </a:r>
          <a:endParaRPr lang="en-US" dirty="0"/>
        </a:p>
      </dgm:t>
    </dgm:pt>
    <dgm:pt modelId="{6B1810EC-D1AB-496F-A20B-450E590A5B91}" type="parTrans" cxnId="{F16C75E5-D273-490E-BC05-836E588BA6EA}">
      <dgm:prSet/>
      <dgm:spPr/>
      <dgm:t>
        <a:bodyPr/>
        <a:lstStyle/>
        <a:p>
          <a:endParaRPr lang="en-US"/>
        </a:p>
      </dgm:t>
    </dgm:pt>
    <dgm:pt modelId="{1F77FCFC-DEF7-4971-90E4-9ABFC36B0A52}" type="sibTrans" cxnId="{F16C75E5-D273-490E-BC05-836E588BA6EA}">
      <dgm:prSet/>
      <dgm:spPr/>
      <dgm:t>
        <a:bodyPr/>
        <a:lstStyle/>
        <a:p>
          <a:endParaRPr lang="en-US"/>
        </a:p>
      </dgm:t>
    </dgm:pt>
    <dgm:pt modelId="{DC16953B-A218-4829-A645-2D153380A2A1}">
      <dgm:prSet/>
      <dgm:spPr/>
      <dgm:t>
        <a:bodyPr/>
        <a:lstStyle/>
        <a:p>
          <a:pPr rtl="0"/>
          <a:r>
            <a:rPr kumimoji="1" lang="en-US" dirty="0" smtClean="0"/>
            <a:t>Carries voice, video, and </a:t>
          </a:r>
          <a:br>
            <a:rPr kumimoji="1" lang="en-US" dirty="0" smtClean="0"/>
          </a:br>
          <a:r>
            <a:rPr kumimoji="1" lang="en-US" dirty="0" smtClean="0"/>
            <a:t>lots of data</a:t>
          </a:r>
          <a:endParaRPr lang="en-US" dirty="0"/>
        </a:p>
      </dgm:t>
    </dgm:pt>
    <dgm:pt modelId="{AE02C0CE-7EFE-4DF5-AD0A-8122340CEE45}" type="parTrans" cxnId="{D3BF2974-5D5D-45E5-B2C1-DD2BCEF10C7F}">
      <dgm:prSet/>
      <dgm:spPr/>
      <dgm:t>
        <a:bodyPr/>
        <a:lstStyle/>
        <a:p>
          <a:endParaRPr lang="en-US"/>
        </a:p>
      </dgm:t>
    </dgm:pt>
    <dgm:pt modelId="{6F9E579E-B630-4516-83B0-147348126863}" type="sibTrans" cxnId="{D3BF2974-5D5D-45E5-B2C1-DD2BCEF10C7F}">
      <dgm:prSet/>
      <dgm:spPr/>
      <dgm:t>
        <a:bodyPr/>
        <a:lstStyle/>
        <a:p>
          <a:endParaRPr lang="en-US"/>
        </a:p>
      </dgm:t>
    </dgm:pt>
    <dgm:pt modelId="{A6B7455A-AF6F-443C-A62B-95FB2F566793}">
      <dgm:prSet/>
      <dgm:spPr/>
      <dgm:t>
        <a:bodyPr/>
        <a:lstStyle/>
        <a:p>
          <a:pPr rtl="0"/>
          <a:r>
            <a:rPr lang="en-US" dirty="0" smtClean="0"/>
            <a:t>Point to multipoint</a:t>
          </a:r>
          <a:endParaRPr lang="en-US" dirty="0"/>
        </a:p>
      </dgm:t>
    </dgm:pt>
    <dgm:pt modelId="{EB979CBE-F690-490B-ACDE-3D6F7C343B14}" type="parTrans" cxnId="{2B218B20-C79C-4EFB-A660-710F199534FF}">
      <dgm:prSet/>
      <dgm:spPr/>
      <dgm:t>
        <a:bodyPr/>
        <a:lstStyle/>
        <a:p>
          <a:endParaRPr lang="en-US"/>
        </a:p>
      </dgm:t>
    </dgm:pt>
    <dgm:pt modelId="{C5BD5F8F-B912-4EEA-AFE6-A74ED64F7596}" type="sibTrans" cxnId="{2B218B20-C79C-4EFB-A660-710F199534FF}">
      <dgm:prSet/>
      <dgm:spPr/>
      <dgm:t>
        <a:bodyPr/>
        <a:lstStyle/>
        <a:p>
          <a:endParaRPr lang="en-US"/>
        </a:p>
      </dgm:t>
    </dgm:pt>
    <dgm:pt modelId="{3F9F109C-9730-48F3-A7C6-C9BDB42774C2}" type="pres">
      <dgm:prSet presAssocID="{B3D2AC4F-1E2C-4AE4-B0D7-A0F3FAEA159D}" presName="linear" presStyleCnt="0">
        <dgm:presLayoutVars>
          <dgm:animLvl val="lvl"/>
          <dgm:resizeHandles val="exact"/>
        </dgm:presLayoutVars>
      </dgm:prSet>
      <dgm:spPr/>
      <dgm:t>
        <a:bodyPr/>
        <a:lstStyle/>
        <a:p>
          <a:endParaRPr lang="en-US"/>
        </a:p>
      </dgm:t>
    </dgm:pt>
    <dgm:pt modelId="{75D2F4A9-E932-4326-9D86-EBA86721F70E}" type="pres">
      <dgm:prSet presAssocID="{CCC95B4E-C486-43A3-9814-A86073A88A81}" presName="parentText" presStyleLbl="node1" presStyleIdx="0" presStyleCnt="3">
        <dgm:presLayoutVars>
          <dgm:chMax val="0"/>
          <dgm:bulletEnabled val="1"/>
        </dgm:presLayoutVars>
      </dgm:prSet>
      <dgm:spPr/>
      <dgm:t>
        <a:bodyPr/>
        <a:lstStyle/>
        <a:p>
          <a:endParaRPr lang="en-US"/>
        </a:p>
      </dgm:t>
    </dgm:pt>
    <dgm:pt modelId="{2039E71C-B043-4A1E-B23B-175E96066471}" type="pres">
      <dgm:prSet presAssocID="{CCC95B4E-C486-43A3-9814-A86073A88A81}" presName="childText" presStyleLbl="revTx" presStyleIdx="0" presStyleCnt="3">
        <dgm:presLayoutVars>
          <dgm:bulletEnabled val="1"/>
        </dgm:presLayoutVars>
      </dgm:prSet>
      <dgm:spPr/>
      <dgm:t>
        <a:bodyPr/>
        <a:lstStyle/>
        <a:p>
          <a:endParaRPr lang="en-US"/>
        </a:p>
      </dgm:t>
    </dgm:pt>
    <dgm:pt modelId="{9DD27B70-135A-40FA-9FDB-7858212036BD}" type="pres">
      <dgm:prSet presAssocID="{F20435A2-0DC7-46FA-90BE-D430379A4F05}" presName="parentText" presStyleLbl="node1" presStyleIdx="1" presStyleCnt="3">
        <dgm:presLayoutVars>
          <dgm:chMax val="0"/>
          <dgm:bulletEnabled val="1"/>
        </dgm:presLayoutVars>
      </dgm:prSet>
      <dgm:spPr/>
      <dgm:t>
        <a:bodyPr/>
        <a:lstStyle/>
        <a:p>
          <a:endParaRPr lang="en-US"/>
        </a:p>
      </dgm:t>
    </dgm:pt>
    <dgm:pt modelId="{E169005D-1A3C-4008-AAC8-946C5BE506C1}" type="pres">
      <dgm:prSet presAssocID="{F20435A2-0DC7-46FA-90BE-D430379A4F05}" presName="childText" presStyleLbl="revTx" presStyleIdx="1" presStyleCnt="3">
        <dgm:presLayoutVars>
          <dgm:bulletEnabled val="1"/>
        </dgm:presLayoutVars>
      </dgm:prSet>
      <dgm:spPr/>
      <dgm:t>
        <a:bodyPr/>
        <a:lstStyle/>
        <a:p>
          <a:endParaRPr lang="en-US"/>
        </a:p>
      </dgm:t>
    </dgm:pt>
    <dgm:pt modelId="{1E67D06A-D487-49C8-935A-61D1664B2E58}" type="pres">
      <dgm:prSet presAssocID="{711C8939-C823-45D4-934A-86AB312BEFE8}" presName="parentText" presStyleLbl="node1" presStyleIdx="2" presStyleCnt="3">
        <dgm:presLayoutVars>
          <dgm:chMax val="0"/>
          <dgm:bulletEnabled val="1"/>
        </dgm:presLayoutVars>
      </dgm:prSet>
      <dgm:spPr/>
      <dgm:t>
        <a:bodyPr/>
        <a:lstStyle/>
        <a:p>
          <a:endParaRPr lang="en-US"/>
        </a:p>
      </dgm:t>
    </dgm:pt>
    <dgm:pt modelId="{ED8E0B49-A9A4-4C86-B5ED-9CE0B614B0A6}" type="pres">
      <dgm:prSet presAssocID="{711C8939-C823-45D4-934A-86AB312BEFE8}" presName="childText" presStyleLbl="revTx" presStyleIdx="2" presStyleCnt="3">
        <dgm:presLayoutVars>
          <dgm:bulletEnabled val="1"/>
        </dgm:presLayoutVars>
      </dgm:prSet>
      <dgm:spPr/>
      <dgm:t>
        <a:bodyPr/>
        <a:lstStyle/>
        <a:p>
          <a:endParaRPr lang="en-US"/>
        </a:p>
      </dgm:t>
    </dgm:pt>
  </dgm:ptLst>
  <dgm:cxnLst>
    <dgm:cxn modelId="{7A7A1131-4BF3-4EB6-91D7-0503ABC90621}" type="presOf" srcId="{B3D2AC4F-1E2C-4AE4-B0D7-A0F3FAEA159D}" destId="{3F9F109C-9730-48F3-A7C6-C9BDB42774C2}" srcOrd="0" destOrd="0" presId="urn:microsoft.com/office/officeart/2005/8/layout/vList2"/>
    <dgm:cxn modelId="{729F938C-E5EA-41C4-9751-1F738928436D}" type="presOf" srcId="{CD740F9E-FA90-4030-A2BA-8D7FEF0F3096}" destId="{ED8E0B49-A9A4-4C86-B5ED-9CE0B614B0A6}" srcOrd="0" destOrd="1" presId="urn:microsoft.com/office/officeart/2005/8/layout/vList2"/>
    <dgm:cxn modelId="{F16C75E5-D273-490E-BC05-836E588BA6EA}" srcId="{711C8939-C823-45D4-934A-86AB312BEFE8}" destId="{CD740F9E-FA90-4030-A2BA-8D7FEF0F3096}" srcOrd="1" destOrd="0" parTransId="{6B1810EC-D1AB-496F-A20B-450E590A5B91}" sibTransId="{1F77FCFC-DEF7-4971-90E4-9ABFC36B0A52}"/>
    <dgm:cxn modelId="{89187F8C-2970-4A56-BB65-D90C38EC9FCD}" type="presOf" srcId="{CCC95B4E-C486-43A3-9814-A86073A88A81}" destId="{75D2F4A9-E932-4326-9D86-EBA86721F70E}" srcOrd="0" destOrd="0" presId="urn:microsoft.com/office/officeart/2005/8/layout/vList2"/>
    <dgm:cxn modelId="{5DEF7CB0-C427-494D-BE64-89D9DE214CDF}" type="presOf" srcId="{84EE1915-09B4-484F-96C3-E6291F1CDE08}" destId="{2039E71C-B043-4A1E-B23B-175E96066471}" srcOrd="0" destOrd="0" presId="urn:microsoft.com/office/officeart/2005/8/layout/vList2"/>
    <dgm:cxn modelId="{A612E404-25F2-48B9-BAC7-B2514FE758AC}" type="presOf" srcId="{DC16953B-A218-4829-A645-2D153380A2A1}" destId="{ED8E0B49-A9A4-4C86-B5ED-9CE0B614B0A6}" srcOrd="0" destOrd="2" presId="urn:microsoft.com/office/officeart/2005/8/layout/vList2"/>
    <dgm:cxn modelId="{D3BF2974-5D5D-45E5-B2C1-DD2BCEF10C7F}" srcId="{711C8939-C823-45D4-934A-86AB312BEFE8}" destId="{DC16953B-A218-4829-A645-2D153380A2A1}" srcOrd="2" destOrd="0" parTransId="{AE02C0CE-7EFE-4DF5-AD0A-8122340CEE45}" sibTransId="{6F9E579E-B630-4516-83B0-147348126863}"/>
    <dgm:cxn modelId="{2B218B20-C79C-4EFB-A660-710F199534FF}" srcId="{711C8939-C823-45D4-934A-86AB312BEFE8}" destId="{A6B7455A-AF6F-443C-A62B-95FB2F566793}" srcOrd="0" destOrd="0" parTransId="{EB979CBE-F690-490B-ACDE-3D6F7C343B14}" sibTransId="{C5BD5F8F-B912-4EEA-AFE6-A74ED64F7596}"/>
    <dgm:cxn modelId="{0F83A298-4AC0-498E-8BEE-B6A7284E5B6E}" type="presOf" srcId="{DA26F57D-DF00-47C3-99A3-3BF9AF03F5A6}" destId="{E169005D-1A3C-4008-AAC8-946C5BE506C1}" srcOrd="0" destOrd="0" presId="urn:microsoft.com/office/officeart/2005/8/layout/vList2"/>
    <dgm:cxn modelId="{4DFCA62C-86EC-4935-8526-D6BE0C6E6987}" srcId="{B3D2AC4F-1E2C-4AE4-B0D7-A0F3FAEA159D}" destId="{F20435A2-0DC7-46FA-90BE-D430379A4F05}" srcOrd="1" destOrd="0" parTransId="{15FE0323-5974-4C4A-A733-454984C2B20B}" sibTransId="{CBC7BA31-4242-4CDD-B98E-EC57A5E5006F}"/>
    <dgm:cxn modelId="{FD6E18BF-D0FC-4DD5-876F-6D5F6AB8787B}" srcId="{B3D2AC4F-1E2C-4AE4-B0D7-A0F3FAEA159D}" destId="{711C8939-C823-45D4-934A-86AB312BEFE8}" srcOrd="2" destOrd="0" parTransId="{DED3F9E8-343B-48E0-B475-F6F9EE4BFD48}" sibTransId="{67400FDA-AF40-4238-A546-A39C51F9A492}"/>
    <dgm:cxn modelId="{32A8178C-DAC3-4789-9FF6-82DBF4DA1597}" type="presOf" srcId="{A6B7455A-AF6F-443C-A62B-95FB2F566793}" destId="{ED8E0B49-A9A4-4C86-B5ED-9CE0B614B0A6}" srcOrd="0" destOrd="0" presId="urn:microsoft.com/office/officeart/2005/8/layout/vList2"/>
    <dgm:cxn modelId="{F0753BDA-8DB1-42F8-91BE-5E315D41608D}" srcId="{CCC95B4E-C486-43A3-9814-A86073A88A81}" destId="{84EE1915-09B4-484F-96C3-E6291F1CDE08}" srcOrd="0" destOrd="0" parTransId="{25BE9588-5DB6-4F2A-8718-A6DF81C14F60}" sibTransId="{668992B6-352B-4FB0-B905-DEBB431A08E5}"/>
    <dgm:cxn modelId="{952B5306-4930-4DC5-9CFE-75E9453BB688}" type="presOf" srcId="{F20435A2-0DC7-46FA-90BE-D430379A4F05}" destId="{9DD27B70-135A-40FA-9FDB-7858212036BD}" srcOrd="0" destOrd="0" presId="urn:microsoft.com/office/officeart/2005/8/layout/vList2"/>
    <dgm:cxn modelId="{AF26A003-CF9B-4389-8115-128DC884DA64}" type="presOf" srcId="{711C8939-C823-45D4-934A-86AB312BEFE8}" destId="{1E67D06A-D487-49C8-935A-61D1664B2E58}" srcOrd="0" destOrd="0" presId="urn:microsoft.com/office/officeart/2005/8/layout/vList2"/>
    <dgm:cxn modelId="{5D812F64-1F42-4DE1-9675-E70E777CE111}" srcId="{F20435A2-0DC7-46FA-90BE-D430379A4F05}" destId="{DA26F57D-DF00-47C3-99A3-3BF9AF03F5A6}" srcOrd="0" destOrd="0" parTransId="{B5F49ABB-2514-4CB5-8F33-381D02A1BC85}" sibTransId="{858E1200-B530-4ED4-81D3-2E215C1C26F4}"/>
    <dgm:cxn modelId="{8B0ADE5E-1687-46E4-A734-6BAB5409BF29}" srcId="{B3D2AC4F-1E2C-4AE4-B0D7-A0F3FAEA159D}" destId="{CCC95B4E-C486-43A3-9814-A86073A88A81}" srcOrd="0" destOrd="0" parTransId="{647376E7-10D1-4045-9A8C-5D2BEB335959}" sibTransId="{7CCC3872-6CAB-4723-AE92-2CEFCA4C332C}"/>
    <dgm:cxn modelId="{7B41D219-B1C6-48BB-9F94-0D7D54077944}" srcId="{CCC95B4E-C486-43A3-9814-A86073A88A81}" destId="{0A5580BE-893A-4C9C-8D6A-8CBECDFB1808}" srcOrd="1" destOrd="0" parTransId="{3FD10584-F560-423B-B6BF-7D4B202901C4}" sibTransId="{E13A99E9-8D55-46CE-A3D3-2F030140BBA5}"/>
    <dgm:cxn modelId="{212EED7B-4CB0-4369-802E-BEB96C3D7E7B}" type="presOf" srcId="{0A5580BE-893A-4C9C-8D6A-8CBECDFB1808}" destId="{2039E71C-B043-4A1E-B23B-175E96066471}" srcOrd="0" destOrd="1" presId="urn:microsoft.com/office/officeart/2005/8/layout/vList2"/>
    <dgm:cxn modelId="{63EE8E1A-53FE-4FCD-9F40-5B8D876CFDD4}" type="presParOf" srcId="{3F9F109C-9730-48F3-A7C6-C9BDB42774C2}" destId="{75D2F4A9-E932-4326-9D86-EBA86721F70E}" srcOrd="0" destOrd="0" presId="urn:microsoft.com/office/officeart/2005/8/layout/vList2"/>
    <dgm:cxn modelId="{F1775BD4-F57D-4F65-AF4D-0F934CF09897}" type="presParOf" srcId="{3F9F109C-9730-48F3-A7C6-C9BDB42774C2}" destId="{2039E71C-B043-4A1E-B23B-175E96066471}" srcOrd="1" destOrd="0" presId="urn:microsoft.com/office/officeart/2005/8/layout/vList2"/>
    <dgm:cxn modelId="{C350B980-498C-4CC3-866B-B7E743867C33}" type="presParOf" srcId="{3F9F109C-9730-48F3-A7C6-C9BDB42774C2}" destId="{9DD27B70-135A-40FA-9FDB-7858212036BD}" srcOrd="2" destOrd="0" presId="urn:microsoft.com/office/officeart/2005/8/layout/vList2"/>
    <dgm:cxn modelId="{B2AA5BF6-3B0F-4D05-8DA4-7A4D1B22E780}" type="presParOf" srcId="{3F9F109C-9730-48F3-A7C6-C9BDB42774C2}" destId="{E169005D-1A3C-4008-AAC8-946C5BE506C1}" srcOrd="3" destOrd="0" presId="urn:microsoft.com/office/officeart/2005/8/layout/vList2"/>
    <dgm:cxn modelId="{44F3543B-92AC-45A7-A66E-DFA2B25C33E4}" type="presParOf" srcId="{3F9F109C-9730-48F3-A7C6-C9BDB42774C2}" destId="{1E67D06A-D487-49C8-935A-61D1664B2E58}" srcOrd="4" destOrd="0" presId="urn:microsoft.com/office/officeart/2005/8/layout/vList2"/>
    <dgm:cxn modelId="{1C15D43C-31F6-4B1E-B0CA-A747C64836FF}" type="presParOf" srcId="{3F9F109C-9730-48F3-A7C6-C9BDB42774C2}" destId="{ED8E0B49-A9A4-4C86-B5ED-9CE0B614B0A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763125-973A-4656-933A-175DAF49444C}"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F9D7B753-B69C-4F19-8E4D-E5AFF6EDD6F6}">
      <dgm:prSet custT="1"/>
      <dgm:spPr>
        <a:xfrm>
          <a:off x="0" y="3722950"/>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ysClr val="window" lastClr="FFFFFF"/>
              </a:solidFill>
              <a:latin typeface="Arial"/>
              <a:ea typeface="+mn-ea"/>
              <a:cs typeface="+mn-cs"/>
            </a:rPr>
            <a:t>Ideal for </a:t>
          </a:r>
          <a:r>
            <a:rPr lang="en-US" sz="1800" b="1" dirty="0" smtClean="0">
              <a:solidFill>
                <a:schemeClr val="bg1"/>
              </a:solidFill>
              <a:latin typeface="Arial"/>
              <a:ea typeface="+mn-ea"/>
              <a:cs typeface="+mn-cs"/>
            </a:rPr>
            <a:t>high bandwidth </a:t>
          </a:r>
          <a:r>
            <a:rPr lang="en-US" sz="1800" b="1" dirty="0" smtClean="0">
              <a:solidFill>
                <a:srgbClr val="FFFF00"/>
              </a:solidFill>
              <a:latin typeface="Arial"/>
              <a:ea typeface="+mn-ea"/>
              <a:cs typeface="+mn-cs"/>
            </a:rPr>
            <a:t>commercial and residential </a:t>
          </a:r>
          <a:r>
            <a:rPr lang="en-US" sz="1800" b="1" dirty="0" smtClean="0">
              <a:solidFill>
                <a:sysClr val="window" lastClr="FFFFFF"/>
              </a:solidFill>
              <a:latin typeface="Arial"/>
              <a:ea typeface="+mn-ea"/>
              <a:cs typeface="+mn-cs"/>
            </a:rPr>
            <a:t>installations</a:t>
          </a:r>
          <a:endParaRPr lang="en-US" sz="1800" b="1" dirty="0">
            <a:solidFill>
              <a:sysClr val="window" lastClr="FFFFFF"/>
            </a:solidFill>
            <a:latin typeface="Arial"/>
            <a:ea typeface="+mn-ea"/>
            <a:cs typeface="+mn-cs"/>
          </a:endParaRPr>
        </a:p>
      </dgm:t>
    </dgm:pt>
    <dgm:pt modelId="{20050824-EFDC-404A-9B48-4BA4AA9451DC}" type="parTrans" cxnId="{8B29D1D3-4FBF-44BF-81D6-2E0152D4311C}">
      <dgm:prSet/>
      <dgm:spPr/>
      <dgm:t>
        <a:bodyPr/>
        <a:lstStyle/>
        <a:p>
          <a:endParaRPr lang="en-US" sz="2400" b="1"/>
        </a:p>
      </dgm:t>
    </dgm:pt>
    <dgm:pt modelId="{04617CF8-8ADB-4EE2-BDAB-0B27E6B0451B}" type="sibTrans" cxnId="{8B29D1D3-4FBF-44BF-81D6-2E0152D4311C}">
      <dgm:prSet/>
      <dgm:spPr/>
      <dgm:t>
        <a:bodyPr/>
        <a:lstStyle/>
        <a:p>
          <a:endParaRPr lang="en-US" sz="2400" b="1"/>
        </a:p>
      </dgm:t>
    </dgm:pt>
    <dgm:pt modelId="{456DDA7B-BC7D-4C2A-85DC-DBF5DFB3A0E9}">
      <dgm:prSet custT="1"/>
      <dgm:spPr>
        <a:xfrm>
          <a:off x="0" y="2979113"/>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ysClr val="window" lastClr="FFFFFF"/>
              </a:solidFill>
              <a:latin typeface="Arial"/>
              <a:ea typeface="+mn-ea"/>
              <a:cs typeface="+mn-cs"/>
            </a:rPr>
            <a:t>MAC Layer Supports a 100 </a:t>
          </a:r>
          <a:r>
            <a:rPr lang="en-US" sz="1800" b="1" dirty="0" smtClean="0">
              <a:solidFill>
                <a:srgbClr val="FFFF00"/>
              </a:solidFill>
              <a:latin typeface="Arial"/>
              <a:ea typeface="+mn-ea"/>
              <a:cs typeface="+mn-cs"/>
            </a:rPr>
            <a:t>km</a:t>
          </a:r>
          <a:r>
            <a:rPr lang="en-US" sz="1800" b="1" dirty="0" smtClean="0">
              <a:solidFill>
                <a:sysClr val="window" lastClr="FFFFFF"/>
              </a:solidFill>
              <a:latin typeface="Arial"/>
              <a:ea typeface="+mn-ea"/>
              <a:cs typeface="+mn-cs"/>
            </a:rPr>
            <a:t> service area, typical optical budgets support a 20 km service area with 1:32 split ratio.</a:t>
          </a:r>
          <a:endParaRPr lang="en-US" sz="1800" b="0" i="1" dirty="0">
            <a:solidFill>
              <a:sysClr val="window" lastClr="FFFFFF"/>
            </a:solidFill>
            <a:latin typeface="Arial"/>
            <a:ea typeface="+mn-ea"/>
            <a:cs typeface="+mn-cs"/>
          </a:endParaRPr>
        </a:p>
      </dgm:t>
    </dgm:pt>
    <dgm:pt modelId="{8AA49C91-0660-49C0-97AF-C650E2690F99}" type="parTrans" cxnId="{DE59BE8F-5696-4AE2-BCDC-782335529E55}">
      <dgm:prSet/>
      <dgm:spPr/>
      <dgm:t>
        <a:bodyPr/>
        <a:lstStyle/>
        <a:p>
          <a:endParaRPr lang="en-US" sz="2400" b="1"/>
        </a:p>
      </dgm:t>
    </dgm:pt>
    <dgm:pt modelId="{DDDE9C5A-BEFE-4221-8F64-15836ED5C79C}" type="sibTrans" cxnId="{DE59BE8F-5696-4AE2-BCDC-782335529E55}">
      <dgm:prSet/>
      <dgm:spPr/>
      <dgm:t>
        <a:bodyPr/>
        <a:lstStyle/>
        <a:p>
          <a:endParaRPr lang="en-US" sz="2400" b="1"/>
        </a:p>
      </dgm:t>
    </dgm:pt>
    <dgm:pt modelId="{04E15F58-CD85-4A39-BCCF-5802850843DF}">
      <dgm:prSet custT="1"/>
      <dgm:spPr>
        <a:xfrm>
          <a:off x="0" y="1493840"/>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rgbClr val="FFFF00"/>
              </a:solidFill>
              <a:latin typeface="Arial"/>
              <a:ea typeface="+mn-ea"/>
              <a:cs typeface="+mn-cs"/>
            </a:rPr>
            <a:t>10/1 </a:t>
          </a:r>
          <a:r>
            <a:rPr lang="en-US" sz="1800" b="1" dirty="0" err="1" smtClean="0">
              <a:solidFill>
                <a:srgbClr val="FFFF00"/>
              </a:solidFill>
              <a:latin typeface="Arial"/>
              <a:ea typeface="+mn-ea"/>
              <a:cs typeface="+mn-cs"/>
            </a:rPr>
            <a:t>Gbps</a:t>
          </a:r>
          <a:r>
            <a:rPr lang="en-US" sz="1800" b="1" dirty="0" smtClean="0">
              <a:solidFill>
                <a:srgbClr val="FFFF00"/>
              </a:solidFill>
              <a:latin typeface="Arial"/>
              <a:ea typeface="+mn-ea"/>
              <a:cs typeface="+mn-cs"/>
            </a:rPr>
            <a:t> Down </a:t>
          </a:r>
          <a:r>
            <a:rPr lang="en-US" sz="1800" b="1" dirty="0" smtClean="0">
              <a:solidFill>
                <a:schemeClr val="bg1"/>
              </a:solidFill>
              <a:latin typeface="Arial"/>
              <a:ea typeface="+mn-ea"/>
              <a:cs typeface="+mn-cs"/>
            </a:rPr>
            <a:t>x</a:t>
          </a:r>
          <a:r>
            <a:rPr lang="en-US" sz="1800" b="1" dirty="0" smtClean="0">
              <a:solidFill>
                <a:srgbClr val="FFFF00"/>
              </a:solidFill>
              <a:latin typeface="Arial"/>
              <a:ea typeface="+mn-ea"/>
              <a:cs typeface="+mn-cs"/>
            </a:rPr>
            <a:t> 10/1 </a:t>
          </a:r>
          <a:r>
            <a:rPr lang="en-US" sz="1800" b="1" dirty="0" err="1" smtClean="0">
              <a:solidFill>
                <a:srgbClr val="FFFF00"/>
              </a:solidFill>
              <a:latin typeface="Arial"/>
              <a:ea typeface="+mn-ea"/>
              <a:cs typeface="+mn-cs"/>
            </a:rPr>
            <a:t>Gbps</a:t>
          </a:r>
          <a:r>
            <a:rPr lang="en-US" sz="1800" b="1" dirty="0" smtClean="0">
              <a:solidFill>
                <a:srgbClr val="FFFF00"/>
              </a:solidFill>
              <a:latin typeface="Arial"/>
              <a:ea typeface="+mn-ea"/>
              <a:cs typeface="+mn-cs"/>
            </a:rPr>
            <a:t> Up </a:t>
          </a:r>
          <a:r>
            <a:rPr lang="en-US" sz="1800" b="1" dirty="0" smtClean="0">
              <a:solidFill>
                <a:schemeClr val="bg1"/>
              </a:solidFill>
              <a:latin typeface="Arial"/>
              <a:ea typeface="+mn-ea"/>
              <a:cs typeface="+mn-cs"/>
            </a:rPr>
            <a:t>symmetrical</a:t>
          </a:r>
          <a:r>
            <a:rPr lang="en-US" sz="1800" b="1" dirty="0" smtClean="0">
              <a:solidFill>
                <a:srgbClr val="FFFF00"/>
              </a:solidFill>
              <a:latin typeface="Arial"/>
              <a:ea typeface="+mn-ea"/>
              <a:cs typeface="+mn-cs"/>
            </a:rPr>
            <a:t> </a:t>
          </a:r>
          <a:r>
            <a:rPr lang="en-US" sz="1800" b="1" dirty="0" smtClean="0">
              <a:solidFill>
                <a:sysClr val="window" lastClr="FFFFFF"/>
              </a:solidFill>
              <a:latin typeface="Arial"/>
              <a:ea typeface="+mn-ea"/>
              <a:cs typeface="+mn-cs"/>
            </a:rPr>
            <a:t>service to each PON</a:t>
          </a:r>
          <a:endParaRPr lang="en-US" sz="1800" b="1" dirty="0">
            <a:solidFill>
              <a:sysClr val="window" lastClr="FFFFFF"/>
            </a:solidFill>
            <a:latin typeface="Arial"/>
            <a:ea typeface="+mn-ea"/>
            <a:cs typeface="+mn-cs"/>
          </a:endParaRPr>
        </a:p>
      </dgm:t>
    </dgm:pt>
    <dgm:pt modelId="{7AF6683F-BD2C-4B89-97FF-F4BCAF2CE23C}" type="parTrans" cxnId="{C95CAF8F-91BC-4852-A59B-3B8141549ECB}">
      <dgm:prSet/>
      <dgm:spPr/>
      <dgm:t>
        <a:bodyPr/>
        <a:lstStyle/>
        <a:p>
          <a:endParaRPr lang="en-US"/>
        </a:p>
      </dgm:t>
    </dgm:pt>
    <dgm:pt modelId="{95F5E7F8-B65F-4B4B-872C-60C32DF1145E}" type="sibTrans" cxnId="{C95CAF8F-91BC-4852-A59B-3B8141549ECB}">
      <dgm:prSet/>
      <dgm:spPr/>
      <dgm:t>
        <a:bodyPr/>
        <a:lstStyle/>
        <a:p>
          <a:endParaRPr lang="en-US"/>
        </a:p>
      </dgm:t>
    </dgm:pt>
    <dgm:pt modelId="{21998CED-0798-4E7F-9902-EA5CF6FE5BB0}">
      <dgm:prSet custT="1"/>
      <dgm:spPr>
        <a:xfrm>
          <a:off x="0" y="1552"/>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ysClr val="window" lastClr="FFFFFF"/>
              </a:solidFill>
              <a:latin typeface="Arial"/>
              <a:ea typeface="+mn-ea"/>
              <a:cs typeface="+mn-cs"/>
            </a:rPr>
            <a:t>Gigabit Ethernet PON or Ethernet PON (</a:t>
          </a:r>
          <a:r>
            <a:rPr lang="en-US" sz="1800" b="1" dirty="0" err="1" smtClean="0">
              <a:solidFill>
                <a:sysClr val="window" lastClr="FFFFFF"/>
              </a:solidFill>
              <a:latin typeface="Arial"/>
              <a:ea typeface="+mn-ea"/>
              <a:cs typeface="+mn-cs"/>
            </a:rPr>
            <a:t>GePON</a:t>
          </a:r>
          <a:r>
            <a:rPr lang="en-US" sz="1800" b="1" dirty="0" smtClean="0">
              <a:solidFill>
                <a:sysClr val="window" lastClr="FFFFFF"/>
              </a:solidFill>
              <a:latin typeface="Arial"/>
              <a:ea typeface="+mn-ea"/>
              <a:cs typeface="+mn-cs"/>
            </a:rPr>
            <a:t>/EPON) is a Passive Optical Network access technology defined by </a:t>
          </a:r>
          <a:r>
            <a:rPr lang="en-US" sz="1800" b="1" dirty="0" smtClean="0">
              <a:solidFill>
                <a:srgbClr val="FFFF00"/>
              </a:solidFill>
              <a:latin typeface="Arial"/>
              <a:ea typeface="+mn-ea"/>
              <a:cs typeface="+mn-cs"/>
            </a:rPr>
            <a:t>IEEE 802.3ah and IEE 802.3av.</a:t>
          </a:r>
          <a:endParaRPr lang="en-US" sz="1800" b="1" dirty="0">
            <a:solidFill>
              <a:srgbClr val="FFFF00"/>
            </a:solidFill>
            <a:latin typeface="Arial"/>
            <a:ea typeface="+mn-ea"/>
            <a:cs typeface="+mn-cs"/>
          </a:endParaRPr>
        </a:p>
      </dgm:t>
    </dgm:pt>
    <dgm:pt modelId="{391A3D0A-EA73-4BB8-918F-FD67E88DD215}" type="parTrans" cxnId="{EC9E6DBA-082B-4964-8EEE-B28C957C3F15}">
      <dgm:prSet/>
      <dgm:spPr/>
      <dgm:t>
        <a:bodyPr/>
        <a:lstStyle/>
        <a:p>
          <a:endParaRPr lang="en-US"/>
        </a:p>
      </dgm:t>
    </dgm:pt>
    <dgm:pt modelId="{1FDDAD43-34E9-4B72-B1AF-6D56AE2691C2}" type="sibTrans" cxnId="{EC9E6DBA-082B-4964-8EEE-B28C957C3F15}">
      <dgm:prSet/>
      <dgm:spPr/>
      <dgm:t>
        <a:bodyPr/>
        <a:lstStyle/>
        <a:p>
          <a:endParaRPr lang="en-US"/>
        </a:p>
      </dgm:t>
    </dgm:pt>
    <dgm:pt modelId="{7AD4AE47-7120-48DD-B449-2BDF1AF42A5B}">
      <dgm:prSet custT="1"/>
      <dgm:spPr>
        <a:xfrm>
          <a:off x="0" y="2239984"/>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ysClr val="window" lastClr="FFFFFF"/>
              </a:solidFill>
              <a:latin typeface="Arial"/>
              <a:ea typeface="+mn-ea"/>
              <a:cs typeface="+mn-cs"/>
            </a:rPr>
            <a:t>Uses separate wavelengths: </a:t>
          </a:r>
        </a:p>
        <a:p>
          <a:pPr rtl="0"/>
          <a:r>
            <a:rPr lang="en-US" sz="1800" b="1" dirty="0" smtClean="0">
              <a:solidFill>
                <a:srgbClr val="FFFF00"/>
              </a:solidFill>
              <a:latin typeface="Arial"/>
              <a:ea typeface="+mn-ea"/>
              <a:cs typeface="+mn-cs"/>
            </a:rPr>
            <a:t>1G 1490 nm downstream &amp; 1310 nm upstream.</a:t>
          </a:r>
        </a:p>
        <a:p>
          <a:pPr rtl="0"/>
          <a:r>
            <a:rPr lang="en-US" sz="1800" b="1" dirty="0" smtClean="0">
              <a:solidFill>
                <a:srgbClr val="FFFF00"/>
              </a:solidFill>
              <a:latin typeface="Arial"/>
              <a:ea typeface="+mn-ea"/>
              <a:cs typeface="+mn-cs"/>
            </a:rPr>
            <a:t>10G 1577 nm downstream &amp; 1270 nm upstream*</a:t>
          </a:r>
          <a:endParaRPr lang="en-US" sz="1800" b="1" dirty="0">
            <a:solidFill>
              <a:srgbClr val="FFFF00"/>
            </a:solidFill>
            <a:latin typeface="Arial"/>
            <a:ea typeface="+mn-ea"/>
            <a:cs typeface="+mn-cs"/>
          </a:endParaRPr>
        </a:p>
      </dgm:t>
    </dgm:pt>
    <dgm:pt modelId="{103863E9-6EE8-4991-A05F-F1EDC4D3AA13}" type="parTrans" cxnId="{7C96D90E-53F8-4F52-A0EA-C36DBED7405B}">
      <dgm:prSet/>
      <dgm:spPr/>
      <dgm:t>
        <a:bodyPr/>
        <a:lstStyle/>
        <a:p>
          <a:endParaRPr lang="en-US"/>
        </a:p>
      </dgm:t>
    </dgm:pt>
    <dgm:pt modelId="{51D39C40-702E-408D-A969-F6DEF05F8234}" type="sibTrans" cxnId="{7C96D90E-53F8-4F52-A0EA-C36DBED7405B}">
      <dgm:prSet/>
      <dgm:spPr/>
      <dgm:t>
        <a:bodyPr/>
        <a:lstStyle/>
        <a:p>
          <a:endParaRPr lang="en-US"/>
        </a:p>
      </dgm:t>
    </dgm:pt>
    <dgm:pt modelId="{AFD74A45-E7CD-448D-B915-71C7436A70BB}" type="pres">
      <dgm:prSet presAssocID="{0D763125-973A-4656-933A-175DAF49444C}" presName="linear" presStyleCnt="0">
        <dgm:presLayoutVars>
          <dgm:animLvl val="lvl"/>
          <dgm:resizeHandles val="exact"/>
        </dgm:presLayoutVars>
      </dgm:prSet>
      <dgm:spPr/>
      <dgm:t>
        <a:bodyPr/>
        <a:lstStyle/>
        <a:p>
          <a:endParaRPr lang="en-US"/>
        </a:p>
      </dgm:t>
    </dgm:pt>
    <dgm:pt modelId="{9D4A5475-F4D4-483B-99E5-B8CF12EEF0A5}" type="pres">
      <dgm:prSet presAssocID="{21998CED-0798-4E7F-9902-EA5CF6FE5BB0}" presName="parentText" presStyleLbl="node1" presStyleIdx="0" presStyleCnt="5" custScaleY="128715">
        <dgm:presLayoutVars>
          <dgm:chMax val="0"/>
          <dgm:bulletEnabled val="1"/>
        </dgm:presLayoutVars>
      </dgm:prSet>
      <dgm:spPr>
        <a:prstGeom prst="roundRect">
          <a:avLst/>
        </a:prstGeom>
      </dgm:spPr>
      <dgm:t>
        <a:bodyPr/>
        <a:lstStyle/>
        <a:p>
          <a:endParaRPr lang="en-US"/>
        </a:p>
      </dgm:t>
    </dgm:pt>
    <dgm:pt modelId="{FF7B762C-03E5-4D54-8281-ABAAD8E55424}" type="pres">
      <dgm:prSet presAssocID="{1FDDAD43-34E9-4B72-B1AF-6D56AE2691C2}" presName="spacer" presStyleCnt="0"/>
      <dgm:spPr/>
      <dgm:t>
        <a:bodyPr/>
        <a:lstStyle/>
        <a:p>
          <a:endParaRPr lang="en-US"/>
        </a:p>
      </dgm:t>
    </dgm:pt>
    <dgm:pt modelId="{01C4F257-11B8-4F7E-983A-0F924DF5C16E}" type="pres">
      <dgm:prSet presAssocID="{04E15F58-CD85-4A39-BCCF-5802850843DF}" presName="parentText" presStyleLbl="node1" presStyleIdx="1" presStyleCnt="5" custScaleY="64584">
        <dgm:presLayoutVars>
          <dgm:chMax val="0"/>
          <dgm:bulletEnabled val="1"/>
        </dgm:presLayoutVars>
      </dgm:prSet>
      <dgm:spPr>
        <a:prstGeom prst="roundRect">
          <a:avLst/>
        </a:prstGeom>
      </dgm:spPr>
      <dgm:t>
        <a:bodyPr/>
        <a:lstStyle/>
        <a:p>
          <a:endParaRPr lang="en-US"/>
        </a:p>
      </dgm:t>
    </dgm:pt>
    <dgm:pt modelId="{084A2B7C-15E1-475B-B8B8-4E159CDBD6C6}" type="pres">
      <dgm:prSet presAssocID="{95F5E7F8-B65F-4B4B-872C-60C32DF1145E}" presName="spacer" presStyleCnt="0"/>
      <dgm:spPr/>
      <dgm:t>
        <a:bodyPr/>
        <a:lstStyle/>
        <a:p>
          <a:endParaRPr lang="en-US"/>
        </a:p>
      </dgm:t>
    </dgm:pt>
    <dgm:pt modelId="{39F429A5-2122-4E29-B2AC-528F02C2845C}" type="pres">
      <dgm:prSet presAssocID="{7AD4AE47-7120-48DD-B449-2BDF1AF42A5B}" presName="parentText" presStyleLbl="node1" presStyleIdx="2" presStyleCnt="5" custScaleY="120534">
        <dgm:presLayoutVars>
          <dgm:chMax val="0"/>
          <dgm:bulletEnabled val="1"/>
        </dgm:presLayoutVars>
      </dgm:prSet>
      <dgm:spPr>
        <a:prstGeom prst="roundRect">
          <a:avLst/>
        </a:prstGeom>
      </dgm:spPr>
      <dgm:t>
        <a:bodyPr/>
        <a:lstStyle/>
        <a:p>
          <a:endParaRPr lang="en-US"/>
        </a:p>
      </dgm:t>
    </dgm:pt>
    <dgm:pt modelId="{8302210F-5CB6-43C3-B747-67289C67BB11}" type="pres">
      <dgm:prSet presAssocID="{51D39C40-702E-408D-A969-F6DEF05F8234}" presName="spacer" presStyleCnt="0"/>
      <dgm:spPr/>
    </dgm:pt>
    <dgm:pt modelId="{AB145253-EEDB-4BEF-9954-939F3B20E460}" type="pres">
      <dgm:prSet presAssocID="{F9D7B753-B69C-4F19-8E4D-E5AFF6EDD6F6}" presName="parentText" presStyleLbl="node1" presStyleIdx="3" presStyleCnt="5" custScaleY="51525" custLinFactY="98727" custLinFactNeighborX="1009" custLinFactNeighborY="100000">
        <dgm:presLayoutVars>
          <dgm:chMax val="0"/>
          <dgm:bulletEnabled val="1"/>
        </dgm:presLayoutVars>
      </dgm:prSet>
      <dgm:spPr>
        <a:prstGeom prst="roundRect">
          <a:avLst/>
        </a:prstGeom>
      </dgm:spPr>
      <dgm:t>
        <a:bodyPr/>
        <a:lstStyle/>
        <a:p>
          <a:endParaRPr lang="en-US"/>
        </a:p>
      </dgm:t>
    </dgm:pt>
    <dgm:pt modelId="{F706DB13-AD34-45B6-8F82-F5155E0D7213}" type="pres">
      <dgm:prSet presAssocID="{04617CF8-8ADB-4EE2-BDAB-0B27E6B0451B}" presName="spacer" presStyleCnt="0"/>
      <dgm:spPr/>
      <dgm:t>
        <a:bodyPr/>
        <a:lstStyle/>
        <a:p>
          <a:endParaRPr lang="en-US"/>
        </a:p>
      </dgm:t>
    </dgm:pt>
    <dgm:pt modelId="{A8B33AB8-2986-4B8E-B203-0D0BEFC67856}" type="pres">
      <dgm:prSet presAssocID="{456DDA7B-BC7D-4C2A-85DC-DBF5DFB3A0E9}" presName="parentText" presStyleLbl="node1" presStyleIdx="4" presStyleCnt="5" custScaleY="60877" custLinFactY="-50888" custLinFactNeighborY="-100000">
        <dgm:presLayoutVars>
          <dgm:chMax val="0"/>
          <dgm:bulletEnabled val="1"/>
        </dgm:presLayoutVars>
      </dgm:prSet>
      <dgm:spPr>
        <a:prstGeom prst="roundRect">
          <a:avLst/>
        </a:prstGeom>
      </dgm:spPr>
      <dgm:t>
        <a:bodyPr/>
        <a:lstStyle/>
        <a:p>
          <a:endParaRPr lang="en-US"/>
        </a:p>
      </dgm:t>
    </dgm:pt>
  </dgm:ptLst>
  <dgm:cxnLst>
    <dgm:cxn modelId="{DE59BE8F-5696-4AE2-BCDC-782335529E55}" srcId="{0D763125-973A-4656-933A-175DAF49444C}" destId="{456DDA7B-BC7D-4C2A-85DC-DBF5DFB3A0E9}" srcOrd="4" destOrd="0" parTransId="{8AA49C91-0660-49C0-97AF-C650E2690F99}" sibTransId="{DDDE9C5A-BEFE-4221-8F64-15836ED5C79C}"/>
    <dgm:cxn modelId="{8B29D1D3-4FBF-44BF-81D6-2E0152D4311C}" srcId="{0D763125-973A-4656-933A-175DAF49444C}" destId="{F9D7B753-B69C-4F19-8E4D-E5AFF6EDD6F6}" srcOrd="3" destOrd="0" parTransId="{20050824-EFDC-404A-9B48-4BA4AA9451DC}" sibTransId="{04617CF8-8ADB-4EE2-BDAB-0B27E6B0451B}"/>
    <dgm:cxn modelId="{EC9E6DBA-082B-4964-8EEE-B28C957C3F15}" srcId="{0D763125-973A-4656-933A-175DAF49444C}" destId="{21998CED-0798-4E7F-9902-EA5CF6FE5BB0}" srcOrd="0" destOrd="0" parTransId="{391A3D0A-EA73-4BB8-918F-FD67E88DD215}" sibTransId="{1FDDAD43-34E9-4B72-B1AF-6D56AE2691C2}"/>
    <dgm:cxn modelId="{13EA8897-E9F3-1D48-8B77-C03AFB0FEA9B}" type="presOf" srcId="{04E15F58-CD85-4A39-BCCF-5802850843DF}" destId="{01C4F257-11B8-4F7E-983A-0F924DF5C16E}" srcOrd="0" destOrd="0" presId="urn:microsoft.com/office/officeart/2005/8/layout/vList2"/>
    <dgm:cxn modelId="{B0E6D100-BE85-C446-91E5-6BD32E779C21}" type="presOf" srcId="{F9D7B753-B69C-4F19-8E4D-E5AFF6EDD6F6}" destId="{AB145253-EEDB-4BEF-9954-939F3B20E460}" srcOrd="0" destOrd="0" presId="urn:microsoft.com/office/officeart/2005/8/layout/vList2"/>
    <dgm:cxn modelId="{C95CAF8F-91BC-4852-A59B-3B8141549ECB}" srcId="{0D763125-973A-4656-933A-175DAF49444C}" destId="{04E15F58-CD85-4A39-BCCF-5802850843DF}" srcOrd="1" destOrd="0" parTransId="{7AF6683F-BD2C-4B89-97FF-F4BCAF2CE23C}" sibTransId="{95F5E7F8-B65F-4B4B-872C-60C32DF1145E}"/>
    <dgm:cxn modelId="{AD510498-63B7-D248-BB54-6287B11AC969}" type="presOf" srcId="{456DDA7B-BC7D-4C2A-85DC-DBF5DFB3A0E9}" destId="{A8B33AB8-2986-4B8E-B203-0D0BEFC67856}" srcOrd="0" destOrd="0" presId="urn:microsoft.com/office/officeart/2005/8/layout/vList2"/>
    <dgm:cxn modelId="{0FFF57F8-607F-A348-8A5F-97C5482F7952}" type="presOf" srcId="{21998CED-0798-4E7F-9902-EA5CF6FE5BB0}" destId="{9D4A5475-F4D4-483B-99E5-B8CF12EEF0A5}" srcOrd="0" destOrd="0" presId="urn:microsoft.com/office/officeart/2005/8/layout/vList2"/>
    <dgm:cxn modelId="{EC4ECA4C-C65E-294D-87F4-19AA082365FC}" type="presOf" srcId="{7AD4AE47-7120-48DD-B449-2BDF1AF42A5B}" destId="{39F429A5-2122-4E29-B2AC-528F02C2845C}" srcOrd="0" destOrd="0" presId="urn:microsoft.com/office/officeart/2005/8/layout/vList2"/>
    <dgm:cxn modelId="{7C96D90E-53F8-4F52-A0EA-C36DBED7405B}" srcId="{0D763125-973A-4656-933A-175DAF49444C}" destId="{7AD4AE47-7120-48DD-B449-2BDF1AF42A5B}" srcOrd="2" destOrd="0" parTransId="{103863E9-6EE8-4991-A05F-F1EDC4D3AA13}" sibTransId="{51D39C40-702E-408D-A969-F6DEF05F8234}"/>
    <dgm:cxn modelId="{BB9028DF-1A19-5744-87E7-DC4D3A3DC304}" type="presOf" srcId="{0D763125-973A-4656-933A-175DAF49444C}" destId="{AFD74A45-E7CD-448D-B915-71C7436A70BB}" srcOrd="0" destOrd="0" presId="urn:microsoft.com/office/officeart/2005/8/layout/vList2"/>
    <dgm:cxn modelId="{DF722E82-1917-4F45-A6FA-93B26E40B79C}" type="presParOf" srcId="{AFD74A45-E7CD-448D-B915-71C7436A70BB}" destId="{9D4A5475-F4D4-483B-99E5-B8CF12EEF0A5}" srcOrd="0" destOrd="0" presId="urn:microsoft.com/office/officeart/2005/8/layout/vList2"/>
    <dgm:cxn modelId="{15DAD179-3EB9-2247-B6DD-73DBED811FD2}" type="presParOf" srcId="{AFD74A45-E7CD-448D-B915-71C7436A70BB}" destId="{FF7B762C-03E5-4D54-8281-ABAAD8E55424}" srcOrd="1" destOrd="0" presId="urn:microsoft.com/office/officeart/2005/8/layout/vList2"/>
    <dgm:cxn modelId="{3D61536D-A630-C04D-8BAE-D8A0B3D248B3}" type="presParOf" srcId="{AFD74A45-E7CD-448D-B915-71C7436A70BB}" destId="{01C4F257-11B8-4F7E-983A-0F924DF5C16E}" srcOrd="2" destOrd="0" presId="urn:microsoft.com/office/officeart/2005/8/layout/vList2"/>
    <dgm:cxn modelId="{91037C90-8E56-CE48-871C-C84D3A9E846F}" type="presParOf" srcId="{AFD74A45-E7CD-448D-B915-71C7436A70BB}" destId="{084A2B7C-15E1-475B-B8B8-4E159CDBD6C6}" srcOrd="3" destOrd="0" presId="urn:microsoft.com/office/officeart/2005/8/layout/vList2"/>
    <dgm:cxn modelId="{4AC29CA2-0F7D-4543-A50C-FF69660BB772}" type="presParOf" srcId="{AFD74A45-E7CD-448D-B915-71C7436A70BB}" destId="{39F429A5-2122-4E29-B2AC-528F02C2845C}" srcOrd="4" destOrd="0" presId="urn:microsoft.com/office/officeart/2005/8/layout/vList2"/>
    <dgm:cxn modelId="{F032049B-253C-3C4E-A975-D11B222702E5}" type="presParOf" srcId="{AFD74A45-E7CD-448D-B915-71C7436A70BB}" destId="{8302210F-5CB6-43C3-B747-67289C67BB11}" srcOrd="5" destOrd="0" presId="urn:microsoft.com/office/officeart/2005/8/layout/vList2"/>
    <dgm:cxn modelId="{C3D40378-C409-B74A-A7F0-BB5358696A4E}" type="presParOf" srcId="{AFD74A45-E7CD-448D-B915-71C7436A70BB}" destId="{AB145253-EEDB-4BEF-9954-939F3B20E460}" srcOrd="6" destOrd="0" presId="urn:microsoft.com/office/officeart/2005/8/layout/vList2"/>
    <dgm:cxn modelId="{629A8DAE-C133-7D4B-A3A6-4BC0121C90FC}" type="presParOf" srcId="{AFD74A45-E7CD-448D-B915-71C7436A70BB}" destId="{F706DB13-AD34-45B6-8F82-F5155E0D7213}" srcOrd="7" destOrd="0" presId="urn:microsoft.com/office/officeart/2005/8/layout/vList2"/>
    <dgm:cxn modelId="{FE348705-2DD3-DA4D-8CBF-2E4163D69459}" type="presParOf" srcId="{AFD74A45-E7CD-448D-B915-71C7436A70BB}" destId="{A8B33AB8-2986-4B8E-B203-0D0BEFC6785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64D2AF-78D7-489E-85D6-AA0AB257A047}" type="doc">
      <dgm:prSet loTypeId="urn:microsoft.com/office/officeart/2005/8/layout/hProcess11" loCatId="process" qsTypeId="urn:microsoft.com/office/officeart/2005/8/quickstyle/simple1" qsCatId="simple" csTypeId="urn:microsoft.com/office/officeart/2005/8/colors/accent1_2" csCatId="accent1" phldr="1"/>
      <dgm:spPr/>
    </dgm:pt>
    <dgm:pt modelId="{C2CFA4B3-383E-47E6-9286-4016F47FE186}">
      <dgm:prSet phldrT="[Text]" custT="1"/>
      <dgm:spPr/>
      <dgm:t>
        <a:bodyPr/>
        <a:lstStyle/>
        <a:p>
          <a:r>
            <a:rPr lang="en-US" sz="1600" b="0" dirty="0" smtClean="0"/>
            <a:t>2004 802.3ah</a:t>
          </a:r>
          <a:endParaRPr lang="en-US" sz="1600" b="0" dirty="0"/>
        </a:p>
      </dgm:t>
    </dgm:pt>
    <dgm:pt modelId="{2F676B33-4164-4DD6-B5AC-1D1EA34E6E28}" type="parTrans" cxnId="{720F98B1-888C-4E0A-A60E-0C3D91B142E6}">
      <dgm:prSet/>
      <dgm:spPr/>
      <dgm:t>
        <a:bodyPr/>
        <a:lstStyle/>
        <a:p>
          <a:endParaRPr lang="en-US"/>
        </a:p>
      </dgm:t>
    </dgm:pt>
    <dgm:pt modelId="{28088635-2094-4E3A-9C12-E4F7237055DD}" type="sibTrans" cxnId="{720F98B1-888C-4E0A-A60E-0C3D91B142E6}">
      <dgm:prSet/>
      <dgm:spPr/>
      <dgm:t>
        <a:bodyPr/>
        <a:lstStyle/>
        <a:p>
          <a:endParaRPr lang="en-US"/>
        </a:p>
      </dgm:t>
    </dgm:pt>
    <dgm:pt modelId="{B2DED847-7CB5-4FCD-AED2-79CA8FAE5676}">
      <dgm:prSet phldrT="[Text]" custT="1"/>
      <dgm:spPr/>
      <dgm:t>
        <a:bodyPr/>
        <a:lstStyle/>
        <a:p>
          <a:r>
            <a:rPr lang="en-US" sz="1600" dirty="0" smtClean="0"/>
            <a:t>2009 802.3av</a:t>
          </a:r>
          <a:endParaRPr lang="en-US" sz="1600" dirty="0"/>
        </a:p>
      </dgm:t>
    </dgm:pt>
    <dgm:pt modelId="{1AE2DAF0-C393-407B-8823-5035DEAF9842}" type="parTrans" cxnId="{4188D78C-ECCE-4F5F-850D-EE2E788A18C2}">
      <dgm:prSet/>
      <dgm:spPr/>
      <dgm:t>
        <a:bodyPr/>
        <a:lstStyle/>
        <a:p>
          <a:endParaRPr lang="en-US"/>
        </a:p>
      </dgm:t>
    </dgm:pt>
    <dgm:pt modelId="{5E97AB63-9719-4742-BDD9-8505393FB8A3}" type="sibTrans" cxnId="{4188D78C-ECCE-4F5F-850D-EE2E788A18C2}">
      <dgm:prSet/>
      <dgm:spPr/>
      <dgm:t>
        <a:bodyPr/>
        <a:lstStyle/>
        <a:p>
          <a:endParaRPr lang="en-US"/>
        </a:p>
      </dgm:t>
    </dgm:pt>
    <dgm:pt modelId="{219EBC47-45CB-43D4-9932-1D552AB5D0CB}">
      <dgm:prSet phldrT="[Text]" custT="1"/>
      <dgm:spPr/>
      <dgm:t>
        <a:bodyPr/>
        <a:lstStyle/>
        <a:p>
          <a:r>
            <a:rPr lang="en-US" sz="1600" dirty="0" smtClean="0"/>
            <a:t>2011 DPoEv1</a:t>
          </a:r>
          <a:endParaRPr lang="en-US" sz="1600" dirty="0"/>
        </a:p>
      </dgm:t>
    </dgm:pt>
    <dgm:pt modelId="{BFFE7414-5498-4F9B-8FC7-1FE21C0CC117}" type="parTrans" cxnId="{FFBBC17A-63FA-4C1C-A8CE-6B1F6BC810AF}">
      <dgm:prSet/>
      <dgm:spPr/>
      <dgm:t>
        <a:bodyPr/>
        <a:lstStyle/>
        <a:p>
          <a:endParaRPr lang="en-US"/>
        </a:p>
      </dgm:t>
    </dgm:pt>
    <dgm:pt modelId="{5F59B6F4-8A07-4182-9514-4819F5D78555}" type="sibTrans" cxnId="{FFBBC17A-63FA-4C1C-A8CE-6B1F6BC810AF}">
      <dgm:prSet/>
      <dgm:spPr/>
      <dgm:t>
        <a:bodyPr/>
        <a:lstStyle/>
        <a:p>
          <a:endParaRPr lang="en-US"/>
        </a:p>
      </dgm:t>
    </dgm:pt>
    <dgm:pt modelId="{2D741EC6-7BDA-474C-A139-2D4A9AC211EB}">
      <dgm:prSet phldrT="[Text]" custT="1"/>
      <dgm:spPr/>
      <dgm:t>
        <a:bodyPr/>
        <a:lstStyle/>
        <a:p>
          <a:r>
            <a:rPr lang="en-US" sz="1600" dirty="0" smtClean="0"/>
            <a:t>2012 DPoEv2</a:t>
          </a:r>
          <a:endParaRPr lang="en-US" sz="1600" dirty="0"/>
        </a:p>
      </dgm:t>
    </dgm:pt>
    <dgm:pt modelId="{F8402835-2295-40CD-9659-B2A54001E889}" type="parTrans" cxnId="{3418573E-5846-4347-88E5-674B51EF17DF}">
      <dgm:prSet/>
      <dgm:spPr/>
      <dgm:t>
        <a:bodyPr/>
        <a:lstStyle/>
        <a:p>
          <a:endParaRPr lang="en-US"/>
        </a:p>
      </dgm:t>
    </dgm:pt>
    <dgm:pt modelId="{5AC32650-BF57-44C0-BF80-642D98ADC00E}" type="sibTrans" cxnId="{3418573E-5846-4347-88E5-674B51EF17DF}">
      <dgm:prSet/>
      <dgm:spPr/>
      <dgm:t>
        <a:bodyPr/>
        <a:lstStyle/>
        <a:p>
          <a:endParaRPr lang="en-US"/>
        </a:p>
      </dgm:t>
    </dgm:pt>
    <dgm:pt modelId="{13D2C8BD-AAB4-4154-861A-9F83812ACAFF}">
      <dgm:prSet phldrT="[Text]" custT="1"/>
      <dgm:spPr/>
      <dgm:t>
        <a:bodyPr/>
        <a:lstStyle/>
        <a:p>
          <a:r>
            <a:rPr lang="en-US" sz="1600" dirty="0" smtClean="0"/>
            <a:t>2013 SIEPON</a:t>
          </a:r>
          <a:endParaRPr lang="en-US" sz="1600" dirty="0"/>
        </a:p>
      </dgm:t>
    </dgm:pt>
    <dgm:pt modelId="{5EA1190F-08CD-4797-8372-CAFCB585CA11}" type="parTrans" cxnId="{452835ED-DD35-4957-A32D-C5658A3CF908}">
      <dgm:prSet/>
      <dgm:spPr/>
      <dgm:t>
        <a:bodyPr/>
        <a:lstStyle/>
        <a:p>
          <a:endParaRPr lang="en-US"/>
        </a:p>
      </dgm:t>
    </dgm:pt>
    <dgm:pt modelId="{71ECE455-5A2D-4A60-9BA3-52058ABDC0F1}" type="sibTrans" cxnId="{452835ED-DD35-4957-A32D-C5658A3CF908}">
      <dgm:prSet/>
      <dgm:spPr/>
      <dgm:t>
        <a:bodyPr/>
        <a:lstStyle/>
        <a:p>
          <a:endParaRPr lang="en-US"/>
        </a:p>
      </dgm:t>
    </dgm:pt>
    <dgm:pt modelId="{1BC22B46-6086-438A-8067-5671E3C6DF35}">
      <dgm:prSet phldrT="[Text]" custT="1"/>
      <dgm:spPr/>
      <dgm:t>
        <a:bodyPr/>
        <a:lstStyle/>
        <a:p>
          <a:r>
            <a:rPr lang="en-US" sz="1600" dirty="0" smtClean="0"/>
            <a:t>(2019?) NG-EPON</a:t>
          </a:r>
          <a:endParaRPr lang="en-US" sz="1600" dirty="0"/>
        </a:p>
      </dgm:t>
    </dgm:pt>
    <dgm:pt modelId="{E9B60E93-93C6-4103-AF32-E82711D0B341}" type="parTrans" cxnId="{F8E53CDA-4B9A-4629-AAE0-F07F923831A9}">
      <dgm:prSet/>
      <dgm:spPr/>
      <dgm:t>
        <a:bodyPr/>
        <a:lstStyle/>
        <a:p>
          <a:endParaRPr lang="en-US"/>
        </a:p>
      </dgm:t>
    </dgm:pt>
    <dgm:pt modelId="{39EB1AA2-E587-4977-8128-FECB55EAD2C7}" type="sibTrans" cxnId="{F8E53CDA-4B9A-4629-AAE0-F07F923831A9}">
      <dgm:prSet/>
      <dgm:spPr/>
      <dgm:t>
        <a:bodyPr/>
        <a:lstStyle/>
        <a:p>
          <a:endParaRPr lang="en-US"/>
        </a:p>
      </dgm:t>
    </dgm:pt>
    <dgm:pt modelId="{4B676E42-B446-4742-A92E-354BBE24930F}" type="pres">
      <dgm:prSet presAssocID="{A264D2AF-78D7-489E-85D6-AA0AB257A047}" presName="Name0" presStyleCnt="0">
        <dgm:presLayoutVars>
          <dgm:dir/>
          <dgm:resizeHandles val="exact"/>
        </dgm:presLayoutVars>
      </dgm:prSet>
      <dgm:spPr/>
    </dgm:pt>
    <dgm:pt modelId="{8BE76EE9-93D1-4868-A2C5-3036BA83E43A}" type="pres">
      <dgm:prSet presAssocID="{A264D2AF-78D7-489E-85D6-AA0AB257A047}" presName="arrow" presStyleLbl="bgShp" presStyleIdx="0" presStyleCnt="1" custLinFactNeighborX="1116" custLinFactNeighborY="-75000"/>
      <dgm:spPr/>
    </dgm:pt>
    <dgm:pt modelId="{E2890C8E-512A-4BAB-973D-51BE9CD2C42B}" type="pres">
      <dgm:prSet presAssocID="{A264D2AF-78D7-489E-85D6-AA0AB257A047}" presName="points" presStyleCnt="0"/>
      <dgm:spPr/>
    </dgm:pt>
    <dgm:pt modelId="{D4B4194E-004D-4DFA-8B70-F2D6AC4AB1DE}" type="pres">
      <dgm:prSet presAssocID="{C2CFA4B3-383E-47E6-9286-4016F47FE186}" presName="compositeA" presStyleCnt="0"/>
      <dgm:spPr/>
    </dgm:pt>
    <dgm:pt modelId="{1062473E-EB3A-47B2-8A79-EAF7E0238101}" type="pres">
      <dgm:prSet presAssocID="{C2CFA4B3-383E-47E6-9286-4016F47FE186}" presName="textA" presStyleLbl="revTx" presStyleIdx="0" presStyleCnt="6" custScaleY="51885" custLinFactNeighborX="23258" custLinFactNeighborY="12218">
        <dgm:presLayoutVars>
          <dgm:bulletEnabled val="1"/>
        </dgm:presLayoutVars>
      </dgm:prSet>
      <dgm:spPr/>
      <dgm:t>
        <a:bodyPr/>
        <a:lstStyle/>
        <a:p>
          <a:endParaRPr lang="en-US"/>
        </a:p>
      </dgm:t>
    </dgm:pt>
    <dgm:pt modelId="{B834D251-3AB8-4A5F-AFC8-467579AC64C5}" type="pres">
      <dgm:prSet presAssocID="{C2CFA4B3-383E-47E6-9286-4016F47FE186}" presName="circleA" presStyleLbl="node1" presStyleIdx="0" presStyleCnt="6" custLinFactY="-142145" custLinFactNeighborX="54186" custLinFactNeighborY="-200000"/>
      <dgm:spPr/>
    </dgm:pt>
    <dgm:pt modelId="{BE0A7E51-7144-43F0-AD0E-3463073C110B}" type="pres">
      <dgm:prSet presAssocID="{C2CFA4B3-383E-47E6-9286-4016F47FE186}" presName="spaceA" presStyleCnt="0"/>
      <dgm:spPr/>
    </dgm:pt>
    <dgm:pt modelId="{2C50A26B-642E-4C68-84AB-3A427ECB24C5}" type="pres">
      <dgm:prSet presAssocID="{28088635-2094-4E3A-9C12-E4F7237055DD}" presName="space" presStyleCnt="0"/>
      <dgm:spPr/>
    </dgm:pt>
    <dgm:pt modelId="{098FE1E0-C661-4501-AE13-4755218E6629}" type="pres">
      <dgm:prSet presAssocID="{B2DED847-7CB5-4FCD-AED2-79CA8FAE5676}" presName="compositeB" presStyleCnt="0"/>
      <dgm:spPr/>
    </dgm:pt>
    <dgm:pt modelId="{0A573C79-6D73-45FD-B031-826A429D9449}" type="pres">
      <dgm:prSet presAssocID="{B2DED847-7CB5-4FCD-AED2-79CA8FAE5676}" presName="textB" presStyleLbl="revTx" presStyleIdx="1" presStyleCnt="6" custScaleY="52227" custLinFactY="-43592" custLinFactNeighborX="17294" custLinFactNeighborY="-100000">
        <dgm:presLayoutVars>
          <dgm:bulletEnabled val="1"/>
        </dgm:presLayoutVars>
      </dgm:prSet>
      <dgm:spPr/>
      <dgm:t>
        <a:bodyPr/>
        <a:lstStyle/>
        <a:p>
          <a:endParaRPr lang="en-US"/>
        </a:p>
      </dgm:t>
    </dgm:pt>
    <dgm:pt modelId="{5D2D58DC-3E88-4AB0-A0CF-1B4DD7FF8408}" type="pres">
      <dgm:prSet presAssocID="{B2DED847-7CB5-4FCD-AED2-79CA8FAE5676}" presName="circleB" presStyleLbl="node1" presStyleIdx="1" presStyleCnt="6" custLinFactY="-200000" custLinFactNeighborX="49465" custLinFactNeighborY="-238130"/>
      <dgm:spPr/>
    </dgm:pt>
    <dgm:pt modelId="{2DACFF60-E975-4507-B8C9-3DB2DB1A944B}" type="pres">
      <dgm:prSet presAssocID="{B2DED847-7CB5-4FCD-AED2-79CA8FAE5676}" presName="spaceB" presStyleCnt="0"/>
      <dgm:spPr/>
    </dgm:pt>
    <dgm:pt modelId="{5BA53F2F-BD8C-491E-B6A1-AC8D106143F6}" type="pres">
      <dgm:prSet presAssocID="{5E97AB63-9719-4742-BDD9-8505393FB8A3}" presName="space" presStyleCnt="0"/>
      <dgm:spPr/>
    </dgm:pt>
    <dgm:pt modelId="{7F7F9AD0-6790-48BF-A347-46709FC39C1C}" type="pres">
      <dgm:prSet presAssocID="{219EBC47-45CB-43D4-9932-1D552AB5D0CB}" presName="compositeA" presStyleCnt="0"/>
      <dgm:spPr/>
    </dgm:pt>
    <dgm:pt modelId="{2E7A58E3-8F07-44AD-B727-C6403A18D125}" type="pres">
      <dgm:prSet presAssocID="{219EBC47-45CB-43D4-9932-1D552AB5D0CB}" presName="textA" presStyleLbl="revTx" presStyleIdx="2" presStyleCnt="6" custScaleY="40274" custLinFactNeighborX="18627" custLinFactNeighborY="21674">
        <dgm:presLayoutVars>
          <dgm:bulletEnabled val="1"/>
        </dgm:presLayoutVars>
      </dgm:prSet>
      <dgm:spPr/>
      <dgm:t>
        <a:bodyPr/>
        <a:lstStyle/>
        <a:p>
          <a:endParaRPr lang="en-US"/>
        </a:p>
      </dgm:t>
    </dgm:pt>
    <dgm:pt modelId="{5E0B1E8D-065A-4688-9F03-5CFE7523BE89}" type="pres">
      <dgm:prSet presAssocID="{219EBC47-45CB-43D4-9932-1D552AB5D0CB}" presName="circleA" presStyleLbl="node1" presStyleIdx="2" presStyleCnt="6" custLinFactY="-126799" custLinFactNeighborX="52999" custLinFactNeighborY="-200000"/>
      <dgm:spPr/>
    </dgm:pt>
    <dgm:pt modelId="{0CB58C34-D582-4B2C-891D-F865D3891B6C}" type="pres">
      <dgm:prSet presAssocID="{219EBC47-45CB-43D4-9932-1D552AB5D0CB}" presName="spaceA" presStyleCnt="0"/>
      <dgm:spPr/>
    </dgm:pt>
    <dgm:pt modelId="{4926F320-EFC5-4FAA-B182-3D3F7A25626D}" type="pres">
      <dgm:prSet presAssocID="{5F59B6F4-8A07-4182-9514-4819F5D78555}" presName="space" presStyleCnt="0"/>
      <dgm:spPr/>
    </dgm:pt>
    <dgm:pt modelId="{DF47FAD8-D5B6-43D2-A723-D5071270FD91}" type="pres">
      <dgm:prSet presAssocID="{2D741EC6-7BDA-474C-A139-2D4A9AC211EB}" presName="compositeB" presStyleCnt="0"/>
      <dgm:spPr/>
    </dgm:pt>
    <dgm:pt modelId="{AFA00744-0101-42AD-AADE-1DDF862CEDD1}" type="pres">
      <dgm:prSet presAssocID="{2D741EC6-7BDA-474C-A139-2D4A9AC211EB}" presName="textB" presStyleLbl="revTx" presStyleIdx="3" presStyleCnt="6" custLinFactY="-6823" custLinFactNeighborX="13119" custLinFactNeighborY="-100000">
        <dgm:presLayoutVars>
          <dgm:bulletEnabled val="1"/>
        </dgm:presLayoutVars>
      </dgm:prSet>
      <dgm:spPr/>
      <dgm:t>
        <a:bodyPr/>
        <a:lstStyle/>
        <a:p>
          <a:endParaRPr lang="en-US"/>
        </a:p>
      </dgm:t>
    </dgm:pt>
    <dgm:pt modelId="{233D23CB-128B-418C-8856-C563A71DA9CA}" type="pres">
      <dgm:prSet presAssocID="{2D741EC6-7BDA-474C-A139-2D4A9AC211EB}" presName="circleB" presStyleLbl="node1" presStyleIdx="3" presStyleCnt="6" custLinFactY="-185492" custLinFactNeighborX="35607" custLinFactNeighborY="-200000"/>
      <dgm:spPr/>
    </dgm:pt>
    <dgm:pt modelId="{B3BF6D41-9CED-42D7-88C7-C458AAEDCB00}" type="pres">
      <dgm:prSet presAssocID="{2D741EC6-7BDA-474C-A139-2D4A9AC211EB}" presName="spaceB" presStyleCnt="0"/>
      <dgm:spPr/>
    </dgm:pt>
    <dgm:pt modelId="{C61E4658-D9D1-4B43-899B-0056FCDDCA4F}" type="pres">
      <dgm:prSet presAssocID="{5AC32650-BF57-44C0-BF80-642D98ADC00E}" presName="space" presStyleCnt="0"/>
      <dgm:spPr/>
    </dgm:pt>
    <dgm:pt modelId="{FE1BC17E-6213-48C1-9A77-A79F57428347}" type="pres">
      <dgm:prSet presAssocID="{13D2C8BD-AAB4-4154-861A-9F83812ACAFF}" presName="compositeA" presStyleCnt="0"/>
      <dgm:spPr/>
    </dgm:pt>
    <dgm:pt modelId="{BB5FFB0A-7D72-4CAF-9E7A-60C191918303}" type="pres">
      <dgm:prSet presAssocID="{13D2C8BD-AAB4-4154-861A-9F83812ACAFF}" presName="textA" presStyleLbl="revTx" presStyleIdx="4" presStyleCnt="6" custScaleY="37238" custLinFactNeighborX="11331" custLinFactNeighborY="25932">
        <dgm:presLayoutVars>
          <dgm:bulletEnabled val="1"/>
        </dgm:presLayoutVars>
      </dgm:prSet>
      <dgm:spPr/>
      <dgm:t>
        <a:bodyPr/>
        <a:lstStyle/>
        <a:p>
          <a:endParaRPr lang="en-US"/>
        </a:p>
      </dgm:t>
    </dgm:pt>
    <dgm:pt modelId="{64D7BE9B-DFEB-45BF-82E6-6F261382AEAD}" type="pres">
      <dgm:prSet presAssocID="{13D2C8BD-AAB4-4154-861A-9F83812ACAFF}" presName="circleA" presStyleLbl="node1" presStyleIdx="4" presStyleCnt="6" custLinFactY="-122018" custLinFactNeighborX="27867" custLinFactNeighborY="-200000"/>
      <dgm:spPr/>
    </dgm:pt>
    <dgm:pt modelId="{998BFA52-008E-49C7-8FFD-8E23B8261135}" type="pres">
      <dgm:prSet presAssocID="{13D2C8BD-AAB4-4154-861A-9F83812ACAFF}" presName="spaceA" presStyleCnt="0"/>
      <dgm:spPr/>
    </dgm:pt>
    <dgm:pt modelId="{FA5F72F4-1F1E-4E4F-A186-49AF8EF0DA9E}" type="pres">
      <dgm:prSet presAssocID="{71ECE455-5A2D-4A60-9BA3-52058ABDC0F1}" presName="space" presStyleCnt="0"/>
      <dgm:spPr/>
    </dgm:pt>
    <dgm:pt modelId="{4E884E06-7799-4FE5-BCCB-ABD93811E131}" type="pres">
      <dgm:prSet presAssocID="{1BC22B46-6086-438A-8067-5671E3C6DF35}" presName="compositeB" presStyleCnt="0"/>
      <dgm:spPr/>
    </dgm:pt>
    <dgm:pt modelId="{DBBAD09E-CEC0-41DE-9307-B19B0EA886D7}" type="pres">
      <dgm:prSet presAssocID="{1BC22B46-6086-438A-8067-5671E3C6DF35}" presName="textB" presStyleLbl="revTx" presStyleIdx="5" presStyleCnt="6" custAng="0" custScaleY="43715" custLinFactY="-50559" custLinFactNeighborX="-1789" custLinFactNeighborY="-100000">
        <dgm:presLayoutVars>
          <dgm:bulletEnabled val="1"/>
        </dgm:presLayoutVars>
      </dgm:prSet>
      <dgm:spPr/>
      <dgm:t>
        <a:bodyPr/>
        <a:lstStyle/>
        <a:p>
          <a:endParaRPr lang="en-US"/>
        </a:p>
      </dgm:t>
    </dgm:pt>
    <dgm:pt modelId="{7C50479C-254F-44F7-832D-F34FCA22D3C4}" type="pres">
      <dgm:prSet presAssocID="{1BC22B46-6086-438A-8067-5671E3C6DF35}" presName="circleB" presStyleLbl="node1" presStyleIdx="5" presStyleCnt="6" custLinFactY="-200000" custLinFactNeighborX="-6464" custLinFactNeighborY="-244075"/>
      <dgm:spPr/>
    </dgm:pt>
    <dgm:pt modelId="{4CF9808F-1091-416F-B5EE-C15D0746A6FE}" type="pres">
      <dgm:prSet presAssocID="{1BC22B46-6086-438A-8067-5671E3C6DF35}" presName="spaceB" presStyleCnt="0"/>
      <dgm:spPr/>
    </dgm:pt>
  </dgm:ptLst>
  <dgm:cxnLst>
    <dgm:cxn modelId="{4188D78C-ECCE-4F5F-850D-EE2E788A18C2}" srcId="{A264D2AF-78D7-489E-85D6-AA0AB257A047}" destId="{B2DED847-7CB5-4FCD-AED2-79CA8FAE5676}" srcOrd="1" destOrd="0" parTransId="{1AE2DAF0-C393-407B-8823-5035DEAF9842}" sibTransId="{5E97AB63-9719-4742-BDD9-8505393FB8A3}"/>
    <dgm:cxn modelId="{3418573E-5846-4347-88E5-674B51EF17DF}" srcId="{A264D2AF-78D7-489E-85D6-AA0AB257A047}" destId="{2D741EC6-7BDA-474C-A139-2D4A9AC211EB}" srcOrd="3" destOrd="0" parTransId="{F8402835-2295-40CD-9659-B2A54001E889}" sibTransId="{5AC32650-BF57-44C0-BF80-642D98ADC00E}"/>
    <dgm:cxn modelId="{010C78EA-4A61-474B-8C39-CFC785047AFC}" type="presOf" srcId="{A264D2AF-78D7-489E-85D6-AA0AB257A047}" destId="{4B676E42-B446-4742-A92E-354BBE24930F}" srcOrd="0" destOrd="0" presId="urn:microsoft.com/office/officeart/2005/8/layout/hProcess11"/>
    <dgm:cxn modelId="{720F98B1-888C-4E0A-A60E-0C3D91B142E6}" srcId="{A264D2AF-78D7-489E-85D6-AA0AB257A047}" destId="{C2CFA4B3-383E-47E6-9286-4016F47FE186}" srcOrd="0" destOrd="0" parTransId="{2F676B33-4164-4DD6-B5AC-1D1EA34E6E28}" sibTransId="{28088635-2094-4E3A-9C12-E4F7237055DD}"/>
    <dgm:cxn modelId="{99ADB0AC-9B57-B043-9D0E-26FDCC4E0763}" type="presOf" srcId="{2D741EC6-7BDA-474C-A139-2D4A9AC211EB}" destId="{AFA00744-0101-42AD-AADE-1DDF862CEDD1}" srcOrd="0" destOrd="0" presId="urn:microsoft.com/office/officeart/2005/8/layout/hProcess11"/>
    <dgm:cxn modelId="{A9C94854-C949-924E-845E-BCB51A069724}" type="presOf" srcId="{C2CFA4B3-383E-47E6-9286-4016F47FE186}" destId="{1062473E-EB3A-47B2-8A79-EAF7E0238101}" srcOrd="0" destOrd="0" presId="urn:microsoft.com/office/officeart/2005/8/layout/hProcess11"/>
    <dgm:cxn modelId="{C6A3D080-0D59-8F49-9F48-F3AEE42D7D39}" type="presOf" srcId="{1BC22B46-6086-438A-8067-5671E3C6DF35}" destId="{DBBAD09E-CEC0-41DE-9307-B19B0EA886D7}" srcOrd="0" destOrd="0" presId="urn:microsoft.com/office/officeart/2005/8/layout/hProcess11"/>
    <dgm:cxn modelId="{452835ED-DD35-4957-A32D-C5658A3CF908}" srcId="{A264D2AF-78D7-489E-85D6-AA0AB257A047}" destId="{13D2C8BD-AAB4-4154-861A-9F83812ACAFF}" srcOrd="4" destOrd="0" parTransId="{5EA1190F-08CD-4797-8372-CAFCB585CA11}" sibTransId="{71ECE455-5A2D-4A60-9BA3-52058ABDC0F1}"/>
    <dgm:cxn modelId="{5A83E5C6-9C81-F64F-93B1-AD995D6989C9}" type="presOf" srcId="{B2DED847-7CB5-4FCD-AED2-79CA8FAE5676}" destId="{0A573C79-6D73-45FD-B031-826A429D9449}" srcOrd="0" destOrd="0" presId="urn:microsoft.com/office/officeart/2005/8/layout/hProcess11"/>
    <dgm:cxn modelId="{A88EF27F-C45D-7542-BED3-31ACC4DE8320}" type="presOf" srcId="{13D2C8BD-AAB4-4154-861A-9F83812ACAFF}" destId="{BB5FFB0A-7D72-4CAF-9E7A-60C191918303}" srcOrd="0" destOrd="0" presId="urn:microsoft.com/office/officeart/2005/8/layout/hProcess11"/>
    <dgm:cxn modelId="{E9DADEBE-E8D3-0342-A1D4-09AA4D555304}" type="presOf" srcId="{219EBC47-45CB-43D4-9932-1D552AB5D0CB}" destId="{2E7A58E3-8F07-44AD-B727-C6403A18D125}" srcOrd="0" destOrd="0" presId="urn:microsoft.com/office/officeart/2005/8/layout/hProcess11"/>
    <dgm:cxn modelId="{F8E53CDA-4B9A-4629-AAE0-F07F923831A9}" srcId="{A264D2AF-78D7-489E-85D6-AA0AB257A047}" destId="{1BC22B46-6086-438A-8067-5671E3C6DF35}" srcOrd="5" destOrd="0" parTransId="{E9B60E93-93C6-4103-AF32-E82711D0B341}" sibTransId="{39EB1AA2-E587-4977-8128-FECB55EAD2C7}"/>
    <dgm:cxn modelId="{FFBBC17A-63FA-4C1C-A8CE-6B1F6BC810AF}" srcId="{A264D2AF-78D7-489E-85D6-AA0AB257A047}" destId="{219EBC47-45CB-43D4-9932-1D552AB5D0CB}" srcOrd="2" destOrd="0" parTransId="{BFFE7414-5498-4F9B-8FC7-1FE21C0CC117}" sibTransId="{5F59B6F4-8A07-4182-9514-4819F5D78555}"/>
    <dgm:cxn modelId="{E78AD34F-BBF2-1C4F-9080-E76147E4B129}" type="presParOf" srcId="{4B676E42-B446-4742-A92E-354BBE24930F}" destId="{8BE76EE9-93D1-4868-A2C5-3036BA83E43A}" srcOrd="0" destOrd="0" presId="urn:microsoft.com/office/officeart/2005/8/layout/hProcess11"/>
    <dgm:cxn modelId="{15A72608-9C58-324C-8423-9BDBBA52B97B}" type="presParOf" srcId="{4B676E42-B446-4742-A92E-354BBE24930F}" destId="{E2890C8E-512A-4BAB-973D-51BE9CD2C42B}" srcOrd="1" destOrd="0" presId="urn:microsoft.com/office/officeart/2005/8/layout/hProcess11"/>
    <dgm:cxn modelId="{F1612E8C-CB5E-5E47-A4C9-4A38E8B20682}" type="presParOf" srcId="{E2890C8E-512A-4BAB-973D-51BE9CD2C42B}" destId="{D4B4194E-004D-4DFA-8B70-F2D6AC4AB1DE}" srcOrd="0" destOrd="0" presId="urn:microsoft.com/office/officeart/2005/8/layout/hProcess11"/>
    <dgm:cxn modelId="{0F68AB1B-81AF-9C46-BA3D-A086F89171A2}" type="presParOf" srcId="{D4B4194E-004D-4DFA-8B70-F2D6AC4AB1DE}" destId="{1062473E-EB3A-47B2-8A79-EAF7E0238101}" srcOrd="0" destOrd="0" presId="urn:microsoft.com/office/officeart/2005/8/layout/hProcess11"/>
    <dgm:cxn modelId="{63CEE058-C657-694B-A636-67B61131D830}" type="presParOf" srcId="{D4B4194E-004D-4DFA-8B70-F2D6AC4AB1DE}" destId="{B834D251-3AB8-4A5F-AFC8-467579AC64C5}" srcOrd="1" destOrd="0" presId="urn:microsoft.com/office/officeart/2005/8/layout/hProcess11"/>
    <dgm:cxn modelId="{06669E44-E067-6540-AA61-3226FD15B0DC}" type="presParOf" srcId="{D4B4194E-004D-4DFA-8B70-F2D6AC4AB1DE}" destId="{BE0A7E51-7144-43F0-AD0E-3463073C110B}" srcOrd="2" destOrd="0" presId="urn:microsoft.com/office/officeart/2005/8/layout/hProcess11"/>
    <dgm:cxn modelId="{9CC24898-BD8E-DA40-B193-19852A8FA5DC}" type="presParOf" srcId="{E2890C8E-512A-4BAB-973D-51BE9CD2C42B}" destId="{2C50A26B-642E-4C68-84AB-3A427ECB24C5}" srcOrd="1" destOrd="0" presId="urn:microsoft.com/office/officeart/2005/8/layout/hProcess11"/>
    <dgm:cxn modelId="{9F75AB74-9F20-7F4C-B5BE-0BEF121B6FB1}" type="presParOf" srcId="{E2890C8E-512A-4BAB-973D-51BE9CD2C42B}" destId="{098FE1E0-C661-4501-AE13-4755218E6629}" srcOrd="2" destOrd="0" presId="urn:microsoft.com/office/officeart/2005/8/layout/hProcess11"/>
    <dgm:cxn modelId="{F55E5EF3-7FD9-C844-8869-D44F5046092C}" type="presParOf" srcId="{098FE1E0-C661-4501-AE13-4755218E6629}" destId="{0A573C79-6D73-45FD-B031-826A429D9449}" srcOrd="0" destOrd="0" presId="urn:microsoft.com/office/officeart/2005/8/layout/hProcess11"/>
    <dgm:cxn modelId="{13A712D0-FFFF-944D-8315-2BF93C4AAD14}" type="presParOf" srcId="{098FE1E0-C661-4501-AE13-4755218E6629}" destId="{5D2D58DC-3E88-4AB0-A0CF-1B4DD7FF8408}" srcOrd="1" destOrd="0" presId="urn:microsoft.com/office/officeart/2005/8/layout/hProcess11"/>
    <dgm:cxn modelId="{9267DE2D-0DE0-6149-935D-33954B419637}" type="presParOf" srcId="{098FE1E0-C661-4501-AE13-4755218E6629}" destId="{2DACFF60-E975-4507-B8C9-3DB2DB1A944B}" srcOrd="2" destOrd="0" presId="urn:microsoft.com/office/officeart/2005/8/layout/hProcess11"/>
    <dgm:cxn modelId="{CCB77022-D760-CB49-BD19-9D29B2C2A116}" type="presParOf" srcId="{E2890C8E-512A-4BAB-973D-51BE9CD2C42B}" destId="{5BA53F2F-BD8C-491E-B6A1-AC8D106143F6}" srcOrd="3" destOrd="0" presId="urn:microsoft.com/office/officeart/2005/8/layout/hProcess11"/>
    <dgm:cxn modelId="{F9E9E7A1-A711-B04C-B790-D10620291158}" type="presParOf" srcId="{E2890C8E-512A-4BAB-973D-51BE9CD2C42B}" destId="{7F7F9AD0-6790-48BF-A347-46709FC39C1C}" srcOrd="4" destOrd="0" presId="urn:microsoft.com/office/officeart/2005/8/layout/hProcess11"/>
    <dgm:cxn modelId="{6C7A097D-A63A-CE4E-BD05-81C0002C56C2}" type="presParOf" srcId="{7F7F9AD0-6790-48BF-A347-46709FC39C1C}" destId="{2E7A58E3-8F07-44AD-B727-C6403A18D125}" srcOrd="0" destOrd="0" presId="urn:microsoft.com/office/officeart/2005/8/layout/hProcess11"/>
    <dgm:cxn modelId="{400C80F2-8B6B-C94F-BEED-4F1262EC2805}" type="presParOf" srcId="{7F7F9AD0-6790-48BF-A347-46709FC39C1C}" destId="{5E0B1E8D-065A-4688-9F03-5CFE7523BE89}" srcOrd="1" destOrd="0" presId="urn:microsoft.com/office/officeart/2005/8/layout/hProcess11"/>
    <dgm:cxn modelId="{54B6A1EC-E030-1E47-A168-1A77A7C0C0DF}" type="presParOf" srcId="{7F7F9AD0-6790-48BF-A347-46709FC39C1C}" destId="{0CB58C34-D582-4B2C-891D-F865D3891B6C}" srcOrd="2" destOrd="0" presId="urn:microsoft.com/office/officeart/2005/8/layout/hProcess11"/>
    <dgm:cxn modelId="{88019B5E-6AFC-9E4D-83F7-DF79C1AEFB09}" type="presParOf" srcId="{E2890C8E-512A-4BAB-973D-51BE9CD2C42B}" destId="{4926F320-EFC5-4FAA-B182-3D3F7A25626D}" srcOrd="5" destOrd="0" presId="urn:microsoft.com/office/officeart/2005/8/layout/hProcess11"/>
    <dgm:cxn modelId="{CD38BBD3-30AF-FD4C-945B-A0DC9CDC9197}" type="presParOf" srcId="{E2890C8E-512A-4BAB-973D-51BE9CD2C42B}" destId="{DF47FAD8-D5B6-43D2-A723-D5071270FD91}" srcOrd="6" destOrd="0" presId="urn:microsoft.com/office/officeart/2005/8/layout/hProcess11"/>
    <dgm:cxn modelId="{7B5D75D0-D613-FB4D-A949-B9204CC777B8}" type="presParOf" srcId="{DF47FAD8-D5B6-43D2-A723-D5071270FD91}" destId="{AFA00744-0101-42AD-AADE-1DDF862CEDD1}" srcOrd="0" destOrd="0" presId="urn:microsoft.com/office/officeart/2005/8/layout/hProcess11"/>
    <dgm:cxn modelId="{04C9AE6F-8329-C140-8F07-63F0C513A1A9}" type="presParOf" srcId="{DF47FAD8-D5B6-43D2-A723-D5071270FD91}" destId="{233D23CB-128B-418C-8856-C563A71DA9CA}" srcOrd="1" destOrd="0" presId="urn:microsoft.com/office/officeart/2005/8/layout/hProcess11"/>
    <dgm:cxn modelId="{9D34AA93-254B-DF47-BA51-0F6728C37B34}" type="presParOf" srcId="{DF47FAD8-D5B6-43D2-A723-D5071270FD91}" destId="{B3BF6D41-9CED-42D7-88C7-C458AAEDCB00}" srcOrd="2" destOrd="0" presId="urn:microsoft.com/office/officeart/2005/8/layout/hProcess11"/>
    <dgm:cxn modelId="{8285BF81-9571-234D-8E48-AD4458FDFD6D}" type="presParOf" srcId="{E2890C8E-512A-4BAB-973D-51BE9CD2C42B}" destId="{C61E4658-D9D1-4B43-899B-0056FCDDCA4F}" srcOrd="7" destOrd="0" presId="urn:microsoft.com/office/officeart/2005/8/layout/hProcess11"/>
    <dgm:cxn modelId="{8EF0F087-CF05-2B4A-A2BD-847B084A801A}" type="presParOf" srcId="{E2890C8E-512A-4BAB-973D-51BE9CD2C42B}" destId="{FE1BC17E-6213-48C1-9A77-A79F57428347}" srcOrd="8" destOrd="0" presId="urn:microsoft.com/office/officeart/2005/8/layout/hProcess11"/>
    <dgm:cxn modelId="{8FF347B8-E556-124B-BF5B-D09273436237}" type="presParOf" srcId="{FE1BC17E-6213-48C1-9A77-A79F57428347}" destId="{BB5FFB0A-7D72-4CAF-9E7A-60C191918303}" srcOrd="0" destOrd="0" presId="urn:microsoft.com/office/officeart/2005/8/layout/hProcess11"/>
    <dgm:cxn modelId="{C5524601-2D44-514B-A88E-57E516D5B3FD}" type="presParOf" srcId="{FE1BC17E-6213-48C1-9A77-A79F57428347}" destId="{64D7BE9B-DFEB-45BF-82E6-6F261382AEAD}" srcOrd="1" destOrd="0" presId="urn:microsoft.com/office/officeart/2005/8/layout/hProcess11"/>
    <dgm:cxn modelId="{AFCF0C96-C7AC-4348-80E6-6D01CF3C6012}" type="presParOf" srcId="{FE1BC17E-6213-48C1-9A77-A79F57428347}" destId="{998BFA52-008E-49C7-8FFD-8E23B8261135}" srcOrd="2" destOrd="0" presId="urn:microsoft.com/office/officeart/2005/8/layout/hProcess11"/>
    <dgm:cxn modelId="{86443857-E658-4E4A-9E75-BF8C71E7703E}" type="presParOf" srcId="{E2890C8E-512A-4BAB-973D-51BE9CD2C42B}" destId="{FA5F72F4-1F1E-4E4F-A186-49AF8EF0DA9E}" srcOrd="9" destOrd="0" presId="urn:microsoft.com/office/officeart/2005/8/layout/hProcess11"/>
    <dgm:cxn modelId="{0A9804D5-896F-C64D-AA72-054307D47CC3}" type="presParOf" srcId="{E2890C8E-512A-4BAB-973D-51BE9CD2C42B}" destId="{4E884E06-7799-4FE5-BCCB-ABD93811E131}" srcOrd="10" destOrd="0" presId="urn:microsoft.com/office/officeart/2005/8/layout/hProcess11"/>
    <dgm:cxn modelId="{F6F493B7-6171-1445-AD77-F3B24B01DB4F}" type="presParOf" srcId="{4E884E06-7799-4FE5-BCCB-ABD93811E131}" destId="{DBBAD09E-CEC0-41DE-9307-B19B0EA886D7}" srcOrd="0" destOrd="0" presId="urn:microsoft.com/office/officeart/2005/8/layout/hProcess11"/>
    <dgm:cxn modelId="{5A54E293-00C9-AD4E-AE84-17451CF8036A}" type="presParOf" srcId="{4E884E06-7799-4FE5-BCCB-ABD93811E131}" destId="{7C50479C-254F-44F7-832D-F34FCA22D3C4}" srcOrd="1" destOrd="0" presId="urn:microsoft.com/office/officeart/2005/8/layout/hProcess11"/>
    <dgm:cxn modelId="{340DD856-3D7E-9C4D-A587-C4CFD8E59A4F}" type="presParOf" srcId="{4E884E06-7799-4FE5-BCCB-ABD93811E131}" destId="{4CF9808F-1091-416F-B5EE-C15D0746A6F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3125-973A-4656-933A-175DAF49444C}"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F9D7B753-B69C-4F19-8E4D-E5AFF6EDD6F6}">
      <dgm:prSet custT="1"/>
      <dgm:spPr>
        <a:xfrm>
          <a:off x="0" y="3722950"/>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ysClr val="window" lastClr="FFFFFF"/>
              </a:solidFill>
              <a:latin typeface="Arial"/>
              <a:ea typeface="+mn-ea"/>
              <a:cs typeface="+mn-cs"/>
            </a:rPr>
            <a:t>Ideal for </a:t>
          </a:r>
          <a:r>
            <a:rPr lang="en-US" sz="1800" b="1" dirty="0" smtClean="0">
              <a:solidFill>
                <a:schemeClr val="bg1"/>
              </a:solidFill>
              <a:latin typeface="Arial"/>
              <a:ea typeface="+mn-ea"/>
              <a:cs typeface="+mn-cs"/>
            </a:rPr>
            <a:t>high bandwidth </a:t>
          </a:r>
          <a:r>
            <a:rPr lang="en-US" sz="1800" b="1" dirty="0" smtClean="0">
              <a:solidFill>
                <a:srgbClr val="FFFF00"/>
              </a:solidFill>
              <a:latin typeface="Arial"/>
              <a:ea typeface="+mn-ea"/>
              <a:cs typeface="+mn-cs"/>
            </a:rPr>
            <a:t>commercial and residential </a:t>
          </a:r>
          <a:r>
            <a:rPr lang="en-US" sz="1800" b="1" dirty="0" smtClean="0">
              <a:solidFill>
                <a:sysClr val="window" lastClr="FFFFFF"/>
              </a:solidFill>
              <a:latin typeface="Arial"/>
              <a:ea typeface="+mn-ea"/>
              <a:cs typeface="+mn-cs"/>
            </a:rPr>
            <a:t>installations</a:t>
          </a:r>
          <a:endParaRPr lang="en-US" sz="1800" b="1" dirty="0">
            <a:solidFill>
              <a:sysClr val="window" lastClr="FFFFFF"/>
            </a:solidFill>
            <a:latin typeface="Arial"/>
            <a:ea typeface="+mn-ea"/>
            <a:cs typeface="+mn-cs"/>
          </a:endParaRPr>
        </a:p>
      </dgm:t>
    </dgm:pt>
    <dgm:pt modelId="{20050824-EFDC-404A-9B48-4BA4AA9451DC}" type="parTrans" cxnId="{8B29D1D3-4FBF-44BF-81D6-2E0152D4311C}">
      <dgm:prSet/>
      <dgm:spPr/>
      <dgm:t>
        <a:bodyPr/>
        <a:lstStyle/>
        <a:p>
          <a:endParaRPr lang="en-US" sz="2400" b="1"/>
        </a:p>
      </dgm:t>
    </dgm:pt>
    <dgm:pt modelId="{04617CF8-8ADB-4EE2-BDAB-0B27E6B0451B}" type="sibTrans" cxnId="{8B29D1D3-4FBF-44BF-81D6-2E0152D4311C}">
      <dgm:prSet/>
      <dgm:spPr/>
      <dgm:t>
        <a:bodyPr/>
        <a:lstStyle/>
        <a:p>
          <a:endParaRPr lang="en-US" sz="2400" b="1"/>
        </a:p>
      </dgm:t>
    </dgm:pt>
    <dgm:pt modelId="{456DDA7B-BC7D-4C2A-85DC-DBF5DFB3A0E9}">
      <dgm:prSet custT="1"/>
      <dgm:spPr>
        <a:xfrm>
          <a:off x="0" y="2979113"/>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ysClr val="window" lastClr="FFFFFF"/>
              </a:solidFill>
              <a:latin typeface="Arial"/>
              <a:ea typeface="+mn-ea"/>
              <a:cs typeface="+mn-cs"/>
            </a:rPr>
            <a:t>MAC Layer Supports a </a:t>
          </a:r>
          <a:r>
            <a:rPr lang="en-US" sz="1800" b="1" dirty="0" smtClean="0">
              <a:solidFill>
                <a:srgbClr val="FFFF00"/>
              </a:solidFill>
              <a:latin typeface="Arial"/>
              <a:ea typeface="+mn-ea"/>
              <a:cs typeface="+mn-cs"/>
            </a:rPr>
            <a:t>60 km</a:t>
          </a:r>
          <a:r>
            <a:rPr lang="en-US" sz="1800" b="1" dirty="0" smtClean="0">
              <a:solidFill>
                <a:sysClr val="window" lastClr="FFFFFF"/>
              </a:solidFill>
              <a:latin typeface="Arial"/>
              <a:ea typeface="+mn-ea"/>
              <a:cs typeface="+mn-cs"/>
            </a:rPr>
            <a:t> service area, typical optical budgets support a </a:t>
          </a:r>
          <a:r>
            <a:rPr lang="en-US" sz="1800" b="1" dirty="0" smtClean="0">
              <a:solidFill>
                <a:srgbClr val="FFFF00"/>
              </a:solidFill>
              <a:latin typeface="Arial"/>
              <a:ea typeface="+mn-ea"/>
              <a:cs typeface="+mn-cs"/>
            </a:rPr>
            <a:t>20 km </a:t>
          </a:r>
          <a:r>
            <a:rPr lang="en-US" sz="1800" b="1" dirty="0" smtClean="0">
              <a:solidFill>
                <a:sysClr val="window" lastClr="FFFFFF"/>
              </a:solidFill>
              <a:latin typeface="Arial"/>
              <a:ea typeface="+mn-ea"/>
              <a:cs typeface="+mn-cs"/>
            </a:rPr>
            <a:t>service area with 1:32 split ratio.</a:t>
          </a:r>
          <a:endParaRPr lang="en-US" sz="1800" b="0" i="1" dirty="0">
            <a:solidFill>
              <a:sysClr val="window" lastClr="FFFFFF"/>
            </a:solidFill>
            <a:latin typeface="Arial"/>
            <a:ea typeface="+mn-ea"/>
            <a:cs typeface="+mn-cs"/>
          </a:endParaRPr>
        </a:p>
      </dgm:t>
    </dgm:pt>
    <dgm:pt modelId="{8AA49C91-0660-49C0-97AF-C650E2690F99}" type="parTrans" cxnId="{DE59BE8F-5696-4AE2-BCDC-782335529E55}">
      <dgm:prSet/>
      <dgm:spPr/>
      <dgm:t>
        <a:bodyPr/>
        <a:lstStyle/>
        <a:p>
          <a:endParaRPr lang="en-US" sz="2400" b="1"/>
        </a:p>
      </dgm:t>
    </dgm:pt>
    <dgm:pt modelId="{DDDE9C5A-BEFE-4221-8F64-15836ED5C79C}" type="sibTrans" cxnId="{DE59BE8F-5696-4AE2-BCDC-782335529E55}">
      <dgm:prSet/>
      <dgm:spPr/>
      <dgm:t>
        <a:bodyPr/>
        <a:lstStyle/>
        <a:p>
          <a:endParaRPr lang="en-US" sz="2400" b="1"/>
        </a:p>
      </dgm:t>
    </dgm:pt>
    <dgm:pt modelId="{21998CED-0798-4E7F-9902-EA5CF6FE5BB0}">
      <dgm:prSet custT="1"/>
      <dgm:spPr>
        <a:xfrm>
          <a:off x="0" y="1552"/>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ysClr val="window" lastClr="FFFFFF"/>
              </a:solidFill>
              <a:latin typeface="Arial"/>
              <a:ea typeface="+mn-ea"/>
              <a:cs typeface="+mn-cs"/>
            </a:rPr>
            <a:t>Gigabit PON is a Passive Optical Network access technology defined by </a:t>
          </a:r>
          <a:r>
            <a:rPr lang="en-US" sz="1800" b="1" dirty="0" smtClean="0">
              <a:solidFill>
                <a:srgbClr val="FFFF00"/>
              </a:solidFill>
              <a:latin typeface="Arial"/>
              <a:ea typeface="+mn-ea"/>
              <a:cs typeface="+mn-cs"/>
            </a:rPr>
            <a:t>ITU-T G.984 Gigabit-capable PON (GPON)</a:t>
          </a:r>
          <a:r>
            <a:rPr lang="en-US" sz="1800" b="1" dirty="0" smtClean="0">
              <a:solidFill>
                <a:srgbClr val="FFFFFF"/>
              </a:solidFill>
              <a:latin typeface="Arial"/>
              <a:ea typeface="+mn-ea"/>
              <a:cs typeface="+mn-cs"/>
            </a:rPr>
            <a:t> that runs at 2.5/1.25 </a:t>
          </a:r>
          <a:r>
            <a:rPr lang="en-US" sz="1800" b="1" dirty="0" err="1" smtClean="0">
              <a:solidFill>
                <a:srgbClr val="FFFFFF"/>
              </a:solidFill>
              <a:latin typeface="Arial"/>
              <a:ea typeface="+mn-ea"/>
              <a:cs typeface="+mn-cs"/>
            </a:rPr>
            <a:t>Gbps</a:t>
          </a:r>
          <a:r>
            <a:rPr lang="en-US" sz="1800" b="1" dirty="0" smtClean="0">
              <a:solidFill>
                <a:srgbClr val="FFFFFF"/>
              </a:solidFill>
              <a:latin typeface="Arial"/>
              <a:ea typeface="+mn-ea"/>
              <a:cs typeface="+mn-cs"/>
            </a:rPr>
            <a:t> speeds.</a:t>
          </a:r>
          <a:r>
            <a:rPr lang="en-US" sz="1800" b="1" dirty="0" smtClean="0">
              <a:solidFill>
                <a:srgbClr val="FFFF00"/>
              </a:solidFill>
              <a:latin typeface="Arial"/>
              <a:ea typeface="+mn-ea"/>
              <a:cs typeface="+mn-cs"/>
            </a:rPr>
            <a:t>  </a:t>
          </a:r>
          <a:r>
            <a:rPr lang="en-US" sz="1800" b="1" dirty="0" smtClean="0">
              <a:solidFill>
                <a:srgbClr val="FFFFFF"/>
              </a:solidFill>
              <a:latin typeface="Arial"/>
              <a:ea typeface="+mn-ea"/>
              <a:cs typeface="+mn-cs"/>
            </a:rPr>
            <a:t>There is also 10/10 </a:t>
          </a:r>
          <a:r>
            <a:rPr lang="en-US" sz="1800" b="1" dirty="0" err="1" smtClean="0">
              <a:solidFill>
                <a:srgbClr val="FFFFFF"/>
              </a:solidFill>
              <a:latin typeface="Arial"/>
              <a:ea typeface="+mn-ea"/>
              <a:cs typeface="+mn-cs"/>
            </a:rPr>
            <a:t>Gbps</a:t>
          </a:r>
          <a:r>
            <a:rPr lang="en-US" sz="1800" b="1" dirty="0" smtClean="0">
              <a:solidFill>
                <a:srgbClr val="FFFFFF"/>
              </a:solidFill>
              <a:latin typeface="Arial"/>
              <a:ea typeface="+mn-ea"/>
              <a:cs typeface="+mn-cs"/>
            </a:rPr>
            <a:t> XGS-PON</a:t>
          </a:r>
          <a:r>
            <a:rPr lang="en-US" sz="1800" b="1" dirty="0" smtClean="0">
              <a:solidFill>
                <a:srgbClr val="FFFF00"/>
              </a:solidFill>
              <a:latin typeface="Arial"/>
              <a:ea typeface="+mn-ea"/>
              <a:cs typeface="+mn-cs"/>
            </a:rPr>
            <a:t> (G.9807.1) </a:t>
          </a:r>
          <a:r>
            <a:rPr lang="en-US" sz="1800" b="1" dirty="0" smtClean="0">
              <a:solidFill>
                <a:srgbClr val="FFFFFF"/>
              </a:solidFill>
              <a:latin typeface="Arial"/>
              <a:ea typeface="+mn-ea"/>
              <a:cs typeface="+mn-cs"/>
            </a:rPr>
            <a:t>and 40 </a:t>
          </a:r>
          <a:r>
            <a:rPr lang="en-US" sz="1800" b="1" dirty="0" err="1" smtClean="0">
              <a:solidFill>
                <a:srgbClr val="FFFFFF"/>
              </a:solidFill>
              <a:latin typeface="Arial"/>
              <a:ea typeface="+mn-ea"/>
              <a:cs typeface="+mn-cs"/>
            </a:rPr>
            <a:t>Gbps</a:t>
          </a:r>
          <a:r>
            <a:rPr lang="en-US" sz="1800" b="1" dirty="0" smtClean="0">
              <a:solidFill>
                <a:srgbClr val="FFFFFF"/>
              </a:solidFill>
              <a:latin typeface="Arial"/>
              <a:ea typeface="+mn-ea"/>
              <a:cs typeface="+mn-cs"/>
            </a:rPr>
            <a:t> NGPON2 </a:t>
          </a:r>
          <a:r>
            <a:rPr lang="en-US" sz="1800" b="1" dirty="0" smtClean="0">
              <a:solidFill>
                <a:srgbClr val="FFFF00"/>
              </a:solidFill>
              <a:latin typeface="Arial"/>
              <a:ea typeface="+mn-ea"/>
              <a:cs typeface="+mn-cs"/>
            </a:rPr>
            <a:t>(G.989) </a:t>
          </a:r>
          <a:endParaRPr lang="en-US" sz="1800" b="1" dirty="0">
            <a:solidFill>
              <a:srgbClr val="FFFF00"/>
            </a:solidFill>
            <a:latin typeface="Arial"/>
            <a:ea typeface="+mn-ea"/>
            <a:cs typeface="+mn-cs"/>
          </a:endParaRPr>
        </a:p>
      </dgm:t>
    </dgm:pt>
    <dgm:pt modelId="{391A3D0A-EA73-4BB8-918F-FD67E88DD215}" type="parTrans" cxnId="{EC9E6DBA-082B-4964-8EEE-B28C957C3F15}">
      <dgm:prSet/>
      <dgm:spPr/>
      <dgm:t>
        <a:bodyPr/>
        <a:lstStyle/>
        <a:p>
          <a:endParaRPr lang="en-US"/>
        </a:p>
      </dgm:t>
    </dgm:pt>
    <dgm:pt modelId="{1FDDAD43-34E9-4B72-B1AF-6D56AE2691C2}" type="sibTrans" cxnId="{EC9E6DBA-082B-4964-8EEE-B28C957C3F15}">
      <dgm:prSet/>
      <dgm:spPr/>
      <dgm:t>
        <a:bodyPr/>
        <a:lstStyle/>
        <a:p>
          <a:endParaRPr lang="en-US"/>
        </a:p>
      </dgm:t>
    </dgm:pt>
    <dgm:pt modelId="{7AD4AE47-7120-48DD-B449-2BDF1AF42A5B}">
      <dgm:prSet custT="1"/>
      <dgm:spPr>
        <a:xfrm>
          <a:off x="0" y="2239984"/>
          <a:ext cx="4408388" cy="73227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800" b="1" dirty="0" smtClean="0">
              <a:solidFill>
                <a:sysClr val="window" lastClr="FFFFFF"/>
              </a:solidFill>
              <a:latin typeface="Arial"/>
              <a:ea typeface="+mn-ea"/>
              <a:cs typeface="+mn-cs"/>
            </a:rPr>
            <a:t>GPON Uses separate wavelengths: </a:t>
          </a:r>
        </a:p>
        <a:p>
          <a:pPr rtl="0"/>
          <a:r>
            <a:rPr lang="en-US" sz="1800" b="1" dirty="0" smtClean="0">
              <a:solidFill>
                <a:srgbClr val="FFFF00"/>
              </a:solidFill>
              <a:latin typeface="Arial"/>
              <a:ea typeface="+mn-ea"/>
              <a:cs typeface="+mn-cs"/>
            </a:rPr>
            <a:t>1G 1490 nm downstream &amp; 1310 nm upstream.</a:t>
          </a:r>
        </a:p>
        <a:p>
          <a:pPr rtl="0"/>
          <a:r>
            <a:rPr lang="en-US" sz="1800" b="1" dirty="0" smtClean="0">
              <a:solidFill>
                <a:srgbClr val="FFFF00"/>
              </a:solidFill>
              <a:latin typeface="Arial"/>
              <a:ea typeface="+mn-ea"/>
              <a:cs typeface="+mn-cs"/>
            </a:rPr>
            <a:t>10G (XGS-PON) 1577 nm downstream &amp; 1270 nm upstream</a:t>
          </a:r>
          <a:endParaRPr lang="en-US" sz="1800" b="1" dirty="0">
            <a:solidFill>
              <a:srgbClr val="FFFF00"/>
            </a:solidFill>
            <a:latin typeface="Arial"/>
            <a:ea typeface="+mn-ea"/>
            <a:cs typeface="+mn-cs"/>
          </a:endParaRPr>
        </a:p>
      </dgm:t>
    </dgm:pt>
    <dgm:pt modelId="{103863E9-6EE8-4991-A05F-F1EDC4D3AA13}" type="parTrans" cxnId="{7C96D90E-53F8-4F52-A0EA-C36DBED7405B}">
      <dgm:prSet/>
      <dgm:spPr/>
      <dgm:t>
        <a:bodyPr/>
        <a:lstStyle/>
        <a:p>
          <a:endParaRPr lang="en-US"/>
        </a:p>
      </dgm:t>
    </dgm:pt>
    <dgm:pt modelId="{51D39C40-702E-408D-A969-F6DEF05F8234}" type="sibTrans" cxnId="{7C96D90E-53F8-4F52-A0EA-C36DBED7405B}">
      <dgm:prSet/>
      <dgm:spPr/>
      <dgm:t>
        <a:bodyPr/>
        <a:lstStyle/>
        <a:p>
          <a:endParaRPr lang="en-US"/>
        </a:p>
      </dgm:t>
    </dgm:pt>
    <dgm:pt modelId="{AFD74A45-E7CD-448D-B915-71C7436A70BB}" type="pres">
      <dgm:prSet presAssocID="{0D763125-973A-4656-933A-175DAF49444C}" presName="linear" presStyleCnt="0">
        <dgm:presLayoutVars>
          <dgm:animLvl val="lvl"/>
          <dgm:resizeHandles val="exact"/>
        </dgm:presLayoutVars>
      </dgm:prSet>
      <dgm:spPr/>
      <dgm:t>
        <a:bodyPr/>
        <a:lstStyle/>
        <a:p>
          <a:endParaRPr lang="en-US"/>
        </a:p>
      </dgm:t>
    </dgm:pt>
    <dgm:pt modelId="{9D4A5475-F4D4-483B-99E5-B8CF12EEF0A5}" type="pres">
      <dgm:prSet presAssocID="{21998CED-0798-4E7F-9902-EA5CF6FE5BB0}" presName="parentText" presStyleLbl="node1" presStyleIdx="0" presStyleCnt="4" custScaleY="128715">
        <dgm:presLayoutVars>
          <dgm:chMax val="0"/>
          <dgm:bulletEnabled val="1"/>
        </dgm:presLayoutVars>
      </dgm:prSet>
      <dgm:spPr>
        <a:prstGeom prst="roundRect">
          <a:avLst/>
        </a:prstGeom>
      </dgm:spPr>
      <dgm:t>
        <a:bodyPr/>
        <a:lstStyle/>
        <a:p>
          <a:endParaRPr lang="en-US"/>
        </a:p>
      </dgm:t>
    </dgm:pt>
    <dgm:pt modelId="{FF7B762C-03E5-4D54-8281-ABAAD8E55424}" type="pres">
      <dgm:prSet presAssocID="{1FDDAD43-34E9-4B72-B1AF-6D56AE2691C2}" presName="spacer" presStyleCnt="0"/>
      <dgm:spPr/>
      <dgm:t>
        <a:bodyPr/>
        <a:lstStyle/>
        <a:p>
          <a:endParaRPr lang="en-US"/>
        </a:p>
      </dgm:t>
    </dgm:pt>
    <dgm:pt modelId="{39F429A5-2122-4E29-B2AC-528F02C2845C}" type="pres">
      <dgm:prSet presAssocID="{7AD4AE47-7120-48DD-B449-2BDF1AF42A5B}" presName="parentText" presStyleLbl="node1" presStyleIdx="1" presStyleCnt="4" custScaleY="92547">
        <dgm:presLayoutVars>
          <dgm:chMax val="0"/>
          <dgm:bulletEnabled val="1"/>
        </dgm:presLayoutVars>
      </dgm:prSet>
      <dgm:spPr>
        <a:prstGeom prst="roundRect">
          <a:avLst/>
        </a:prstGeom>
      </dgm:spPr>
      <dgm:t>
        <a:bodyPr/>
        <a:lstStyle/>
        <a:p>
          <a:endParaRPr lang="en-US"/>
        </a:p>
      </dgm:t>
    </dgm:pt>
    <dgm:pt modelId="{8302210F-5CB6-43C3-B747-67289C67BB11}" type="pres">
      <dgm:prSet presAssocID="{51D39C40-702E-408D-A969-F6DEF05F8234}" presName="spacer" presStyleCnt="0"/>
      <dgm:spPr/>
    </dgm:pt>
    <dgm:pt modelId="{AB145253-EEDB-4BEF-9954-939F3B20E460}" type="pres">
      <dgm:prSet presAssocID="{F9D7B753-B69C-4F19-8E4D-E5AFF6EDD6F6}" presName="parentText" presStyleLbl="node1" presStyleIdx="2" presStyleCnt="4" custScaleY="51525" custLinFactY="98727" custLinFactNeighborX="1009" custLinFactNeighborY="100000">
        <dgm:presLayoutVars>
          <dgm:chMax val="0"/>
          <dgm:bulletEnabled val="1"/>
        </dgm:presLayoutVars>
      </dgm:prSet>
      <dgm:spPr>
        <a:prstGeom prst="roundRect">
          <a:avLst/>
        </a:prstGeom>
      </dgm:spPr>
      <dgm:t>
        <a:bodyPr/>
        <a:lstStyle/>
        <a:p>
          <a:endParaRPr lang="en-US"/>
        </a:p>
      </dgm:t>
    </dgm:pt>
    <dgm:pt modelId="{F706DB13-AD34-45B6-8F82-F5155E0D7213}" type="pres">
      <dgm:prSet presAssocID="{04617CF8-8ADB-4EE2-BDAB-0B27E6B0451B}" presName="spacer" presStyleCnt="0"/>
      <dgm:spPr/>
      <dgm:t>
        <a:bodyPr/>
        <a:lstStyle/>
        <a:p>
          <a:endParaRPr lang="en-US"/>
        </a:p>
      </dgm:t>
    </dgm:pt>
    <dgm:pt modelId="{A8B33AB8-2986-4B8E-B203-0D0BEFC67856}" type="pres">
      <dgm:prSet presAssocID="{456DDA7B-BC7D-4C2A-85DC-DBF5DFB3A0E9}" presName="parentText" presStyleLbl="node1" presStyleIdx="3" presStyleCnt="4" custScaleY="60877" custLinFactY="-50888" custLinFactNeighborY="-100000">
        <dgm:presLayoutVars>
          <dgm:chMax val="0"/>
          <dgm:bulletEnabled val="1"/>
        </dgm:presLayoutVars>
      </dgm:prSet>
      <dgm:spPr>
        <a:prstGeom prst="roundRect">
          <a:avLst/>
        </a:prstGeom>
      </dgm:spPr>
      <dgm:t>
        <a:bodyPr/>
        <a:lstStyle/>
        <a:p>
          <a:endParaRPr lang="en-US"/>
        </a:p>
      </dgm:t>
    </dgm:pt>
  </dgm:ptLst>
  <dgm:cxnLst>
    <dgm:cxn modelId="{EC9E6DBA-082B-4964-8EEE-B28C957C3F15}" srcId="{0D763125-973A-4656-933A-175DAF49444C}" destId="{21998CED-0798-4E7F-9902-EA5CF6FE5BB0}" srcOrd="0" destOrd="0" parTransId="{391A3D0A-EA73-4BB8-918F-FD67E88DD215}" sibTransId="{1FDDAD43-34E9-4B72-B1AF-6D56AE2691C2}"/>
    <dgm:cxn modelId="{84680A69-D0F8-A046-A456-25E51BF66496}" type="presOf" srcId="{456DDA7B-BC7D-4C2A-85DC-DBF5DFB3A0E9}" destId="{A8B33AB8-2986-4B8E-B203-0D0BEFC67856}" srcOrd="0" destOrd="0" presId="urn:microsoft.com/office/officeart/2005/8/layout/vList2"/>
    <dgm:cxn modelId="{7C96D90E-53F8-4F52-A0EA-C36DBED7405B}" srcId="{0D763125-973A-4656-933A-175DAF49444C}" destId="{7AD4AE47-7120-48DD-B449-2BDF1AF42A5B}" srcOrd="1" destOrd="0" parTransId="{103863E9-6EE8-4991-A05F-F1EDC4D3AA13}" sibTransId="{51D39C40-702E-408D-A969-F6DEF05F8234}"/>
    <dgm:cxn modelId="{8B29D1D3-4FBF-44BF-81D6-2E0152D4311C}" srcId="{0D763125-973A-4656-933A-175DAF49444C}" destId="{F9D7B753-B69C-4F19-8E4D-E5AFF6EDD6F6}" srcOrd="2" destOrd="0" parTransId="{20050824-EFDC-404A-9B48-4BA4AA9451DC}" sibTransId="{04617CF8-8ADB-4EE2-BDAB-0B27E6B0451B}"/>
    <dgm:cxn modelId="{DE59BE8F-5696-4AE2-BCDC-782335529E55}" srcId="{0D763125-973A-4656-933A-175DAF49444C}" destId="{456DDA7B-BC7D-4C2A-85DC-DBF5DFB3A0E9}" srcOrd="3" destOrd="0" parTransId="{8AA49C91-0660-49C0-97AF-C650E2690F99}" sibTransId="{DDDE9C5A-BEFE-4221-8F64-15836ED5C79C}"/>
    <dgm:cxn modelId="{DA9674ED-F3A9-C744-8AC8-5F17FB44107F}" type="presOf" srcId="{7AD4AE47-7120-48DD-B449-2BDF1AF42A5B}" destId="{39F429A5-2122-4E29-B2AC-528F02C2845C}" srcOrd="0" destOrd="0" presId="urn:microsoft.com/office/officeart/2005/8/layout/vList2"/>
    <dgm:cxn modelId="{4D8E9344-DE1D-6D44-83B1-C88C07DB72EA}" type="presOf" srcId="{21998CED-0798-4E7F-9902-EA5CF6FE5BB0}" destId="{9D4A5475-F4D4-483B-99E5-B8CF12EEF0A5}" srcOrd="0" destOrd="0" presId="urn:microsoft.com/office/officeart/2005/8/layout/vList2"/>
    <dgm:cxn modelId="{BA02FF52-041F-1445-80A2-EF0ACF01C638}" type="presOf" srcId="{F9D7B753-B69C-4F19-8E4D-E5AFF6EDD6F6}" destId="{AB145253-EEDB-4BEF-9954-939F3B20E460}" srcOrd="0" destOrd="0" presId="urn:microsoft.com/office/officeart/2005/8/layout/vList2"/>
    <dgm:cxn modelId="{DD6A0A3C-246C-3D4B-91B6-5C01AB035FED}" type="presOf" srcId="{0D763125-973A-4656-933A-175DAF49444C}" destId="{AFD74A45-E7CD-448D-B915-71C7436A70BB}" srcOrd="0" destOrd="0" presId="urn:microsoft.com/office/officeart/2005/8/layout/vList2"/>
    <dgm:cxn modelId="{D7F8FCD2-4DD9-D144-A573-4B76A3895979}" type="presParOf" srcId="{AFD74A45-E7CD-448D-B915-71C7436A70BB}" destId="{9D4A5475-F4D4-483B-99E5-B8CF12EEF0A5}" srcOrd="0" destOrd="0" presId="urn:microsoft.com/office/officeart/2005/8/layout/vList2"/>
    <dgm:cxn modelId="{5F37A67F-E67B-C444-8EE1-16FA3429DFF2}" type="presParOf" srcId="{AFD74A45-E7CD-448D-B915-71C7436A70BB}" destId="{FF7B762C-03E5-4D54-8281-ABAAD8E55424}" srcOrd="1" destOrd="0" presId="urn:microsoft.com/office/officeart/2005/8/layout/vList2"/>
    <dgm:cxn modelId="{282782CE-50F5-B444-9E1E-F61AC87FED1C}" type="presParOf" srcId="{AFD74A45-E7CD-448D-B915-71C7436A70BB}" destId="{39F429A5-2122-4E29-B2AC-528F02C2845C}" srcOrd="2" destOrd="0" presId="urn:microsoft.com/office/officeart/2005/8/layout/vList2"/>
    <dgm:cxn modelId="{672D4EF4-BDC4-FE40-B2A0-F3D97EA52AA5}" type="presParOf" srcId="{AFD74A45-E7CD-448D-B915-71C7436A70BB}" destId="{8302210F-5CB6-43C3-B747-67289C67BB11}" srcOrd="3" destOrd="0" presId="urn:microsoft.com/office/officeart/2005/8/layout/vList2"/>
    <dgm:cxn modelId="{B369C6A0-66AF-8241-A16F-99BA68C158DD}" type="presParOf" srcId="{AFD74A45-E7CD-448D-B915-71C7436A70BB}" destId="{AB145253-EEDB-4BEF-9954-939F3B20E460}" srcOrd="4" destOrd="0" presId="urn:microsoft.com/office/officeart/2005/8/layout/vList2"/>
    <dgm:cxn modelId="{8077D5EB-0010-4A46-887D-F70296075E3B}" type="presParOf" srcId="{AFD74A45-E7CD-448D-B915-71C7436A70BB}" destId="{F706DB13-AD34-45B6-8F82-F5155E0D7213}" srcOrd="5" destOrd="0" presId="urn:microsoft.com/office/officeart/2005/8/layout/vList2"/>
    <dgm:cxn modelId="{8D67A6E3-9C34-8D4F-B5BF-D368ADAA5266}" type="presParOf" srcId="{AFD74A45-E7CD-448D-B915-71C7436A70BB}" destId="{A8B33AB8-2986-4B8E-B203-0D0BEFC6785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13C8B3-E6D5-429A-BA5A-B83F2E71AD3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05B9F07E-9E39-47F9-8A27-14E71D640812}">
      <dgm:prSet custT="1"/>
      <dgm:spPr/>
      <dgm:t>
        <a:bodyPr/>
        <a:lstStyle/>
        <a:p>
          <a:pPr rtl="0"/>
          <a:r>
            <a:rPr kumimoji="1" lang="en-US" sz="2400" dirty="0" smtClean="0"/>
            <a:t>ONT Management and Control Interface</a:t>
          </a:r>
          <a:endParaRPr lang="en-US" sz="2400" dirty="0"/>
        </a:p>
      </dgm:t>
    </dgm:pt>
    <dgm:pt modelId="{340F7B41-FB2C-4AEE-A3B5-FDFE67ABEA99}" type="parTrans" cxnId="{8F53C892-E192-40EE-B84C-E6DBA6461F52}">
      <dgm:prSet/>
      <dgm:spPr/>
      <dgm:t>
        <a:bodyPr/>
        <a:lstStyle/>
        <a:p>
          <a:endParaRPr lang="en-US" sz="1600"/>
        </a:p>
      </dgm:t>
    </dgm:pt>
    <dgm:pt modelId="{712927C7-BC3E-4AA5-AEE8-310B8D639A05}" type="sibTrans" cxnId="{8F53C892-E192-40EE-B84C-E6DBA6461F52}">
      <dgm:prSet/>
      <dgm:spPr/>
      <dgm:t>
        <a:bodyPr/>
        <a:lstStyle/>
        <a:p>
          <a:endParaRPr lang="en-US" sz="1600"/>
        </a:p>
      </dgm:t>
    </dgm:pt>
    <dgm:pt modelId="{1E9AB0A2-F7E8-49CF-AE98-2CEEDC5E975C}">
      <dgm:prSet custT="1"/>
      <dgm:spPr>
        <a:solidFill>
          <a:schemeClr val="bg1">
            <a:lumMod val="75000"/>
          </a:schemeClr>
        </a:solidFill>
      </dgm:spPr>
      <dgm:t>
        <a:bodyPr/>
        <a:lstStyle/>
        <a:p>
          <a:pPr rtl="0"/>
          <a:r>
            <a:rPr kumimoji="1" lang="en-US" sz="1600" dirty="0" smtClean="0"/>
            <a:t>A GEM connection is established by the OLT when the ONT comes online, then OMCI runs across that connection</a:t>
          </a:r>
          <a:endParaRPr lang="en-US" sz="1600" dirty="0"/>
        </a:p>
      </dgm:t>
    </dgm:pt>
    <dgm:pt modelId="{A2880F52-AB6A-4F02-8F43-BBD592529109}" type="parTrans" cxnId="{097BC5B7-23B6-4805-8144-606DECB660F0}">
      <dgm:prSet/>
      <dgm:spPr/>
      <dgm:t>
        <a:bodyPr/>
        <a:lstStyle/>
        <a:p>
          <a:endParaRPr lang="en-US" sz="1600"/>
        </a:p>
      </dgm:t>
    </dgm:pt>
    <dgm:pt modelId="{B62A5762-E69D-4204-A640-71A8C7FB7BFB}" type="sibTrans" cxnId="{097BC5B7-23B6-4805-8144-606DECB660F0}">
      <dgm:prSet/>
      <dgm:spPr/>
      <dgm:t>
        <a:bodyPr/>
        <a:lstStyle/>
        <a:p>
          <a:endParaRPr lang="en-US" sz="1600"/>
        </a:p>
      </dgm:t>
    </dgm:pt>
    <dgm:pt modelId="{D5E6DFD6-787B-4269-B882-B066BCB78A51}">
      <dgm:prSet custT="1"/>
      <dgm:spPr>
        <a:solidFill>
          <a:schemeClr val="bg1">
            <a:lumMod val="75000"/>
          </a:schemeClr>
        </a:solidFill>
      </dgm:spPr>
      <dgm:t>
        <a:bodyPr/>
        <a:lstStyle/>
        <a:p>
          <a:pPr rtl="0"/>
          <a:r>
            <a:rPr kumimoji="1" lang="en-US" sz="1600" dirty="0" smtClean="0"/>
            <a:t>Establishes and release connections across the ONT</a:t>
          </a:r>
          <a:endParaRPr lang="en-US" sz="1600" dirty="0"/>
        </a:p>
      </dgm:t>
    </dgm:pt>
    <dgm:pt modelId="{2089980A-4710-4DAC-BF04-CBF73827F8B6}" type="parTrans" cxnId="{6744CB47-6DE0-4E1C-85F4-00AD2DDDC859}">
      <dgm:prSet/>
      <dgm:spPr/>
      <dgm:t>
        <a:bodyPr/>
        <a:lstStyle/>
        <a:p>
          <a:endParaRPr lang="en-US" sz="1600"/>
        </a:p>
      </dgm:t>
    </dgm:pt>
    <dgm:pt modelId="{0D3E37EE-DDB5-4D5B-86B9-769CAA246D67}" type="sibTrans" cxnId="{6744CB47-6DE0-4E1C-85F4-00AD2DDDC859}">
      <dgm:prSet/>
      <dgm:spPr/>
      <dgm:t>
        <a:bodyPr/>
        <a:lstStyle/>
        <a:p>
          <a:endParaRPr lang="en-US" sz="1600"/>
        </a:p>
      </dgm:t>
    </dgm:pt>
    <dgm:pt modelId="{8558130E-B5C4-4F4A-B550-382D31797158}">
      <dgm:prSet custT="1"/>
      <dgm:spPr>
        <a:solidFill>
          <a:schemeClr val="bg1">
            <a:lumMod val="75000"/>
          </a:schemeClr>
        </a:solidFill>
      </dgm:spPr>
      <dgm:t>
        <a:bodyPr/>
        <a:lstStyle/>
        <a:p>
          <a:pPr rtl="0"/>
          <a:r>
            <a:rPr kumimoji="1" lang="en-US" sz="1600" dirty="0" smtClean="0"/>
            <a:t>Manages the UNIs at the ONT</a:t>
          </a:r>
          <a:endParaRPr lang="en-US" sz="1600" dirty="0"/>
        </a:p>
      </dgm:t>
    </dgm:pt>
    <dgm:pt modelId="{5B6A3696-9AE0-4E62-9AEB-46F8CBE2A8C9}" type="parTrans" cxnId="{B98AB03A-3A5D-42E0-8C12-9EC786C14C74}">
      <dgm:prSet/>
      <dgm:spPr/>
      <dgm:t>
        <a:bodyPr/>
        <a:lstStyle/>
        <a:p>
          <a:endParaRPr lang="en-US" sz="1600"/>
        </a:p>
      </dgm:t>
    </dgm:pt>
    <dgm:pt modelId="{6ABA7A0B-AC3C-4CB5-A94B-F26D3232AB6F}" type="sibTrans" cxnId="{B98AB03A-3A5D-42E0-8C12-9EC786C14C74}">
      <dgm:prSet/>
      <dgm:spPr/>
      <dgm:t>
        <a:bodyPr/>
        <a:lstStyle/>
        <a:p>
          <a:endParaRPr lang="en-US" sz="1600"/>
        </a:p>
      </dgm:t>
    </dgm:pt>
    <dgm:pt modelId="{C20E1E3D-0EB2-4FA1-B7A8-4B2D1DAEEE1C}">
      <dgm:prSet custT="1"/>
      <dgm:spPr>
        <a:solidFill>
          <a:schemeClr val="bg1">
            <a:lumMod val="75000"/>
          </a:schemeClr>
        </a:solidFill>
      </dgm:spPr>
      <dgm:t>
        <a:bodyPr/>
        <a:lstStyle/>
        <a:p>
          <a:pPr rtl="0"/>
          <a:r>
            <a:rPr kumimoji="1" lang="en-US" sz="1600" dirty="0" smtClean="0"/>
            <a:t>Request configuration information and performance statistics</a:t>
          </a:r>
          <a:endParaRPr lang="en-US" sz="1600" dirty="0"/>
        </a:p>
      </dgm:t>
    </dgm:pt>
    <dgm:pt modelId="{1209DA28-4DD6-49B3-8F8A-84E5421E0939}" type="parTrans" cxnId="{FBFE0947-2CAF-4168-AB32-26D23585676B}">
      <dgm:prSet/>
      <dgm:spPr/>
      <dgm:t>
        <a:bodyPr/>
        <a:lstStyle/>
        <a:p>
          <a:endParaRPr lang="en-US" sz="1600"/>
        </a:p>
      </dgm:t>
    </dgm:pt>
    <dgm:pt modelId="{3DE57A85-22B8-4D99-ACC8-779ADFD45F28}" type="sibTrans" cxnId="{FBFE0947-2CAF-4168-AB32-26D23585676B}">
      <dgm:prSet/>
      <dgm:spPr/>
      <dgm:t>
        <a:bodyPr/>
        <a:lstStyle/>
        <a:p>
          <a:endParaRPr lang="en-US" sz="1600"/>
        </a:p>
      </dgm:t>
    </dgm:pt>
    <dgm:pt modelId="{A3A3D361-A989-41DF-944E-952427F0C516}">
      <dgm:prSet custT="1"/>
      <dgm:spPr>
        <a:solidFill>
          <a:schemeClr val="bg1">
            <a:lumMod val="75000"/>
          </a:schemeClr>
        </a:solidFill>
      </dgm:spPr>
      <dgm:t>
        <a:bodyPr/>
        <a:lstStyle/>
        <a:p>
          <a:pPr rtl="0"/>
          <a:r>
            <a:rPr kumimoji="1" lang="en-US" sz="1600" dirty="0" smtClean="0"/>
            <a:t>Informs the system of events such as link failures</a:t>
          </a:r>
          <a:endParaRPr kumimoji="1" lang="en-US" sz="1600" dirty="0"/>
        </a:p>
      </dgm:t>
    </dgm:pt>
    <dgm:pt modelId="{4D40ACB7-C543-4EB5-A3FE-7E777C7D7FA1}" type="parTrans" cxnId="{A8BB9196-C1D9-4F5E-94AD-9D4DD3AD9B47}">
      <dgm:prSet/>
      <dgm:spPr/>
      <dgm:t>
        <a:bodyPr/>
        <a:lstStyle/>
        <a:p>
          <a:endParaRPr lang="en-US" sz="1600"/>
        </a:p>
      </dgm:t>
    </dgm:pt>
    <dgm:pt modelId="{88B8AB8D-CA32-4938-B110-34999FC60562}" type="sibTrans" cxnId="{A8BB9196-C1D9-4F5E-94AD-9D4DD3AD9B47}">
      <dgm:prSet/>
      <dgm:spPr/>
      <dgm:t>
        <a:bodyPr/>
        <a:lstStyle/>
        <a:p>
          <a:endParaRPr lang="en-US" sz="1600"/>
        </a:p>
      </dgm:t>
    </dgm:pt>
    <dgm:pt modelId="{1D3DFBB0-BB28-4B4F-B77C-B0E98B998879}">
      <dgm:prSet custT="1"/>
      <dgm:spPr>
        <a:solidFill>
          <a:schemeClr val="bg1">
            <a:lumMod val="75000"/>
          </a:schemeClr>
        </a:solidFill>
      </dgm:spPr>
      <dgm:t>
        <a:bodyPr/>
        <a:lstStyle/>
        <a:p>
          <a:pPr rtl="0"/>
          <a:r>
            <a:rPr lang="en-US" sz="1600" dirty="0" smtClean="0"/>
            <a:t>OLT manages the ONT</a:t>
          </a:r>
          <a:endParaRPr lang="en-US" sz="1600" dirty="0"/>
        </a:p>
      </dgm:t>
    </dgm:pt>
    <dgm:pt modelId="{20897434-7B52-495E-A343-F5125DE05DCF}" type="parTrans" cxnId="{A2D97E1E-CA5C-4736-A565-E0D2A539D5E3}">
      <dgm:prSet/>
      <dgm:spPr/>
      <dgm:t>
        <a:bodyPr/>
        <a:lstStyle/>
        <a:p>
          <a:endParaRPr lang="en-US" sz="1600"/>
        </a:p>
      </dgm:t>
    </dgm:pt>
    <dgm:pt modelId="{436340DA-C506-424D-B5AA-AE93675CB434}" type="sibTrans" cxnId="{A2D97E1E-CA5C-4736-A565-E0D2A539D5E3}">
      <dgm:prSet/>
      <dgm:spPr/>
      <dgm:t>
        <a:bodyPr/>
        <a:lstStyle/>
        <a:p>
          <a:endParaRPr lang="en-US" sz="1600"/>
        </a:p>
      </dgm:t>
    </dgm:pt>
    <dgm:pt modelId="{848E35D4-472E-4DA3-8C22-84D876439632}">
      <dgm:prSet custT="1"/>
      <dgm:spPr>
        <a:solidFill>
          <a:schemeClr val="bg1">
            <a:lumMod val="75000"/>
          </a:schemeClr>
        </a:solidFill>
      </dgm:spPr>
      <dgm:t>
        <a:bodyPr/>
        <a:lstStyle/>
        <a:p>
          <a:pPr rtl="0"/>
          <a:r>
            <a:rPr lang="en-US" sz="1600" dirty="0" smtClean="0"/>
            <a:t>Defined by ITU specification G.984.4. </a:t>
          </a:r>
          <a:endParaRPr lang="en-US" sz="1600" dirty="0"/>
        </a:p>
      </dgm:t>
    </dgm:pt>
    <dgm:pt modelId="{022449B7-B4D9-482D-A9C9-35EDE3CE2A86}" type="parTrans" cxnId="{F1BB4892-12EC-4C60-9718-04FDB00F3AED}">
      <dgm:prSet/>
      <dgm:spPr/>
      <dgm:t>
        <a:bodyPr/>
        <a:lstStyle/>
        <a:p>
          <a:endParaRPr lang="en-US" sz="1600"/>
        </a:p>
      </dgm:t>
    </dgm:pt>
    <dgm:pt modelId="{82674DA2-C996-48E0-8C53-8703CE895B68}" type="sibTrans" cxnId="{F1BB4892-12EC-4C60-9718-04FDB00F3AED}">
      <dgm:prSet/>
      <dgm:spPr/>
      <dgm:t>
        <a:bodyPr/>
        <a:lstStyle/>
        <a:p>
          <a:endParaRPr lang="en-US" sz="1600"/>
        </a:p>
      </dgm:t>
    </dgm:pt>
    <dgm:pt modelId="{8A8201D4-D3D5-40C9-9915-0AA0C38703DB}">
      <dgm:prSet custT="1"/>
      <dgm:spPr>
        <a:solidFill>
          <a:schemeClr val="bg1">
            <a:lumMod val="75000"/>
          </a:schemeClr>
        </a:solidFill>
      </dgm:spPr>
      <dgm:t>
        <a:bodyPr/>
        <a:lstStyle/>
        <a:p>
          <a:pPr rtl="0"/>
          <a:r>
            <a:rPr kumimoji="1" lang="en-US" sz="1600" dirty="0" smtClean="0"/>
            <a:t>Provides for the encryption method, known as churning, that allows only the proper destination ONT to decrypt frames sent to it by the OLT.</a:t>
          </a:r>
          <a:endParaRPr kumimoji="1" lang="en-US" sz="1600" dirty="0"/>
        </a:p>
      </dgm:t>
    </dgm:pt>
    <dgm:pt modelId="{6106C0D8-A25B-4C91-8234-D117387C418E}" type="parTrans" cxnId="{4385F302-8C01-4333-862C-078620DCAFAD}">
      <dgm:prSet/>
      <dgm:spPr/>
      <dgm:t>
        <a:bodyPr/>
        <a:lstStyle/>
        <a:p>
          <a:endParaRPr lang="en-US" sz="1600"/>
        </a:p>
      </dgm:t>
    </dgm:pt>
    <dgm:pt modelId="{14107037-098D-4192-87E0-5579D3C57CF2}" type="sibTrans" cxnId="{4385F302-8C01-4333-862C-078620DCAFAD}">
      <dgm:prSet/>
      <dgm:spPr/>
      <dgm:t>
        <a:bodyPr/>
        <a:lstStyle/>
        <a:p>
          <a:endParaRPr lang="en-US" sz="1600"/>
        </a:p>
      </dgm:t>
    </dgm:pt>
    <dgm:pt modelId="{C835DDE0-E3D4-4507-AB4A-B91163046E06}" type="pres">
      <dgm:prSet presAssocID="{E213C8B3-E6D5-429A-BA5A-B83F2E71AD34}" presName="linear" presStyleCnt="0">
        <dgm:presLayoutVars>
          <dgm:animLvl val="lvl"/>
          <dgm:resizeHandles val="exact"/>
        </dgm:presLayoutVars>
      </dgm:prSet>
      <dgm:spPr/>
      <dgm:t>
        <a:bodyPr/>
        <a:lstStyle/>
        <a:p>
          <a:endParaRPr lang="en-US"/>
        </a:p>
      </dgm:t>
    </dgm:pt>
    <dgm:pt modelId="{E7341504-704C-489E-86EC-60B42C2DD511}" type="pres">
      <dgm:prSet presAssocID="{05B9F07E-9E39-47F9-8A27-14E71D640812}" presName="parentText" presStyleLbl="node1" presStyleIdx="0" presStyleCnt="1" custScaleY="57965">
        <dgm:presLayoutVars>
          <dgm:chMax val="0"/>
          <dgm:bulletEnabled val="1"/>
        </dgm:presLayoutVars>
      </dgm:prSet>
      <dgm:spPr/>
      <dgm:t>
        <a:bodyPr/>
        <a:lstStyle/>
        <a:p>
          <a:endParaRPr lang="en-US"/>
        </a:p>
      </dgm:t>
    </dgm:pt>
    <dgm:pt modelId="{71BBB796-3808-415E-A64F-D2F822765BC0}" type="pres">
      <dgm:prSet presAssocID="{05B9F07E-9E39-47F9-8A27-14E71D640812}" presName="childText" presStyleLbl="revTx" presStyleIdx="0" presStyleCnt="1">
        <dgm:presLayoutVars>
          <dgm:bulletEnabled val="1"/>
        </dgm:presLayoutVars>
      </dgm:prSet>
      <dgm:spPr/>
      <dgm:t>
        <a:bodyPr/>
        <a:lstStyle/>
        <a:p>
          <a:endParaRPr lang="en-US"/>
        </a:p>
      </dgm:t>
    </dgm:pt>
  </dgm:ptLst>
  <dgm:cxnLst>
    <dgm:cxn modelId="{6744CB47-6DE0-4E1C-85F4-00AD2DDDC859}" srcId="{05B9F07E-9E39-47F9-8A27-14E71D640812}" destId="{D5E6DFD6-787B-4269-B882-B066BCB78A51}" srcOrd="3" destOrd="0" parTransId="{2089980A-4710-4DAC-BF04-CBF73827F8B6}" sibTransId="{0D3E37EE-DDB5-4D5B-86B9-769CAA246D67}"/>
    <dgm:cxn modelId="{93D386AF-F219-EE49-A810-7BB08638CC0C}" type="presOf" srcId="{A3A3D361-A989-41DF-944E-952427F0C516}" destId="{71BBB796-3808-415E-A64F-D2F822765BC0}" srcOrd="0" destOrd="6" presId="urn:microsoft.com/office/officeart/2005/8/layout/vList2"/>
    <dgm:cxn modelId="{D0440D17-5763-D848-8999-696352F1DFD4}" type="presOf" srcId="{8558130E-B5C4-4F4A-B550-382D31797158}" destId="{71BBB796-3808-415E-A64F-D2F822765BC0}" srcOrd="0" destOrd="4" presId="urn:microsoft.com/office/officeart/2005/8/layout/vList2"/>
    <dgm:cxn modelId="{097BC5B7-23B6-4805-8144-606DECB660F0}" srcId="{05B9F07E-9E39-47F9-8A27-14E71D640812}" destId="{1E9AB0A2-F7E8-49CF-AE98-2CEEDC5E975C}" srcOrd="2" destOrd="0" parTransId="{A2880F52-AB6A-4F02-8F43-BBD592529109}" sibTransId="{B62A5762-E69D-4204-A640-71A8C7FB7BFB}"/>
    <dgm:cxn modelId="{629CEA19-0A7D-4248-AEB6-8A83D79BBA80}" type="presOf" srcId="{C20E1E3D-0EB2-4FA1-B7A8-4B2D1DAEEE1C}" destId="{71BBB796-3808-415E-A64F-D2F822765BC0}" srcOrd="0" destOrd="5" presId="urn:microsoft.com/office/officeart/2005/8/layout/vList2"/>
    <dgm:cxn modelId="{A8BB9196-C1D9-4F5E-94AD-9D4DD3AD9B47}" srcId="{05B9F07E-9E39-47F9-8A27-14E71D640812}" destId="{A3A3D361-A989-41DF-944E-952427F0C516}" srcOrd="6" destOrd="0" parTransId="{4D40ACB7-C543-4EB5-A3FE-7E777C7D7FA1}" sibTransId="{88B8AB8D-CA32-4938-B110-34999FC60562}"/>
    <dgm:cxn modelId="{4FF3E7FE-14FD-5549-810E-1FE1F6E0640B}" type="presOf" srcId="{848E35D4-472E-4DA3-8C22-84D876439632}" destId="{71BBB796-3808-415E-A64F-D2F822765BC0}" srcOrd="0" destOrd="1" presId="urn:microsoft.com/office/officeart/2005/8/layout/vList2"/>
    <dgm:cxn modelId="{8084EBDD-DF14-C04F-B455-2F4FCD93B73E}" type="presOf" srcId="{1D3DFBB0-BB28-4B4F-B77C-B0E98B998879}" destId="{71BBB796-3808-415E-A64F-D2F822765BC0}" srcOrd="0" destOrd="0" presId="urn:microsoft.com/office/officeart/2005/8/layout/vList2"/>
    <dgm:cxn modelId="{D525535A-6FA7-9745-923D-5EFA45184F74}" type="presOf" srcId="{05B9F07E-9E39-47F9-8A27-14E71D640812}" destId="{E7341504-704C-489E-86EC-60B42C2DD511}" srcOrd="0" destOrd="0" presId="urn:microsoft.com/office/officeart/2005/8/layout/vList2"/>
    <dgm:cxn modelId="{F1BB4892-12EC-4C60-9718-04FDB00F3AED}" srcId="{05B9F07E-9E39-47F9-8A27-14E71D640812}" destId="{848E35D4-472E-4DA3-8C22-84D876439632}" srcOrd="1" destOrd="0" parTransId="{022449B7-B4D9-482D-A9C9-35EDE3CE2A86}" sibTransId="{82674DA2-C996-48E0-8C53-8703CE895B68}"/>
    <dgm:cxn modelId="{8EF24D2C-CD86-584C-9ADB-57CB5CCD309F}" type="presOf" srcId="{D5E6DFD6-787B-4269-B882-B066BCB78A51}" destId="{71BBB796-3808-415E-A64F-D2F822765BC0}" srcOrd="0" destOrd="3" presId="urn:microsoft.com/office/officeart/2005/8/layout/vList2"/>
    <dgm:cxn modelId="{4385F302-8C01-4333-862C-078620DCAFAD}" srcId="{05B9F07E-9E39-47F9-8A27-14E71D640812}" destId="{8A8201D4-D3D5-40C9-9915-0AA0C38703DB}" srcOrd="7" destOrd="0" parTransId="{6106C0D8-A25B-4C91-8234-D117387C418E}" sibTransId="{14107037-098D-4192-87E0-5579D3C57CF2}"/>
    <dgm:cxn modelId="{B98AB03A-3A5D-42E0-8C12-9EC786C14C74}" srcId="{05B9F07E-9E39-47F9-8A27-14E71D640812}" destId="{8558130E-B5C4-4F4A-B550-382D31797158}" srcOrd="4" destOrd="0" parTransId="{5B6A3696-9AE0-4E62-9AEB-46F8CBE2A8C9}" sibTransId="{6ABA7A0B-AC3C-4CB5-A94B-F26D3232AB6F}"/>
    <dgm:cxn modelId="{A2D97E1E-CA5C-4736-A565-E0D2A539D5E3}" srcId="{05B9F07E-9E39-47F9-8A27-14E71D640812}" destId="{1D3DFBB0-BB28-4B4F-B77C-B0E98B998879}" srcOrd="0" destOrd="0" parTransId="{20897434-7B52-495E-A343-F5125DE05DCF}" sibTransId="{436340DA-C506-424D-B5AA-AE93675CB434}"/>
    <dgm:cxn modelId="{E6AE15FD-1B22-EE4D-BC34-5D6CEBE86F44}" type="presOf" srcId="{1E9AB0A2-F7E8-49CF-AE98-2CEEDC5E975C}" destId="{71BBB796-3808-415E-A64F-D2F822765BC0}" srcOrd="0" destOrd="2" presId="urn:microsoft.com/office/officeart/2005/8/layout/vList2"/>
    <dgm:cxn modelId="{FBFE0947-2CAF-4168-AB32-26D23585676B}" srcId="{05B9F07E-9E39-47F9-8A27-14E71D640812}" destId="{C20E1E3D-0EB2-4FA1-B7A8-4B2D1DAEEE1C}" srcOrd="5" destOrd="0" parTransId="{1209DA28-4DD6-49B3-8F8A-84E5421E0939}" sibTransId="{3DE57A85-22B8-4D99-ACC8-779ADFD45F28}"/>
    <dgm:cxn modelId="{AD05EFA5-EEA9-E344-8D7F-B22627F78A9C}" type="presOf" srcId="{8A8201D4-D3D5-40C9-9915-0AA0C38703DB}" destId="{71BBB796-3808-415E-A64F-D2F822765BC0}" srcOrd="0" destOrd="7" presId="urn:microsoft.com/office/officeart/2005/8/layout/vList2"/>
    <dgm:cxn modelId="{FB3B6254-747A-614D-A0EF-0B9C798F21DA}" type="presOf" srcId="{E213C8B3-E6D5-429A-BA5A-B83F2E71AD34}" destId="{C835DDE0-E3D4-4507-AB4A-B91163046E06}" srcOrd="0" destOrd="0" presId="urn:microsoft.com/office/officeart/2005/8/layout/vList2"/>
    <dgm:cxn modelId="{8F53C892-E192-40EE-B84C-E6DBA6461F52}" srcId="{E213C8B3-E6D5-429A-BA5A-B83F2E71AD34}" destId="{05B9F07E-9E39-47F9-8A27-14E71D640812}" srcOrd="0" destOrd="0" parTransId="{340F7B41-FB2C-4AEE-A3B5-FDFE67ABEA99}" sibTransId="{712927C7-BC3E-4AA5-AEE8-310B8D639A05}"/>
    <dgm:cxn modelId="{C589751D-D553-104A-A697-81C5ECE3F0C9}" type="presParOf" srcId="{C835DDE0-E3D4-4507-AB4A-B91163046E06}" destId="{E7341504-704C-489E-86EC-60B42C2DD511}" srcOrd="0" destOrd="0" presId="urn:microsoft.com/office/officeart/2005/8/layout/vList2"/>
    <dgm:cxn modelId="{CE837BF3-3AEA-ED4C-9591-CCAFC1FFB780}" type="presParOf" srcId="{C835DDE0-E3D4-4507-AB4A-B91163046E06}" destId="{71BBB796-3808-415E-A64F-D2F822765BC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C8533C-8D38-45BA-ABAC-63D2644FA7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DCC012-0A75-41ED-8ED5-4E430EB5C0D2}">
      <dgm:prSet custT="1"/>
      <dgm:spPr/>
      <dgm:t>
        <a:bodyPr/>
        <a:lstStyle/>
        <a:p>
          <a:pPr rtl="0"/>
          <a:r>
            <a:rPr kumimoji="1" lang="en-US" sz="1400" dirty="0" smtClean="0"/>
            <a:t>10Gbps symmetric</a:t>
          </a:r>
          <a:endParaRPr lang="en-US" sz="1400" dirty="0"/>
        </a:p>
      </dgm:t>
    </dgm:pt>
    <dgm:pt modelId="{57AD8AAD-A689-4C89-B9A6-4F05D9028C77}" type="parTrans" cxnId="{FCEC7D64-BAE3-4CDC-81C8-6B7B6E9218D0}">
      <dgm:prSet/>
      <dgm:spPr/>
      <dgm:t>
        <a:bodyPr/>
        <a:lstStyle/>
        <a:p>
          <a:endParaRPr lang="en-US" sz="1800"/>
        </a:p>
      </dgm:t>
    </dgm:pt>
    <dgm:pt modelId="{E888167F-7F0A-4780-9ED8-B7D7E81AE763}" type="sibTrans" cxnId="{FCEC7D64-BAE3-4CDC-81C8-6B7B6E9218D0}">
      <dgm:prSet/>
      <dgm:spPr/>
      <dgm:t>
        <a:bodyPr/>
        <a:lstStyle/>
        <a:p>
          <a:endParaRPr lang="en-US" sz="1800"/>
        </a:p>
      </dgm:t>
    </dgm:pt>
    <dgm:pt modelId="{64BD227F-DE76-4BF2-9073-2A199E3BDE9B}">
      <dgm:prSet custT="1"/>
      <dgm:spPr/>
      <dgm:t>
        <a:bodyPr/>
        <a:lstStyle/>
        <a:p>
          <a:pPr rtl="0"/>
          <a:r>
            <a:rPr kumimoji="1" lang="en-US" sz="1400" smtClean="0"/>
            <a:t>Optical budget similar to GPON B+</a:t>
          </a:r>
          <a:endParaRPr lang="en-US" sz="1400"/>
        </a:p>
      </dgm:t>
    </dgm:pt>
    <dgm:pt modelId="{5A6307D6-19D1-418E-B212-EB942679DFB6}" type="parTrans" cxnId="{273A33D2-379D-456D-9B6D-0ED7DF516D78}">
      <dgm:prSet/>
      <dgm:spPr/>
      <dgm:t>
        <a:bodyPr/>
        <a:lstStyle/>
        <a:p>
          <a:endParaRPr lang="en-US" sz="1800"/>
        </a:p>
      </dgm:t>
    </dgm:pt>
    <dgm:pt modelId="{08181F3D-00AF-490D-BAB9-7A9BDEE39F48}" type="sibTrans" cxnId="{273A33D2-379D-456D-9B6D-0ED7DF516D78}">
      <dgm:prSet/>
      <dgm:spPr/>
      <dgm:t>
        <a:bodyPr/>
        <a:lstStyle/>
        <a:p>
          <a:endParaRPr lang="en-US" sz="1800"/>
        </a:p>
      </dgm:t>
    </dgm:pt>
    <dgm:pt modelId="{04867079-36B4-4821-B80D-D07C363171D0}">
      <dgm:prSet custT="1"/>
      <dgm:spPr/>
      <dgm:t>
        <a:bodyPr/>
        <a:lstStyle/>
        <a:p>
          <a:pPr rtl="0"/>
          <a:r>
            <a:rPr kumimoji="1" lang="en-US" sz="1100" smtClean="0"/>
            <a:t>Nominal 32 splits at 20km</a:t>
          </a:r>
          <a:endParaRPr lang="en-US" sz="1100"/>
        </a:p>
      </dgm:t>
    </dgm:pt>
    <dgm:pt modelId="{FBB123AB-3928-4F70-A88D-DC330F698A20}" type="parTrans" cxnId="{B3A5BF28-EF25-4A95-823D-2448081C7D8B}">
      <dgm:prSet/>
      <dgm:spPr/>
      <dgm:t>
        <a:bodyPr/>
        <a:lstStyle/>
        <a:p>
          <a:endParaRPr lang="en-US" sz="1800"/>
        </a:p>
      </dgm:t>
    </dgm:pt>
    <dgm:pt modelId="{8664DE6D-E9B6-4F34-941A-3806F9867010}" type="sibTrans" cxnId="{B3A5BF28-EF25-4A95-823D-2448081C7D8B}">
      <dgm:prSet/>
      <dgm:spPr/>
      <dgm:t>
        <a:bodyPr/>
        <a:lstStyle/>
        <a:p>
          <a:endParaRPr lang="en-US" sz="1800"/>
        </a:p>
      </dgm:t>
    </dgm:pt>
    <dgm:pt modelId="{2E295432-6267-49FC-BC44-E75A7A3630D5}">
      <dgm:prSet custT="1"/>
      <dgm:spPr/>
      <dgm:t>
        <a:bodyPr/>
        <a:lstStyle/>
        <a:p>
          <a:pPr rtl="0"/>
          <a:r>
            <a:rPr kumimoji="1" lang="en-US" sz="1400" dirty="0" smtClean="0"/>
            <a:t>Can coexist with GPON on same ODN</a:t>
          </a:r>
          <a:endParaRPr lang="en-US" sz="1400" dirty="0"/>
        </a:p>
      </dgm:t>
    </dgm:pt>
    <dgm:pt modelId="{58276455-1EE1-4C77-A6FF-2881DD6C9CE8}" type="parTrans" cxnId="{4DD6E958-E045-4052-8B10-C2F5477DAB2C}">
      <dgm:prSet/>
      <dgm:spPr/>
      <dgm:t>
        <a:bodyPr/>
        <a:lstStyle/>
        <a:p>
          <a:endParaRPr lang="en-US" sz="1800"/>
        </a:p>
      </dgm:t>
    </dgm:pt>
    <dgm:pt modelId="{A8704196-F3D7-4FCD-9A3B-B0DDC0A5686E}" type="sibTrans" cxnId="{4DD6E958-E045-4052-8B10-C2F5477DAB2C}">
      <dgm:prSet/>
      <dgm:spPr/>
      <dgm:t>
        <a:bodyPr/>
        <a:lstStyle/>
        <a:p>
          <a:endParaRPr lang="en-US" sz="1800"/>
        </a:p>
      </dgm:t>
    </dgm:pt>
    <dgm:pt modelId="{5C0916CE-F19F-428A-B895-C80D1C55AC14}">
      <dgm:prSet custT="1"/>
      <dgm:spPr/>
      <dgm:t>
        <a:bodyPr/>
        <a:lstStyle/>
        <a:p>
          <a:pPr rtl="0"/>
          <a:r>
            <a:rPr kumimoji="1" lang="en-US" sz="1400" smtClean="0"/>
            <a:t>Supports multiple 10G PONs on same ODN at different wavelength pairs</a:t>
          </a:r>
          <a:endParaRPr lang="en-US" sz="1400"/>
        </a:p>
      </dgm:t>
    </dgm:pt>
    <dgm:pt modelId="{683E23F3-4FB8-4AD3-AD36-F56B702F0E75}" type="parTrans" cxnId="{E388AFA9-79C1-4191-BACC-A08A5CEFF5B9}">
      <dgm:prSet/>
      <dgm:spPr/>
      <dgm:t>
        <a:bodyPr/>
        <a:lstStyle/>
        <a:p>
          <a:endParaRPr lang="en-US" sz="1800"/>
        </a:p>
      </dgm:t>
    </dgm:pt>
    <dgm:pt modelId="{57200A88-10A2-4B47-9F8C-0B42417EB871}" type="sibTrans" cxnId="{E388AFA9-79C1-4191-BACC-A08A5CEFF5B9}">
      <dgm:prSet/>
      <dgm:spPr/>
      <dgm:t>
        <a:bodyPr/>
        <a:lstStyle/>
        <a:p>
          <a:endParaRPr lang="en-US" sz="1800"/>
        </a:p>
      </dgm:t>
    </dgm:pt>
    <dgm:pt modelId="{E6149CC8-32B5-4E77-B42D-A244FBDA3364}">
      <dgm:prSet custT="1"/>
      <dgm:spPr/>
      <dgm:t>
        <a:bodyPr/>
        <a:lstStyle/>
        <a:p>
          <a:pPr rtl="0"/>
          <a:r>
            <a:rPr kumimoji="1" lang="en-US" sz="1100" smtClean="0"/>
            <a:t>Easy capacity expansion</a:t>
          </a:r>
          <a:endParaRPr lang="en-US" sz="1100"/>
        </a:p>
      </dgm:t>
    </dgm:pt>
    <dgm:pt modelId="{4FB9B4B9-A15C-4E26-80A6-5DF2221B93DF}" type="parTrans" cxnId="{9A7A7A2E-3832-4975-86BC-72A940A3AA91}">
      <dgm:prSet/>
      <dgm:spPr/>
      <dgm:t>
        <a:bodyPr/>
        <a:lstStyle/>
        <a:p>
          <a:endParaRPr lang="en-US" sz="1800"/>
        </a:p>
      </dgm:t>
    </dgm:pt>
    <dgm:pt modelId="{B0DA0A6B-A749-4846-A23B-D4FABD7499CD}" type="sibTrans" cxnId="{9A7A7A2E-3832-4975-86BC-72A940A3AA91}">
      <dgm:prSet/>
      <dgm:spPr/>
      <dgm:t>
        <a:bodyPr/>
        <a:lstStyle/>
        <a:p>
          <a:endParaRPr lang="en-US" sz="1800"/>
        </a:p>
      </dgm:t>
    </dgm:pt>
    <dgm:pt modelId="{B8131E27-EE6D-48E7-A8A4-1BBE4C11D0F6}">
      <dgm:prSet custT="1"/>
      <dgm:spPr/>
      <dgm:t>
        <a:bodyPr/>
        <a:lstStyle/>
        <a:p>
          <a:pPr rtl="0"/>
          <a:r>
            <a:rPr kumimoji="1" lang="en-US" sz="1100" dirty="0" smtClean="0"/>
            <a:t>Fixed or tunable (colorless) optics</a:t>
          </a:r>
          <a:endParaRPr lang="en-US" sz="1100" dirty="0"/>
        </a:p>
      </dgm:t>
    </dgm:pt>
    <dgm:pt modelId="{38B06B46-3B86-467C-804E-D19AF00452DB}" type="parTrans" cxnId="{3D2AADC3-584A-44EC-9747-4AF8A50F912B}">
      <dgm:prSet/>
      <dgm:spPr/>
      <dgm:t>
        <a:bodyPr/>
        <a:lstStyle/>
        <a:p>
          <a:endParaRPr lang="en-US" sz="1800"/>
        </a:p>
      </dgm:t>
    </dgm:pt>
    <dgm:pt modelId="{44331402-C8F6-4D57-AAD4-003AF0F81A75}" type="sibTrans" cxnId="{3D2AADC3-584A-44EC-9747-4AF8A50F912B}">
      <dgm:prSet/>
      <dgm:spPr/>
      <dgm:t>
        <a:bodyPr/>
        <a:lstStyle/>
        <a:p>
          <a:endParaRPr lang="en-US" sz="1800"/>
        </a:p>
      </dgm:t>
    </dgm:pt>
    <dgm:pt modelId="{4E0B7ACD-EE40-4DBC-99F1-57655B8ABF3B}">
      <dgm:prSet custT="1"/>
      <dgm:spPr/>
      <dgm:t>
        <a:bodyPr/>
        <a:lstStyle/>
        <a:p>
          <a:pPr rtl="0"/>
          <a:r>
            <a:rPr kumimoji="1" lang="en-US" sz="1100" dirty="0" smtClean="0"/>
            <a:t>Standard allows a single ONT to tune across 4 wavelengths</a:t>
          </a:r>
          <a:endParaRPr lang="en-US" sz="1100" dirty="0"/>
        </a:p>
      </dgm:t>
    </dgm:pt>
    <dgm:pt modelId="{550B4FA7-F490-4861-A6E8-A2E64DE658F4}" type="parTrans" cxnId="{E4F69872-218C-435A-A339-888B2D4C730C}">
      <dgm:prSet/>
      <dgm:spPr/>
      <dgm:t>
        <a:bodyPr/>
        <a:lstStyle/>
        <a:p>
          <a:endParaRPr lang="en-US" sz="1800"/>
        </a:p>
      </dgm:t>
    </dgm:pt>
    <dgm:pt modelId="{90305AD1-0B4C-4BCF-ACA2-8BD5BFD6E075}" type="sibTrans" cxnId="{E4F69872-218C-435A-A339-888B2D4C730C}">
      <dgm:prSet/>
      <dgm:spPr/>
      <dgm:t>
        <a:bodyPr/>
        <a:lstStyle/>
        <a:p>
          <a:endParaRPr lang="en-US" sz="1800"/>
        </a:p>
      </dgm:t>
    </dgm:pt>
    <dgm:pt modelId="{0E851017-9B0E-4189-B1C3-1871361459BC}">
      <dgm:prSet custT="1"/>
      <dgm:spPr/>
      <dgm:t>
        <a:bodyPr/>
        <a:lstStyle/>
        <a:p>
          <a:pPr rtl="0"/>
          <a:r>
            <a:rPr kumimoji="1" lang="en-US" sz="1400" dirty="0" smtClean="0"/>
            <a:t>Supports adding point-to-point wavelengths</a:t>
          </a:r>
          <a:endParaRPr lang="en-US" sz="1400" dirty="0"/>
        </a:p>
      </dgm:t>
    </dgm:pt>
    <dgm:pt modelId="{4FA8169B-2C87-4688-B6F5-9FD027976B49}" type="parTrans" cxnId="{A2E0BEB9-7892-42F6-A60F-747644D218E4}">
      <dgm:prSet/>
      <dgm:spPr/>
      <dgm:t>
        <a:bodyPr/>
        <a:lstStyle/>
        <a:p>
          <a:endParaRPr lang="en-US" sz="1800"/>
        </a:p>
      </dgm:t>
    </dgm:pt>
    <dgm:pt modelId="{0BB98CCB-6131-4D42-B8CE-7996C7372DDA}" type="sibTrans" cxnId="{A2E0BEB9-7892-42F6-A60F-747644D218E4}">
      <dgm:prSet/>
      <dgm:spPr/>
      <dgm:t>
        <a:bodyPr/>
        <a:lstStyle/>
        <a:p>
          <a:endParaRPr lang="en-US" sz="1800"/>
        </a:p>
      </dgm:t>
    </dgm:pt>
    <dgm:pt modelId="{DAE593BD-C32C-4393-9A70-BB99E8F03FAF}">
      <dgm:prSet custT="1"/>
      <dgm:spPr/>
      <dgm:t>
        <a:bodyPr/>
        <a:lstStyle/>
        <a:p>
          <a:pPr rtl="0"/>
          <a:r>
            <a:rPr kumimoji="1" lang="en-US" sz="1100" dirty="0" smtClean="0"/>
            <a:t>Dedicated bandwidth, optical P2P on physical PON ODN</a:t>
          </a:r>
          <a:endParaRPr lang="en-US" sz="1100" dirty="0"/>
        </a:p>
      </dgm:t>
    </dgm:pt>
    <dgm:pt modelId="{89050BE0-870D-45E7-966A-E5B0AF9A36C4}" type="parTrans" cxnId="{D596413C-0532-4E96-8E3D-538857A46549}">
      <dgm:prSet/>
      <dgm:spPr/>
      <dgm:t>
        <a:bodyPr/>
        <a:lstStyle/>
        <a:p>
          <a:endParaRPr lang="en-US" sz="1800"/>
        </a:p>
      </dgm:t>
    </dgm:pt>
    <dgm:pt modelId="{66750CB9-E98F-453A-A0CB-699E16629B29}" type="sibTrans" cxnId="{D596413C-0532-4E96-8E3D-538857A46549}">
      <dgm:prSet/>
      <dgm:spPr/>
      <dgm:t>
        <a:bodyPr/>
        <a:lstStyle/>
        <a:p>
          <a:endParaRPr lang="en-US" sz="1800"/>
        </a:p>
      </dgm:t>
    </dgm:pt>
    <dgm:pt modelId="{64EB28B6-EE19-4EED-9FE0-6FFF01CD0F52}">
      <dgm:prSet custT="1"/>
      <dgm:spPr/>
      <dgm:t>
        <a:bodyPr/>
        <a:lstStyle/>
        <a:p>
          <a:pPr rtl="0"/>
          <a:r>
            <a:rPr lang="en-US" sz="1100" dirty="0" smtClean="0"/>
            <a:t>10Gbps downstream, 2.5 </a:t>
          </a:r>
          <a:r>
            <a:rPr lang="en-US" sz="1100" dirty="0" err="1" smtClean="0"/>
            <a:t>Gbps</a:t>
          </a:r>
          <a:r>
            <a:rPr lang="en-US" sz="1100" dirty="0" smtClean="0"/>
            <a:t> upstream also possible.</a:t>
          </a:r>
          <a:endParaRPr lang="en-US" sz="1100" dirty="0"/>
        </a:p>
      </dgm:t>
    </dgm:pt>
    <dgm:pt modelId="{0127DD74-A486-49B9-B3FE-1906A8495498}" type="parTrans" cxnId="{5B5BAD39-C62F-4A88-BE9B-68EE3798D527}">
      <dgm:prSet/>
      <dgm:spPr/>
      <dgm:t>
        <a:bodyPr/>
        <a:lstStyle/>
        <a:p>
          <a:endParaRPr lang="en-US" sz="1800"/>
        </a:p>
      </dgm:t>
    </dgm:pt>
    <dgm:pt modelId="{34784562-80B4-4C76-ACCB-9A5348278610}" type="sibTrans" cxnId="{5B5BAD39-C62F-4A88-BE9B-68EE3798D527}">
      <dgm:prSet/>
      <dgm:spPr/>
      <dgm:t>
        <a:bodyPr/>
        <a:lstStyle/>
        <a:p>
          <a:endParaRPr lang="en-US" sz="1800"/>
        </a:p>
      </dgm:t>
    </dgm:pt>
    <dgm:pt modelId="{B02E4B26-92BC-4540-84DC-47D617BBCCA1}">
      <dgm:prSet custT="1"/>
      <dgm:spPr/>
      <dgm:t>
        <a:bodyPr/>
        <a:lstStyle/>
        <a:p>
          <a:pPr rtl="0"/>
          <a:r>
            <a:rPr lang="en-US" sz="1100" dirty="0" smtClean="0"/>
            <a:t>Makes rollouts and migration easier</a:t>
          </a:r>
          <a:endParaRPr lang="en-US" sz="1100" dirty="0"/>
        </a:p>
      </dgm:t>
    </dgm:pt>
    <dgm:pt modelId="{FB622C68-5BE6-4B8F-9CDF-55488405014E}" type="parTrans" cxnId="{226480DE-4C8C-4364-9B44-4BA3377A3E5A}">
      <dgm:prSet/>
      <dgm:spPr/>
      <dgm:t>
        <a:bodyPr/>
        <a:lstStyle/>
        <a:p>
          <a:endParaRPr lang="en-US" sz="1800"/>
        </a:p>
      </dgm:t>
    </dgm:pt>
    <dgm:pt modelId="{47059DDB-75E7-4FD4-8156-DBF50205E974}" type="sibTrans" cxnId="{226480DE-4C8C-4364-9B44-4BA3377A3E5A}">
      <dgm:prSet/>
      <dgm:spPr/>
      <dgm:t>
        <a:bodyPr/>
        <a:lstStyle/>
        <a:p>
          <a:endParaRPr lang="en-US" sz="1800"/>
        </a:p>
      </dgm:t>
    </dgm:pt>
    <dgm:pt modelId="{5DBE3B2D-AF92-40D4-AA0B-7740356412B8}">
      <dgm:prSet custT="1"/>
      <dgm:spPr/>
      <dgm:t>
        <a:bodyPr/>
        <a:lstStyle/>
        <a:p>
          <a:pPr rtl="0"/>
          <a:r>
            <a:rPr lang="en-US" sz="1100" dirty="0" smtClean="0"/>
            <a:t>Multiple services can be multiplexed onto the same ODN. This keeps outside plant costs to a minimum</a:t>
          </a:r>
          <a:endParaRPr lang="en-US" sz="1100" dirty="0"/>
        </a:p>
      </dgm:t>
    </dgm:pt>
    <dgm:pt modelId="{57C0A8A2-E375-4EFB-B2DE-8C8A0C14508E}" type="parTrans" cxnId="{8CD95F69-6530-4B24-8CD6-EC89671318D4}">
      <dgm:prSet/>
      <dgm:spPr/>
      <dgm:t>
        <a:bodyPr/>
        <a:lstStyle/>
        <a:p>
          <a:endParaRPr lang="en-US" sz="1800"/>
        </a:p>
      </dgm:t>
    </dgm:pt>
    <dgm:pt modelId="{F3F08821-18F0-4F57-BF35-835D7FB8432B}" type="sibTrans" cxnId="{8CD95F69-6530-4B24-8CD6-EC89671318D4}">
      <dgm:prSet/>
      <dgm:spPr/>
      <dgm:t>
        <a:bodyPr/>
        <a:lstStyle/>
        <a:p>
          <a:endParaRPr lang="en-US" sz="1800"/>
        </a:p>
      </dgm:t>
    </dgm:pt>
    <dgm:pt modelId="{2ACB9490-EF8C-4225-9B53-DEB97762DE9A}">
      <dgm:prSet custT="1"/>
      <dgm:spPr/>
      <dgm:t>
        <a:bodyPr/>
        <a:lstStyle/>
        <a:p>
          <a:pPr rtl="0"/>
          <a:r>
            <a:rPr lang="en-US" sz="1100" dirty="0" smtClean="0">
              <a:solidFill>
                <a:schemeClr val="tx1"/>
              </a:solidFill>
            </a:rPr>
            <a:t>Each group gets their own wavelength with, instead of a 20nm band like upstream GPON, one band at less than 1nm spacing.</a:t>
          </a:r>
          <a:endParaRPr lang="en-US" sz="1100" dirty="0">
            <a:solidFill>
              <a:schemeClr val="tx1"/>
            </a:solidFill>
          </a:endParaRPr>
        </a:p>
      </dgm:t>
    </dgm:pt>
    <dgm:pt modelId="{F97C5D50-7F3E-418E-AB3E-359AA8453EE4}" type="parTrans" cxnId="{E3B2DC04-4EA4-4B2E-8F08-6AD9AC779D67}">
      <dgm:prSet/>
      <dgm:spPr/>
      <dgm:t>
        <a:bodyPr/>
        <a:lstStyle/>
        <a:p>
          <a:endParaRPr lang="en-US" sz="1800"/>
        </a:p>
      </dgm:t>
    </dgm:pt>
    <dgm:pt modelId="{E033501C-FD2F-4B42-B2C3-B38F2F2FA52A}" type="sibTrans" cxnId="{E3B2DC04-4EA4-4B2E-8F08-6AD9AC779D67}">
      <dgm:prSet/>
      <dgm:spPr/>
      <dgm:t>
        <a:bodyPr/>
        <a:lstStyle/>
        <a:p>
          <a:endParaRPr lang="en-US" sz="1800"/>
        </a:p>
      </dgm:t>
    </dgm:pt>
    <dgm:pt modelId="{1734A444-70E4-4E5E-B502-F95F09490BC7}" type="pres">
      <dgm:prSet presAssocID="{2BC8533C-8D38-45BA-ABAC-63D2644FA729}" presName="linear" presStyleCnt="0">
        <dgm:presLayoutVars>
          <dgm:animLvl val="lvl"/>
          <dgm:resizeHandles val="exact"/>
        </dgm:presLayoutVars>
      </dgm:prSet>
      <dgm:spPr/>
      <dgm:t>
        <a:bodyPr/>
        <a:lstStyle/>
        <a:p>
          <a:endParaRPr lang="en-US"/>
        </a:p>
      </dgm:t>
    </dgm:pt>
    <dgm:pt modelId="{C5D9E02A-6204-4082-B3F1-7450EC098EC9}" type="pres">
      <dgm:prSet presAssocID="{0ADCC012-0A75-41ED-8ED5-4E430EB5C0D2}" presName="parentText" presStyleLbl="node1" presStyleIdx="0" presStyleCnt="5">
        <dgm:presLayoutVars>
          <dgm:chMax val="0"/>
          <dgm:bulletEnabled val="1"/>
        </dgm:presLayoutVars>
      </dgm:prSet>
      <dgm:spPr/>
      <dgm:t>
        <a:bodyPr/>
        <a:lstStyle/>
        <a:p>
          <a:endParaRPr lang="en-US"/>
        </a:p>
      </dgm:t>
    </dgm:pt>
    <dgm:pt modelId="{B676FFEB-9D12-4FE5-8A22-AADF16D80E98}" type="pres">
      <dgm:prSet presAssocID="{0ADCC012-0A75-41ED-8ED5-4E430EB5C0D2}" presName="childText" presStyleLbl="revTx" presStyleIdx="0" presStyleCnt="5">
        <dgm:presLayoutVars>
          <dgm:bulletEnabled val="1"/>
        </dgm:presLayoutVars>
      </dgm:prSet>
      <dgm:spPr/>
      <dgm:t>
        <a:bodyPr/>
        <a:lstStyle/>
        <a:p>
          <a:endParaRPr lang="en-US"/>
        </a:p>
      </dgm:t>
    </dgm:pt>
    <dgm:pt modelId="{3673E86F-0ED3-4895-95D5-F79AE2A70184}" type="pres">
      <dgm:prSet presAssocID="{64BD227F-DE76-4BF2-9073-2A199E3BDE9B}" presName="parentText" presStyleLbl="node1" presStyleIdx="1" presStyleCnt="5">
        <dgm:presLayoutVars>
          <dgm:chMax val="0"/>
          <dgm:bulletEnabled val="1"/>
        </dgm:presLayoutVars>
      </dgm:prSet>
      <dgm:spPr/>
      <dgm:t>
        <a:bodyPr/>
        <a:lstStyle/>
        <a:p>
          <a:endParaRPr lang="en-US"/>
        </a:p>
      </dgm:t>
    </dgm:pt>
    <dgm:pt modelId="{3C1C4A28-7DA1-4748-84E9-5F552E77E1EE}" type="pres">
      <dgm:prSet presAssocID="{64BD227F-DE76-4BF2-9073-2A199E3BDE9B}" presName="childText" presStyleLbl="revTx" presStyleIdx="1" presStyleCnt="5">
        <dgm:presLayoutVars>
          <dgm:bulletEnabled val="1"/>
        </dgm:presLayoutVars>
      </dgm:prSet>
      <dgm:spPr/>
      <dgm:t>
        <a:bodyPr/>
        <a:lstStyle/>
        <a:p>
          <a:endParaRPr lang="en-US"/>
        </a:p>
      </dgm:t>
    </dgm:pt>
    <dgm:pt modelId="{93F90216-E1B5-43EB-A65A-360F030FC1D6}" type="pres">
      <dgm:prSet presAssocID="{2E295432-6267-49FC-BC44-E75A7A3630D5}" presName="parentText" presStyleLbl="node1" presStyleIdx="2" presStyleCnt="5">
        <dgm:presLayoutVars>
          <dgm:chMax val="0"/>
          <dgm:bulletEnabled val="1"/>
        </dgm:presLayoutVars>
      </dgm:prSet>
      <dgm:spPr/>
      <dgm:t>
        <a:bodyPr/>
        <a:lstStyle/>
        <a:p>
          <a:endParaRPr lang="en-US"/>
        </a:p>
      </dgm:t>
    </dgm:pt>
    <dgm:pt modelId="{0B38EDF5-738E-4CF4-8129-CE9E7C624AB5}" type="pres">
      <dgm:prSet presAssocID="{2E295432-6267-49FC-BC44-E75A7A3630D5}" presName="childText" presStyleLbl="revTx" presStyleIdx="2" presStyleCnt="5">
        <dgm:presLayoutVars>
          <dgm:bulletEnabled val="1"/>
        </dgm:presLayoutVars>
      </dgm:prSet>
      <dgm:spPr/>
      <dgm:t>
        <a:bodyPr/>
        <a:lstStyle/>
        <a:p>
          <a:endParaRPr lang="en-US"/>
        </a:p>
      </dgm:t>
    </dgm:pt>
    <dgm:pt modelId="{5120ED48-F2CA-48C6-8306-66B0E489DA03}" type="pres">
      <dgm:prSet presAssocID="{5C0916CE-F19F-428A-B895-C80D1C55AC14}" presName="parentText" presStyleLbl="node1" presStyleIdx="3" presStyleCnt="5">
        <dgm:presLayoutVars>
          <dgm:chMax val="0"/>
          <dgm:bulletEnabled val="1"/>
        </dgm:presLayoutVars>
      </dgm:prSet>
      <dgm:spPr/>
      <dgm:t>
        <a:bodyPr/>
        <a:lstStyle/>
        <a:p>
          <a:endParaRPr lang="en-US"/>
        </a:p>
      </dgm:t>
    </dgm:pt>
    <dgm:pt modelId="{961018F8-7C26-4363-B8BA-D828CBCE78C1}" type="pres">
      <dgm:prSet presAssocID="{5C0916CE-F19F-428A-B895-C80D1C55AC14}" presName="childText" presStyleLbl="revTx" presStyleIdx="3" presStyleCnt="5">
        <dgm:presLayoutVars>
          <dgm:bulletEnabled val="1"/>
        </dgm:presLayoutVars>
      </dgm:prSet>
      <dgm:spPr/>
      <dgm:t>
        <a:bodyPr/>
        <a:lstStyle/>
        <a:p>
          <a:endParaRPr lang="en-US"/>
        </a:p>
      </dgm:t>
    </dgm:pt>
    <dgm:pt modelId="{3E9E6821-F5CD-4745-B6FF-4A7EFD8E6545}" type="pres">
      <dgm:prSet presAssocID="{0E851017-9B0E-4189-B1C3-1871361459BC}" presName="parentText" presStyleLbl="node1" presStyleIdx="4" presStyleCnt="5">
        <dgm:presLayoutVars>
          <dgm:chMax val="0"/>
          <dgm:bulletEnabled val="1"/>
        </dgm:presLayoutVars>
      </dgm:prSet>
      <dgm:spPr/>
      <dgm:t>
        <a:bodyPr/>
        <a:lstStyle/>
        <a:p>
          <a:endParaRPr lang="en-US"/>
        </a:p>
      </dgm:t>
    </dgm:pt>
    <dgm:pt modelId="{5E8F7C40-C774-48E3-AC3D-A96CEF49973F}" type="pres">
      <dgm:prSet presAssocID="{0E851017-9B0E-4189-B1C3-1871361459BC}" presName="childText" presStyleLbl="revTx" presStyleIdx="4" presStyleCnt="5">
        <dgm:presLayoutVars>
          <dgm:bulletEnabled val="1"/>
        </dgm:presLayoutVars>
      </dgm:prSet>
      <dgm:spPr/>
      <dgm:t>
        <a:bodyPr/>
        <a:lstStyle/>
        <a:p>
          <a:endParaRPr lang="en-US"/>
        </a:p>
      </dgm:t>
    </dgm:pt>
  </dgm:ptLst>
  <dgm:cxnLst>
    <dgm:cxn modelId="{E4F69872-218C-435A-A339-888B2D4C730C}" srcId="{5C0916CE-F19F-428A-B895-C80D1C55AC14}" destId="{4E0B7ACD-EE40-4DBC-99F1-57655B8ABF3B}" srcOrd="2" destOrd="0" parTransId="{550B4FA7-F490-4861-A6E8-A2E64DE658F4}" sibTransId="{90305AD1-0B4C-4BCF-ACA2-8BD5BFD6E075}"/>
    <dgm:cxn modelId="{3D2AADC3-584A-44EC-9747-4AF8A50F912B}" srcId="{5C0916CE-F19F-428A-B895-C80D1C55AC14}" destId="{B8131E27-EE6D-48E7-A8A4-1BBE4C11D0F6}" srcOrd="1" destOrd="0" parTransId="{38B06B46-3B86-467C-804E-D19AF00452DB}" sibTransId="{44331402-C8F6-4D57-AAD4-003AF0F81A75}"/>
    <dgm:cxn modelId="{B3A5BF28-EF25-4A95-823D-2448081C7D8B}" srcId="{64BD227F-DE76-4BF2-9073-2A199E3BDE9B}" destId="{04867079-36B4-4821-B80D-D07C363171D0}" srcOrd="0" destOrd="0" parTransId="{FBB123AB-3928-4F70-A88D-DC330F698A20}" sibTransId="{8664DE6D-E9B6-4F34-941A-3806F9867010}"/>
    <dgm:cxn modelId="{9A7A7A2E-3832-4975-86BC-72A940A3AA91}" srcId="{5C0916CE-F19F-428A-B895-C80D1C55AC14}" destId="{E6149CC8-32B5-4E77-B42D-A244FBDA3364}" srcOrd="0" destOrd="0" parTransId="{4FB9B4B9-A15C-4E26-80A6-5DF2221B93DF}" sibTransId="{B0DA0A6B-A749-4846-A23B-D4FABD7499CD}"/>
    <dgm:cxn modelId="{0716D562-04B4-4740-96D6-660EC49B889D}" type="presOf" srcId="{5C0916CE-F19F-428A-B895-C80D1C55AC14}" destId="{5120ED48-F2CA-48C6-8306-66B0E489DA03}" srcOrd="0" destOrd="0" presId="urn:microsoft.com/office/officeart/2005/8/layout/vList2"/>
    <dgm:cxn modelId="{A2E0BEB9-7892-42F6-A60F-747644D218E4}" srcId="{2BC8533C-8D38-45BA-ABAC-63D2644FA729}" destId="{0E851017-9B0E-4189-B1C3-1871361459BC}" srcOrd="4" destOrd="0" parTransId="{4FA8169B-2C87-4688-B6F5-9FD027976B49}" sibTransId="{0BB98CCB-6131-4D42-B8CE-7996C7372DDA}"/>
    <dgm:cxn modelId="{8CD95F69-6530-4B24-8CD6-EC89671318D4}" srcId="{0E851017-9B0E-4189-B1C3-1871361459BC}" destId="{5DBE3B2D-AF92-40D4-AA0B-7740356412B8}" srcOrd="1" destOrd="0" parTransId="{57C0A8A2-E375-4EFB-B2DE-8C8A0C14508E}" sibTransId="{F3F08821-18F0-4F57-BF35-835D7FB8432B}"/>
    <dgm:cxn modelId="{E3B2DC04-4EA4-4B2E-8F08-6AD9AC779D67}" srcId="{5C0916CE-F19F-428A-B895-C80D1C55AC14}" destId="{2ACB9490-EF8C-4225-9B53-DEB97762DE9A}" srcOrd="3" destOrd="0" parTransId="{F97C5D50-7F3E-418E-AB3E-359AA8453EE4}" sibTransId="{E033501C-FD2F-4B42-B2C3-B38F2F2FA52A}"/>
    <dgm:cxn modelId="{226480DE-4C8C-4364-9B44-4BA3377A3E5A}" srcId="{2E295432-6267-49FC-BC44-E75A7A3630D5}" destId="{B02E4B26-92BC-4540-84DC-47D617BBCCA1}" srcOrd="0" destOrd="0" parTransId="{FB622C68-5BE6-4B8F-9CDF-55488405014E}" sibTransId="{47059DDB-75E7-4FD4-8156-DBF50205E974}"/>
    <dgm:cxn modelId="{E388AFA9-79C1-4191-BACC-A08A5CEFF5B9}" srcId="{2BC8533C-8D38-45BA-ABAC-63D2644FA729}" destId="{5C0916CE-F19F-428A-B895-C80D1C55AC14}" srcOrd="3" destOrd="0" parTransId="{683E23F3-4FB8-4AD3-AD36-F56B702F0E75}" sibTransId="{57200A88-10A2-4B47-9F8C-0B42417EB871}"/>
    <dgm:cxn modelId="{D488CEC7-2990-D14C-BBCF-1F4269FCC16B}" type="presOf" srcId="{E6149CC8-32B5-4E77-B42D-A244FBDA3364}" destId="{961018F8-7C26-4363-B8BA-D828CBCE78C1}" srcOrd="0" destOrd="0" presId="urn:microsoft.com/office/officeart/2005/8/layout/vList2"/>
    <dgm:cxn modelId="{FE171AF1-03AE-604C-B5BC-B7B75A5D5247}" type="presOf" srcId="{DAE593BD-C32C-4393-9A70-BB99E8F03FAF}" destId="{5E8F7C40-C774-48E3-AC3D-A96CEF49973F}" srcOrd="0" destOrd="0" presId="urn:microsoft.com/office/officeart/2005/8/layout/vList2"/>
    <dgm:cxn modelId="{8A281A99-1D6E-D149-8816-36BE5C9F3353}" type="presOf" srcId="{B02E4B26-92BC-4540-84DC-47D617BBCCA1}" destId="{0B38EDF5-738E-4CF4-8129-CE9E7C624AB5}" srcOrd="0" destOrd="0" presId="urn:microsoft.com/office/officeart/2005/8/layout/vList2"/>
    <dgm:cxn modelId="{7DA3395D-BD73-6D45-80FC-B3F125E9AB5A}" type="presOf" srcId="{2BC8533C-8D38-45BA-ABAC-63D2644FA729}" destId="{1734A444-70E4-4E5E-B502-F95F09490BC7}" srcOrd="0" destOrd="0" presId="urn:microsoft.com/office/officeart/2005/8/layout/vList2"/>
    <dgm:cxn modelId="{52D8EA95-4702-7349-B1EE-606F9E8BF02B}" type="presOf" srcId="{04867079-36B4-4821-B80D-D07C363171D0}" destId="{3C1C4A28-7DA1-4748-84E9-5F552E77E1EE}" srcOrd="0" destOrd="0" presId="urn:microsoft.com/office/officeart/2005/8/layout/vList2"/>
    <dgm:cxn modelId="{B790D933-4D09-D546-B3EC-2F2D0D69D461}" type="presOf" srcId="{B8131E27-EE6D-48E7-A8A4-1BBE4C11D0F6}" destId="{961018F8-7C26-4363-B8BA-D828CBCE78C1}" srcOrd="0" destOrd="1" presId="urn:microsoft.com/office/officeart/2005/8/layout/vList2"/>
    <dgm:cxn modelId="{CCCD1CF6-3F59-2942-A299-103CE854B1D8}" type="presOf" srcId="{2E295432-6267-49FC-BC44-E75A7A3630D5}" destId="{93F90216-E1B5-43EB-A65A-360F030FC1D6}" srcOrd="0" destOrd="0" presId="urn:microsoft.com/office/officeart/2005/8/layout/vList2"/>
    <dgm:cxn modelId="{FCEC7D64-BAE3-4CDC-81C8-6B7B6E9218D0}" srcId="{2BC8533C-8D38-45BA-ABAC-63D2644FA729}" destId="{0ADCC012-0A75-41ED-8ED5-4E430EB5C0D2}" srcOrd="0" destOrd="0" parTransId="{57AD8AAD-A689-4C89-B9A6-4F05D9028C77}" sibTransId="{E888167F-7F0A-4780-9ED8-B7D7E81AE763}"/>
    <dgm:cxn modelId="{54E79A7C-522F-3C4D-9771-B5682A68149E}" type="presOf" srcId="{5DBE3B2D-AF92-40D4-AA0B-7740356412B8}" destId="{5E8F7C40-C774-48E3-AC3D-A96CEF49973F}" srcOrd="0" destOrd="1" presId="urn:microsoft.com/office/officeart/2005/8/layout/vList2"/>
    <dgm:cxn modelId="{488F1196-FAA7-0842-98FF-FB8AC2211430}" type="presOf" srcId="{0ADCC012-0A75-41ED-8ED5-4E430EB5C0D2}" destId="{C5D9E02A-6204-4082-B3F1-7450EC098EC9}" srcOrd="0" destOrd="0" presId="urn:microsoft.com/office/officeart/2005/8/layout/vList2"/>
    <dgm:cxn modelId="{CF4443D3-1966-5049-A990-2550D70A68B0}" type="presOf" srcId="{2ACB9490-EF8C-4225-9B53-DEB97762DE9A}" destId="{961018F8-7C26-4363-B8BA-D828CBCE78C1}" srcOrd="0" destOrd="3" presId="urn:microsoft.com/office/officeart/2005/8/layout/vList2"/>
    <dgm:cxn modelId="{273A33D2-379D-456D-9B6D-0ED7DF516D78}" srcId="{2BC8533C-8D38-45BA-ABAC-63D2644FA729}" destId="{64BD227F-DE76-4BF2-9073-2A199E3BDE9B}" srcOrd="1" destOrd="0" parTransId="{5A6307D6-19D1-418E-B212-EB942679DFB6}" sibTransId="{08181F3D-00AF-490D-BAB9-7A9BDEE39F48}"/>
    <dgm:cxn modelId="{D596413C-0532-4E96-8E3D-538857A46549}" srcId="{0E851017-9B0E-4189-B1C3-1871361459BC}" destId="{DAE593BD-C32C-4393-9A70-BB99E8F03FAF}" srcOrd="0" destOrd="0" parTransId="{89050BE0-870D-45E7-966A-E5B0AF9A36C4}" sibTransId="{66750CB9-E98F-453A-A0CB-699E16629B29}"/>
    <dgm:cxn modelId="{8EE6159F-0C24-924B-9AA4-1A765690851A}" type="presOf" srcId="{0E851017-9B0E-4189-B1C3-1871361459BC}" destId="{3E9E6821-F5CD-4745-B6FF-4A7EFD8E6545}" srcOrd="0" destOrd="0" presId="urn:microsoft.com/office/officeart/2005/8/layout/vList2"/>
    <dgm:cxn modelId="{26E0A1C0-8717-6E4A-95A3-4F3EAF814A95}" type="presOf" srcId="{64BD227F-DE76-4BF2-9073-2A199E3BDE9B}" destId="{3673E86F-0ED3-4895-95D5-F79AE2A70184}" srcOrd="0" destOrd="0" presId="urn:microsoft.com/office/officeart/2005/8/layout/vList2"/>
    <dgm:cxn modelId="{E4ADF99E-38A4-F543-B463-B5D481DD535C}" type="presOf" srcId="{4E0B7ACD-EE40-4DBC-99F1-57655B8ABF3B}" destId="{961018F8-7C26-4363-B8BA-D828CBCE78C1}" srcOrd="0" destOrd="2" presId="urn:microsoft.com/office/officeart/2005/8/layout/vList2"/>
    <dgm:cxn modelId="{4DD6E958-E045-4052-8B10-C2F5477DAB2C}" srcId="{2BC8533C-8D38-45BA-ABAC-63D2644FA729}" destId="{2E295432-6267-49FC-BC44-E75A7A3630D5}" srcOrd="2" destOrd="0" parTransId="{58276455-1EE1-4C77-A6FF-2881DD6C9CE8}" sibTransId="{A8704196-F3D7-4FCD-9A3B-B0DDC0A5686E}"/>
    <dgm:cxn modelId="{5B5BAD39-C62F-4A88-BE9B-68EE3798D527}" srcId="{0ADCC012-0A75-41ED-8ED5-4E430EB5C0D2}" destId="{64EB28B6-EE19-4EED-9FE0-6FFF01CD0F52}" srcOrd="0" destOrd="0" parTransId="{0127DD74-A486-49B9-B3FE-1906A8495498}" sibTransId="{34784562-80B4-4C76-ACCB-9A5348278610}"/>
    <dgm:cxn modelId="{93E89AD1-B990-0E4B-8324-965D25FE4CEE}" type="presOf" srcId="{64EB28B6-EE19-4EED-9FE0-6FFF01CD0F52}" destId="{B676FFEB-9D12-4FE5-8A22-AADF16D80E98}" srcOrd="0" destOrd="0" presId="urn:microsoft.com/office/officeart/2005/8/layout/vList2"/>
    <dgm:cxn modelId="{9B081D30-FF7E-A140-9D4A-6B07F9C7F4F1}" type="presParOf" srcId="{1734A444-70E4-4E5E-B502-F95F09490BC7}" destId="{C5D9E02A-6204-4082-B3F1-7450EC098EC9}" srcOrd="0" destOrd="0" presId="urn:microsoft.com/office/officeart/2005/8/layout/vList2"/>
    <dgm:cxn modelId="{A068D7D8-2755-7541-8F4F-08B5CB851D79}" type="presParOf" srcId="{1734A444-70E4-4E5E-B502-F95F09490BC7}" destId="{B676FFEB-9D12-4FE5-8A22-AADF16D80E98}" srcOrd="1" destOrd="0" presId="urn:microsoft.com/office/officeart/2005/8/layout/vList2"/>
    <dgm:cxn modelId="{CE8281A2-743A-F841-AC51-DF77A2C37ECE}" type="presParOf" srcId="{1734A444-70E4-4E5E-B502-F95F09490BC7}" destId="{3673E86F-0ED3-4895-95D5-F79AE2A70184}" srcOrd="2" destOrd="0" presId="urn:microsoft.com/office/officeart/2005/8/layout/vList2"/>
    <dgm:cxn modelId="{75ED37E0-2EA6-A64A-BAFF-314A760E064E}" type="presParOf" srcId="{1734A444-70E4-4E5E-B502-F95F09490BC7}" destId="{3C1C4A28-7DA1-4748-84E9-5F552E77E1EE}" srcOrd="3" destOrd="0" presId="urn:microsoft.com/office/officeart/2005/8/layout/vList2"/>
    <dgm:cxn modelId="{6501C04D-3AEB-1B4E-8CE9-DCD3603DDD9F}" type="presParOf" srcId="{1734A444-70E4-4E5E-B502-F95F09490BC7}" destId="{93F90216-E1B5-43EB-A65A-360F030FC1D6}" srcOrd="4" destOrd="0" presId="urn:microsoft.com/office/officeart/2005/8/layout/vList2"/>
    <dgm:cxn modelId="{3704AA6B-0203-4240-B644-1E843531309E}" type="presParOf" srcId="{1734A444-70E4-4E5E-B502-F95F09490BC7}" destId="{0B38EDF5-738E-4CF4-8129-CE9E7C624AB5}" srcOrd="5" destOrd="0" presId="urn:microsoft.com/office/officeart/2005/8/layout/vList2"/>
    <dgm:cxn modelId="{5A024CC2-A3FD-FE43-B075-4A2166D42762}" type="presParOf" srcId="{1734A444-70E4-4E5E-B502-F95F09490BC7}" destId="{5120ED48-F2CA-48C6-8306-66B0E489DA03}" srcOrd="6" destOrd="0" presId="urn:microsoft.com/office/officeart/2005/8/layout/vList2"/>
    <dgm:cxn modelId="{67B5F123-4D42-934B-A246-562DFD731256}" type="presParOf" srcId="{1734A444-70E4-4E5E-B502-F95F09490BC7}" destId="{961018F8-7C26-4363-B8BA-D828CBCE78C1}" srcOrd="7" destOrd="0" presId="urn:microsoft.com/office/officeart/2005/8/layout/vList2"/>
    <dgm:cxn modelId="{88EB0CD3-ECB6-674D-91E7-AFCBDB3799C8}" type="presParOf" srcId="{1734A444-70E4-4E5E-B502-F95F09490BC7}" destId="{3E9E6821-F5CD-4745-B6FF-4A7EFD8E6545}" srcOrd="8" destOrd="0" presId="urn:microsoft.com/office/officeart/2005/8/layout/vList2"/>
    <dgm:cxn modelId="{1CBED10C-86DE-CE4A-84B1-BA2AD91E2BF6}" type="presParOf" srcId="{1734A444-70E4-4E5E-B502-F95F09490BC7}" destId="{5E8F7C40-C774-48E3-AC3D-A96CEF49973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C8533C-8D38-45BA-ABAC-63D2644FA7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DCC012-0A75-41ED-8ED5-4E430EB5C0D2}">
      <dgm:prSet/>
      <dgm:spPr/>
      <dgm:t>
        <a:bodyPr/>
        <a:lstStyle/>
        <a:p>
          <a:pPr rtl="0"/>
          <a:r>
            <a:rPr kumimoji="1" lang="en-US" dirty="0" smtClean="0"/>
            <a:t>10Gbps symmetric	</a:t>
          </a:r>
          <a:endParaRPr lang="en-US" dirty="0"/>
        </a:p>
      </dgm:t>
    </dgm:pt>
    <dgm:pt modelId="{57AD8AAD-A689-4C89-B9A6-4F05D9028C77}" type="parTrans" cxnId="{FCEC7D64-BAE3-4CDC-81C8-6B7B6E9218D0}">
      <dgm:prSet/>
      <dgm:spPr/>
      <dgm:t>
        <a:bodyPr/>
        <a:lstStyle/>
        <a:p>
          <a:endParaRPr lang="en-US"/>
        </a:p>
      </dgm:t>
    </dgm:pt>
    <dgm:pt modelId="{E888167F-7F0A-4780-9ED8-B7D7E81AE763}" type="sibTrans" cxnId="{FCEC7D64-BAE3-4CDC-81C8-6B7B6E9218D0}">
      <dgm:prSet/>
      <dgm:spPr/>
      <dgm:t>
        <a:bodyPr/>
        <a:lstStyle/>
        <a:p>
          <a:endParaRPr lang="en-US"/>
        </a:p>
      </dgm:t>
    </dgm:pt>
    <dgm:pt modelId="{64BD227F-DE76-4BF2-9073-2A199E3BDE9B}">
      <dgm:prSet/>
      <dgm:spPr/>
      <dgm:t>
        <a:bodyPr/>
        <a:lstStyle/>
        <a:p>
          <a:pPr rtl="0"/>
          <a:r>
            <a:rPr kumimoji="1" lang="en-US" dirty="0" smtClean="0"/>
            <a:t>Optical budget similar to GPON B+</a:t>
          </a:r>
          <a:endParaRPr lang="en-US" dirty="0"/>
        </a:p>
      </dgm:t>
    </dgm:pt>
    <dgm:pt modelId="{5A6307D6-19D1-418E-B212-EB942679DFB6}" type="parTrans" cxnId="{273A33D2-379D-456D-9B6D-0ED7DF516D78}">
      <dgm:prSet/>
      <dgm:spPr/>
      <dgm:t>
        <a:bodyPr/>
        <a:lstStyle/>
        <a:p>
          <a:endParaRPr lang="en-US"/>
        </a:p>
      </dgm:t>
    </dgm:pt>
    <dgm:pt modelId="{08181F3D-00AF-490D-BAB9-7A9BDEE39F48}" type="sibTrans" cxnId="{273A33D2-379D-456D-9B6D-0ED7DF516D78}">
      <dgm:prSet/>
      <dgm:spPr/>
      <dgm:t>
        <a:bodyPr/>
        <a:lstStyle/>
        <a:p>
          <a:endParaRPr lang="en-US"/>
        </a:p>
      </dgm:t>
    </dgm:pt>
    <dgm:pt modelId="{04867079-36B4-4821-B80D-D07C363171D0}">
      <dgm:prSet/>
      <dgm:spPr/>
      <dgm:t>
        <a:bodyPr/>
        <a:lstStyle/>
        <a:p>
          <a:pPr rtl="0"/>
          <a:r>
            <a:rPr kumimoji="1" lang="en-US" dirty="0" smtClean="0"/>
            <a:t>Nominal 32 ONTs at 20km</a:t>
          </a:r>
          <a:endParaRPr lang="en-US" dirty="0"/>
        </a:p>
      </dgm:t>
    </dgm:pt>
    <dgm:pt modelId="{FBB123AB-3928-4F70-A88D-DC330F698A20}" type="parTrans" cxnId="{B3A5BF28-EF25-4A95-823D-2448081C7D8B}">
      <dgm:prSet/>
      <dgm:spPr/>
      <dgm:t>
        <a:bodyPr/>
        <a:lstStyle/>
        <a:p>
          <a:endParaRPr lang="en-US"/>
        </a:p>
      </dgm:t>
    </dgm:pt>
    <dgm:pt modelId="{8664DE6D-E9B6-4F34-941A-3806F9867010}" type="sibTrans" cxnId="{B3A5BF28-EF25-4A95-823D-2448081C7D8B}">
      <dgm:prSet/>
      <dgm:spPr/>
      <dgm:t>
        <a:bodyPr/>
        <a:lstStyle/>
        <a:p>
          <a:endParaRPr lang="en-US"/>
        </a:p>
      </dgm:t>
    </dgm:pt>
    <dgm:pt modelId="{2E295432-6267-49FC-BC44-E75A7A3630D5}">
      <dgm:prSet/>
      <dgm:spPr/>
      <dgm:t>
        <a:bodyPr/>
        <a:lstStyle/>
        <a:p>
          <a:pPr rtl="0"/>
          <a:r>
            <a:rPr kumimoji="1" lang="en-US" dirty="0" smtClean="0"/>
            <a:t>Can coexist with GPON on same ODN</a:t>
          </a:r>
          <a:endParaRPr lang="en-US" dirty="0"/>
        </a:p>
      </dgm:t>
    </dgm:pt>
    <dgm:pt modelId="{58276455-1EE1-4C77-A6FF-2881DD6C9CE8}" type="parTrans" cxnId="{4DD6E958-E045-4052-8B10-C2F5477DAB2C}">
      <dgm:prSet/>
      <dgm:spPr/>
      <dgm:t>
        <a:bodyPr/>
        <a:lstStyle/>
        <a:p>
          <a:endParaRPr lang="en-US"/>
        </a:p>
      </dgm:t>
    </dgm:pt>
    <dgm:pt modelId="{A8704196-F3D7-4FCD-9A3B-B0DDC0A5686E}" type="sibTrans" cxnId="{4DD6E958-E045-4052-8B10-C2F5477DAB2C}">
      <dgm:prSet/>
      <dgm:spPr/>
      <dgm:t>
        <a:bodyPr/>
        <a:lstStyle/>
        <a:p>
          <a:endParaRPr lang="en-US"/>
        </a:p>
      </dgm:t>
    </dgm:pt>
    <dgm:pt modelId="{5C0916CE-F19F-428A-B895-C80D1C55AC14}">
      <dgm:prSet/>
      <dgm:spPr/>
      <dgm:t>
        <a:bodyPr/>
        <a:lstStyle/>
        <a:p>
          <a:pPr rtl="0"/>
          <a:r>
            <a:rPr kumimoji="1" lang="en-US" dirty="0" smtClean="0"/>
            <a:t>Allows 10G service without major network changes</a:t>
          </a:r>
          <a:endParaRPr lang="en-US" dirty="0"/>
        </a:p>
      </dgm:t>
    </dgm:pt>
    <dgm:pt modelId="{683E23F3-4FB8-4AD3-AD36-F56B702F0E75}" type="parTrans" cxnId="{E388AFA9-79C1-4191-BACC-A08A5CEFF5B9}">
      <dgm:prSet/>
      <dgm:spPr/>
      <dgm:t>
        <a:bodyPr/>
        <a:lstStyle/>
        <a:p>
          <a:endParaRPr lang="en-US"/>
        </a:p>
      </dgm:t>
    </dgm:pt>
    <dgm:pt modelId="{57200A88-10A2-4B47-9F8C-0B42417EB871}" type="sibTrans" cxnId="{E388AFA9-79C1-4191-BACC-A08A5CEFF5B9}">
      <dgm:prSet/>
      <dgm:spPr/>
      <dgm:t>
        <a:bodyPr/>
        <a:lstStyle/>
        <a:p>
          <a:endParaRPr lang="en-US"/>
        </a:p>
      </dgm:t>
    </dgm:pt>
    <dgm:pt modelId="{B02E4B26-92BC-4540-84DC-47D617BBCCA1}">
      <dgm:prSet/>
      <dgm:spPr/>
      <dgm:t>
        <a:bodyPr/>
        <a:lstStyle/>
        <a:p>
          <a:pPr rtl="0"/>
          <a:r>
            <a:rPr lang="en-US" dirty="0" smtClean="0"/>
            <a:t>Can use 10G EPON wavelengths (1577nm downstream, 1270nm upstream)</a:t>
          </a:r>
          <a:endParaRPr lang="en-US" dirty="0"/>
        </a:p>
      </dgm:t>
    </dgm:pt>
    <dgm:pt modelId="{FB622C68-5BE6-4B8F-9CDF-55488405014E}" type="parTrans" cxnId="{226480DE-4C8C-4364-9B44-4BA3377A3E5A}">
      <dgm:prSet/>
      <dgm:spPr/>
      <dgm:t>
        <a:bodyPr/>
        <a:lstStyle/>
        <a:p>
          <a:endParaRPr lang="en-US"/>
        </a:p>
      </dgm:t>
    </dgm:pt>
    <dgm:pt modelId="{47059DDB-75E7-4FD4-8156-DBF50205E974}" type="sibTrans" cxnId="{226480DE-4C8C-4364-9B44-4BA3377A3E5A}">
      <dgm:prSet/>
      <dgm:spPr/>
      <dgm:t>
        <a:bodyPr/>
        <a:lstStyle/>
        <a:p>
          <a:endParaRPr lang="en-US"/>
        </a:p>
      </dgm:t>
    </dgm:pt>
    <dgm:pt modelId="{EDBBD8D5-F7C9-4FC4-9B73-F43495F90F6A}">
      <dgm:prSet/>
      <dgm:spPr/>
      <dgm:t>
        <a:bodyPr/>
        <a:lstStyle/>
        <a:p>
          <a:pPr rtl="0"/>
          <a:r>
            <a:rPr lang="en-US" dirty="0" smtClean="0"/>
            <a:t>Can also use traditional GPON wavelengths for greenfield installations</a:t>
          </a:r>
          <a:endParaRPr lang="en-US" dirty="0"/>
        </a:p>
      </dgm:t>
    </dgm:pt>
    <dgm:pt modelId="{D3899520-B4CF-4737-A0A5-3FCE2F93258D}" type="parTrans" cxnId="{ABF20366-E99E-4A35-8FA4-8BBD3D696501}">
      <dgm:prSet/>
      <dgm:spPr/>
      <dgm:t>
        <a:bodyPr/>
        <a:lstStyle/>
        <a:p>
          <a:endParaRPr lang="en-US"/>
        </a:p>
      </dgm:t>
    </dgm:pt>
    <dgm:pt modelId="{96CAE2E8-F0F1-4921-B745-B6444701D29A}" type="sibTrans" cxnId="{ABF20366-E99E-4A35-8FA4-8BBD3D696501}">
      <dgm:prSet/>
      <dgm:spPr/>
      <dgm:t>
        <a:bodyPr/>
        <a:lstStyle/>
        <a:p>
          <a:endParaRPr lang="en-US"/>
        </a:p>
      </dgm:t>
    </dgm:pt>
    <dgm:pt modelId="{AFBAA0E6-A130-4C0F-8303-2E1B06051F8E}">
      <dgm:prSet/>
      <dgm:spPr/>
      <dgm:t>
        <a:bodyPr/>
        <a:lstStyle/>
        <a:p>
          <a:pPr rtl="0"/>
          <a:r>
            <a:rPr lang="en-US" dirty="0" smtClean="0"/>
            <a:t>Only changes are OLT and ONT hardware</a:t>
          </a:r>
          <a:endParaRPr lang="en-US" dirty="0"/>
        </a:p>
      </dgm:t>
    </dgm:pt>
    <dgm:pt modelId="{342247DE-167A-42E8-B2E1-F51154FBB38A}" type="parTrans" cxnId="{F2439571-5322-4289-9618-37E82DBDB499}">
      <dgm:prSet/>
      <dgm:spPr/>
      <dgm:t>
        <a:bodyPr/>
        <a:lstStyle/>
        <a:p>
          <a:endParaRPr lang="en-US"/>
        </a:p>
      </dgm:t>
    </dgm:pt>
    <dgm:pt modelId="{8D37BF7B-3527-4808-BBC0-A957A89CCDDA}" type="sibTrans" cxnId="{F2439571-5322-4289-9618-37E82DBDB499}">
      <dgm:prSet/>
      <dgm:spPr/>
      <dgm:t>
        <a:bodyPr/>
        <a:lstStyle/>
        <a:p>
          <a:endParaRPr lang="en-US"/>
        </a:p>
      </dgm:t>
    </dgm:pt>
    <dgm:pt modelId="{E7F6EDBD-C292-48A0-B1B9-F31BB05A3B20}">
      <dgm:prSet/>
      <dgm:spPr/>
      <dgm:t>
        <a:bodyPr/>
        <a:lstStyle/>
        <a:p>
          <a:pPr rtl="0"/>
          <a:r>
            <a:rPr lang="en-US" dirty="0" smtClean="0"/>
            <a:t>Provisioning nearly identical to GPON process</a:t>
          </a:r>
          <a:endParaRPr lang="en-US" dirty="0"/>
        </a:p>
      </dgm:t>
    </dgm:pt>
    <dgm:pt modelId="{A63FD24D-AD4E-470B-A69E-A9B1E1D79A83}" type="parTrans" cxnId="{77F9310D-5F48-4E42-BE66-30316A4CD5DC}">
      <dgm:prSet/>
      <dgm:spPr/>
      <dgm:t>
        <a:bodyPr/>
        <a:lstStyle/>
        <a:p>
          <a:endParaRPr lang="en-US"/>
        </a:p>
      </dgm:t>
    </dgm:pt>
    <dgm:pt modelId="{C94861EA-4482-4D61-8ACC-C2DD6C8F3589}" type="sibTrans" cxnId="{77F9310D-5F48-4E42-BE66-30316A4CD5DC}">
      <dgm:prSet/>
      <dgm:spPr/>
      <dgm:t>
        <a:bodyPr/>
        <a:lstStyle/>
        <a:p>
          <a:endParaRPr lang="en-US"/>
        </a:p>
      </dgm:t>
    </dgm:pt>
    <dgm:pt modelId="{4DCE6E76-5D7D-4659-B280-051692A1A0C4}">
      <dgm:prSet/>
      <dgm:spPr/>
      <dgm:t>
        <a:bodyPr/>
        <a:lstStyle/>
        <a:p>
          <a:pPr rtl="0"/>
          <a:r>
            <a:rPr lang="en-US" dirty="0" smtClean="0"/>
            <a:t>Same bandwidth per PON as NG-PON2</a:t>
          </a:r>
          <a:endParaRPr lang="en-US" dirty="0"/>
        </a:p>
      </dgm:t>
    </dgm:pt>
    <dgm:pt modelId="{D00720D8-17C7-436A-B3E2-1FA50D13D36D}" type="parTrans" cxnId="{07AF86A6-7A42-44D9-84E4-F55A1BCD90A6}">
      <dgm:prSet/>
      <dgm:spPr/>
      <dgm:t>
        <a:bodyPr/>
        <a:lstStyle/>
        <a:p>
          <a:endParaRPr lang="en-US"/>
        </a:p>
      </dgm:t>
    </dgm:pt>
    <dgm:pt modelId="{D4BFE54A-8C7A-44ED-8F20-A587B9C1EEBC}" type="sibTrans" cxnId="{07AF86A6-7A42-44D9-84E4-F55A1BCD90A6}">
      <dgm:prSet/>
      <dgm:spPr/>
      <dgm:t>
        <a:bodyPr/>
        <a:lstStyle/>
        <a:p>
          <a:endParaRPr lang="en-US"/>
        </a:p>
      </dgm:t>
    </dgm:pt>
    <dgm:pt modelId="{D45C8020-4912-4CD9-A18C-872A25AF2E9C}">
      <dgm:prSet/>
      <dgm:spPr/>
      <dgm:t>
        <a:bodyPr/>
        <a:lstStyle/>
        <a:p>
          <a:pPr rtl="0"/>
          <a:r>
            <a:rPr lang="en-US" dirty="0" smtClean="0"/>
            <a:t>Support for up to 64 ONTs</a:t>
          </a:r>
          <a:endParaRPr lang="en-US" dirty="0"/>
        </a:p>
      </dgm:t>
    </dgm:pt>
    <dgm:pt modelId="{F79D6F1F-C59E-4350-B476-CEE29B94EC0F}" type="parTrans" cxnId="{EC976B5E-4E0C-4F5A-9E7E-42BCC4EC1E7F}">
      <dgm:prSet/>
      <dgm:spPr/>
      <dgm:t>
        <a:bodyPr/>
        <a:lstStyle/>
        <a:p>
          <a:endParaRPr lang="en-US"/>
        </a:p>
      </dgm:t>
    </dgm:pt>
    <dgm:pt modelId="{00C05345-E4C2-4AF0-AF0A-DC235CA2F54B}" type="sibTrans" cxnId="{EC976B5E-4E0C-4F5A-9E7E-42BCC4EC1E7F}">
      <dgm:prSet/>
      <dgm:spPr/>
      <dgm:t>
        <a:bodyPr/>
        <a:lstStyle/>
        <a:p>
          <a:endParaRPr lang="en-US"/>
        </a:p>
      </dgm:t>
    </dgm:pt>
    <dgm:pt modelId="{1734A444-70E4-4E5E-B502-F95F09490BC7}" type="pres">
      <dgm:prSet presAssocID="{2BC8533C-8D38-45BA-ABAC-63D2644FA729}" presName="linear" presStyleCnt="0">
        <dgm:presLayoutVars>
          <dgm:animLvl val="lvl"/>
          <dgm:resizeHandles val="exact"/>
        </dgm:presLayoutVars>
      </dgm:prSet>
      <dgm:spPr/>
      <dgm:t>
        <a:bodyPr/>
        <a:lstStyle/>
        <a:p>
          <a:endParaRPr lang="en-US"/>
        </a:p>
      </dgm:t>
    </dgm:pt>
    <dgm:pt modelId="{C5D9E02A-6204-4082-B3F1-7450EC098EC9}" type="pres">
      <dgm:prSet presAssocID="{0ADCC012-0A75-41ED-8ED5-4E430EB5C0D2}" presName="parentText" presStyleLbl="node1" presStyleIdx="0" presStyleCnt="4">
        <dgm:presLayoutVars>
          <dgm:chMax val="0"/>
          <dgm:bulletEnabled val="1"/>
        </dgm:presLayoutVars>
      </dgm:prSet>
      <dgm:spPr/>
      <dgm:t>
        <a:bodyPr/>
        <a:lstStyle/>
        <a:p>
          <a:endParaRPr lang="en-US"/>
        </a:p>
      </dgm:t>
    </dgm:pt>
    <dgm:pt modelId="{B676FFEB-9D12-4FE5-8A22-AADF16D80E98}" type="pres">
      <dgm:prSet presAssocID="{0ADCC012-0A75-41ED-8ED5-4E430EB5C0D2}" presName="childText" presStyleLbl="revTx" presStyleIdx="0" presStyleCnt="4">
        <dgm:presLayoutVars>
          <dgm:bulletEnabled val="1"/>
        </dgm:presLayoutVars>
      </dgm:prSet>
      <dgm:spPr/>
      <dgm:t>
        <a:bodyPr/>
        <a:lstStyle/>
        <a:p>
          <a:endParaRPr lang="en-US"/>
        </a:p>
      </dgm:t>
    </dgm:pt>
    <dgm:pt modelId="{3673E86F-0ED3-4895-95D5-F79AE2A70184}" type="pres">
      <dgm:prSet presAssocID="{64BD227F-DE76-4BF2-9073-2A199E3BDE9B}" presName="parentText" presStyleLbl="node1" presStyleIdx="1" presStyleCnt="4">
        <dgm:presLayoutVars>
          <dgm:chMax val="0"/>
          <dgm:bulletEnabled val="1"/>
        </dgm:presLayoutVars>
      </dgm:prSet>
      <dgm:spPr/>
      <dgm:t>
        <a:bodyPr/>
        <a:lstStyle/>
        <a:p>
          <a:endParaRPr lang="en-US"/>
        </a:p>
      </dgm:t>
    </dgm:pt>
    <dgm:pt modelId="{3C1C4A28-7DA1-4748-84E9-5F552E77E1EE}" type="pres">
      <dgm:prSet presAssocID="{64BD227F-DE76-4BF2-9073-2A199E3BDE9B}" presName="childText" presStyleLbl="revTx" presStyleIdx="1" presStyleCnt="4">
        <dgm:presLayoutVars>
          <dgm:bulletEnabled val="1"/>
        </dgm:presLayoutVars>
      </dgm:prSet>
      <dgm:spPr/>
      <dgm:t>
        <a:bodyPr/>
        <a:lstStyle/>
        <a:p>
          <a:endParaRPr lang="en-US"/>
        </a:p>
      </dgm:t>
    </dgm:pt>
    <dgm:pt modelId="{93F90216-E1B5-43EB-A65A-360F030FC1D6}" type="pres">
      <dgm:prSet presAssocID="{2E295432-6267-49FC-BC44-E75A7A3630D5}" presName="parentText" presStyleLbl="node1" presStyleIdx="2" presStyleCnt="4">
        <dgm:presLayoutVars>
          <dgm:chMax val="0"/>
          <dgm:bulletEnabled val="1"/>
        </dgm:presLayoutVars>
      </dgm:prSet>
      <dgm:spPr/>
      <dgm:t>
        <a:bodyPr/>
        <a:lstStyle/>
        <a:p>
          <a:endParaRPr lang="en-US"/>
        </a:p>
      </dgm:t>
    </dgm:pt>
    <dgm:pt modelId="{0B38EDF5-738E-4CF4-8129-CE9E7C624AB5}" type="pres">
      <dgm:prSet presAssocID="{2E295432-6267-49FC-BC44-E75A7A3630D5}" presName="childText" presStyleLbl="revTx" presStyleIdx="2" presStyleCnt="4">
        <dgm:presLayoutVars>
          <dgm:bulletEnabled val="1"/>
        </dgm:presLayoutVars>
      </dgm:prSet>
      <dgm:spPr/>
      <dgm:t>
        <a:bodyPr/>
        <a:lstStyle/>
        <a:p>
          <a:endParaRPr lang="en-US"/>
        </a:p>
      </dgm:t>
    </dgm:pt>
    <dgm:pt modelId="{5120ED48-F2CA-48C6-8306-66B0E489DA03}" type="pres">
      <dgm:prSet presAssocID="{5C0916CE-F19F-428A-B895-C80D1C55AC14}" presName="parentText" presStyleLbl="node1" presStyleIdx="3" presStyleCnt="4">
        <dgm:presLayoutVars>
          <dgm:chMax val="0"/>
          <dgm:bulletEnabled val="1"/>
        </dgm:presLayoutVars>
      </dgm:prSet>
      <dgm:spPr/>
      <dgm:t>
        <a:bodyPr/>
        <a:lstStyle/>
        <a:p>
          <a:endParaRPr lang="en-US"/>
        </a:p>
      </dgm:t>
    </dgm:pt>
    <dgm:pt modelId="{961018F8-7C26-4363-B8BA-D828CBCE78C1}" type="pres">
      <dgm:prSet presAssocID="{5C0916CE-F19F-428A-B895-C80D1C55AC14}" presName="childText" presStyleLbl="revTx" presStyleIdx="3" presStyleCnt="4">
        <dgm:presLayoutVars>
          <dgm:bulletEnabled val="1"/>
        </dgm:presLayoutVars>
      </dgm:prSet>
      <dgm:spPr/>
      <dgm:t>
        <a:bodyPr/>
        <a:lstStyle/>
        <a:p>
          <a:endParaRPr lang="en-US"/>
        </a:p>
      </dgm:t>
    </dgm:pt>
  </dgm:ptLst>
  <dgm:cxnLst>
    <dgm:cxn modelId="{77F9310D-5F48-4E42-BE66-30316A4CD5DC}" srcId="{5C0916CE-F19F-428A-B895-C80D1C55AC14}" destId="{E7F6EDBD-C292-48A0-B1B9-F31BB05A3B20}" srcOrd="1" destOrd="0" parTransId="{A63FD24D-AD4E-470B-A69E-A9B1E1D79A83}" sibTransId="{C94861EA-4482-4D61-8ACC-C2DD6C8F3589}"/>
    <dgm:cxn modelId="{B3A5BF28-EF25-4A95-823D-2448081C7D8B}" srcId="{64BD227F-DE76-4BF2-9073-2A199E3BDE9B}" destId="{04867079-36B4-4821-B80D-D07C363171D0}" srcOrd="0" destOrd="0" parTransId="{FBB123AB-3928-4F70-A88D-DC330F698A20}" sibTransId="{8664DE6D-E9B6-4F34-941A-3806F9867010}"/>
    <dgm:cxn modelId="{B8D06A7F-8ECE-044E-ACBC-61B1A07BCFFC}" type="presOf" srcId="{D45C8020-4912-4CD9-A18C-872A25AF2E9C}" destId="{3C1C4A28-7DA1-4748-84E9-5F552E77E1EE}" srcOrd="0" destOrd="1" presId="urn:microsoft.com/office/officeart/2005/8/layout/vList2"/>
    <dgm:cxn modelId="{226480DE-4C8C-4364-9B44-4BA3377A3E5A}" srcId="{2E295432-6267-49FC-BC44-E75A7A3630D5}" destId="{B02E4B26-92BC-4540-84DC-47D617BBCCA1}" srcOrd="0" destOrd="0" parTransId="{FB622C68-5BE6-4B8F-9CDF-55488405014E}" sibTransId="{47059DDB-75E7-4FD4-8156-DBF50205E974}"/>
    <dgm:cxn modelId="{E388AFA9-79C1-4191-BACC-A08A5CEFF5B9}" srcId="{2BC8533C-8D38-45BA-ABAC-63D2644FA729}" destId="{5C0916CE-F19F-428A-B895-C80D1C55AC14}" srcOrd="3" destOrd="0" parTransId="{683E23F3-4FB8-4AD3-AD36-F56B702F0E75}" sibTransId="{57200A88-10A2-4B47-9F8C-0B42417EB871}"/>
    <dgm:cxn modelId="{4810A1F2-5917-E94D-91E1-FFB2C8D900F7}" type="presOf" srcId="{AFBAA0E6-A130-4C0F-8303-2E1B06051F8E}" destId="{961018F8-7C26-4363-B8BA-D828CBCE78C1}" srcOrd="0" destOrd="0" presId="urn:microsoft.com/office/officeart/2005/8/layout/vList2"/>
    <dgm:cxn modelId="{A6CBE01C-6CB9-9B40-AC75-D5BDCF65DC10}" type="presOf" srcId="{64BD227F-DE76-4BF2-9073-2A199E3BDE9B}" destId="{3673E86F-0ED3-4895-95D5-F79AE2A70184}" srcOrd="0" destOrd="0" presId="urn:microsoft.com/office/officeart/2005/8/layout/vList2"/>
    <dgm:cxn modelId="{EC976B5E-4E0C-4F5A-9E7E-42BCC4EC1E7F}" srcId="{64BD227F-DE76-4BF2-9073-2A199E3BDE9B}" destId="{D45C8020-4912-4CD9-A18C-872A25AF2E9C}" srcOrd="1" destOrd="0" parTransId="{F79D6F1F-C59E-4350-B476-CEE29B94EC0F}" sibTransId="{00C05345-E4C2-4AF0-AF0A-DC235CA2F54B}"/>
    <dgm:cxn modelId="{A3F3D503-7DE6-F44C-A1FE-83B06A17B43F}" type="presOf" srcId="{2BC8533C-8D38-45BA-ABAC-63D2644FA729}" destId="{1734A444-70E4-4E5E-B502-F95F09490BC7}" srcOrd="0" destOrd="0" presId="urn:microsoft.com/office/officeart/2005/8/layout/vList2"/>
    <dgm:cxn modelId="{AE9C9204-35DF-384D-A7EF-78C8DECA5176}" type="presOf" srcId="{B02E4B26-92BC-4540-84DC-47D617BBCCA1}" destId="{0B38EDF5-738E-4CF4-8129-CE9E7C624AB5}" srcOrd="0" destOrd="0" presId="urn:microsoft.com/office/officeart/2005/8/layout/vList2"/>
    <dgm:cxn modelId="{A11536AD-519C-3E44-8C23-095133826839}" type="presOf" srcId="{2E295432-6267-49FC-BC44-E75A7A3630D5}" destId="{93F90216-E1B5-43EB-A65A-360F030FC1D6}" srcOrd="0" destOrd="0" presId="urn:microsoft.com/office/officeart/2005/8/layout/vList2"/>
    <dgm:cxn modelId="{FCEC7D64-BAE3-4CDC-81C8-6B7B6E9218D0}" srcId="{2BC8533C-8D38-45BA-ABAC-63D2644FA729}" destId="{0ADCC012-0A75-41ED-8ED5-4E430EB5C0D2}" srcOrd="0" destOrd="0" parTransId="{57AD8AAD-A689-4C89-B9A6-4F05D9028C77}" sibTransId="{E888167F-7F0A-4780-9ED8-B7D7E81AE763}"/>
    <dgm:cxn modelId="{B12C5841-DFA8-F546-A1B4-5348DE0FC5A9}" type="presOf" srcId="{04867079-36B4-4821-B80D-D07C363171D0}" destId="{3C1C4A28-7DA1-4748-84E9-5F552E77E1EE}" srcOrd="0" destOrd="0" presId="urn:microsoft.com/office/officeart/2005/8/layout/vList2"/>
    <dgm:cxn modelId="{32FA61B3-B853-964F-99B6-4B3AF1290237}" type="presOf" srcId="{0ADCC012-0A75-41ED-8ED5-4E430EB5C0D2}" destId="{C5D9E02A-6204-4082-B3F1-7450EC098EC9}" srcOrd="0" destOrd="0" presId="urn:microsoft.com/office/officeart/2005/8/layout/vList2"/>
    <dgm:cxn modelId="{07AF86A6-7A42-44D9-84E4-F55A1BCD90A6}" srcId="{0ADCC012-0A75-41ED-8ED5-4E430EB5C0D2}" destId="{4DCE6E76-5D7D-4659-B280-051692A1A0C4}" srcOrd="0" destOrd="0" parTransId="{D00720D8-17C7-436A-B3E2-1FA50D13D36D}" sibTransId="{D4BFE54A-8C7A-44ED-8F20-A587B9C1EEBC}"/>
    <dgm:cxn modelId="{273A33D2-379D-456D-9B6D-0ED7DF516D78}" srcId="{2BC8533C-8D38-45BA-ABAC-63D2644FA729}" destId="{64BD227F-DE76-4BF2-9073-2A199E3BDE9B}" srcOrd="1" destOrd="0" parTransId="{5A6307D6-19D1-418E-B212-EB942679DFB6}" sibTransId="{08181F3D-00AF-490D-BAB9-7A9BDEE39F48}"/>
    <dgm:cxn modelId="{D5732941-F298-5C4F-93E9-10C9E2D02F87}" type="presOf" srcId="{EDBBD8D5-F7C9-4FC4-9B73-F43495F90F6A}" destId="{0B38EDF5-738E-4CF4-8129-CE9E7C624AB5}" srcOrd="0" destOrd="1" presId="urn:microsoft.com/office/officeart/2005/8/layout/vList2"/>
    <dgm:cxn modelId="{B3771BE1-E7E9-DC4B-AF8B-0B46E7286E33}" type="presOf" srcId="{5C0916CE-F19F-428A-B895-C80D1C55AC14}" destId="{5120ED48-F2CA-48C6-8306-66B0E489DA03}" srcOrd="0" destOrd="0" presId="urn:microsoft.com/office/officeart/2005/8/layout/vList2"/>
    <dgm:cxn modelId="{4DD6E958-E045-4052-8B10-C2F5477DAB2C}" srcId="{2BC8533C-8D38-45BA-ABAC-63D2644FA729}" destId="{2E295432-6267-49FC-BC44-E75A7A3630D5}" srcOrd="2" destOrd="0" parTransId="{58276455-1EE1-4C77-A6FF-2881DD6C9CE8}" sibTransId="{A8704196-F3D7-4FCD-9A3B-B0DDC0A5686E}"/>
    <dgm:cxn modelId="{0E711FEA-6CA5-5342-9971-D04F72D69693}" type="presOf" srcId="{E7F6EDBD-C292-48A0-B1B9-F31BB05A3B20}" destId="{961018F8-7C26-4363-B8BA-D828CBCE78C1}" srcOrd="0" destOrd="1" presId="urn:microsoft.com/office/officeart/2005/8/layout/vList2"/>
    <dgm:cxn modelId="{F2439571-5322-4289-9618-37E82DBDB499}" srcId="{5C0916CE-F19F-428A-B895-C80D1C55AC14}" destId="{AFBAA0E6-A130-4C0F-8303-2E1B06051F8E}" srcOrd="0" destOrd="0" parTransId="{342247DE-167A-42E8-B2E1-F51154FBB38A}" sibTransId="{8D37BF7B-3527-4808-BBC0-A957A89CCDDA}"/>
    <dgm:cxn modelId="{ABF20366-E99E-4A35-8FA4-8BBD3D696501}" srcId="{2E295432-6267-49FC-BC44-E75A7A3630D5}" destId="{EDBBD8D5-F7C9-4FC4-9B73-F43495F90F6A}" srcOrd="1" destOrd="0" parTransId="{D3899520-B4CF-4737-A0A5-3FCE2F93258D}" sibTransId="{96CAE2E8-F0F1-4921-B745-B6444701D29A}"/>
    <dgm:cxn modelId="{2BCCEE84-C9DB-A84A-AB42-D85251DB1EFD}" type="presOf" srcId="{4DCE6E76-5D7D-4659-B280-051692A1A0C4}" destId="{B676FFEB-9D12-4FE5-8A22-AADF16D80E98}" srcOrd="0" destOrd="0" presId="urn:microsoft.com/office/officeart/2005/8/layout/vList2"/>
    <dgm:cxn modelId="{5D3E78A6-1699-6940-92EC-B0ACB1E8DF8C}" type="presParOf" srcId="{1734A444-70E4-4E5E-B502-F95F09490BC7}" destId="{C5D9E02A-6204-4082-B3F1-7450EC098EC9}" srcOrd="0" destOrd="0" presId="urn:microsoft.com/office/officeart/2005/8/layout/vList2"/>
    <dgm:cxn modelId="{A550BC42-35A8-F546-8B97-2C82C84A48D5}" type="presParOf" srcId="{1734A444-70E4-4E5E-B502-F95F09490BC7}" destId="{B676FFEB-9D12-4FE5-8A22-AADF16D80E98}" srcOrd="1" destOrd="0" presId="urn:microsoft.com/office/officeart/2005/8/layout/vList2"/>
    <dgm:cxn modelId="{156C04E6-8FA4-D944-831B-1504AC49AA6A}" type="presParOf" srcId="{1734A444-70E4-4E5E-B502-F95F09490BC7}" destId="{3673E86F-0ED3-4895-95D5-F79AE2A70184}" srcOrd="2" destOrd="0" presId="urn:microsoft.com/office/officeart/2005/8/layout/vList2"/>
    <dgm:cxn modelId="{1E3FE2B0-F0D7-A04C-BC19-03A16AE62B71}" type="presParOf" srcId="{1734A444-70E4-4E5E-B502-F95F09490BC7}" destId="{3C1C4A28-7DA1-4748-84E9-5F552E77E1EE}" srcOrd="3" destOrd="0" presId="urn:microsoft.com/office/officeart/2005/8/layout/vList2"/>
    <dgm:cxn modelId="{85C72AD9-0C63-F644-9F47-D82D47881469}" type="presParOf" srcId="{1734A444-70E4-4E5E-B502-F95F09490BC7}" destId="{93F90216-E1B5-43EB-A65A-360F030FC1D6}" srcOrd="4" destOrd="0" presId="urn:microsoft.com/office/officeart/2005/8/layout/vList2"/>
    <dgm:cxn modelId="{498D4F22-B8A2-4044-B65E-7B61F462A84B}" type="presParOf" srcId="{1734A444-70E4-4E5E-B502-F95F09490BC7}" destId="{0B38EDF5-738E-4CF4-8129-CE9E7C624AB5}" srcOrd="5" destOrd="0" presId="urn:microsoft.com/office/officeart/2005/8/layout/vList2"/>
    <dgm:cxn modelId="{2935EFD0-0CC3-E641-AF19-96E13D64E5DC}" type="presParOf" srcId="{1734A444-70E4-4E5E-B502-F95F09490BC7}" destId="{5120ED48-F2CA-48C6-8306-66B0E489DA03}" srcOrd="6" destOrd="0" presId="urn:microsoft.com/office/officeart/2005/8/layout/vList2"/>
    <dgm:cxn modelId="{0164E250-225E-DA4F-8E8F-F50B828E47E2}" type="presParOf" srcId="{1734A444-70E4-4E5E-B502-F95F09490BC7}" destId="{961018F8-7C26-4363-B8BA-D828CBCE78C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67040" cy="467534"/>
          </a:xfrm>
          <a:prstGeom prst="rect">
            <a:avLst/>
          </a:prstGeom>
        </p:spPr>
        <p:txBody>
          <a:bodyPr vert="horz" lIns="88850" tIns="44425" rIns="88850" bIns="44425" rtlCol="0"/>
          <a:lstStyle>
            <a:lvl1pPr algn="l">
              <a:defRPr sz="1200"/>
            </a:lvl1pPr>
          </a:lstStyle>
          <a:p>
            <a:endParaRPr lang="en-US"/>
          </a:p>
        </p:txBody>
      </p:sp>
      <p:sp>
        <p:nvSpPr>
          <p:cNvPr id="3" name="Date Placeholder 2"/>
          <p:cNvSpPr>
            <a:spLocks noGrp="1"/>
          </p:cNvSpPr>
          <p:nvPr>
            <p:ph type="dt" sz="quarter" idx="1"/>
          </p:nvPr>
        </p:nvSpPr>
        <p:spPr>
          <a:xfrm>
            <a:off x="4008500" y="2"/>
            <a:ext cx="3067040" cy="467534"/>
          </a:xfrm>
          <a:prstGeom prst="rect">
            <a:avLst/>
          </a:prstGeom>
        </p:spPr>
        <p:txBody>
          <a:bodyPr vert="horz" lIns="88850" tIns="44425" rIns="88850" bIns="44425" rtlCol="0"/>
          <a:lstStyle>
            <a:lvl1pPr algn="r">
              <a:defRPr sz="1200"/>
            </a:lvl1pPr>
          </a:lstStyle>
          <a:p>
            <a:fld id="{E384867D-E2A5-BE42-B461-EC3E19CD017B}" type="datetimeFigureOut">
              <a:rPr lang="en-US" smtClean="0"/>
              <a:pPr/>
              <a:t>8/16/2018</a:t>
            </a:fld>
            <a:endParaRPr lang="en-US"/>
          </a:p>
        </p:txBody>
      </p:sp>
      <p:sp>
        <p:nvSpPr>
          <p:cNvPr id="4" name="Footer Placeholder 3"/>
          <p:cNvSpPr>
            <a:spLocks noGrp="1"/>
          </p:cNvSpPr>
          <p:nvPr>
            <p:ph type="ftr" sz="quarter" idx="2"/>
          </p:nvPr>
        </p:nvSpPr>
        <p:spPr>
          <a:xfrm>
            <a:off x="1" y="8893994"/>
            <a:ext cx="3067040" cy="467534"/>
          </a:xfrm>
          <a:prstGeom prst="rect">
            <a:avLst/>
          </a:prstGeom>
        </p:spPr>
        <p:txBody>
          <a:bodyPr vert="horz" lIns="88850" tIns="44425" rIns="88850" bIns="44425" rtlCol="0" anchor="b"/>
          <a:lstStyle>
            <a:lvl1pPr algn="l">
              <a:defRPr sz="1200"/>
            </a:lvl1pPr>
          </a:lstStyle>
          <a:p>
            <a:endParaRPr lang="en-US"/>
          </a:p>
        </p:txBody>
      </p:sp>
      <p:sp>
        <p:nvSpPr>
          <p:cNvPr id="5" name="Slide Number Placeholder 4"/>
          <p:cNvSpPr>
            <a:spLocks noGrp="1"/>
          </p:cNvSpPr>
          <p:nvPr>
            <p:ph type="sldNum" sz="quarter" idx="3"/>
          </p:nvPr>
        </p:nvSpPr>
        <p:spPr>
          <a:xfrm>
            <a:off x="4008500" y="8893994"/>
            <a:ext cx="3067040" cy="467534"/>
          </a:xfrm>
          <a:prstGeom prst="rect">
            <a:avLst/>
          </a:prstGeom>
        </p:spPr>
        <p:txBody>
          <a:bodyPr vert="horz" lIns="88850" tIns="44425" rIns="88850" bIns="44425" rtlCol="0" anchor="b"/>
          <a:lstStyle>
            <a:lvl1pPr algn="r">
              <a:defRPr sz="1200"/>
            </a:lvl1pPr>
          </a:lstStyle>
          <a:p>
            <a:fld id="{BA65E0A7-3D0E-D947-8DB7-156211C8A3D4}" type="slidenum">
              <a:rPr lang="en-US" smtClean="0"/>
              <a:pPr/>
              <a:t>‹#›</a:t>
            </a:fld>
            <a:endParaRPr lang="en-US"/>
          </a:p>
        </p:txBody>
      </p:sp>
    </p:spTree>
    <p:extLst>
      <p:ext uri="{BB962C8B-B14F-4D97-AF65-F5344CB8AC3E}">
        <p14:creationId xmlns:p14="http://schemas.microsoft.com/office/powerpoint/2010/main" val="331769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67040" cy="467534"/>
          </a:xfrm>
          <a:prstGeom prst="rect">
            <a:avLst/>
          </a:prstGeom>
        </p:spPr>
        <p:txBody>
          <a:bodyPr vert="horz" lIns="88850" tIns="44425" rIns="88850" bIns="44425" rtlCol="0"/>
          <a:lstStyle>
            <a:lvl1pPr algn="l">
              <a:defRPr sz="1200"/>
            </a:lvl1pPr>
          </a:lstStyle>
          <a:p>
            <a:endParaRPr lang="en-US"/>
          </a:p>
        </p:txBody>
      </p:sp>
      <p:sp>
        <p:nvSpPr>
          <p:cNvPr id="3" name="Date Placeholder 2"/>
          <p:cNvSpPr>
            <a:spLocks noGrp="1"/>
          </p:cNvSpPr>
          <p:nvPr>
            <p:ph type="dt" idx="1"/>
          </p:nvPr>
        </p:nvSpPr>
        <p:spPr>
          <a:xfrm>
            <a:off x="4008500" y="2"/>
            <a:ext cx="3067040" cy="467534"/>
          </a:xfrm>
          <a:prstGeom prst="rect">
            <a:avLst/>
          </a:prstGeom>
        </p:spPr>
        <p:txBody>
          <a:bodyPr vert="horz" lIns="88850" tIns="44425" rIns="88850" bIns="44425" rtlCol="0"/>
          <a:lstStyle>
            <a:lvl1pPr algn="r">
              <a:defRPr sz="1200"/>
            </a:lvl1pPr>
          </a:lstStyle>
          <a:p>
            <a:fld id="{E5A3DF0E-C894-A940-9E8D-D6ADEA84C722}" type="datetimeFigureOut">
              <a:rPr lang="en-US" smtClean="0"/>
              <a:pPr/>
              <a:t>8/16/2018</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88850" tIns="44425" rIns="88850" bIns="44425" rtlCol="0" anchor="ctr"/>
          <a:lstStyle/>
          <a:p>
            <a:endParaRPr lang="en-US"/>
          </a:p>
        </p:txBody>
      </p:sp>
      <p:sp>
        <p:nvSpPr>
          <p:cNvPr id="5" name="Notes Placeholder 4"/>
          <p:cNvSpPr>
            <a:spLocks noGrp="1"/>
          </p:cNvSpPr>
          <p:nvPr>
            <p:ph type="body" sz="quarter" idx="3"/>
          </p:nvPr>
        </p:nvSpPr>
        <p:spPr>
          <a:xfrm>
            <a:off x="708016" y="4447772"/>
            <a:ext cx="5661046" cy="4212454"/>
          </a:xfrm>
          <a:prstGeom prst="rect">
            <a:avLst/>
          </a:prstGeom>
        </p:spPr>
        <p:txBody>
          <a:bodyPr vert="horz" lIns="88850" tIns="44425" rIns="88850" bIns="44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994"/>
            <a:ext cx="3067040" cy="467534"/>
          </a:xfrm>
          <a:prstGeom prst="rect">
            <a:avLst/>
          </a:prstGeom>
        </p:spPr>
        <p:txBody>
          <a:bodyPr vert="horz" lIns="88850" tIns="44425" rIns="88850" bIns="44425" rtlCol="0" anchor="b"/>
          <a:lstStyle>
            <a:lvl1pPr algn="l">
              <a:defRPr sz="1200"/>
            </a:lvl1pPr>
          </a:lstStyle>
          <a:p>
            <a:endParaRPr lang="en-US"/>
          </a:p>
        </p:txBody>
      </p:sp>
      <p:sp>
        <p:nvSpPr>
          <p:cNvPr id="7" name="Slide Number Placeholder 6"/>
          <p:cNvSpPr>
            <a:spLocks noGrp="1"/>
          </p:cNvSpPr>
          <p:nvPr>
            <p:ph type="sldNum" sz="quarter" idx="5"/>
          </p:nvPr>
        </p:nvSpPr>
        <p:spPr>
          <a:xfrm>
            <a:off x="4008500" y="8893994"/>
            <a:ext cx="3067040" cy="467534"/>
          </a:xfrm>
          <a:prstGeom prst="rect">
            <a:avLst/>
          </a:prstGeom>
        </p:spPr>
        <p:txBody>
          <a:bodyPr vert="horz" lIns="88850" tIns="44425" rIns="88850" bIns="44425" rtlCol="0" anchor="b"/>
          <a:lstStyle>
            <a:lvl1pPr algn="r">
              <a:defRPr sz="1200"/>
            </a:lvl1pPr>
          </a:lstStyle>
          <a:p>
            <a:fld id="{E8696E70-0C6B-0346-A5D7-EBC78537C8D1}" type="slidenum">
              <a:rPr lang="en-US" smtClean="0"/>
              <a:pPr/>
              <a:t>‹#›</a:t>
            </a:fld>
            <a:endParaRPr lang="en-US"/>
          </a:p>
        </p:txBody>
      </p:sp>
    </p:spTree>
    <p:extLst>
      <p:ext uri="{BB962C8B-B14F-4D97-AF65-F5344CB8AC3E}">
        <p14:creationId xmlns:p14="http://schemas.microsoft.com/office/powerpoint/2010/main" val="14195547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96E70-0C6B-0346-A5D7-EBC78537C8D1}" type="slidenum">
              <a:rPr lang="en-US" smtClean="0"/>
              <a:pPr/>
              <a:t>1</a:t>
            </a:fld>
            <a:endParaRPr lang="en-US" dirty="0"/>
          </a:p>
        </p:txBody>
      </p:sp>
    </p:spTree>
    <p:extLst>
      <p:ext uri="{BB962C8B-B14F-4D97-AF65-F5344CB8AC3E}">
        <p14:creationId xmlns:p14="http://schemas.microsoft.com/office/powerpoint/2010/main" val="107442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lvl1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1pPr>
            <a:lvl2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2pPr>
            <a:lvl3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3pPr>
            <a:lvl4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4pPr>
            <a:lvl5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5pPr>
            <a:lvl6pPr marL="258301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6pPr>
            <a:lvl7pPr marL="305265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7pPr>
            <a:lvl8pPr marL="352229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8pPr>
            <a:lvl9pPr marL="399193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9pPr>
          </a:lstStyle>
          <a:p>
            <a:pPr eaLnBrk="1" hangingPunct="1">
              <a:spcBef>
                <a:spcPct val="0"/>
              </a:spcBef>
            </a:pPr>
            <a:fld id="{A3AF3997-53B0-4704-85C1-52A8E9248ED7}" type="slidenum">
              <a:rPr lang="en-US" altLang="en-US" sz="1300"/>
              <a:pPr eaLnBrk="1" hangingPunct="1">
                <a:spcBef>
                  <a:spcPct val="0"/>
                </a:spcBef>
              </a:pPr>
              <a:t>30</a:t>
            </a:fld>
            <a:endParaRPr lang="en-US" altLang="en-US" sz="1300"/>
          </a:p>
        </p:txBody>
      </p:sp>
      <p:sp>
        <p:nvSpPr>
          <p:cNvPr id="103427" name="Rectangle 1"/>
          <p:cNvSpPr>
            <a:spLocks noGrp="1" noRot="1" noChangeAspect="1" noChangeArrowheads="1" noTextEdit="1"/>
          </p:cNvSpPr>
          <p:nvPr>
            <p:ph type="sldImg"/>
          </p:nvPr>
        </p:nvSpPr>
        <p:spPr>
          <a:xfrm>
            <a:off x="393171" y="718486"/>
            <a:ext cx="6449640" cy="3600558"/>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3428" name="Text Box 2"/>
          <p:cNvSpPr>
            <a:spLocks noGrp="1" noChangeArrowheads="1"/>
          </p:cNvSpPr>
          <p:nvPr>
            <p:ph type="body" idx="1"/>
          </p:nvPr>
        </p:nvSpPr>
        <p:spPr>
          <a:xfrm>
            <a:off x="965299" y="4559065"/>
            <a:ext cx="5303750" cy="4319552"/>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4667" tIns="47334" rIns="94667" bIns="47334"/>
          <a:lstStyle/>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Highlight:</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1 RPR vs. many</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1 fiber vs. many</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same headend equipment</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same practices</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endParaRPr lang="en-US" altLang="en-US" smtClean="0">
              <a:latin typeface="Arial" pitchFamily="34" charset="0"/>
              <a:ea typeface="SimSun" pitchFamily="2" charset="-122"/>
            </a:endParaRPr>
          </a:p>
        </p:txBody>
      </p:sp>
    </p:spTree>
    <p:extLst>
      <p:ext uri="{BB962C8B-B14F-4D97-AF65-F5344CB8AC3E}">
        <p14:creationId xmlns:p14="http://schemas.microsoft.com/office/powerpoint/2010/main" val="128355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lvl1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1pPr>
            <a:lvl2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2pPr>
            <a:lvl3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3pPr>
            <a:lvl4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4pPr>
            <a:lvl5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5pPr>
            <a:lvl6pPr marL="258301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6pPr>
            <a:lvl7pPr marL="305265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7pPr>
            <a:lvl8pPr marL="352229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8pPr>
            <a:lvl9pPr marL="399193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9pPr>
          </a:lstStyle>
          <a:p>
            <a:pPr eaLnBrk="1" hangingPunct="1">
              <a:spcBef>
                <a:spcPct val="0"/>
              </a:spcBef>
            </a:pPr>
            <a:fld id="{A3AF3997-53B0-4704-85C1-52A8E9248ED7}" type="slidenum">
              <a:rPr lang="en-US" altLang="en-US" sz="1300"/>
              <a:pPr eaLnBrk="1" hangingPunct="1">
                <a:spcBef>
                  <a:spcPct val="0"/>
                </a:spcBef>
              </a:pPr>
              <a:t>31</a:t>
            </a:fld>
            <a:endParaRPr lang="en-US" altLang="en-US" sz="1300"/>
          </a:p>
        </p:txBody>
      </p:sp>
      <p:sp>
        <p:nvSpPr>
          <p:cNvPr id="103427" name="Rectangle 1"/>
          <p:cNvSpPr>
            <a:spLocks noGrp="1" noRot="1" noChangeAspect="1" noChangeArrowheads="1" noTextEdit="1"/>
          </p:cNvSpPr>
          <p:nvPr>
            <p:ph type="sldImg"/>
          </p:nvPr>
        </p:nvSpPr>
        <p:spPr>
          <a:xfrm>
            <a:off x="393171" y="718486"/>
            <a:ext cx="6449640" cy="3600558"/>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3428" name="Text Box 2"/>
          <p:cNvSpPr>
            <a:spLocks noGrp="1" noChangeArrowheads="1"/>
          </p:cNvSpPr>
          <p:nvPr>
            <p:ph type="body" idx="1"/>
          </p:nvPr>
        </p:nvSpPr>
        <p:spPr>
          <a:xfrm>
            <a:off x="965299" y="4559065"/>
            <a:ext cx="5303750" cy="4319552"/>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4667" tIns="47334" rIns="94667" bIns="47334"/>
          <a:lstStyle/>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Highlight:</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1 RPR vs. many</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1 fiber vs. many</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same headend equipment</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same practices</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endParaRPr lang="en-US" altLang="en-US" smtClean="0">
              <a:latin typeface="Arial" pitchFamily="34" charset="0"/>
              <a:ea typeface="SimSun" pitchFamily="2" charset="-122"/>
            </a:endParaRPr>
          </a:p>
        </p:txBody>
      </p:sp>
    </p:spTree>
    <p:extLst>
      <p:ext uri="{BB962C8B-B14F-4D97-AF65-F5344CB8AC3E}">
        <p14:creationId xmlns:p14="http://schemas.microsoft.com/office/powerpoint/2010/main" val="312581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p:nvPr>
        </p:nvSpPr>
        <p:spPr>
          <a:noFill/>
        </p:spPr>
        <p:txBody>
          <a:bodyPr/>
          <a:lstStyle>
            <a:lvl1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1pPr>
            <a:lvl2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2pPr>
            <a:lvl3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3pPr>
            <a:lvl4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4pPr>
            <a:lvl5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5pPr>
            <a:lvl6pPr marL="258301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6pPr>
            <a:lvl7pPr marL="305265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7pPr>
            <a:lvl8pPr marL="352229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8pPr>
            <a:lvl9pPr marL="399193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9pPr>
          </a:lstStyle>
          <a:p>
            <a:pPr eaLnBrk="1" hangingPunct="1">
              <a:spcBef>
                <a:spcPct val="0"/>
              </a:spcBef>
            </a:pPr>
            <a:fld id="{BB57D6F9-69F7-4547-A713-F1C64D845AE6}" type="slidenum">
              <a:rPr lang="en-US" altLang="en-US" sz="1300"/>
              <a:pPr eaLnBrk="1" hangingPunct="1">
                <a:spcBef>
                  <a:spcPct val="0"/>
                </a:spcBef>
              </a:pPr>
              <a:t>32</a:t>
            </a:fld>
            <a:endParaRPr lang="en-US" altLang="en-US" sz="1300"/>
          </a:p>
        </p:txBody>
      </p:sp>
      <p:sp>
        <p:nvSpPr>
          <p:cNvPr id="111619" name="Rectangle 1"/>
          <p:cNvSpPr>
            <a:spLocks noGrp="1" noRot="1" noChangeAspect="1" noChangeArrowheads="1" noTextEdit="1"/>
          </p:cNvSpPr>
          <p:nvPr>
            <p:ph type="sldImg"/>
          </p:nvPr>
        </p:nvSpPr>
        <p:spPr>
          <a:xfrm>
            <a:off x="394810" y="718486"/>
            <a:ext cx="6449639" cy="3600558"/>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723676" y="4559066"/>
            <a:ext cx="5786996" cy="4317468"/>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24845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lvl1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1pPr>
            <a:lvl2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2pPr>
            <a:lvl3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3pPr>
            <a:lvl4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4pPr>
            <a:lvl5pPr eaLnBrk="0" hangingPunct="0">
              <a:spcBef>
                <a:spcPct val="30000"/>
              </a:spcBef>
              <a:tabLst>
                <a:tab pos="743597" algn="l"/>
                <a:tab pos="1487192" algn="l"/>
                <a:tab pos="2230788" algn="l"/>
                <a:tab pos="2974385" algn="l"/>
                <a:tab pos="3717981" algn="l"/>
              </a:tabLst>
              <a:defRPr sz="1200">
                <a:solidFill>
                  <a:srgbClr val="000000"/>
                </a:solidFill>
                <a:latin typeface="Times New Roman" pitchFamily="18" charset="0"/>
              </a:defRPr>
            </a:lvl5pPr>
            <a:lvl6pPr marL="258301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6pPr>
            <a:lvl7pPr marL="305265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7pPr>
            <a:lvl8pPr marL="352229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8pPr>
            <a:lvl9pPr marL="3991938" indent="-234820" defTabSz="469639" eaLnBrk="0" fontAlgn="base" hangingPunct="0">
              <a:spcBef>
                <a:spcPct val="30000"/>
              </a:spcBef>
              <a:spcAft>
                <a:spcPct val="0"/>
              </a:spcAft>
              <a:buClr>
                <a:srgbClr val="000000"/>
              </a:buClr>
              <a:buSzPct val="100000"/>
              <a:buFont typeface="Times New Roman" pitchFamily="18" charset="0"/>
              <a:tabLst>
                <a:tab pos="743597" algn="l"/>
                <a:tab pos="1487192" algn="l"/>
                <a:tab pos="2230788" algn="l"/>
                <a:tab pos="2974385" algn="l"/>
                <a:tab pos="3717981" algn="l"/>
              </a:tabLst>
              <a:defRPr sz="1200">
                <a:solidFill>
                  <a:srgbClr val="000000"/>
                </a:solidFill>
                <a:latin typeface="Times New Roman" pitchFamily="18" charset="0"/>
              </a:defRPr>
            </a:lvl9pPr>
          </a:lstStyle>
          <a:p>
            <a:pPr eaLnBrk="1" hangingPunct="1">
              <a:spcBef>
                <a:spcPct val="0"/>
              </a:spcBef>
            </a:pPr>
            <a:fld id="{A3AF3997-53B0-4704-85C1-52A8E9248ED7}" type="slidenum">
              <a:rPr lang="en-US" altLang="en-US" sz="1300"/>
              <a:pPr eaLnBrk="1" hangingPunct="1">
                <a:spcBef>
                  <a:spcPct val="0"/>
                </a:spcBef>
              </a:pPr>
              <a:t>34</a:t>
            </a:fld>
            <a:endParaRPr lang="en-US" altLang="en-US" sz="1300"/>
          </a:p>
        </p:txBody>
      </p:sp>
      <p:sp>
        <p:nvSpPr>
          <p:cNvPr id="103427" name="Rectangle 1"/>
          <p:cNvSpPr>
            <a:spLocks noGrp="1" noRot="1" noChangeAspect="1" noChangeArrowheads="1" noTextEdit="1"/>
          </p:cNvSpPr>
          <p:nvPr>
            <p:ph type="sldImg"/>
          </p:nvPr>
        </p:nvSpPr>
        <p:spPr>
          <a:xfrm>
            <a:off x="393171" y="718486"/>
            <a:ext cx="6449640" cy="3600558"/>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3428" name="Text Box 2"/>
          <p:cNvSpPr>
            <a:spLocks noGrp="1" noChangeArrowheads="1"/>
          </p:cNvSpPr>
          <p:nvPr>
            <p:ph type="body" idx="1"/>
          </p:nvPr>
        </p:nvSpPr>
        <p:spPr>
          <a:xfrm>
            <a:off x="965299" y="4559065"/>
            <a:ext cx="5303750" cy="4319552"/>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4667" tIns="47334" rIns="94667" bIns="47334"/>
          <a:lstStyle/>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Highlight:</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1 RPR vs. many</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1 fiber vs. many</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same headend equipment</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r>
              <a:rPr lang="en-US" altLang="en-US" smtClean="0">
                <a:latin typeface="Arial" pitchFamily="34" charset="0"/>
                <a:ea typeface="SimSun" pitchFamily="2" charset="-122"/>
              </a:rPr>
              <a:t>	same practices</a:t>
            </a:r>
          </a:p>
          <a:p>
            <a:pPr>
              <a:spcBef>
                <a:spcPts val="462"/>
              </a:spcBef>
              <a:tabLst>
                <a:tab pos="0" algn="l"/>
                <a:tab pos="939279" algn="l"/>
                <a:tab pos="1878559" algn="l"/>
                <a:tab pos="2817839" algn="l"/>
                <a:tab pos="3757118" algn="l"/>
                <a:tab pos="4696396" algn="l"/>
                <a:tab pos="5635676" algn="l"/>
                <a:tab pos="6574956" algn="l"/>
                <a:tab pos="7514235" algn="l"/>
                <a:tab pos="8453515" algn="l"/>
                <a:tab pos="9392794" algn="l"/>
                <a:tab pos="10332074" algn="l"/>
              </a:tabLst>
            </a:pPr>
            <a:endParaRPr lang="en-US" altLang="en-US" smtClean="0">
              <a:latin typeface="Arial" pitchFamily="34" charset="0"/>
              <a:ea typeface="SimSun" pitchFamily="2" charset="-122"/>
            </a:endParaRPr>
          </a:p>
        </p:txBody>
      </p:sp>
    </p:spTree>
    <p:extLst>
      <p:ext uri="{BB962C8B-B14F-4D97-AF65-F5344CB8AC3E}">
        <p14:creationId xmlns:p14="http://schemas.microsoft.com/office/powerpoint/2010/main" val="52344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dirty="0" smtClean="0"/>
              <a:t>A PON is a passive optical network. There are no optical repeaters or other active devices in a PON, hence the name "passive."   PONs are designed for local loop transmission rather than long distance and serve to bring fiber closer to the customer in order to obtain higher speed. </a:t>
            </a:r>
          </a:p>
          <a:p>
            <a:r>
              <a:rPr lang="en-US" dirty="0" smtClean="0"/>
              <a:t> </a:t>
            </a:r>
          </a:p>
          <a:p>
            <a:r>
              <a:rPr lang="en-US" dirty="0" smtClean="0"/>
              <a:t>Since PONs are passive, they require less maintenance and provide higher reliability.  Splitters are used to share network resources and are unpowered and unmanaged.  Fiber provides extremely high bandwidth capabilities to carry voice, video, and data.  </a:t>
            </a:r>
            <a:endParaRPr lang="en-US" dirty="0"/>
          </a:p>
        </p:txBody>
      </p:sp>
      <p:sp>
        <p:nvSpPr>
          <p:cNvPr id="35843" name="Slide Number Placeholder 3"/>
          <p:cNvSpPr>
            <a:spLocks noGrp="1"/>
          </p:cNvSpPr>
          <p:nvPr>
            <p:ph type="sldNum" sz="quarter" idx="5"/>
          </p:nvPr>
        </p:nvSpPr>
        <p:spPr>
          <a:noFill/>
        </p:spPr>
        <p:txBody>
          <a:bodyPr/>
          <a:lstStyle/>
          <a:p>
            <a:pPr defTabSz="935827"/>
            <a:fld id="{4DA3022C-2AA2-4C67-8F81-7EF619E0882D}" type="slidenum">
              <a:rPr lang="en-US" smtClean="0">
                <a:latin typeface="Arial" charset="0"/>
              </a:rPr>
              <a:pPr defTabSz="935827"/>
              <a:t>43</a:t>
            </a:fld>
            <a:endParaRPr lang="en-US" dirty="0" smtClean="0">
              <a:latin typeface="Arial" charset="0"/>
            </a:endParaRPr>
          </a:p>
        </p:txBody>
      </p:sp>
    </p:spTree>
    <p:extLst>
      <p:ext uri="{BB962C8B-B14F-4D97-AF65-F5344CB8AC3E}">
        <p14:creationId xmlns:p14="http://schemas.microsoft.com/office/powerpoint/2010/main" val="1252362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OLT</a:t>
            </a:r>
          </a:p>
          <a:p>
            <a:r>
              <a:rPr lang="en-US" dirty="0"/>
              <a:t>An EPON system consists of an aggregation device called an optical line terminal (OLT). OLTs can be high dense chassis located in headend or hub locations, temperature hardened chassis in cabinet deployments, or node based solutions located within the outside plant. The OLT connects to the Outside Plant (OSP), or Optical Distribution Network (ODN), through PON interfaces. Connections to the service provider IP network core is accomplished through 1Gbps up to 100Gbps uplink interfaces.</a:t>
            </a:r>
          </a:p>
          <a:p>
            <a:endParaRPr lang="en-US" dirty="0"/>
          </a:p>
          <a:p>
            <a:r>
              <a:rPr lang="en-US" dirty="0"/>
              <a:t>Splitters</a:t>
            </a:r>
          </a:p>
          <a:p>
            <a:r>
              <a:rPr lang="en-US" dirty="0"/>
              <a:t>Splitters passively divide optical energy from an input port into any number of output ports. Although splits of up to 1:128 may be achieved, typical EPON deployments use up to a 32-way split serving 32 residences from a single OLT EPON port. These splitters can be located anywhere, at the serving office or closer to the served area, reducing fiber costs.  Individual fibers run from each residence back to the splitter.  </a:t>
            </a:r>
          </a:p>
          <a:p>
            <a:endParaRPr lang="en-US" dirty="0"/>
          </a:p>
          <a:p>
            <a:endParaRPr lang="en-US" dirty="0"/>
          </a:p>
          <a:p>
            <a:r>
              <a:rPr lang="en-US" dirty="0"/>
              <a:t>ONU</a:t>
            </a:r>
          </a:p>
          <a:p>
            <a:r>
              <a:rPr lang="en-US" dirty="0"/>
              <a:t>In an EPON network, subscriber’s voice, video, and data devices are connected to the PON via the ONU. </a:t>
            </a:r>
          </a:p>
          <a:p>
            <a:r>
              <a:rPr lang="en-US" dirty="0"/>
              <a:t> </a:t>
            </a:r>
          </a:p>
          <a:p>
            <a:r>
              <a:rPr lang="en-US" dirty="0"/>
              <a:t>The ONU associates IP Voice/Video/Data traffic by Logical Link Identifier (LLID) and combines/splits the signal with analog and/or digital video to and from the OLT. </a:t>
            </a:r>
          </a:p>
          <a:p>
            <a:endParaRPr lang="en-US" dirty="0"/>
          </a:p>
          <a:p>
            <a:r>
              <a:rPr lang="en-US" dirty="0"/>
              <a:t>An EPON ONU is installed either outside or inside the subscribers premise and typically interfaces directly to the inside/premise wiring (coax, Ethernet, telephony). </a:t>
            </a:r>
          </a:p>
          <a:p>
            <a:endParaRPr lang="en-US" dirty="0"/>
          </a:p>
          <a:p>
            <a:r>
              <a:rPr lang="en-US" dirty="0"/>
              <a:t>Configuration of the ONU may occur through the OLT by means of Ethernet Operations Administration &amp; Management (OAM) messages. Once online, the ONU may also receive configuration instructs to its IP address by a provisioning server.</a:t>
            </a:r>
          </a:p>
          <a:p>
            <a:endParaRPr lang="en-US" dirty="0"/>
          </a:p>
        </p:txBody>
      </p:sp>
      <p:sp>
        <p:nvSpPr>
          <p:cNvPr id="4" name="Slide Number Placeholder 3"/>
          <p:cNvSpPr>
            <a:spLocks noGrp="1"/>
          </p:cNvSpPr>
          <p:nvPr>
            <p:ph type="sldNum" sz="quarter" idx="10"/>
          </p:nvPr>
        </p:nvSpPr>
        <p:spPr/>
        <p:txBody>
          <a:bodyPr/>
          <a:lstStyle/>
          <a:p>
            <a:fld id="{E8696E70-0C6B-0346-A5D7-EBC78537C8D1}" type="slidenum">
              <a:rPr lang="en-US" smtClean="0"/>
              <a:pPr/>
              <a:t>44</a:t>
            </a:fld>
            <a:endParaRPr lang="en-US"/>
          </a:p>
        </p:txBody>
      </p:sp>
    </p:spTree>
    <p:extLst>
      <p:ext uri="{BB962C8B-B14F-4D97-AF65-F5344CB8AC3E}">
        <p14:creationId xmlns:p14="http://schemas.microsoft.com/office/powerpoint/2010/main" val="423073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14919C-1A06-426A-BDE3-E5B42CFDF10B}" type="slidenum">
              <a:rPr lang="en-US" smtClean="0"/>
              <a:pPr>
                <a:defRPr/>
              </a:pPr>
              <a:t>45</a:t>
            </a:fld>
            <a:endParaRPr lang="en-US"/>
          </a:p>
        </p:txBody>
      </p:sp>
    </p:spTree>
    <p:extLst>
      <p:ext uri="{BB962C8B-B14F-4D97-AF65-F5344CB8AC3E}">
        <p14:creationId xmlns:p14="http://schemas.microsoft.com/office/powerpoint/2010/main" val="98791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OLT learns the ONU MAC address in the discovery process which triggers the creation of a “virtual cable modem”, or “</a:t>
            </a:r>
            <a:r>
              <a:rPr lang="en-US" dirty="0" err="1" smtClean="0"/>
              <a:t>vCM</a:t>
            </a:r>
            <a:r>
              <a:rPr lang="en-US" dirty="0" smtClean="0"/>
              <a:t>”. The </a:t>
            </a:r>
            <a:r>
              <a:rPr lang="en-US" dirty="0" err="1" smtClean="0"/>
              <a:t>vCM</a:t>
            </a:r>
            <a:r>
              <a:rPr lang="en-US" dirty="0" smtClean="0"/>
              <a:t> requests an IP address from the DHCP server and is told what </a:t>
            </a:r>
            <a:r>
              <a:rPr lang="en-US" dirty="0" err="1" smtClean="0"/>
              <a:t>configuation</a:t>
            </a:r>
            <a:r>
              <a:rPr lang="en-US" dirty="0" smtClean="0"/>
              <a:t> file to download and where the </a:t>
            </a:r>
            <a:r>
              <a:rPr lang="en-US" dirty="0" err="1" smtClean="0"/>
              <a:t>tftp</a:t>
            </a:r>
            <a:r>
              <a:rPr lang="en-US" dirty="0" smtClean="0"/>
              <a:t> server is located. When the configuration file is received the </a:t>
            </a:r>
            <a:r>
              <a:rPr lang="en-US" dirty="0" err="1" smtClean="0"/>
              <a:t>vCM</a:t>
            </a:r>
            <a:r>
              <a:rPr lang="en-US" dirty="0" smtClean="0"/>
              <a:t> translates the DOCSIS TLVs into </a:t>
            </a:r>
            <a:r>
              <a:rPr lang="en-US" dirty="0" err="1" smtClean="0"/>
              <a:t>DPoE</a:t>
            </a:r>
            <a:r>
              <a:rPr lang="en-US" dirty="0" smtClean="0"/>
              <a:t> OAM which is sent to the ONU for provisioning. Upon completion of processing the OAM messages, provisioning is completed and IP </a:t>
            </a:r>
            <a:r>
              <a:rPr lang="en-US" dirty="0" err="1" smtClean="0"/>
              <a:t>connectivitiy</a:t>
            </a:r>
            <a:r>
              <a:rPr lang="en-US" dirty="0" smtClean="0"/>
              <a:t> to the subscriber is established. MTAs for VoIP, RGs for data, or other services at the subscriber premise or embedded in the subscriber equipment can then use the IP connectivity to complete there service provisioning depending on the customer’s acquired services.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OLT forwards all traffic downstream towards the PON. This would imply that each ONU is subjected to all traffic destined to the entire PON. In order to minimize the amount of traffic processing, and not to mention security concerns, the OLT assigns one or more Logical Link </a:t>
            </a:r>
            <a:r>
              <a:rPr lang="en-US" dirty="0" err="1" smtClean="0"/>
              <a:t>IDentifiers</a:t>
            </a:r>
            <a:r>
              <a:rPr lang="en-US" dirty="0" smtClean="0"/>
              <a:t> (LLIDs) to an ONU. Early EPON implementations used an LLID per ONU to manage traffic with some vendors also implementing a “broadcast LLID” which was share </a:t>
            </a:r>
            <a:r>
              <a:rPr lang="en-US" dirty="0" err="1" smtClean="0"/>
              <a:t>amoungst</a:t>
            </a:r>
            <a:r>
              <a:rPr lang="en-US" dirty="0" smtClean="0"/>
              <a:t> multiple ONUs. With newer implementations each ONU can host numerous LLIDs in an effort to better segregate and manage certain traffic types. For example, today an ONU may have an LLID for best effort data, one for VoIP, one for </a:t>
            </a:r>
            <a:r>
              <a:rPr lang="en-US" dirty="0" err="1" smtClean="0"/>
              <a:t>WiFi</a:t>
            </a:r>
            <a:r>
              <a:rPr lang="en-US" dirty="0" smtClean="0"/>
              <a:t>, and one for multicast traffic.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696E70-0C6B-0346-A5D7-EBC78537C8D1}" type="slidenum">
              <a:rPr lang="en-US" smtClean="0"/>
              <a:pPr/>
              <a:t>46</a:t>
            </a:fld>
            <a:endParaRPr lang="en-US"/>
          </a:p>
        </p:txBody>
      </p:sp>
    </p:spTree>
    <p:extLst>
      <p:ext uri="{BB962C8B-B14F-4D97-AF65-F5344CB8AC3E}">
        <p14:creationId xmlns:p14="http://schemas.microsoft.com/office/powerpoint/2010/main" val="79603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Immediately after powering up the ONU will look for a downstream signal. If one is available it will listen for a discovery window that will inform the ONU when it is ok to advertise that it is on the PON. Once the discovery window is known the ONU will advertise itself by means of its MAC address. The OLT will validate whether the ONU is permitted on the PON through its admission control and, if allowed, will proceed with further provisioning processes (either EMS, CLI, or </a:t>
            </a:r>
            <a:r>
              <a:rPr lang="en-US" dirty="0" err="1" smtClean="0"/>
              <a:t>DPoE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8696E70-0C6B-0346-A5D7-EBC78537C8D1}" type="slidenum">
              <a:rPr lang="en-US" smtClean="0"/>
              <a:pPr/>
              <a:t>47</a:t>
            </a:fld>
            <a:endParaRPr lang="en-US"/>
          </a:p>
        </p:txBody>
      </p:sp>
    </p:spTree>
    <p:extLst>
      <p:ext uri="{BB962C8B-B14F-4D97-AF65-F5344CB8AC3E}">
        <p14:creationId xmlns:p14="http://schemas.microsoft.com/office/powerpoint/2010/main" val="771557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DPoE</a:t>
            </a:r>
            <a:r>
              <a:rPr lang="en-US" dirty="0" smtClean="0"/>
              <a:t> makes use of the well established DOCSIS provisioning tools deployed by worldwide Cable operators. This allows service providers to deploy services across an all fiber EPON network in much the same manner as their </a:t>
            </a:r>
            <a:r>
              <a:rPr lang="en-US" dirty="0" err="1" smtClean="0"/>
              <a:t>exisiting</a:t>
            </a:r>
            <a:r>
              <a:rPr lang="en-US" dirty="0" smtClean="0"/>
              <a:t> DOCSIS network. Not only are there significant cost savings in the re-use of the existing OSS/BSS integration but there are substantial operational benefits since technical staff will not have to adapt to this new technology and may leverage much of their existing experience in the new access architecture.</a:t>
            </a:r>
            <a:endParaRPr lang="en-US" dirty="0"/>
          </a:p>
        </p:txBody>
      </p:sp>
      <p:sp>
        <p:nvSpPr>
          <p:cNvPr id="4" name="Slide Number Placeholder 3"/>
          <p:cNvSpPr>
            <a:spLocks noGrp="1"/>
          </p:cNvSpPr>
          <p:nvPr>
            <p:ph type="sldNum" sz="quarter" idx="10"/>
          </p:nvPr>
        </p:nvSpPr>
        <p:spPr/>
        <p:txBody>
          <a:bodyPr/>
          <a:lstStyle/>
          <a:p>
            <a:fld id="{E8696E70-0C6B-0346-A5D7-EBC78537C8D1}" type="slidenum">
              <a:rPr lang="en-US" smtClean="0"/>
              <a:pPr/>
              <a:t>56</a:t>
            </a:fld>
            <a:endParaRPr lang="en-US"/>
          </a:p>
        </p:txBody>
      </p:sp>
    </p:spTree>
    <p:extLst>
      <p:ext uri="{BB962C8B-B14F-4D97-AF65-F5344CB8AC3E}">
        <p14:creationId xmlns:p14="http://schemas.microsoft.com/office/powerpoint/2010/main" val="98097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xfrm>
            <a:off x="346075" y="666750"/>
            <a:ext cx="5945188" cy="3344863"/>
          </a:xfrm>
          <a:ln/>
        </p:spPr>
      </p:sp>
      <p:sp>
        <p:nvSpPr>
          <p:cNvPr id="315395" name="Notes Placeholder 2"/>
          <p:cNvSpPr>
            <a:spLocks noGrp="1"/>
          </p:cNvSpPr>
          <p:nvPr>
            <p:ph type="body" idx="1"/>
          </p:nvPr>
        </p:nvSpPr>
        <p:spPr>
          <a:xfrm>
            <a:off x="663476" y="4235677"/>
            <a:ext cx="5307806" cy="40142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852" tIns="44426" rIns="88852" bIns="44426"/>
          <a:lstStyle/>
          <a:p>
            <a:pPr eaLnBrk="1" hangingPunct="1"/>
            <a:endParaRPr lang="en-US" altLang="en-US" smtClean="0">
              <a:latin typeface="Calibri" panose="020F0502020204030204" pitchFamily="34" charset="0"/>
            </a:endParaRPr>
          </a:p>
        </p:txBody>
      </p:sp>
      <p:sp>
        <p:nvSpPr>
          <p:cNvPr id="315396" name="Slide Number Placeholder 3"/>
          <p:cNvSpPr txBox="1">
            <a:spLocks noGrp="1"/>
          </p:cNvSpPr>
          <p:nvPr/>
        </p:nvSpPr>
        <p:spPr bwMode="auto">
          <a:xfrm>
            <a:off x="3758161" y="8468257"/>
            <a:ext cx="2875062" cy="447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852" tIns="44426" rIns="88852" bIns="44426" anchor="b"/>
          <a:lstStyle>
            <a:lvl1pPr eaLnBrk="0" hangingPunct="0">
              <a:spcBef>
                <a:spcPct val="30000"/>
              </a:spcBef>
              <a:defRPr sz="1200">
                <a:solidFill>
                  <a:schemeClr val="tx1"/>
                </a:solidFill>
                <a:latin typeface="Arial" panose="020B0604020202020204" pitchFamily="34" charset="0"/>
              </a:defRPr>
            </a:lvl1pPr>
            <a:lvl2pPr marL="37931725" indent="-37474525"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6CBB2CA7-8156-45DC-9258-B4472D45A5DB}" type="slidenum">
              <a:rPr lang="en-US" altLang="en-US">
                <a:latin typeface="Calibri" panose="020F0502020204030204" pitchFamily="34" charset="0"/>
                <a:ea typeface="MS PGothic" panose="020B0600070205080204" pitchFamily="34" charset="-128"/>
              </a:rPr>
              <a:pPr algn="r" eaLnBrk="1" hangingPunct="1">
                <a:spcBef>
                  <a:spcPct val="0"/>
                </a:spcBef>
              </a:pPr>
              <a:t>4</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484885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슬라이드 이미지 개체 틀 1"/>
          <p:cNvSpPr>
            <a:spLocks noGrp="1" noRot="1" noChangeAspect="1" noTextEdit="1"/>
          </p:cNvSpPr>
          <p:nvPr>
            <p:ph type="sldImg"/>
          </p:nvPr>
        </p:nvSpPr>
        <p:spPr>
          <a:ln/>
        </p:spPr>
      </p:sp>
      <p:sp>
        <p:nvSpPr>
          <p:cNvPr id="320515"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DPoE</a:t>
            </a:r>
            <a:r>
              <a:rPr lang="en-US" dirty="0" smtClean="0"/>
              <a:t> combines DOCSIS Provisioning (DHCP, TFTP, binary </a:t>
            </a:r>
            <a:r>
              <a:rPr lang="en-US" dirty="0" err="1" smtClean="0"/>
              <a:t>cfg</a:t>
            </a:r>
            <a:r>
              <a:rPr lang="en-US" dirty="0" smtClean="0"/>
              <a:t> files, SNMP, </a:t>
            </a:r>
            <a:r>
              <a:rPr lang="en-US" dirty="0" err="1" smtClean="0"/>
              <a:t>etc</a:t>
            </a:r>
            <a:r>
              <a:rPr lang="en-US" dirty="0" smtClean="0"/>
              <a:t>) with an EPON access platform. In order to be successful there must exist an entity that provides translations between traditional DOCSIS management and EPON management. This translation is commonly </a:t>
            </a:r>
            <a:r>
              <a:rPr lang="en-US" dirty="0" err="1" smtClean="0"/>
              <a:t>refered</a:t>
            </a:r>
            <a:r>
              <a:rPr lang="en-US" dirty="0" smtClean="0"/>
              <a:t> to as the DOCSIS Mediation Layer or “DML”. The DML may be embedded in the OLT itself or exist on an outside server to manage one or more OLTs. The sole purpose of DML is to enable the successful provisioning of subscriber services as if the system were a traditional CMTS &amp; cable modem network. This is largely accomplished by representing each ONU as a virtual cable modem, “</a:t>
            </a:r>
            <a:r>
              <a:rPr lang="en-US" dirty="0" err="1" smtClean="0"/>
              <a:t>vCM</a:t>
            </a:r>
            <a:r>
              <a:rPr lang="en-US" dirty="0" smtClean="0"/>
              <a:t>”. </a:t>
            </a:r>
          </a:p>
          <a:p>
            <a:pPr eaLnBrk="1" hangingPunct="1"/>
            <a:endParaRPr lang="ko-KR" altLang="en-US" dirty="0" smtClean="0">
              <a:latin typeface="Arial" panose="020B0604020202020204" pitchFamily="34" charset="0"/>
            </a:endParaRPr>
          </a:p>
        </p:txBody>
      </p:sp>
      <p:sp>
        <p:nvSpPr>
          <p:cNvPr id="320516" name="슬라이드 번호 개체 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21999" indent="-277692"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10767" indent="-222153"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555074" indent="-222153"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1999381" indent="-222153"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443688" indent="-22215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887995" indent="-22215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332302" indent="-22215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776609" indent="-22215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A6D6DB5E-750C-4C97-A9EB-EC89FBC52319}" type="slidenum">
              <a:rPr lang="ko-KR" altLang="en-US">
                <a:ea typeface="맑은 고딕" panose="020B0503020000020004" pitchFamily="34" charset="-127"/>
              </a:rPr>
              <a:pPr eaLnBrk="1" hangingPunct="1">
                <a:spcBef>
                  <a:spcPct val="0"/>
                </a:spcBef>
              </a:pPr>
              <a:t>59</a:t>
            </a:fld>
            <a:endParaRPr lang="ko-KR" altLang="en-US">
              <a:ea typeface="맑은 고딕" panose="020B0503020000020004" pitchFamily="34" charset="-127"/>
            </a:endParaRPr>
          </a:p>
        </p:txBody>
      </p:sp>
    </p:spTree>
    <p:extLst>
      <p:ext uri="{BB962C8B-B14F-4D97-AF65-F5344CB8AC3E}">
        <p14:creationId xmlns:p14="http://schemas.microsoft.com/office/powerpoint/2010/main" val="62444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96E70-0C6B-0346-A5D7-EBC78537C8D1}" type="slidenum">
              <a:rPr lang="en-US" smtClean="0"/>
              <a:pPr/>
              <a:t>60</a:t>
            </a:fld>
            <a:endParaRPr lang="en-US"/>
          </a:p>
        </p:txBody>
      </p:sp>
    </p:spTree>
    <p:extLst>
      <p:ext uri="{BB962C8B-B14F-4D97-AF65-F5344CB8AC3E}">
        <p14:creationId xmlns:p14="http://schemas.microsoft.com/office/powerpoint/2010/main" val="274729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슬라이드 이미지 개체 틀 1"/>
          <p:cNvSpPr>
            <a:spLocks noGrp="1" noRot="1" noChangeAspect="1" noTextEdit="1"/>
          </p:cNvSpPr>
          <p:nvPr>
            <p:ph type="sldImg"/>
          </p:nvPr>
        </p:nvSpPr>
        <p:spPr>
          <a:xfrm>
            <a:off x="379413" y="684213"/>
            <a:ext cx="6089650" cy="3425825"/>
          </a:xfrm>
          <a:ln/>
        </p:spPr>
      </p:sp>
      <p:sp>
        <p:nvSpPr>
          <p:cNvPr id="389123"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ko-KR" altLang="en-US" smtClean="0">
              <a:latin typeface="Arial" panose="020B0604020202020204" pitchFamily="34" charset="0"/>
            </a:endParaRPr>
          </a:p>
        </p:txBody>
      </p:sp>
      <p:sp>
        <p:nvSpPr>
          <p:cNvPr id="389124" name="슬라이드 번호 개체 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5BACCC72-7FB5-4B3E-99EE-E01FAB6E1BC3}" type="slidenum">
              <a:rPr lang="ko-KR" altLang="en-US">
                <a:solidFill>
                  <a:srgbClr val="000000"/>
                </a:solidFill>
                <a:latin typeface="맑은 고딕" panose="020B0503020000020004" pitchFamily="34" charset="-127"/>
                <a:ea typeface="맑은 고딕" panose="020B0503020000020004" pitchFamily="34" charset="-127"/>
              </a:rPr>
              <a:pPr eaLnBrk="1" hangingPunct="1">
                <a:spcBef>
                  <a:spcPct val="0"/>
                </a:spcBef>
              </a:pPr>
              <a:t>62</a:t>
            </a:fld>
            <a:endParaRPr lang="ko-KR" altLang="en-US">
              <a:solidFill>
                <a:srgbClr val="000000"/>
              </a:solidFill>
              <a:latin typeface="맑은 고딕" panose="020B0503020000020004" pitchFamily="34" charset="-127"/>
              <a:ea typeface="맑은 고딕" panose="020B0503020000020004" pitchFamily="34" charset="-127"/>
            </a:endParaRPr>
          </a:p>
        </p:txBody>
      </p:sp>
    </p:spTree>
    <p:extLst>
      <p:ext uri="{BB962C8B-B14F-4D97-AF65-F5344CB8AC3E}">
        <p14:creationId xmlns:p14="http://schemas.microsoft.com/office/powerpoint/2010/main" val="706919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슬라이드 이미지 개체 틀 1"/>
          <p:cNvSpPr>
            <a:spLocks noGrp="1" noRot="1" noChangeAspect="1" noTextEdit="1"/>
          </p:cNvSpPr>
          <p:nvPr>
            <p:ph type="sldImg"/>
          </p:nvPr>
        </p:nvSpPr>
        <p:spPr>
          <a:xfrm>
            <a:off x="379413" y="684213"/>
            <a:ext cx="6089650" cy="3425825"/>
          </a:xfrm>
          <a:ln/>
        </p:spPr>
      </p:sp>
      <p:sp>
        <p:nvSpPr>
          <p:cNvPr id="389123"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ko-KR" altLang="en-US" smtClean="0">
              <a:latin typeface="Arial" panose="020B0604020202020204" pitchFamily="34" charset="0"/>
            </a:endParaRPr>
          </a:p>
        </p:txBody>
      </p:sp>
      <p:sp>
        <p:nvSpPr>
          <p:cNvPr id="389124" name="슬라이드 번호 개체 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5BACCC72-7FB5-4B3E-99EE-E01FAB6E1BC3}" type="slidenum">
              <a:rPr lang="ko-KR" altLang="en-US">
                <a:solidFill>
                  <a:srgbClr val="000000"/>
                </a:solidFill>
                <a:latin typeface="맑은 고딕" panose="020B0503020000020004" pitchFamily="34" charset="-127"/>
                <a:ea typeface="맑은 고딕" panose="020B0503020000020004" pitchFamily="34" charset="-127"/>
              </a:rPr>
              <a:pPr eaLnBrk="1" hangingPunct="1">
                <a:spcBef>
                  <a:spcPct val="0"/>
                </a:spcBef>
              </a:pPr>
              <a:t>63</a:t>
            </a:fld>
            <a:endParaRPr lang="ko-KR" altLang="en-US">
              <a:solidFill>
                <a:srgbClr val="000000"/>
              </a:solidFill>
              <a:latin typeface="맑은 고딕" panose="020B0503020000020004" pitchFamily="34" charset="-127"/>
              <a:ea typeface="맑은 고딕" panose="020B0503020000020004" pitchFamily="34" charset="-127"/>
            </a:endParaRPr>
          </a:p>
        </p:txBody>
      </p:sp>
    </p:spTree>
    <p:extLst>
      <p:ext uri="{BB962C8B-B14F-4D97-AF65-F5344CB8AC3E}">
        <p14:creationId xmlns:p14="http://schemas.microsoft.com/office/powerpoint/2010/main" val="2168474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슬라이드 이미지 개체 틀 1"/>
          <p:cNvSpPr>
            <a:spLocks noGrp="1" noRot="1" noChangeAspect="1" noTextEdit="1"/>
          </p:cNvSpPr>
          <p:nvPr>
            <p:ph type="sldImg"/>
          </p:nvPr>
        </p:nvSpPr>
        <p:spPr>
          <a:xfrm>
            <a:off x="379413" y="684213"/>
            <a:ext cx="6089650" cy="3425825"/>
          </a:xfrm>
          <a:ln/>
        </p:spPr>
      </p:sp>
      <p:sp>
        <p:nvSpPr>
          <p:cNvPr id="389123"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ko-KR" altLang="en-US" smtClean="0">
              <a:latin typeface="Arial" panose="020B0604020202020204" pitchFamily="34" charset="0"/>
            </a:endParaRPr>
          </a:p>
        </p:txBody>
      </p:sp>
      <p:sp>
        <p:nvSpPr>
          <p:cNvPr id="389124" name="슬라이드 번호 개체 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5BACCC72-7FB5-4B3E-99EE-E01FAB6E1BC3}" type="slidenum">
              <a:rPr lang="ko-KR" altLang="en-US">
                <a:solidFill>
                  <a:srgbClr val="000000"/>
                </a:solidFill>
                <a:latin typeface="맑은 고딕" panose="020B0503020000020004" pitchFamily="34" charset="-127"/>
                <a:ea typeface="맑은 고딕" panose="020B0503020000020004" pitchFamily="34" charset="-127"/>
              </a:rPr>
              <a:pPr eaLnBrk="1" hangingPunct="1">
                <a:spcBef>
                  <a:spcPct val="0"/>
                </a:spcBef>
              </a:pPr>
              <a:t>64</a:t>
            </a:fld>
            <a:endParaRPr lang="ko-KR" altLang="en-US">
              <a:solidFill>
                <a:srgbClr val="000000"/>
              </a:solidFill>
              <a:latin typeface="맑은 고딕" panose="020B0503020000020004" pitchFamily="34" charset="-127"/>
              <a:ea typeface="맑은 고딕" panose="020B0503020000020004" pitchFamily="34" charset="-127"/>
            </a:endParaRPr>
          </a:p>
        </p:txBody>
      </p:sp>
    </p:spTree>
    <p:extLst>
      <p:ext uri="{BB962C8B-B14F-4D97-AF65-F5344CB8AC3E}">
        <p14:creationId xmlns:p14="http://schemas.microsoft.com/office/powerpoint/2010/main" val="4200560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슬라이드 이미지 개체 틀 1"/>
          <p:cNvSpPr>
            <a:spLocks noGrp="1" noRot="1" noChangeAspect="1" noTextEdit="1"/>
          </p:cNvSpPr>
          <p:nvPr>
            <p:ph type="sldImg"/>
          </p:nvPr>
        </p:nvSpPr>
        <p:spPr>
          <a:xfrm>
            <a:off x="379413" y="684213"/>
            <a:ext cx="6089650" cy="3425825"/>
          </a:xfrm>
          <a:ln/>
        </p:spPr>
      </p:sp>
      <p:sp>
        <p:nvSpPr>
          <p:cNvPr id="389123"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ko-KR" altLang="en-US" smtClean="0">
              <a:latin typeface="Arial" panose="020B0604020202020204" pitchFamily="34" charset="0"/>
            </a:endParaRPr>
          </a:p>
        </p:txBody>
      </p:sp>
      <p:sp>
        <p:nvSpPr>
          <p:cNvPr id="389124" name="슬라이드 번호 개체 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5BACCC72-7FB5-4B3E-99EE-E01FAB6E1BC3}" type="slidenum">
              <a:rPr lang="ko-KR" altLang="en-US">
                <a:solidFill>
                  <a:srgbClr val="000000"/>
                </a:solidFill>
                <a:latin typeface="맑은 고딕" panose="020B0503020000020004" pitchFamily="34" charset="-127"/>
                <a:ea typeface="맑은 고딕" panose="020B0503020000020004" pitchFamily="34" charset="-127"/>
              </a:rPr>
              <a:pPr eaLnBrk="1" hangingPunct="1">
                <a:spcBef>
                  <a:spcPct val="0"/>
                </a:spcBef>
              </a:pPr>
              <a:t>65</a:t>
            </a:fld>
            <a:endParaRPr lang="ko-KR" altLang="en-US">
              <a:solidFill>
                <a:srgbClr val="000000"/>
              </a:solidFill>
              <a:latin typeface="맑은 고딕" panose="020B0503020000020004" pitchFamily="34" charset="-127"/>
              <a:ea typeface="맑은 고딕" panose="020B0503020000020004" pitchFamily="34" charset="-127"/>
            </a:endParaRPr>
          </a:p>
        </p:txBody>
      </p:sp>
    </p:spTree>
    <p:extLst>
      <p:ext uri="{BB962C8B-B14F-4D97-AF65-F5344CB8AC3E}">
        <p14:creationId xmlns:p14="http://schemas.microsoft.com/office/powerpoint/2010/main" val="4126499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dirty="0" smtClean="0"/>
              <a:t>A PON is a passive optical network. There are no optical repeaters or other active devices in a PON, hence the name "passive."   PONs are designed for local loop transmission rather than long distance and serve to bring fiber closer to the customer in order to obtain higher speed. </a:t>
            </a:r>
          </a:p>
          <a:p>
            <a:r>
              <a:rPr lang="en-US" dirty="0" smtClean="0"/>
              <a:t> </a:t>
            </a:r>
          </a:p>
          <a:p>
            <a:r>
              <a:rPr lang="en-US" dirty="0" smtClean="0"/>
              <a:t>Since PONs are passive, they require less maintenance and provide higher reliability.  Splitters are used to share network resources and are unpowered and unmanaged.  Fiber provides extremely high bandwidth capabilities to carry voice, video, and data.  </a:t>
            </a:r>
            <a:endParaRPr lang="en-US" dirty="0"/>
          </a:p>
        </p:txBody>
      </p:sp>
      <p:sp>
        <p:nvSpPr>
          <p:cNvPr id="35843" name="Slide Number Placeholder 3"/>
          <p:cNvSpPr>
            <a:spLocks noGrp="1"/>
          </p:cNvSpPr>
          <p:nvPr>
            <p:ph type="sldNum" sz="quarter" idx="5"/>
          </p:nvPr>
        </p:nvSpPr>
        <p:spPr>
          <a:noFill/>
        </p:spPr>
        <p:txBody>
          <a:bodyPr/>
          <a:lstStyle/>
          <a:p>
            <a:pPr defTabSz="935827"/>
            <a:fld id="{4DA3022C-2AA2-4C67-8F81-7EF619E0882D}" type="slidenum">
              <a:rPr lang="en-US" smtClean="0">
                <a:latin typeface="Arial" charset="0"/>
              </a:rPr>
              <a:pPr defTabSz="935827"/>
              <a:t>67</a:t>
            </a:fld>
            <a:endParaRPr lang="en-US" dirty="0" smtClean="0">
              <a:latin typeface="Arial" charset="0"/>
            </a:endParaRPr>
          </a:p>
        </p:txBody>
      </p:sp>
    </p:spTree>
    <p:extLst>
      <p:ext uri="{BB962C8B-B14F-4D97-AF65-F5344CB8AC3E}">
        <p14:creationId xmlns:p14="http://schemas.microsoft.com/office/powerpoint/2010/main" val="1252362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charset="0"/>
                <a:ea typeface="+mn-ea"/>
                <a:cs typeface="+mn-cs"/>
              </a:rPr>
              <a:t>A PON consists of a central office node, called an optical line terminal (OLT), one or more user nodes, called optical network units (ONUs) or optical network terminals (ONTs), and the fibers and splitters between them, called the optical distribution network (ODN). ONT is an ITU-T term, whereas ONU is an IEEE term. </a:t>
            </a:r>
          </a:p>
          <a:p>
            <a:r>
              <a:rPr lang="en-US" dirty="0">
                <a:latin typeface="Arial" charset="0"/>
                <a:ea typeface="+mn-ea"/>
                <a:cs typeface="+mn-cs"/>
              </a:rPr>
              <a:t> </a:t>
            </a:r>
          </a:p>
          <a:p>
            <a:r>
              <a:rPr lang="en-US" dirty="0">
                <a:latin typeface="Arial" charset="0"/>
                <a:ea typeface="+mn-ea"/>
                <a:cs typeface="+mn-cs"/>
              </a:rPr>
              <a:t>The splitter can be up to a 32-way split serving 32 residences from a single OLT GPON port. This splitter can be located anywhere, at the serving office or closer to the served area, reducing fiber costs.  Individual fibers run from each residence back to the splitter.  </a:t>
            </a:r>
          </a:p>
          <a:p>
            <a:r>
              <a:rPr lang="en-US" dirty="0">
                <a:latin typeface="Arial" charset="0"/>
                <a:ea typeface="+mn-ea"/>
                <a:cs typeface="+mn-cs"/>
              </a:rPr>
              <a:t> </a:t>
            </a:r>
          </a:p>
          <a:p>
            <a:r>
              <a:rPr lang="en-US" dirty="0">
                <a:latin typeface="Arial" charset="0"/>
                <a:ea typeface="+mn-ea"/>
                <a:cs typeface="+mn-cs"/>
              </a:rPr>
              <a:t>In this type of network, subscriber’s voice, video, and data devices are connected to the GPON via the ONT. </a:t>
            </a:r>
          </a:p>
          <a:p>
            <a:r>
              <a:rPr lang="en-US" dirty="0">
                <a:latin typeface="Arial" charset="0"/>
                <a:ea typeface="+mn-ea"/>
                <a:cs typeface="+mn-cs"/>
              </a:rPr>
              <a:t> </a:t>
            </a:r>
          </a:p>
          <a:p>
            <a:r>
              <a:rPr lang="en-US" dirty="0">
                <a:latin typeface="Arial" charset="0"/>
                <a:ea typeface="+mn-ea"/>
                <a:cs typeface="+mn-cs"/>
              </a:rPr>
              <a:t>The ONT formats IP data and analog voice into GPON Encapsulated Mode (GEM) frames and combines/splits the signal with analog and/or digital video to and from the OLT.  </a:t>
            </a:r>
          </a:p>
        </p:txBody>
      </p:sp>
      <p:sp>
        <p:nvSpPr>
          <p:cNvPr id="4" name="Slide Number Placeholder 3"/>
          <p:cNvSpPr>
            <a:spLocks noGrp="1"/>
          </p:cNvSpPr>
          <p:nvPr>
            <p:ph type="sldNum" sz="quarter" idx="10"/>
          </p:nvPr>
        </p:nvSpPr>
        <p:spPr/>
        <p:txBody>
          <a:bodyPr/>
          <a:lstStyle/>
          <a:p>
            <a:pPr>
              <a:defRPr/>
            </a:pPr>
            <a:fld id="{4214919C-1A06-426A-BDE3-E5B42CFDF10B}" type="slidenum">
              <a:rPr lang="en-US" smtClean="0"/>
              <a:pPr>
                <a:defRPr/>
              </a:pPr>
              <a:t>68</a:t>
            </a:fld>
            <a:endParaRPr lang="en-US"/>
          </a:p>
        </p:txBody>
      </p:sp>
    </p:spTree>
    <p:extLst>
      <p:ext uri="{BB962C8B-B14F-4D97-AF65-F5344CB8AC3E}">
        <p14:creationId xmlns:p14="http://schemas.microsoft.com/office/powerpoint/2010/main" val="291283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82DE5F-546F-4304-A869-D54245C76A7F}" type="slidenum">
              <a:rPr lang="en-US" smtClean="0"/>
              <a:pPr/>
              <a:t>69</a:t>
            </a:fld>
            <a:endParaRPr lang="en-US"/>
          </a:p>
        </p:txBody>
      </p:sp>
    </p:spTree>
    <p:extLst>
      <p:ext uri="{BB962C8B-B14F-4D97-AF65-F5344CB8AC3E}">
        <p14:creationId xmlns:p14="http://schemas.microsoft.com/office/powerpoint/2010/main" val="2301510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69D85F-F71B-4393-A9E5-2E316C7C1FAD}" type="slidenum">
              <a:rPr lang="en-US"/>
              <a:pPr/>
              <a:t>70</a:t>
            </a:fld>
            <a:endParaRPr lang="en-US" dirty="0"/>
          </a:p>
        </p:txBody>
      </p:sp>
      <p:sp>
        <p:nvSpPr>
          <p:cNvPr id="116738" name="Rectangle 2"/>
          <p:cNvSpPr>
            <a:spLocks noGrp="1" noRot="1" noChangeAspect="1" noChangeArrowheads="1" noTextEdit="1"/>
          </p:cNvSpPr>
          <p:nvPr>
            <p:ph type="sldImg"/>
          </p:nvPr>
        </p:nvSpPr>
        <p:spPr>
          <a:xfrm>
            <a:off x="415925" y="700088"/>
            <a:ext cx="6245225" cy="3513137"/>
          </a:xfrm>
          <a:ln/>
        </p:spPr>
      </p:sp>
      <p:sp>
        <p:nvSpPr>
          <p:cNvPr id="116739" name="Rectangle 3"/>
          <p:cNvSpPr>
            <a:spLocks noGrp="1" noChangeArrowheads="1"/>
          </p:cNvSpPr>
          <p:nvPr>
            <p:ph type="body" idx="1"/>
          </p:nvPr>
        </p:nvSpPr>
        <p:spPr>
          <a:xfrm>
            <a:off x="1075346" y="4448101"/>
            <a:ext cx="5110686" cy="4213064"/>
          </a:xfrm>
        </p:spPr>
        <p:txBody>
          <a:bodyPr>
            <a:normAutofit/>
          </a:bodyPr>
          <a:lstStyle/>
          <a:p>
            <a:pPr marL="469645" lvl="1"/>
            <a:endParaRPr lang="en-US" dirty="0"/>
          </a:p>
        </p:txBody>
      </p:sp>
    </p:spTree>
    <p:extLst>
      <p:ext uri="{BB962C8B-B14F-4D97-AF65-F5344CB8AC3E}">
        <p14:creationId xmlns:p14="http://schemas.microsoft.com/office/powerpoint/2010/main" val="29331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lvl1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1pPr>
            <a:lvl2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2pPr>
            <a:lvl3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3pPr>
            <a:lvl4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4pPr>
            <a:lvl5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5pPr>
            <a:lvl6pPr marL="2658184"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6pPr>
            <a:lvl7pPr marL="3141490"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7pPr>
            <a:lvl8pPr marL="3624796"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8pPr>
            <a:lvl9pPr marL="4108102"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9pPr>
          </a:lstStyle>
          <a:p>
            <a:pPr eaLnBrk="1" hangingPunct="1">
              <a:spcBef>
                <a:spcPct val="0"/>
              </a:spcBef>
            </a:pPr>
            <a:fld id="{A3AF3997-53B0-4704-85C1-52A8E9248ED7}" type="slidenum">
              <a:rPr lang="en-US" altLang="en-US" sz="1400"/>
              <a:pPr eaLnBrk="1" hangingPunct="1">
                <a:spcBef>
                  <a:spcPct val="0"/>
                </a:spcBef>
              </a:pPr>
              <a:t>5</a:t>
            </a:fld>
            <a:endParaRPr lang="en-US" altLang="en-US" sz="1400"/>
          </a:p>
        </p:txBody>
      </p:sp>
      <p:sp>
        <p:nvSpPr>
          <p:cNvPr id="103427" name="Rectangle 1"/>
          <p:cNvSpPr>
            <a:spLocks noGrp="1" noRot="1" noChangeAspect="1" noChangeArrowheads="1" noTextEdit="1"/>
          </p:cNvSpPr>
          <p:nvPr>
            <p:ph type="sldImg"/>
          </p:nvPr>
        </p:nvSpPr>
        <p:spPr>
          <a:xfrm>
            <a:off x="457200" y="736600"/>
            <a:ext cx="6564313" cy="3692525"/>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3428" name="Text Box 2"/>
          <p:cNvSpPr>
            <a:spLocks noGrp="1" noChangeArrowheads="1"/>
          </p:cNvSpPr>
          <p:nvPr>
            <p:ph type="body" idx="1"/>
          </p:nvPr>
        </p:nvSpPr>
        <p:spPr>
          <a:xfrm>
            <a:off x="997778" y="4675013"/>
            <a:ext cx="5482207" cy="4429408"/>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7422" tIns="48711" rIns="97422" bIns="48711"/>
          <a:lstStyle/>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Highlight:</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1 RPR vs. many</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1 fiber vs. many</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same headend equipment</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same practices</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endParaRPr lang="en-US" altLang="en-US" smtClean="0">
              <a:latin typeface="Arial" pitchFamily="34" charset="0"/>
              <a:ea typeface="SimSun" pitchFamily="2" charset="-122"/>
            </a:endParaRPr>
          </a:p>
        </p:txBody>
      </p:sp>
    </p:spTree>
    <p:extLst>
      <p:ext uri="{BB962C8B-B14F-4D97-AF65-F5344CB8AC3E}">
        <p14:creationId xmlns:p14="http://schemas.microsoft.com/office/powerpoint/2010/main" val="2347132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69D85F-F71B-4393-A9E5-2E316C7C1FAD}" type="slidenum">
              <a:rPr lang="en-US"/>
              <a:pPr/>
              <a:t>71</a:t>
            </a:fld>
            <a:endParaRPr lang="en-US" dirty="0"/>
          </a:p>
        </p:txBody>
      </p:sp>
      <p:sp>
        <p:nvSpPr>
          <p:cNvPr id="116738" name="Rectangle 2"/>
          <p:cNvSpPr>
            <a:spLocks noGrp="1" noRot="1" noChangeAspect="1" noChangeArrowheads="1" noTextEdit="1"/>
          </p:cNvSpPr>
          <p:nvPr>
            <p:ph type="sldImg"/>
          </p:nvPr>
        </p:nvSpPr>
        <p:spPr>
          <a:xfrm>
            <a:off x="415925" y="700088"/>
            <a:ext cx="6245225" cy="3513137"/>
          </a:xfrm>
          <a:ln/>
        </p:spPr>
      </p:sp>
      <p:sp>
        <p:nvSpPr>
          <p:cNvPr id="116739" name="Rectangle 3"/>
          <p:cNvSpPr>
            <a:spLocks noGrp="1" noChangeArrowheads="1"/>
          </p:cNvSpPr>
          <p:nvPr>
            <p:ph type="body" idx="1"/>
          </p:nvPr>
        </p:nvSpPr>
        <p:spPr>
          <a:xfrm>
            <a:off x="1075346" y="4448101"/>
            <a:ext cx="5110686" cy="4213064"/>
          </a:xfrm>
        </p:spPr>
        <p:txBody>
          <a:bodyPr>
            <a:normAutofit/>
          </a:bodyPr>
          <a:lstStyle/>
          <a:p>
            <a:pPr marL="469645" lvl="1"/>
            <a:endParaRPr lang="en-US" dirty="0"/>
          </a:p>
        </p:txBody>
      </p:sp>
    </p:spTree>
    <p:extLst>
      <p:ext uri="{BB962C8B-B14F-4D97-AF65-F5344CB8AC3E}">
        <p14:creationId xmlns:p14="http://schemas.microsoft.com/office/powerpoint/2010/main" val="257905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69D85F-F71B-4393-A9E5-2E316C7C1FAD}" type="slidenum">
              <a:rPr lang="en-US"/>
              <a:pPr/>
              <a:t>72</a:t>
            </a:fld>
            <a:endParaRPr lang="en-US" dirty="0"/>
          </a:p>
        </p:txBody>
      </p:sp>
      <p:sp>
        <p:nvSpPr>
          <p:cNvPr id="116738" name="Rectangle 2"/>
          <p:cNvSpPr>
            <a:spLocks noGrp="1" noRot="1" noChangeAspect="1" noChangeArrowheads="1" noTextEdit="1"/>
          </p:cNvSpPr>
          <p:nvPr>
            <p:ph type="sldImg"/>
          </p:nvPr>
        </p:nvSpPr>
        <p:spPr>
          <a:xfrm>
            <a:off x="415925" y="700088"/>
            <a:ext cx="6245225" cy="3513137"/>
          </a:xfrm>
          <a:ln/>
        </p:spPr>
      </p:sp>
      <p:sp>
        <p:nvSpPr>
          <p:cNvPr id="116739" name="Rectangle 3"/>
          <p:cNvSpPr>
            <a:spLocks noGrp="1" noChangeArrowheads="1"/>
          </p:cNvSpPr>
          <p:nvPr>
            <p:ph type="body" idx="1"/>
          </p:nvPr>
        </p:nvSpPr>
        <p:spPr>
          <a:xfrm>
            <a:off x="1075346" y="4448101"/>
            <a:ext cx="5110686" cy="4213064"/>
          </a:xfrm>
        </p:spPr>
        <p:txBody>
          <a:bodyPr>
            <a:normAutofit/>
          </a:bodyPr>
          <a:lstStyle/>
          <a:p>
            <a:pPr marL="469645" lvl="1"/>
            <a:endParaRPr lang="en-US" dirty="0"/>
          </a:p>
        </p:txBody>
      </p:sp>
    </p:spTree>
    <p:extLst>
      <p:ext uri="{BB962C8B-B14F-4D97-AF65-F5344CB8AC3E}">
        <p14:creationId xmlns:p14="http://schemas.microsoft.com/office/powerpoint/2010/main" val="1949577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69D85F-F71B-4393-A9E5-2E316C7C1FAD}" type="slidenum">
              <a:rPr lang="en-US"/>
              <a:pPr/>
              <a:t>73</a:t>
            </a:fld>
            <a:endParaRPr lang="en-US" dirty="0"/>
          </a:p>
        </p:txBody>
      </p:sp>
      <p:sp>
        <p:nvSpPr>
          <p:cNvPr id="116738" name="Rectangle 2"/>
          <p:cNvSpPr>
            <a:spLocks noGrp="1" noRot="1" noChangeAspect="1" noChangeArrowheads="1" noTextEdit="1"/>
          </p:cNvSpPr>
          <p:nvPr>
            <p:ph type="sldImg"/>
          </p:nvPr>
        </p:nvSpPr>
        <p:spPr>
          <a:xfrm>
            <a:off x="415925" y="700088"/>
            <a:ext cx="6245225" cy="3513137"/>
          </a:xfrm>
          <a:ln/>
        </p:spPr>
      </p:sp>
      <p:sp>
        <p:nvSpPr>
          <p:cNvPr id="116739" name="Rectangle 3"/>
          <p:cNvSpPr>
            <a:spLocks noGrp="1" noChangeArrowheads="1"/>
          </p:cNvSpPr>
          <p:nvPr>
            <p:ph type="body" idx="1"/>
          </p:nvPr>
        </p:nvSpPr>
        <p:spPr>
          <a:xfrm>
            <a:off x="1075346" y="4448101"/>
            <a:ext cx="5110686" cy="4213064"/>
          </a:xfrm>
        </p:spPr>
        <p:txBody>
          <a:bodyPr>
            <a:normAutofit/>
          </a:bodyPr>
          <a:lstStyle/>
          <a:p>
            <a:pPr marL="469645" lvl="1"/>
            <a:endParaRPr lang="en-US" dirty="0"/>
          </a:p>
        </p:txBody>
      </p:sp>
    </p:spTree>
    <p:extLst>
      <p:ext uri="{BB962C8B-B14F-4D97-AF65-F5344CB8AC3E}">
        <p14:creationId xmlns:p14="http://schemas.microsoft.com/office/powerpoint/2010/main" val="4236642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69D85F-F71B-4393-A9E5-2E316C7C1FAD}" type="slidenum">
              <a:rPr lang="en-US"/>
              <a:pPr/>
              <a:t>74</a:t>
            </a:fld>
            <a:endParaRPr lang="en-US" dirty="0"/>
          </a:p>
        </p:txBody>
      </p:sp>
      <p:sp>
        <p:nvSpPr>
          <p:cNvPr id="116738" name="Rectangle 2"/>
          <p:cNvSpPr>
            <a:spLocks noGrp="1" noRot="1" noChangeAspect="1" noChangeArrowheads="1" noTextEdit="1"/>
          </p:cNvSpPr>
          <p:nvPr>
            <p:ph type="sldImg"/>
          </p:nvPr>
        </p:nvSpPr>
        <p:spPr>
          <a:xfrm>
            <a:off x="415925" y="700088"/>
            <a:ext cx="6245225" cy="3513137"/>
          </a:xfrm>
          <a:ln/>
        </p:spPr>
      </p:sp>
      <p:sp>
        <p:nvSpPr>
          <p:cNvPr id="116739" name="Rectangle 3"/>
          <p:cNvSpPr>
            <a:spLocks noGrp="1" noChangeArrowheads="1"/>
          </p:cNvSpPr>
          <p:nvPr>
            <p:ph type="body" idx="1"/>
          </p:nvPr>
        </p:nvSpPr>
        <p:spPr>
          <a:xfrm>
            <a:off x="1075346" y="4448101"/>
            <a:ext cx="5110686" cy="4213064"/>
          </a:xfrm>
        </p:spPr>
        <p:txBody>
          <a:bodyPr>
            <a:normAutofit/>
          </a:bodyPr>
          <a:lstStyle/>
          <a:p>
            <a:pPr marL="469645" lvl="1"/>
            <a:endParaRPr lang="en-US" dirty="0"/>
          </a:p>
        </p:txBody>
      </p:sp>
    </p:spTree>
    <p:extLst>
      <p:ext uri="{BB962C8B-B14F-4D97-AF65-F5344CB8AC3E}">
        <p14:creationId xmlns:p14="http://schemas.microsoft.com/office/powerpoint/2010/main" val="3963240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69D85F-F71B-4393-A9E5-2E316C7C1FAD}" type="slidenum">
              <a:rPr lang="en-US"/>
              <a:pPr/>
              <a:t>75</a:t>
            </a:fld>
            <a:endParaRPr lang="en-US" dirty="0"/>
          </a:p>
        </p:txBody>
      </p:sp>
      <p:sp>
        <p:nvSpPr>
          <p:cNvPr id="116738" name="Rectangle 2"/>
          <p:cNvSpPr>
            <a:spLocks noGrp="1" noRot="1" noChangeAspect="1" noChangeArrowheads="1" noTextEdit="1"/>
          </p:cNvSpPr>
          <p:nvPr>
            <p:ph type="sldImg"/>
          </p:nvPr>
        </p:nvSpPr>
        <p:spPr>
          <a:xfrm>
            <a:off x="415925" y="700088"/>
            <a:ext cx="6245225" cy="3513137"/>
          </a:xfrm>
          <a:ln/>
        </p:spPr>
      </p:sp>
      <p:sp>
        <p:nvSpPr>
          <p:cNvPr id="116739" name="Rectangle 3"/>
          <p:cNvSpPr>
            <a:spLocks noGrp="1" noChangeArrowheads="1"/>
          </p:cNvSpPr>
          <p:nvPr>
            <p:ph type="body" idx="1"/>
          </p:nvPr>
        </p:nvSpPr>
        <p:spPr>
          <a:xfrm>
            <a:off x="1075346" y="4448101"/>
            <a:ext cx="5110686" cy="4213064"/>
          </a:xfrm>
        </p:spPr>
        <p:txBody>
          <a:bodyPr>
            <a:normAutofit/>
          </a:bodyPr>
          <a:lstStyle/>
          <a:p>
            <a:pPr marL="469645" lvl="1"/>
            <a:endParaRPr lang="en-US" dirty="0"/>
          </a:p>
        </p:txBody>
      </p:sp>
    </p:spTree>
    <p:extLst>
      <p:ext uri="{BB962C8B-B14F-4D97-AF65-F5344CB8AC3E}">
        <p14:creationId xmlns:p14="http://schemas.microsoft.com/office/powerpoint/2010/main" val="3444412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741823" y="4217781"/>
            <a:ext cx="5941176" cy="39979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7" tIns="45976" rIns="91947" bIns="45976"/>
          <a:lstStyle/>
          <a:p>
            <a:endParaRPr lang="en-US" baseline="0"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302" eaLnBrk="0" hangingPunct="0">
              <a:defRPr sz="1000" b="1">
                <a:solidFill>
                  <a:srgbClr val="000000"/>
                </a:solidFill>
                <a:latin typeface="Arial" pitchFamily="34" charset="0"/>
              </a:defRPr>
            </a:lvl1pPr>
            <a:lvl2pPr marL="723868" indent="-278412" defTabSz="920302" eaLnBrk="0" hangingPunct="0">
              <a:defRPr sz="1000" b="1">
                <a:solidFill>
                  <a:srgbClr val="000000"/>
                </a:solidFill>
                <a:latin typeface="Arial" pitchFamily="34" charset="0"/>
              </a:defRPr>
            </a:lvl2pPr>
            <a:lvl3pPr marL="1113640" indent="-222729" defTabSz="920302" eaLnBrk="0" hangingPunct="0">
              <a:defRPr sz="1000" b="1">
                <a:solidFill>
                  <a:srgbClr val="000000"/>
                </a:solidFill>
                <a:latin typeface="Arial" pitchFamily="34" charset="0"/>
              </a:defRPr>
            </a:lvl3pPr>
            <a:lvl4pPr marL="1559099" indent="-222729" defTabSz="920302" eaLnBrk="0" hangingPunct="0">
              <a:defRPr sz="1000" b="1">
                <a:solidFill>
                  <a:srgbClr val="000000"/>
                </a:solidFill>
                <a:latin typeface="Arial" pitchFamily="34" charset="0"/>
              </a:defRPr>
            </a:lvl4pPr>
            <a:lvl5pPr marL="2004555" indent="-222729" defTabSz="920302" eaLnBrk="0" hangingPunct="0">
              <a:defRPr sz="1000" b="1">
                <a:solidFill>
                  <a:srgbClr val="000000"/>
                </a:solidFill>
                <a:latin typeface="Arial" pitchFamily="34" charset="0"/>
              </a:defRPr>
            </a:lvl5pPr>
            <a:lvl6pPr marL="2450013" indent="-222729" defTabSz="920302" eaLnBrk="0" fontAlgn="base" hangingPunct="0">
              <a:spcBef>
                <a:spcPct val="0"/>
              </a:spcBef>
              <a:spcAft>
                <a:spcPct val="0"/>
              </a:spcAft>
              <a:defRPr sz="1000" b="1">
                <a:solidFill>
                  <a:srgbClr val="000000"/>
                </a:solidFill>
                <a:latin typeface="Arial" pitchFamily="34" charset="0"/>
              </a:defRPr>
            </a:lvl6pPr>
            <a:lvl7pPr marL="2895470" indent="-222729" defTabSz="920302" eaLnBrk="0" fontAlgn="base" hangingPunct="0">
              <a:spcBef>
                <a:spcPct val="0"/>
              </a:spcBef>
              <a:spcAft>
                <a:spcPct val="0"/>
              </a:spcAft>
              <a:defRPr sz="1000" b="1">
                <a:solidFill>
                  <a:srgbClr val="000000"/>
                </a:solidFill>
                <a:latin typeface="Arial" pitchFamily="34" charset="0"/>
              </a:defRPr>
            </a:lvl7pPr>
            <a:lvl8pPr marL="3340924" indent="-222729" defTabSz="920302" eaLnBrk="0" fontAlgn="base" hangingPunct="0">
              <a:spcBef>
                <a:spcPct val="0"/>
              </a:spcBef>
              <a:spcAft>
                <a:spcPct val="0"/>
              </a:spcAft>
              <a:defRPr sz="1000" b="1">
                <a:solidFill>
                  <a:srgbClr val="000000"/>
                </a:solidFill>
                <a:latin typeface="Arial" pitchFamily="34" charset="0"/>
              </a:defRPr>
            </a:lvl8pPr>
            <a:lvl9pPr marL="3786383" indent="-222729" defTabSz="920302" eaLnBrk="0" fontAlgn="base" hangingPunct="0">
              <a:spcBef>
                <a:spcPct val="0"/>
              </a:spcBef>
              <a:spcAft>
                <a:spcPct val="0"/>
              </a:spcAft>
              <a:defRPr sz="1000" b="1">
                <a:solidFill>
                  <a:srgbClr val="000000"/>
                </a:solidFill>
                <a:latin typeface="Arial" pitchFamily="34" charset="0"/>
              </a:defRPr>
            </a:lvl9pPr>
          </a:lstStyle>
          <a:p>
            <a:fld id="{4CEF884B-4E2A-4D16-9502-672184A04633}" type="slidenum">
              <a:rPr lang="en-US" smtClean="0"/>
              <a:pPr/>
              <a:t>76</a:t>
            </a:fld>
            <a:endParaRPr lang="en-US" smtClean="0"/>
          </a:p>
        </p:txBody>
      </p:sp>
    </p:spTree>
    <p:extLst>
      <p:ext uri="{BB962C8B-B14F-4D97-AF65-F5344CB8AC3E}">
        <p14:creationId xmlns:p14="http://schemas.microsoft.com/office/powerpoint/2010/main" val="777408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741823" y="4217781"/>
            <a:ext cx="5941176" cy="39979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7" tIns="45976" rIns="91947" bIns="45976"/>
          <a:lstStyle/>
          <a:p>
            <a:endParaRPr lang="en-US" baseline="0"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302" eaLnBrk="0" hangingPunct="0">
              <a:defRPr sz="1000" b="1">
                <a:solidFill>
                  <a:srgbClr val="000000"/>
                </a:solidFill>
                <a:latin typeface="Arial" pitchFamily="34" charset="0"/>
              </a:defRPr>
            </a:lvl1pPr>
            <a:lvl2pPr marL="723868" indent="-278412" defTabSz="920302" eaLnBrk="0" hangingPunct="0">
              <a:defRPr sz="1000" b="1">
                <a:solidFill>
                  <a:srgbClr val="000000"/>
                </a:solidFill>
                <a:latin typeface="Arial" pitchFamily="34" charset="0"/>
              </a:defRPr>
            </a:lvl2pPr>
            <a:lvl3pPr marL="1113640" indent="-222729" defTabSz="920302" eaLnBrk="0" hangingPunct="0">
              <a:defRPr sz="1000" b="1">
                <a:solidFill>
                  <a:srgbClr val="000000"/>
                </a:solidFill>
                <a:latin typeface="Arial" pitchFamily="34" charset="0"/>
              </a:defRPr>
            </a:lvl3pPr>
            <a:lvl4pPr marL="1559099" indent="-222729" defTabSz="920302" eaLnBrk="0" hangingPunct="0">
              <a:defRPr sz="1000" b="1">
                <a:solidFill>
                  <a:srgbClr val="000000"/>
                </a:solidFill>
                <a:latin typeface="Arial" pitchFamily="34" charset="0"/>
              </a:defRPr>
            </a:lvl4pPr>
            <a:lvl5pPr marL="2004555" indent="-222729" defTabSz="920302" eaLnBrk="0" hangingPunct="0">
              <a:defRPr sz="1000" b="1">
                <a:solidFill>
                  <a:srgbClr val="000000"/>
                </a:solidFill>
                <a:latin typeface="Arial" pitchFamily="34" charset="0"/>
              </a:defRPr>
            </a:lvl5pPr>
            <a:lvl6pPr marL="2450013" indent="-222729" defTabSz="920302" eaLnBrk="0" fontAlgn="base" hangingPunct="0">
              <a:spcBef>
                <a:spcPct val="0"/>
              </a:spcBef>
              <a:spcAft>
                <a:spcPct val="0"/>
              </a:spcAft>
              <a:defRPr sz="1000" b="1">
                <a:solidFill>
                  <a:srgbClr val="000000"/>
                </a:solidFill>
                <a:latin typeface="Arial" pitchFamily="34" charset="0"/>
              </a:defRPr>
            </a:lvl6pPr>
            <a:lvl7pPr marL="2895470" indent="-222729" defTabSz="920302" eaLnBrk="0" fontAlgn="base" hangingPunct="0">
              <a:spcBef>
                <a:spcPct val="0"/>
              </a:spcBef>
              <a:spcAft>
                <a:spcPct val="0"/>
              </a:spcAft>
              <a:defRPr sz="1000" b="1">
                <a:solidFill>
                  <a:srgbClr val="000000"/>
                </a:solidFill>
                <a:latin typeface="Arial" pitchFamily="34" charset="0"/>
              </a:defRPr>
            </a:lvl7pPr>
            <a:lvl8pPr marL="3340924" indent="-222729" defTabSz="920302" eaLnBrk="0" fontAlgn="base" hangingPunct="0">
              <a:spcBef>
                <a:spcPct val="0"/>
              </a:spcBef>
              <a:spcAft>
                <a:spcPct val="0"/>
              </a:spcAft>
              <a:defRPr sz="1000" b="1">
                <a:solidFill>
                  <a:srgbClr val="000000"/>
                </a:solidFill>
                <a:latin typeface="Arial" pitchFamily="34" charset="0"/>
              </a:defRPr>
            </a:lvl8pPr>
            <a:lvl9pPr marL="3786383" indent="-222729" defTabSz="920302" eaLnBrk="0" fontAlgn="base" hangingPunct="0">
              <a:spcBef>
                <a:spcPct val="0"/>
              </a:spcBef>
              <a:spcAft>
                <a:spcPct val="0"/>
              </a:spcAft>
              <a:defRPr sz="1000" b="1">
                <a:solidFill>
                  <a:srgbClr val="000000"/>
                </a:solidFill>
                <a:latin typeface="Arial" pitchFamily="34" charset="0"/>
              </a:defRPr>
            </a:lvl9pPr>
          </a:lstStyle>
          <a:p>
            <a:fld id="{4CEF884B-4E2A-4D16-9502-672184A04633}" type="slidenum">
              <a:rPr lang="en-US" smtClean="0"/>
              <a:pPr/>
              <a:t>77</a:t>
            </a:fld>
            <a:endParaRPr lang="en-US" smtClean="0"/>
          </a:p>
        </p:txBody>
      </p:sp>
    </p:spTree>
    <p:extLst>
      <p:ext uri="{BB962C8B-B14F-4D97-AF65-F5344CB8AC3E}">
        <p14:creationId xmlns:p14="http://schemas.microsoft.com/office/powerpoint/2010/main" val="390933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lvl1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1pPr>
            <a:lvl2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2pPr>
            <a:lvl3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3pPr>
            <a:lvl4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4pPr>
            <a:lvl5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5pPr>
            <a:lvl6pPr marL="2658184"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6pPr>
            <a:lvl7pPr marL="3141490"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7pPr>
            <a:lvl8pPr marL="3624796"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8pPr>
            <a:lvl9pPr marL="4108102"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9pPr>
          </a:lstStyle>
          <a:p>
            <a:pPr eaLnBrk="1" hangingPunct="1">
              <a:spcBef>
                <a:spcPct val="0"/>
              </a:spcBef>
            </a:pPr>
            <a:fld id="{A3AF3997-53B0-4704-85C1-52A8E9248ED7}" type="slidenum">
              <a:rPr lang="en-US" altLang="en-US" sz="1400"/>
              <a:pPr eaLnBrk="1" hangingPunct="1">
                <a:spcBef>
                  <a:spcPct val="0"/>
                </a:spcBef>
              </a:pPr>
              <a:t>6</a:t>
            </a:fld>
            <a:endParaRPr lang="en-US" altLang="en-US" sz="1400"/>
          </a:p>
        </p:txBody>
      </p:sp>
      <p:sp>
        <p:nvSpPr>
          <p:cNvPr id="103427" name="Rectangle 1"/>
          <p:cNvSpPr>
            <a:spLocks noGrp="1" noRot="1" noChangeAspect="1" noChangeArrowheads="1" noTextEdit="1"/>
          </p:cNvSpPr>
          <p:nvPr>
            <p:ph type="sldImg"/>
          </p:nvPr>
        </p:nvSpPr>
        <p:spPr>
          <a:xfrm>
            <a:off x="457200" y="736600"/>
            <a:ext cx="6564313" cy="3692525"/>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3428" name="Text Box 2"/>
          <p:cNvSpPr>
            <a:spLocks noGrp="1" noChangeArrowheads="1"/>
          </p:cNvSpPr>
          <p:nvPr>
            <p:ph type="body" idx="1"/>
          </p:nvPr>
        </p:nvSpPr>
        <p:spPr>
          <a:xfrm>
            <a:off x="997778" y="4675013"/>
            <a:ext cx="5482207" cy="4429408"/>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7422" tIns="48711" rIns="97422" bIns="48711"/>
          <a:lstStyle/>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Highlight:</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1 RPR vs. many</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1 fiber vs. many</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same headend equipment</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same practices</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endParaRPr lang="en-US" altLang="en-US" smtClean="0">
              <a:latin typeface="Arial" pitchFamily="34" charset="0"/>
              <a:ea typeface="SimSun" pitchFamily="2" charset="-122"/>
            </a:endParaRPr>
          </a:p>
        </p:txBody>
      </p:sp>
    </p:spTree>
    <p:extLst>
      <p:ext uri="{BB962C8B-B14F-4D97-AF65-F5344CB8AC3E}">
        <p14:creationId xmlns:p14="http://schemas.microsoft.com/office/powerpoint/2010/main" val="354194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Architectures that allow fiber to be installed up to the premise can generally be separated into two different delivery methods: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Point to point</a:t>
            </a:r>
            <a:r>
              <a:rPr lang="en-US" b="1" baseline="0" dirty="0" smtClean="0"/>
              <a:t> </a:t>
            </a:r>
            <a:r>
              <a:rPr lang="en-US" baseline="0" dirty="0" smtClean="0"/>
              <a:t>- </a:t>
            </a:r>
            <a:r>
              <a:rPr lang="en-US" sz="1200" dirty="0" smtClean="0"/>
              <a:t>In a point-to-point architecture each subscriber has a dedicated path from the source of the transmission to the customer location</a:t>
            </a:r>
            <a:r>
              <a:rPr lang="en-US" sz="1200" b="1" dirty="0" smtClean="0"/>
              <a:t>. Active Ethernet </a:t>
            </a:r>
            <a:r>
              <a:rPr lang="en-US" sz="1200" dirty="0" smtClean="0"/>
              <a:t>is an example of a point-to-point technology.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t>Point-to-Multipoint</a:t>
            </a:r>
            <a:r>
              <a:rPr lang="en-US" sz="1200" dirty="0" smtClean="0"/>
              <a:t> – In a point-to-multipoint architecture subscribers are connected to a common physical plant through the use of taps or splitters. </a:t>
            </a:r>
            <a:r>
              <a:rPr lang="en-US" sz="1200" b="1" dirty="0" smtClean="0"/>
              <a:t>Passive Optical Networking (PON) </a:t>
            </a:r>
            <a:r>
              <a:rPr lang="en-US" sz="1200" dirty="0" smtClean="0"/>
              <a:t>is an example of a point-to-multipoint technology.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8696E70-0C6B-0346-A5D7-EBC78537C8D1}" type="slidenum">
              <a:rPr lang="en-US" smtClean="0"/>
              <a:pPr/>
              <a:t>8</a:t>
            </a:fld>
            <a:endParaRPr lang="en-US"/>
          </a:p>
        </p:txBody>
      </p:sp>
    </p:spTree>
    <p:extLst>
      <p:ext uri="{BB962C8B-B14F-4D97-AF65-F5344CB8AC3E}">
        <p14:creationId xmlns:p14="http://schemas.microsoft.com/office/powerpoint/2010/main" val="115188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r>
              <a:rPr lang="en-US" dirty="0" smtClean="0"/>
              <a:t>A PON is a passive optical network. There are no optical repeaters or other active devices in a PON, hence the name "passive."   PONs are designed for local loop transmission rather than long distance and serve to bring fiber closer to the customer in order to obtain higher speed. </a:t>
            </a:r>
          </a:p>
          <a:p>
            <a:r>
              <a:rPr lang="en-US" dirty="0" smtClean="0"/>
              <a:t> </a:t>
            </a:r>
          </a:p>
          <a:p>
            <a:r>
              <a:rPr lang="en-US" dirty="0" smtClean="0"/>
              <a:t>Since PONs are passive, they require less maintenance and provide higher reliability.  Splitters are used to share network resources and are unpowered and unmanaged.  Fiber provides extremely high bandwidth capabilities to carry voice, video, and data.  </a:t>
            </a:r>
            <a:endParaRPr lang="en-US" dirty="0"/>
          </a:p>
        </p:txBody>
      </p:sp>
      <p:sp>
        <p:nvSpPr>
          <p:cNvPr id="35843" name="Slide Number Placeholder 3"/>
          <p:cNvSpPr>
            <a:spLocks noGrp="1"/>
          </p:cNvSpPr>
          <p:nvPr>
            <p:ph type="sldNum" sz="quarter" idx="5"/>
          </p:nvPr>
        </p:nvSpPr>
        <p:spPr>
          <a:noFill/>
        </p:spPr>
        <p:txBody>
          <a:bodyPr/>
          <a:lstStyle/>
          <a:p>
            <a:pPr defTabSz="935827"/>
            <a:fld id="{4DA3022C-2AA2-4C67-8F81-7EF619E0882D}" type="slidenum">
              <a:rPr lang="en-US" smtClean="0">
                <a:latin typeface="Arial" charset="0"/>
              </a:rPr>
              <a:pPr defTabSz="935827"/>
              <a:t>9</a:t>
            </a:fld>
            <a:endParaRPr lang="en-US" dirty="0" smtClean="0">
              <a:latin typeface="Arial" charset="0"/>
            </a:endParaRPr>
          </a:p>
        </p:txBody>
      </p:sp>
    </p:spTree>
    <p:extLst>
      <p:ext uri="{BB962C8B-B14F-4D97-AF65-F5344CB8AC3E}">
        <p14:creationId xmlns:p14="http://schemas.microsoft.com/office/powerpoint/2010/main" val="121556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networks use active components to guide traffic.  Devices such as processors, repeaters, and relays all require power to transmit data.</a:t>
            </a:r>
          </a:p>
          <a:p>
            <a:r>
              <a:rPr lang="en-US" dirty="0" smtClean="0"/>
              <a:t> </a:t>
            </a:r>
          </a:p>
          <a:p>
            <a:r>
              <a:rPr lang="en-US" dirty="0" smtClean="0"/>
              <a:t>In contrast, passive optical networks use passive components that guide traffic based on splitting optical wavelengths to end points along the way. These passive components, such as splitters and coupler devices, work by passing or restricting light and do not require power to transmit data.  Therefore, PONs use less power and cost less to operate.</a:t>
            </a:r>
          </a:p>
          <a:p>
            <a:endParaRPr lang="en-US" dirty="0"/>
          </a:p>
        </p:txBody>
      </p:sp>
      <p:sp>
        <p:nvSpPr>
          <p:cNvPr id="4" name="Slide Number Placeholder 3"/>
          <p:cNvSpPr>
            <a:spLocks noGrp="1"/>
          </p:cNvSpPr>
          <p:nvPr>
            <p:ph type="sldNum" sz="quarter" idx="10"/>
          </p:nvPr>
        </p:nvSpPr>
        <p:spPr/>
        <p:txBody>
          <a:bodyPr/>
          <a:lstStyle/>
          <a:p>
            <a:pPr>
              <a:defRPr/>
            </a:pPr>
            <a:fld id="{4214919C-1A06-426A-BDE3-E5B42CFDF10B}" type="slidenum">
              <a:rPr lang="en-US" smtClean="0"/>
              <a:pPr>
                <a:defRPr/>
              </a:pPr>
              <a:t>10</a:t>
            </a:fld>
            <a:endParaRPr lang="en-US"/>
          </a:p>
        </p:txBody>
      </p:sp>
    </p:spTree>
    <p:extLst>
      <p:ext uri="{BB962C8B-B14F-4D97-AF65-F5344CB8AC3E}">
        <p14:creationId xmlns:p14="http://schemas.microsoft.com/office/powerpoint/2010/main" val="279189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lvl1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1pPr>
            <a:lvl2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2pPr>
            <a:lvl3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3pPr>
            <a:lvl4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4pPr>
            <a:lvl5pPr eaLnBrk="0" hangingPunct="0">
              <a:spcBef>
                <a:spcPct val="30000"/>
              </a:spcBef>
              <a:tabLst>
                <a:tab pos="765235" algn="l"/>
                <a:tab pos="1530469" algn="l"/>
                <a:tab pos="2295704" algn="l"/>
                <a:tab pos="3060939" algn="l"/>
                <a:tab pos="3826173" algn="l"/>
              </a:tabLst>
              <a:defRPr sz="1300">
                <a:solidFill>
                  <a:srgbClr val="000000"/>
                </a:solidFill>
                <a:latin typeface="Times New Roman" pitchFamily="18" charset="0"/>
              </a:defRPr>
            </a:lvl5pPr>
            <a:lvl6pPr marL="2658184"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6pPr>
            <a:lvl7pPr marL="3141490"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7pPr>
            <a:lvl8pPr marL="3624796"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8pPr>
            <a:lvl9pPr marL="4108102" indent="-241653" defTabSz="483306" eaLnBrk="0" fontAlgn="base" hangingPunct="0">
              <a:spcBef>
                <a:spcPct val="30000"/>
              </a:spcBef>
              <a:spcAft>
                <a:spcPct val="0"/>
              </a:spcAft>
              <a:buClr>
                <a:srgbClr val="000000"/>
              </a:buClr>
              <a:buSzPct val="100000"/>
              <a:buFont typeface="Times New Roman" pitchFamily="18" charset="0"/>
              <a:tabLst>
                <a:tab pos="765235" algn="l"/>
                <a:tab pos="1530469" algn="l"/>
                <a:tab pos="2295704" algn="l"/>
                <a:tab pos="3060939" algn="l"/>
                <a:tab pos="3826173" algn="l"/>
              </a:tabLst>
              <a:defRPr sz="1300">
                <a:solidFill>
                  <a:srgbClr val="000000"/>
                </a:solidFill>
                <a:latin typeface="Times New Roman" pitchFamily="18" charset="0"/>
              </a:defRPr>
            </a:lvl9pPr>
          </a:lstStyle>
          <a:p>
            <a:pPr eaLnBrk="1" hangingPunct="1">
              <a:spcBef>
                <a:spcPct val="0"/>
              </a:spcBef>
            </a:pPr>
            <a:fld id="{A3AF3997-53B0-4704-85C1-52A8E9248ED7}" type="slidenum">
              <a:rPr lang="en-US" altLang="en-US" sz="1400"/>
              <a:pPr eaLnBrk="1" hangingPunct="1">
                <a:spcBef>
                  <a:spcPct val="0"/>
                </a:spcBef>
              </a:pPr>
              <a:t>11</a:t>
            </a:fld>
            <a:endParaRPr lang="en-US" altLang="en-US" sz="1400"/>
          </a:p>
        </p:txBody>
      </p:sp>
      <p:sp>
        <p:nvSpPr>
          <p:cNvPr id="103427" name="Rectangle 1"/>
          <p:cNvSpPr>
            <a:spLocks noGrp="1" noRot="1" noChangeAspect="1" noChangeArrowheads="1" noTextEdit="1"/>
          </p:cNvSpPr>
          <p:nvPr>
            <p:ph type="sldImg"/>
          </p:nvPr>
        </p:nvSpPr>
        <p:spPr>
          <a:xfrm>
            <a:off x="457200" y="736600"/>
            <a:ext cx="6564313" cy="3692525"/>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3428" name="Text Box 2"/>
          <p:cNvSpPr>
            <a:spLocks noGrp="1" noChangeArrowheads="1"/>
          </p:cNvSpPr>
          <p:nvPr>
            <p:ph type="body" idx="1"/>
          </p:nvPr>
        </p:nvSpPr>
        <p:spPr>
          <a:xfrm>
            <a:off x="997778" y="4675013"/>
            <a:ext cx="5482207" cy="4429408"/>
          </a:xfrm>
          <a:noFill/>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7422" tIns="48711" rIns="97422" bIns="48711"/>
          <a:lstStyle/>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Highlight:</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1 RPR vs. many</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1 fiber vs. many</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same headend equipment</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r>
              <a:rPr lang="en-US" altLang="en-US" smtClean="0">
                <a:latin typeface="Arial" pitchFamily="34" charset="0"/>
                <a:ea typeface="SimSun" pitchFamily="2" charset="-122"/>
              </a:rPr>
              <a:t>	same practices</a:t>
            </a:r>
          </a:p>
          <a:p>
            <a:pPr>
              <a:spcBef>
                <a:spcPts val="476"/>
              </a:spcBef>
              <a:tabLst>
                <a:tab pos="0" algn="l"/>
                <a:tab pos="966612" algn="l"/>
                <a:tab pos="1933224" algn="l"/>
                <a:tab pos="2899837" algn="l"/>
                <a:tab pos="3866449" algn="l"/>
                <a:tab pos="4833061" algn="l"/>
                <a:tab pos="5799673" algn="l"/>
                <a:tab pos="6766286" algn="l"/>
                <a:tab pos="7732898" algn="l"/>
                <a:tab pos="8699510" algn="l"/>
                <a:tab pos="9666122" algn="l"/>
                <a:tab pos="10632735" algn="l"/>
              </a:tabLst>
            </a:pPr>
            <a:endParaRPr lang="en-US" altLang="en-US" smtClean="0">
              <a:latin typeface="Arial" pitchFamily="34" charset="0"/>
              <a:ea typeface="SimSun" pitchFamily="2" charset="-122"/>
            </a:endParaRPr>
          </a:p>
        </p:txBody>
      </p:sp>
    </p:spTree>
    <p:extLst>
      <p:ext uri="{BB962C8B-B14F-4D97-AF65-F5344CB8AC3E}">
        <p14:creationId xmlns:p14="http://schemas.microsoft.com/office/powerpoint/2010/main" val="255619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networks use active components to guide traffic.  Devices such as processors, repeaters, and relays all require power to transmit data.</a:t>
            </a:r>
          </a:p>
          <a:p>
            <a:r>
              <a:rPr lang="en-US" dirty="0" smtClean="0"/>
              <a:t> </a:t>
            </a:r>
          </a:p>
          <a:p>
            <a:r>
              <a:rPr lang="en-US" dirty="0" smtClean="0"/>
              <a:t>In contrast, passive optical networks use passive components that guide traffic based on splitting optical wavelengths to end points along the way. These passive components, such as splitters and coupler devices, work by passing or restricting light and do not require power to transmit data.  Therefore, PONs use less power and cost less to operate.</a:t>
            </a:r>
          </a:p>
          <a:p>
            <a:endParaRPr lang="en-US" dirty="0"/>
          </a:p>
        </p:txBody>
      </p:sp>
      <p:sp>
        <p:nvSpPr>
          <p:cNvPr id="4" name="Slide Number Placeholder 3"/>
          <p:cNvSpPr>
            <a:spLocks noGrp="1"/>
          </p:cNvSpPr>
          <p:nvPr>
            <p:ph type="sldNum" sz="quarter" idx="10"/>
          </p:nvPr>
        </p:nvSpPr>
        <p:spPr/>
        <p:txBody>
          <a:bodyPr/>
          <a:lstStyle/>
          <a:p>
            <a:pPr>
              <a:defRPr/>
            </a:pPr>
            <a:fld id="{4214919C-1A06-426A-BDE3-E5B42CFDF10B}" type="slidenum">
              <a:rPr lang="en-US" smtClean="0"/>
              <a:pPr>
                <a:defRPr/>
              </a:pPr>
              <a:t>12</a:t>
            </a:fld>
            <a:endParaRPr lang="en-US"/>
          </a:p>
        </p:txBody>
      </p:sp>
    </p:spTree>
    <p:extLst>
      <p:ext uri="{BB962C8B-B14F-4D97-AF65-F5344CB8AC3E}">
        <p14:creationId xmlns:p14="http://schemas.microsoft.com/office/powerpoint/2010/main" val="305258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2.em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Placeholder 1"/>
          <p:cNvSpPr>
            <a:spLocks noGrp="1"/>
          </p:cNvSpPr>
          <p:nvPr>
            <p:ph type="title"/>
          </p:nvPr>
        </p:nvSpPr>
        <p:spPr>
          <a:xfrm>
            <a:off x="457200" y="45650"/>
            <a:ext cx="8229600" cy="606511"/>
          </a:xfrm>
          <a:prstGeom prst="rect">
            <a:avLst/>
          </a:prstGeom>
          <a:effectLst/>
        </p:spPr>
        <p:txBody>
          <a:bodyPr vert="horz" lIns="91440" rIns="45720" rtlCol="0" anchor="ctr">
            <a:normAutofit/>
            <a:scene3d>
              <a:camera prst="orthographicFront"/>
              <a:lightRig rig="threePt" dir="t">
                <a:rot lat="0" lon="0" rev="4800000"/>
              </a:lightRig>
            </a:scene3d>
            <a:sp3d prstMaterial="matte"/>
          </a:body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BWT_PPT_Template_v1-07.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054" y="0"/>
            <a:ext cx="9144000" cy="5143500"/>
          </a:xfrm>
          <a:prstGeom prst="rect">
            <a:avLst/>
          </a:prstGeom>
        </p:spPr>
      </p:pic>
      <p:pic>
        <p:nvPicPr>
          <p:cNvPr id="4" name="Picture 3" descr="logo_white_PPT_NORBALL-0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6676" y="4525454"/>
            <a:ext cx="1828800" cy="514350"/>
          </a:xfrm>
          <a:prstGeom prst="rect">
            <a:avLst/>
          </a:prstGeom>
        </p:spPr>
      </p:pic>
    </p:spTree>
    <p:extLst>
      <p:ext uri="{BB962C8B-B14F-4D97-AF65-F5344CB8AC3E}">
        <p14:creationId xmlns:p14="http://schemas.microsoft.com/office/powerpoint/2010/main" val="18664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5" descr="WHITE_LOGO_PRINT-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7788" y="2800351"/>
            <a:ext cx="985212" cy="222542"/>
          </a:xfrm>
          <a:prstGeom prst="rect">
            <a:avLst/>
          </a:prstGeom>
        </p:spPr>
      </p:pic>
      <p:pic>
        <p:nvPicPr>
          <p:cNvPr id="7" name="Picture 6" descr="BWT_PPT_Template_v1-02.jpg"/>
          <p:cNvPicPr>
            <a:picLocks noChangeAspect="1"/>
          </p:cNvPicPr>
          <p:nvPr userDrawn="1"/>
        </p:nvPicPr>
        <p:blipFill>
          <a:blip r:embed="rId3"/>
          <a:srcRect t="24444" b="10704"/>
          <a:stretch>
            <a:fillRect/>
          </a:stretch>
        </p:blipFill>
        <p:spPr>
          <a:xfrm>
            <a:off x="0" y="0"/>
            <a:ext cx="9144000" cy="3335682"/>
          </a:xfrm>
          <a:prstGeom prst="rect">
            <a:avLst/>
          </a:prstGeom>
        </p:spPr>
      </p:pic>
      <p:sp>
        <p:nvSpPr>
          <p:cNvPr id="8" name="Text Placeholder 16"/>
          <p:cNvSpPr>
            <a:spLocks noGrp="1"/>
          </p:cNvSpPr>
          <p:nvPr>
            <p:ph type="body" sz="quarter" idx="10" hasCustomPrompt="1"/>
          </p:nvPr>
        </p:nvSpPr>
        <p:spPr>
          <a:xfrm>
            <a:off x="564446" y="3335682"/>
            <a:ext cx="8198554" cy="293643"/>
          </a:xfrm>
          <a:prstGeom prst="rect">
            <a:avLst/>
          </a:prstGeom>
        </p:spPr>
        <p:txBody>
          <a:bodyPr>
            <a:noAutofit/>
          </a:bodyPr>
          <a:lstStyle>
            <a:lvl1pPr marL="0" indent="0">
              <a:buNone/>
              <a:defRPr sz="2400" baseline="0">
                <a:solidFill>
                  <a:schemeClr val="tx1">
                    <a:lumMod val="90000"/>
                    <a:lumOff val="10000"/>
                  </a:schemeClr>
                </a:solidFill>
                <a:latin typeface="Times New Roman"/>
                <a:cs typeface="Times New Roman"/>
              </a:defRPr>
            </a:lvl1pPr>
          </a:lstStyle>
          <a:p>
            <a:pPr lvl="0"/>
            <a:r>
              <a:rPr lang="en-US" dirty="0" smtClean="0"/>
              <a:t>Click to add section title</a:t>
            </a:r>
            <a:endParaRPr lang="en-US" dirty="0"/>
          </a:p>
        </p:txBody>
      </p:sp>
      <p:sp>
        <p:nvSpPr>
          <p:cNvPr id="9" name="Text Placeholder 19"/>
          <p:cNvSpPr>
            <a:spLocks noGrp="1"/>
          </p:cNvSpPr>
          <p:nvPr>
            <p:ph type="body" sz="quarter" idx="11" hasCustomPrompt="1"/>
          </p:nvPr>
        </p:nvSpPr>
        <p:spPr>
          <a:xfrm>
            <a:off x="564446" y="3638596"/>
            <a:ext cx="8198554" cy="258044"/>
          </a:xfrm>
          <a:prstGeom prst="rect">
            <a:avLst/>
          </a:prstGeom>
        </p:spPr>
        <p:txBody>
          <a:bodyPr>
            <a:noAutofit/>
          </a:bodyPr>
          <a:lstStyle>
            <a:lvl1pPr marL="0" indent="0">
              <a:buNone/>
              <a:defRPr sz="1600" i="1">
                <a:latin typeface="Times New Roman"/>
                <a:cs typeface="Times New Roman"/>
              </a:defRPr>
            </a:lvl1pPr>
          </a:lstStyle>
          <a:p>
            <a:pPr lvl="0"/>
            <a:r>
              <a:rPr lang="en-US" dirty="0" smtClean="0"/>
              <a:t>Click to add section subtitle</a:t>
            </a:r>
            <a:endParaRPr lang="en-US" dirty="0"/>
          </a:p>
        </p:txBody>
      </p:sp>
      <p:pic>
        <p:nvPicPr>
          <p:cNvPr id="11" name="Picture 10" descr="logo_white_PPT_NORBALL-01.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06676" y="2796734"/>
            <a:ext cx="1828800" cy="514350"/>
          </a:xfrm>
          <a:prstGeom prst="rect">
            <a:avLst/>
          </a:prstGeom>
        </p:spPr>
      </p:pic>
    </p:spTree>
    <p:extLst>
      <p:ext uri="{BB962C8B-B14F-4D97-AF65-F5344CB8AC3E}">
        <p14:creationId xmlns:p14="http://schemas.microsoft.com/office/powerpoint/2010/main" val="263995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6" name="Picture 5" descr="WHITE_LOGO_PRINT-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7788" y="2800351"/>
            <a:ext cx="985212" cy="222542"/>
          </a:xfrm>
          <a:prstGeom prst="rect">
            <a:avLst/>
          </a:prstGeom>
        </p:spPr>
      </p:pic>
      <p:pic>
        <p:nvPicPr>
          <p:cNvPr id="8" name="Picture 7" descr="BWT_PPT_Template_v1-06.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21296" b="13889"/>
          <a:stretch/>
        </p:blipFill>
        <p:spPr>
          <a:xfrm>
            <a:off x="0" y="0"/>
            <a:ext cx="9144000" cy="3333750"/>
          </a:xfrm>
          <a:prstGeom prst="rect">
            <a:avLst/>
          </a:prstGeom>
        </p:spPr>
      </p:pic>
      <p:sp>
        <p:nvSpPr>
          <p:cNvPr id="7" name="Text Placeholder 16"/>
          <p:cNvSpPr>
            <a:spLocks noGrp="1"/>
          </p:cNvSpPr>
          <p:nvPr>
            <p:ph type="body" sz="quarter" idx="10" hasCustomPrompt="1"/>
          </p:nvPr>
        </p:nvSpPr>
        <p:spPr>
          <a:xfrm>
            <a:off x="564446" y="3335682"/>
            <a:ext cx="8198554" cy="293643"/>
          </a:xfrm>
          <a:prstGeom prst="rect">
            <a:avLst/>
          </a:prstGeom>
        </p:spPr>
        <p:txBody>
          <a:bodyPr>
            <a:noAutofit/>
          </a:bodyPr>
          <a:lstStyle>
            <a:lvl1pPr marL="0" indent="0">
              <a:buNone/>
              <a:defRPr sz="2400" baseline="0">
                <a:solidFill>
                  <a:schemeClr val="tx1">
                    <a:lumMod val="90000"/>
                    <a:lumOff val="10000"/>
                  </a:schemeClr>
                </a:solidFill>
                <a:latin typeface="Times New Roman"/>
                <a:cs typeface="Times New Roman"/>
              </a:defRPr>
            </a:lvl1pPr>
          </a:lstStyle>
          <a:p>
            <a:pPr lvl="0"/>
            <a:r>
              <a:rPr lang="en-US" dirty="0" smtClean="0"/>
              <a:t>Click to add section title</a:t>
            </a:r>
            <a:endParaRPr lang="en-US" dirty="0"/>
          </a:p>
        </p:txBody>
      </p:sp>
      <p:sp>
        <p:nvSpPr>
          <p:cNvPr id="9" name="Text Placeholder 19"/>
          <p:cNvSpPr>
            <a:spLocks noGrp="1"/>
          </p:cNvSpPr>
          <p:nvPr>
            <p:ph type="body" sz="quarter" idx="11" hasCustomPrompt="1"/>
          </p:nvPr>
        </p:nvSpPr>
        <p:spPr>
          <a:xfrm>
            <a:off x="564446" y="3638596"/>
            <a:ext cx="8198554" cy="258044"/>
          </a:xfrm>
          <a:prstGeom prst="rect">
            <a:avLst/>
          </a:prstGeom>
        </p:spPr>
        <p:txBody>
          <a:bodyPr>
            <a:noAutofit/>
          </a:bodyPr>
          <a:lstStyle>
            <a:lvl1pPr marL="0" indent="0">
              <a:buNone/>
              <a:defRPr sz="1600" i="1">
                <a:latin typeface="Times New Roman"/>
                <a:cs typeface="Times New Roman"/>
              </a:defRPr>
            </a:lvl1pPr>
          </a:lstStyle>
          <a:p>
            <a:pPr lvl="0"/>
            <a:r>
              <a:rPr lang="en-US" dirty="0" smtClean="0"/>
              <a:t>Click to add section subtitle</a:t>
            </a:r>
            <a:endParaRPr lang="en-US" dirty="0"/>
          </a:p>
        </p:txBody>
      </p:sp>
      <p:pic>
        <p:nvPicPr>
          <p:cNvPr id="11" name="Picture 10" descr="logo_white_PPT_NORBALL-01.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49598" y="2796734"/>
            <a:ext cx="1828800" cy="514350"/>
          </a:xfrm>
          <a:prstGeom prst="rect">
            <a:avLst/>
          </a:prstGeom>
        </p:spPr>
      </p:pic>
    </p:spTree>
    <p:extLst>
      <p:ext uri="{BB962C8B-B14F-4D97-AF65-F5344CB8AC3E}">
        <p14:creationId xmlns:p14="http://schemas.microsoft.com/office/powerpoint/2010/main" val="37263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6" name="Picture 5" descr="WHITE_LOGO_PRINT-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77788" y="2800351"/>
            <a:ext cx="985212" cy="222542"/>
          </a:xfrm>
          <a:prstGeom prst="rect">
            <a:avLst/>
          </a:prstGeom>
        </p:spPr>
      </p:pic>
      <p:pic>
        <p:nvPicPr>
          <p:cNvPr id="8" name="Picture 7" descr="BWT_PPT_Template_v1-07.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22407" b="12778"/>
          <a:stretch/>
        </p:blipFill>
        <p:spPr>
          <a:xfrm>
            <a:off x="0" y="0"/>
            <a:ext cx="9144000" cy="3333750"/>
          </a:xfrm>
          <a:prstGeom prst="rect">
            <a:avLst/>
          </a:prstGeom>
        </p:spPr>
      </p:pic>
      <p:sp>
        <p:nvSpPr>
          <p:cNvPr id="7" name="Text Placeholder 16"/>
          <p:cNvSpPr>
            <a:spLocks noGrp="1"/>
          </p:cNvSpPr>
          <p:nvPr>
            <p:ph type="body" sz="quarter" idx="10" hasCustomPrompt="1"/>
          </p:nvPr>
        </p:nvSpPr>
        <p:spPr>
          <a:xfrm>
            <a:off x="564446" y="3335682"/>
            <a:ext cx="8198554" cy="293643"/>
          </a:xfrm>
          <a:prstGeom prst="rect">
            <a:avLst/>
          </a:prstGeom>
        </p:spPr>
        <p:txBody>
          <a:bodyPr>
            <a:noAutofit/>
          </a:bodyPr>
          <a:lstStyle>
            <a:lvl1pPr marL="0" indent="0">
              <a:buNone/>
              <a:defRPr sz="2400" baseline="0">
                <a:solidFill>
                  <a:schemeClr val="tx1">
                    <a:lumMod val="90000"/>
                    <a:lumOff val="10000"/>
                  </a:schemeClr>
                </a:solidFill>
                <a:latin typeface="Times New Roman"/>
                <a:cs typeface="Times New Roman"/>
              </a:defRPr>
            </a:lvl1pPr>
          </a:lstStyle>
          <a:p>
            <a:pPr lvl="0"/>
            <a:r>
              <a:rPr lang="en-US" dirty="0" smtClean="0"/>
              <a:t>Click to add section title</a:t>
            </a:r>
            <a:endParaRPr lang="en-US" dirty="0"/>
          </a:p>
        </p:txBody>
      </p:sp>
      <p:sp>
        <p:nvSpPr>
          <p:cNvPr id="9" name="Text Placeholder 19"/>
          <p:cNvSpPr>
            <a:spLocks noGrp="1"/>
          </p:cNvSpPr>
          <p:nvPr>
            <p:ph type="body" sz="quarter" idx="11" hasCustomPrompt="1"/>
          </p:nvPr>
        </p:nvSpPr>
        <p:spPr>
          <a:xfrm>
            <a:off x="564446" y="3638596"/>
            <a:ext cx="8198554" cy="258044"/>
          </a:xfrm>
          <a:prstGeom prst="rect">
            <a:avLst/>
          </a:prstGeom>
        </p:spPr>
        <p:txBody>
          <a:bodyPr>
            <a:noAutofit/>
          </a:bodyPr>
          <a:lstStyle>
            <a:lvl1pPr marL="0" indent="0">
              <a:buNone/>
              <a:defRPr sz="1600" i="1">
                <a:latin typeface="Times New Roman"/>
                <a:cs typeface="Times New Roman"/>
              </a:defRPr>
            </a:lvl1pPr>
          </a:lstStyle>
          <a:p>
            <a:pPr lvl="0"/>
            <a:r>
              <a:rPr lang="en-US" dirty="0" smtClean="0"/>
              <a:t>Click to add section subtitle</a:t>
            </a:r>
            <a:endParaRPr lang="en-US" dirty="0"/>
          </a:p>
        </p:txBody>
      </p:sp>
      <p:pic>
        <p:nvPicPr>
          <p:cNvPr id="10" name="Picture 9" descr="logo_white_PPT_NORBALL-01.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06676" y="2796734"/>
            <a:ext cx="1828800" cy="514350"/>
          </a:xfrm>
          <a:prstGeom prst="rect">
            <a:avLst/>
          </a:prstGeom>
        </p:spPr>
      </p:pic>
    </p:spTree>
    <p:extLst>
      <p:ext uri="{BB962C8B-B14F-4D97-AF65-F5344CB8AC3E}">
        <p14:creationId xmlns:p14="http://schemas.microsoft.com/office/powerpoint/2010/main" val="270280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11" name="Picture 10" descr="IMG_0485.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18140" b="17067"/>
          <a:stretch/>
        </p:blipFill>
        <p:spPr>
          <a:xfrm>
            <a:off x="0" y="0"/>
            <a:ext cx="9144000" cy="3332560"/>
          </a:xfrm>
          <a:prstGeom prst="rect">
            <a:avLst/>
          </a:prstGeom>
        </p:spPr>
      </p:pic>
      <p:sp>
        <p:nvSpPr>
          <p:cNvPr id="7" name="Text Placeholder 16"/>
          <p:cNvSpPr>
            <a:spLocks noGrp="1"/>
          </p:cNvSpPr>
          <p:nvPr>
            <p:ph type="body" sz="quarter" idx="10" hasCustomPrompt="1"/>
          </p:nvPr>
        </p:nvSpPr>
        <p:spPr>
          <a:xfrm>
            <a:off x="564446" y="3335682"/>
            <a:ext cx="8198554" cy="293643"/>
          </a:xfrm>
          <a:prstGeom prst="rect">
            <a:avLst/>
          </a:prstGeom>
        </p:spPr>
        <p:txBody>
          <a:bodyPr>
            <a:noAutofit/>
          </a:bodyPr>
          <a:lstStyle>
            <a:lvl1pPr marL="0" indent="0">
              <a:buNone/>
              <a:defRPr sz="2400" baseline="0">
                <a:solidFill>
                  <a:schemeClr val="tx1">
                    <a:lumMod val="90000"/>
                    <a:lumOff val="10000"/>
                  </a:schemeClr>
                </a:solidFill>
                <a:latin typeface="Times New Roman"/>
                <a:cs typeface="Times New Roman"/>
              </a:defRPr>
            </a:lvl1pPr>
          </a:lstStyle>
          <a:p>
            <a:pPr lvl="0"/>
            <a:r>
              <a:rPr lang="en-US" dirty="0" smtClean="0"/>
              <a:t>Click to add section title</a:t>
            </a:r>
            <a:endParaRPr lang="en-US" dirty="0"/>
          </a:p>
        </p:txBody>
      </p:sp>
      <p:sp>
        <p:nvSpPr>
          <p:cNvPr id="9" name="Text Placeholder 19"/>
          <p:cNvSpPr>
            <a:spLocks noGrp="1"/>
          </p:cNvSpPr>
          <p:nvPr>
            <p:ph type="body" sz="quarter" idx="11" hasCustomPrompt="1"/>
          </p:nvPr>
        </p:nvSpPr>
        <p:spPr>
          <a:xfrm>
            <a:off x="564446" y="3638596"/>
            <a:ext cx="8198554" cy="258044"/>
          </a:xfrm>
          <a:prstGeom prst="rect">
            <a:avLst/>
          </a:prstGeom>
        </p:spPr>
        <p:txBody>
          <a:bodyPr>
            <a:noAutofit/>
          </a:bodyPr>
          <a:lstStyle>
            <a:lvl1pPr marL="0" indent="0">
              <a:buNone/>
              <a:defRPr sz="1600" i="1">
                <a:latin typeface="Times New Roman"/>
                <a:cs typeface="Times New Roman"/>
              </a:defRPr>
            </a:lvl1pPr>
          </a:lstStyle>
          <a:p>
            <a:pPr lvl="0"/>
            <a:r>
              <a:rPr lang="en-US" dirty="0" smtClean="0"/>
              <a:t>Click to add section subtitle</a:t>
            </a:r>
            <a:endParaRPr lang="en-US" dirty="0"/>
          </a:p>
        </p:txBody>
      </p:sp>
      <p:pic>
        <p:nvPicPr>
          <p:cNvPr id="10" name="Picture 9" descr="logo_white_PPT_NORBALL-0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6676" y="2796734"/>
            <a:ext cx="1828800" cy="514350"/>
          </a:xfrm>
          <a:prstGeom prst="rect">
            <a:avLst/>
          </a:prstGeom>
        </p:spPr>
      </p:pic>
    </p:spTree>
    <p:extLst>
      <p:ext uri="{BB962C8B-B14F-4D97-AF65-F5344CB8AC3E}">
        <p14:creationId xmlns:p14="http://schemas.microsoft.com/office/powerpoint/2010/main" val="32809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11" name="Picture 10" descr="IMG_0485.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18140" b="17067"/>
          <a:stretch/>
        </p:blipFill>
        <p:spPr>
          <a:xfrm>
            <a:off x="0" y="0"/>
            <a:ext cx="9144000" cy="3332560"/>
          </a:xfrm>
          <a:prstGeom prst="rect">
            <a:avLst/>
          </a:prstGeom>
        </p:spPr>
      </p:pic>
      <p:sp>
        <p:nvSpPr>
          <p:cNvPr id="7" name="Text Placeholder 16"/>
          <p:cNvSpPr>
            <a:spLocks noGrp="1"/>
          </p:cNvSpPr>
          <p:nvPr>
            <p:ph type="body" sz="quarter" idx="10" hasCustomPrompt="1"/>
          </p:nvPr>
        </p:nvSpPr>
        <p:spPr>
          <a:xfrm>
            <a:off x="564446" y="3335682"/>
            <a:ext cx="8198554" cy="293643"/>
          </a:xfrm>
          <a:prstGeom prst="rect">
            <a:avLst/>
          </a:prstGeom>
        </p:spPr>
        <p:txBody>
          <a:bodyPr>
            <a:noAutofit/>
          </a:bodyPr>
          <a:lstStyle>
            <a:lvl1pPr marL="0" indent="0">
              <a:buNone/>
              <a:defRPr sz="2400" baseline="0">
                <a:solidFill>
                  <a:schemeClr val="tx1">
                    <a:lumMod val="90000"/>
                    <a:lumOff val="10000"/>
                  </a:schemeClr>
                </a:solidFill>
                <a:latin typeface="Times New Roman"/>
                <a:cs typeface="Times New Roman"/>
              </a:defRPr>
            </a:lvl1pPr>
          </a:lstStyle>
          <a:p>
            <a:pPr lvl="0"/>
            <a:r>
              <a:rPr lang="en-US" dirty="0" smtClean="0"/>
              <a:t>Click to add section title</a:t>
            </a:r>
            <a:endParaRPr lang="en-US" dirty="0"/>
          </a:p>
        </p:txBody>
      </p:sp>
      <p:sp>
        <p:nvSpPr>
          <p:cNvPr id="9" name="Text Placeholder 19"/>
          <p:cNvSpPr>
            <a:spLocks noGrp="1"/>
          </p:cNvSpPr>
          <p:nvPr>
            <p:ph type="body" sz="quarter" idx="11" hasCustomPrompt="1"/>
          </p:nvPr>
        </p:nvSpPr>
        <p:spPr>
          <a:xfrm>
            <a:off x="564446" y="3638596"/>
            <a:ext cx="8198554" cy="258044"/>
          </a:xfrm>
          <a:prstGeom prst="rect">
            <a:avLst/>
          </a:prstGeom>
        </p:spPr>
        <p:txBody>
          <a:bodyPr>
            <a:noAutofit/>
          </a:bodyPr>
          <a:lstStyle>
            <a:lvl1pPr marL="0" indent="0">
              <a:buNone/>
              <a:defRPr sz="1600" i="1">
                <a:latin typeface="Times New Roman"/>
                <a:cs typeface="Times New Roman"/>
              </a:defRPr>
            </a:lvl1pPr>
          </a:lstStyle>
          <a:p>
            <a:pPr lvl="0"/>
            <a:r>
              <a:rPr lang="en-US" dirty="0" smtClean="0"/>
              <a:t>Click to add section subtitle</a:t>
            </a:r>
            <a:endParaRPr lang="en-US" dirty="0"/>
          </a:p>
        </p:txBody>
      </p:sp>
      <p:pic>
        <p:nvPicPr>
          <p:cNvPr id="10" name="Picture 9" descr="logo_white_PPT_NORBALL-0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06676" y="2796734"/>
            <a:ext cx="1828800" cy="514350"/>
          </a:xfrm>
          <a:prstGeom prst="rect">
            <a:avLst/>
          </a:prstGeom>
        </p:spPr>
      </p:pic>
      <p:pic>
        <p:nvPicPr>
          <p:cNvPr id="6" name="Picture 5" descr="AdtranPatentWall-0004.jpg"/>
          <p:cNvPicPr>
            <a:picLocks noChangeAspect="1"/>
          </p:cNvPicPr>
          <p:nvPr userDrawn="1"/>
        </p:nvPicPr>
        <p:blipFill rotWithShape="1">
          <a:blip r:embed="rId4" cstate="email">
            <a:extLst>
              <a:ext uri="{28A0092B-C50C-407E-A947-70E740481C1C}">
                <a14:useLocalDpi xmlns:a14="http://schemas.microsoft.com/office/drawing/2010/main" val="0"/>
              </a:ext>
            </a:extLst>
          </a:blip>
          <a:srcRect t="11448" b="23761"/>
          <a:stretch/>
        </p:blipFill>
        <p:spPr>
          <a:xfrm>
            <a:off x="0" y="0"/>
            <a:ext cx="9144000" cy="3332560"/>
          </a:xfrm>
          <a:prstGeom prst="rect">
            <a:avLst/>
          </a:prstGeom>
        </p:spPr>
      </p:pic>
    </p:spTree>
    <p:extLst>
      <p:ext uri="{BB962C8B-B14F-4D97-AF65-F5344CB8AC3E}">
        <p14:creationId xmlns:p14="http://schemas.microsoft.com/office/powerpoint/2010/main" val="304745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3" descr="IMG_048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68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ark Image Titl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1588" y="133"/>
            <a:ext cx="9140824" cy="51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963859" y="2921544"/>
            <a:ext cx="5213115" cy="378922"/>
          </a:xfrm>
          <a:noFill/>
        </p:spPr>
        <p:txBody>
          <a:bodyPr tIns="0" rIns="0" bIns="0">
            <a:noAutofit/>
          </a:bodyPr>
          <a:lstStyle>
            <a:lvl1pPr marL="0" indent="0" algn="ctr">
              <a:spcBef>
                <a:spcPts val="0"/>
              </a:spcBef>
              <a:buNone/>
              <a:defRPr sz="20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3017431" y="4160840"/>
            <a:ext cx="3108325" cy="428625"/>
          </a:xfrm>
        </p:spPr>
        <p:txBody>
          <a:bodyPr>
            <a:noAutofit/>
          </a:bodyPr>
          <a:lstStyle>
            <a:lvl1pPr marL="0" indent="0" algn="ctr">
              <a:spcBef>
                <a:spcPts val="600"/>
              </a:spcBef>
              <a:buFontTx/>
              <a:buNone/>
              <a:defRPr sz="1000" b="0" baseline="0">
                <a:solidFill>
                  <a:schemeClr val="bg2"/>
                </a:solidFill>
              </a:defRPr>
            </a:lvl1pPr>
            <a:lvl2pPr marL="342900" indent="0" algn="ctr">
              <a:buFontTx/>
              <a:buNone/>
              <a:defRPr sz="1000" b="1"/>
            </a:lvl2pPr>
            <a:lvl3pPr marL="685800" indent="0" algn="ctr">
              <a:buFontTx/>
              <a:buNone/>
              <a:defRPr sz="1000" b="1"/>
            </a:lvl3pPr>
            <a:lvl4pPr marL="1028700" indent="0" algn="ctr">
              <a:buFontTx/>
              <a:buNone/>
              <a:defRPr sz="1000" b="1"/>
            </a:lvl4pPr>
            <a:lvl5pPr marL="1371600" indent="0" algn="ctr">
              <a:buFontTx/>
              <a:buNone/>
              <a:defRPr sz="1000" b="1"/>
            </a:lvl5pPr>
          </a:lstStyle>
          <a:p>
            <a:pPr lvl="0"/>
            <a:r>
              <a:rPr lang="en-US" smtClean="0"/>
              <a:t>Click to edit Master text styles</a:t>
            </a:r>
          </a:p>
        </p:txBody>
      </p:sp>
      <p:sp>
        <p:nvSpPr>
          <p:cNvPr id="24" name="Text Placeholder 23"/>
          <p:cNvSpPr>
            <a:spLocks noGrp="1"/>
          </p:cNvSpPr>
          <p:nvPr>
            <p:ph type="body" sz="quarter" idx="13"/>
          </p:nvPr>
        </p:nvSpPr>
        <p:spPr>
          <a:xfrm>
            <a:off x="1221303" y="1684340"/>
            <a:ext cx="6707187" cy="1220787"/>
          </a:xfrm>
        </p:spPr>
        <p:txBody>
          <a:bodyPr lIns="91440" anchor="b">
            <a:noAutofit/>
          </a:bodyPr>
          <a:lstStyle>
            <a:lvl1pPr marL="0" indent="0" algn="ctr">
              <a:lnSpc>
                <a:spcPct val="80000"/>
              </a:lnSpc>
              <a:spcBef>
                <a:spcPts val="0"/>
              </a:spcBef>
              <a:buNone/>
              <a:defRPr sz="4800" i="1" cap="all">
                <a:solidFill>
                  <a:schemeClr val="bg2"/>
                </a:solidFill>
                <a:latin typeface="+mj-lt"/>
                <a:cs typeface="Minion Pro"/>
              </a:defRPr>
            </a:lvl1pPr>
            <a:lvl2pPr marL="342900" indent="0">
              <a:buNone/>
              <a:defRPr i="1">
                <a:latin typeface="+mj-lt"/>
                <a:cs typeface="Minion Pro"/>
              </a:defRPr>
            </a:lvl2pPr>
            <a:lvl3pPr marL="685800" indent="0">
              <a:buNone/>
              <a:defRPr i="1">
                <a:latin typeface="+mj-lt"/>
                <a:cs typeface="Minion Pro"/>
              </a:defRPr>
            </a:lvl3pPr>
            <a:lvl4pPr marL="1028700" indent="0">
              <a:buNone/>
              <a:defRPr i="1">
                <a:latin typeface="+mj-lt"/>
                <a:cs typeface="Minion Pro"/>
              </a:defRPr>
            </a:lvl4pPr>
            <a:lvl5pPr marL="1371600" indent="0">
              <a:buNone/>
              <a:defRPr i="1">
                <a:latin typeface="+mj-lt"/>
                <a:cs typeface="Minion Pro"/>
              </a:defRPr>
            </a:lvl5pPr>
          </a:lstStyle>
          <a:p>
            <a:pPr lvl="0"/>
            <a:r>
              <a:rPr lang="en-US" smtClean="0"/>
              <a:t>Click to edit Master text styles</a:t>
            </a:r>
          </a:p>
        </p:txBody>
      </p:sp>
      <p:grpSp>
        <p:nvGrpSpPr>
          <p:cNvPr id="226" name="Group 225"/>
          <p:cNvGrpSpPr>
            <a:grpSpLocks noChangeAspect="1"/>
          </p:cNvGrpSpPr>
          <p:nvPr userDrawn="1"/>
        </p:nvGrpSpPr>
        <p:grpSpPr>
          <a:xfrm>
            <a:off x="3773832" y="786634"/>
            <a:ext cx="1600200" cy="393830"/>
            <a:chOff x="555625" y="2852738"/>
            <a:chExt cx="5411788" cy="1331912"/>
          </a:xfrm>
          <a:solidFill>
            <a:schemeClr val="bg1"/>
          </a:solidFill>
        </p:grpSpPr>
        <p:sp>
          <p:nvSpPr>
            <p:cNvPr id="227" name="Freeform 34"/>
            <p:cNvSpPr>
              <a:spLocks noEditPoints="1"/>
            </p:cNvSpPr>
            <p:nvPr/>
          </p:nvSpPr>
          <p:spPr bwMode="auto">
            <a:xfrm>
              <a:off x="4803775" y="2860675"/>
              <a:ext cx="149225" cy="147637"/>
            </a:xfrm>
            <a:custGeom>
              <a:avLst/>
              <a:gdLst>
                <a:gd name="T0" fmla="*/ 20 w 40"/>
                <a:gd name="T1" fmla="*/ 35 h 39"/>
                <a:gd name="T2" fmla="*/ 4 w 40"/>
                <a:gd name="T3" fmla="*/ 19 h 39"/>
                <a:gd name="T4" fmla="*/ 20 w 40"/>
                <a:gd name="T5" fmla="*/ 3 h 39"/>
                <a:gd name="T6" fmla="*/ 36 w 40"/>
                <a:gd name="T7" fmla="*/ 19 h 39"/>
                <a:gd name="T8" fmla="*/ 20 w 40"/>
                <a:gd name="T9" fmla="*/ 35 h 39"/>
                <a:gd name="T10" fmla="*/ 20 w 40"/>
                <a:gd name="T11" fmla="*/ 0 h 39"/>
                <a:gd name="T12" fmla="*/ 0 w 40"/>
                <a:gd name="T13" fmla="*/ 19 h 39"/>
                <a:gd name="T14" fmla="*/ 20 w 40"/>
                <a:gd name="T15" fmla="*/ 39 h 39"/>
                <a:gd name="T16" fmla="*/ 40 w 40"/>
                <a:gd name="T17" fmla="*/ 19 h 39"/>
                <a:gd name="T18" fmla="*/ 20 w 40"/>
                <a:gd name="T19" fmla="*/ 0 h 39"/>
                <a:gd name="T20" fmla="*/ 18 w 40"/>
                <a:gd name="T21" fmla="*/ 21 h 39"/>
                <a:gd name="T22" fmla="*/ 19 w 40"/>
                <a:gd name="T23" fmla="*/ 21 h 39"/>
                <a:gd name="T24" fmla="*/ 23 w 40"/>
                <a:gd name="T25" fmla="*/ 26 h 39"/>
                <a:gd name="T26" fmla="*/ 23 w 40"/>
                <a:gd name="T27" fmla="*/ 31 h 39"/>
                <a:gd name="T28" fmla="*/ 28 w 40"/>
                <a:gd name="T29" fmla="*/ 31 h 39"/>
                <a:gd name="T30" fmla="*/ 28 w 40"/>
                <a:gd name="T31" fmla="*/ 24 h 39"/>
                <a:gd name="T32" fmla="*/ 23 w 40"/>
                <a:gd name="T33" fmla="*/ 20 h 39"/>
                <a:gd name="T34" fmla="*/ 23 w 40"/>
                <a:gd name="T35" fmla="*/ 19 h 39"/>
                <a:gd name="T36" fmla="*/ 28 w 40"/>
                <a:gd name="T37" fmla="*/ 14 h 39"/>
                <a:gd name="T38" fmla="*/ 22 w 40"/>
                <a:gd name="T39" fmla="*/ 8 h 39"/>
                <a:gd name="T40" fmla="*/ 13 w 40"/>
                <a:gd name="T41" fmla="*/ 8 h 39"/>
                <a:gd name="T42" fmla="*/ 13 w 40"/>
                <a:gd name="T43" fmla="*/ 31 h 39"/>
                <a:gd name="T44" fmla="*/ 18 w 40"/>
                <a:gd name="T45" fmla="*/ 31 h 39"/>
                <a:gd name="T46" fmla="*/ 18 w 40"/>
                <a:gd name="T47" fmla="*/ 21 h 39"/>
                <a:gd name="T48" fmla="*/ 18 w 40"/>
                <a:gd name="T49" fmla="*/ 12 h 39"/>
                <a:gd name="T50" fmla="*/ 20 w 40"/>
                <a:gd name="T51" fmla="*/ 12 h 39"/>
                <a:gd name="T52" fmla="*/ 23 w 40"/>
                <a:gd name="T53" fmla="*/ 15 h 39"/>
                <a:gd name="T54" fmla="*/ 20 w 40"/>
                <a:gd name="T55" fmla="*/ 18 h 39"/>
                <a:gd name="T56" fmla="*/ 18 w 40"/>
                <a:gd name="T57" fmla="*/ 18 h 39"/>
                <a:gd name="T58" fmla="*/ 18 w 40"/>
                <a:gd name="T59"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39">
                  <a:moveTo>
                    <a:pt x="20" y="35"/>
                  </a:moveTo>
                  <a:cubicBezTo>
                    <a:pt x="11" y="35"/>
                    <a:pt x="4" y="28"/>
                    <a:pt x="4" y="19"/>
                  </a:cubicBezTo>
                  <a:cubicBezTo>
                    <a:pt x="4" y="10"/>
                    <a:pt x="11" y="3"/>
                    <a:pt x="20" y="3"/>
                  </a:cubicBezTo>
                  <a:cubicBezTo>
                    <a:pt x="29" y="3"/>
                    <a:pt x="36" y="10"/>
                    <a:pt x="36" y="19"/>
                  </a:cubicBezTo>
                  <a:cubicBezTo>
                    <a:pt x="36" y="28"/>
                    <a:pt x="29" y="35"/>
                    <a:pt x="20" y="35"/>
                  </a:cubicBezTo>
                  <a:moveTo>
                    <a:pt x="20" y="0"/>
                  </a:moveTo>
                  <a:cubicBezTo>
                    <a:pt x="9" y="0"/>
                    <a:pt x="0" y="8"/>
                    <a:pt x="0" y="19"/>
                  </a:cubicBezTo>
                  <a:cubicBezTo>
                    <a:pt x="0" y="30"/>
                    <a:pt x="9" y="39"/>
                    <a:pt x="20" y="39"/>
                  </a:cubicBezTo>
                  <a:cubicBezTo>
                    <a:pt x="31" y="39"/>
                    <a:pt x="40" y="30"/>
                    <a:pt x="40" y="19"/>
                  </a:cubicBezTo>
                  <a:cubicBezTo>
                    <a:pt x="40" y="8"/>
                    <a:pt x="31" y="0"/>
                    <a:pt x="20" y="0"/>
                  </a:cubicBezTo>
                  <a:moveTo>
                    <a:pt x="18" y="21"/>
                  </a:moveTo>
                  <a:cubicBezTo>
                    <a:pt x="19" y="21"/>
                    <a:pt x="19" y="21"/>
                    <a:pt x="19" y="21"/>
                  </a:cubicBezTo>
                  <a:cubicBezTo>
                    <a:pt x="23" y="21"/>
                    <a:pt x="23" y="24"/>
                    <a:pt x="23" y="26"/>
                  </a:cubicBezTo>
                  <a:cubicBezTo>
                    <a:pt x="23" y="28"/>
                    <a:pt x="23" y="29"/>
                    <a:pt x="23" y="31"/>
                  </a:cubicBezTo>
                  <a:cubicBezTo>
                    <a:pt x="28" y="31"/>
                    <a:pt x="28" y="31"/>
                    <a:pt x="28" y="31"/>
                  </a:cubicBezTo>
                  <a:cubicBezTo>
                    <a:pt x="28" y="30"/>
                    <a:pt x="28" y="25"/>
                    <a:pt x="28" y="24"/>
                  </a:cubicBezTo>
                  <a:cubicBezTo>
                    <a:pt x="28" y="20"/>
                    <a:pt x="24" y="20"/>
                    <a:pt x="23" y="20"/>
                  </a:cubicBezTo>
                  <a:cubicBezTo>
                    <a:pt x="23" y="19"/>
                    <a:pt x="23" y="19"/>
                    <a:pt x="23" y="19"/>
                  </a:cubicBezTo>
                  <a:cubicBezTo>
                    <a:pt x="27" y="19"/>
                    <a:pt x="28" y="17"/>
                    <a:pt x="28" y="14"/>
                  </a:cubicBezTo>
                  <a:cubicBezTo>
                    <a:pt x="28" y="10"/>
                    <a:pt x="26" y="8"/>
                    <a:pt x="22" y="8"/>
                  </a:cubicBezTo>
                  <a:cubicBezTo>
                    <a:pt x="13" y="8"/>
                    <a:pt x="13" y="8"/>
                    <a:pt x="13" y="8"/>
                  </a:cubicBezTo>
                  <a:cubicBezTo>
                    <a:pt x="13" y="31"/>
                    <a:pt x="13" y="31"/>
                    <a:pt x="13" y="31"/>
                  </a:cubicBezTo>
                  <a:cubicBezTo>
                    <a:pt x="18" y="31"/>
                    <a:pt x="18" y="31"/>
                    <a:pt x="18" y="31"/>
                  </a:cubicBezTo>
                  <a:lnTo>
                    <a:pt x="18" y="21"/>
                  </a:lnTo>
                  <a:close/>
                  <a:moveTo>
                    <a:pt x="18" y="12"/>
                  </a:moveTo>
                  <a:cubicBezTo>
                    <a:pt x="20" y="12"/>
                    <a:pt x="20" y="12"/>
                    <a:pt x="20" y="12"/>
                  </a:cubicBezTo>
                  <a:cubicBezTo>
                    <a:pt x="22" y="12"/>
                    <a:pt x="23" y="12"/>
                    <a:pt x="23" y="15"/>
                  </a:cubicBezTo>
                  <a:cubicBezTo>
                    <a:pt x="23" y="16"/>
                    <a:pt x="22" y="18"/>
                    <a:pt x="20" y="18"/>
                  </a:cubicBezTo>
                  <a:cubicBezTo>
                    <a:pt x="18" y="18"/>
                    <a:pt x="18" y="18"/>
                    <a:pt x="18" y="18"/>
                  </a:cubicBezTo>
                  <a:lnTo>
                    <a:pt x="18"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5"/>
            <p:cNvSpPr>
              <a:spLocks noEditPoints="1"/>
            </p:cNvSpPr>
            <p:nvPr/>
          </p:nvSpPr>
          <p:spPr bwMode="auto">
            <a:xfrm>
              <a:off x="1522413" y="2852738"/>
              <a:ext cx="3482975" cy="839787"/>
            </a:xfrm>
            <a:custGeom>
              <a:avLst/>
              <a:gdLst>
                <a:gd name="T0" fmla="*/ 137 w 927"/>
                <a:gd name="T1" fmla="*/ 138 h 222"/>
                <a:gd name="T2" fmla="*/ 98 w 927"/>
                <a:gd name="T3" fmla="*/ 39 h 222"/>
                <a:gd name="T4" fmla="*/ 291 w 927"/>
                <a:gd name="T5" fmla="*/ 100 h 222"/>
                <a:gd name="T6" fmla="*/ 293 w 927"/>
                <a:gd name="T7" fmla="*/ 178 h 222"/>
                <a:gd name="T8" fmla="*/ 255 w 927"/>
                <a:gd name="T9" fmla="*/ 100 h 222"/>
                <a:gd name="T10" fmla="*/ 698 w 927"/>
                <a:gd name="T11" fmla="*/ 148 h 222"/>
                <a:gd name="T12" fmla="*/ 676 w 927"/>
                <a:gd name="T13" fmla="*/ 93 h 222"/>
                <a:gd name="T14" fmla="*/ 554 w 927"/>
                <a:gd name="T15" fmla="*/ 100 h 222"/>
                <a:gd name="T16" fmla="*/ 491 w 927"/>
                <a:gd name="T17" fmla="*/ 140 h 222"/>
                <a:gd name="T18" fmla="*/ 251 w 927"/>
                <a:gd name="T19" fmla="*/ 60 h 222"/>
                <a:gd name="T20" fmla="*/ 211 w 927"/>
                <a:gd name="T21" fmla="*/ 197 h 222"/>
                <a:gd name="T22" fmla="*/ 127 w 927"/>
                <a:gd name="T23" fmla="*/ 0 h 222"/>
                <a:gd name="T24" fmla="*/ 0 w 927"/>
                <a:gd name="T25" fmla="*/ 221 h 222"/>
                <a:gd name="T26" fmla="*/ 34 w 927"/>
                <a:gd name="T27" fmla="*/ 180 h 222"/>
                <a:gd name="T28" fmla="*/ 172 w 927"/>
                <a:gd name="T29" fmla="*/ 221 h 222"/>
                <a:gd name="T30" fmla="*/ 365 w 927"/>
                <a:gd name="T31" fmla="*/ 140 h 222"/>
                <a:gd name="T32" fmla="*/ 251 w 927"/>
                <a:gd name="T33" fmla="*/ 60 h 222"/>
                <a:gd name="T34" fmla="*/ 574 w 927"/>
                <a:gd name="T35" fmla="*/ 221 h 222"/>
                <a:gd name="T36" fmla="*/ 635 w 927"/>
                <a:gd name="T37" fmla="*/ 187 h 222"/>
                <a:gd name="T38" fmla="*/ 731 w 927"/>
                <a:gd name="T39" fmla="*/ 221 h 222"/>
                <a:gd name="T40" fmla="*/ 815 w 927"/>
                <a:gd name="T41" fmla="*/ 99 h 222"/>
                <a:gd name="T42" fmla="*/ 884 w 927"/>
                <a:gd name="T43" fmla="*/ 142 h 222"/>
                <a:gd name="T44" fmla="*/ 927 w 927"/>
                <a:gd name="T45" fmla="*/ 222 h 222"/>
                <a:gd name="T46" fmla="*/ 863 w 927"/>
                <a:gd name="T47" fmla="*/ 57 h 222"/>
                <a:gd name="T48" fmla="*/ 771 w 927"/>
                <a:gd name="T49" fmla="*/ 199 h 222"/>
                <a:gd name="T50" fmla="*/ 677 w 927"/>
                <a:gd name="T51" fmla="*/ 58 h 222"/>
                <a:gd name="T52" fmla="*/ 592 w 927"/>
                <a:gd name="T53" fmla="*/ 162 h 222"/>
                <a:gd name="T54" fmla="*/ 447 w 927"/>
                <a:gd name="T55" fmla="*/ 58 h 222"/>
                <a:gd name="T56" fmla="*/ 435 w 927"/>
                <a:gd name="T57" fmla="*/ 175 h 222"/>
                <a:gd name="T58" fmla="*/ 417 w 927"/>
                <a:gd name="T59" fmla="*/ 41 h 222"/>
                <a:gd name="T60" fmla="*/ 858 w 927"/>
                <a:gd name="T61" fmla="*/ 0 h 222"/>
                <a:gd name="T62" fmla="*/ 163 w 927"/>
                <a:gd name="T63" fmla="*/ 41 h 222"/>
                <a:gd name="T64" fmla="*/ 374 w 927"/>
                <a:gd name="T65" fmla="*/ 157 h 222"/>
                <a:gd name="T66" fmla="*/ 491 w 927"/>
                <a:gd name="T67" fmla="*/ 221 h 222"/>
                <a:gd name="T68" fmla="*/ 539 w 927"/>
                <a:gd name="T69" fmla="*/ 17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7" h="222">
                  <a:moveTo>
                    <a:pt x="98" y="39"/>
                  </a:moveTo>
                  <a:cubicBezTo>
                    <a:pt x="137" y="138"/>
                    <a:pt x="137" y="138"/>
                    <a:pt x="137" y="138"/>
                  </a:cubicBezTo>
                  <a:cubicBezTo>
                    <a:pt x="51" y="138"/>
                    <a:pt x="51" y="138"/>
                    <a:pt x="51" y="138"/>
                  </a:cubicBezTo>
                  <a:lnTo>
                    <a:pt x="98" y="39"/>
                  </a:lnTo>
                  <a:close/>
                  <a:moveTo>
                    <a:pt x="255" y="100"/>
                  </a:moveTo>
                  <a:cubicBezTo>
                    <a:pt x="291" y="100"/>
                    <a:pt x="291" y="100"/>
                    <a:pt x="291" y="100"/>
                  </a:cubicBezTo>
                  <a:cubicBezTo>
                    <a:pt x="302" y="101"/>
                    <a:pt x="319" y="116"/>
                    <a:pt x="319" y="141"/>
                  </a:cubicBezTo>
                  <a:cubicBezTo>
                    <a:pt x="321" y="163"/>
                    <a:pt x="304" y="178"/>
                    <a:pt x="293" y="178"/>
                  </a:cubicBezTo>
                  <a:cubicBezTo>
                    <a:pt x="255" y="178"/>
                    <a:pt x="255" y="178"/>
                    <a:pt x="255" y="178"/>
                  </a:cubicBezTo>
                  <a:lnTo>
                    <a:pt x="255" y="100"/>
                  </a:lnTo>
                  <a:close/>
                  <a:moveTo>
                    <a:pt x="676" y="93"/>
                  </a:moveTo>
                  <a:cubicBezTo>
                    <a:pt x="698" y="148"/>
                    <a:pt x="698" y="148"/>
                    <a:pt x="698" y="148"/>
                  </a:cubicBezTo>
                  <a:cubicBezTo>
                    <a:pt x="651" y="148"/>
                    <a:pt x="651" y="148"/>
                    <a:pt x="651" y="148"/>
                  </a:cubicBezTo>
                  <a:lnTo>
                    <a:pt x="676" y="93"/>
                  </a:lnTo>
                  <a:close/>
                  <a:moveTo>
                    <a:pt x="491" y="100"/>
                  </a:moveTo>
                  <a:cubicBezTo>
                    <a:pt x="554" y="100"/>
                    <a:pt x="554" y="100"/>
                    <a:pt x="554" y="100"/>
                  </a:cubicBezTo>
                  <a:cubicBezTo>
                    <a:pt x="580" y="100"/>
                    <a:pt x="581" y="140"/>
                    <a:pt x="555" y="140"/>
                  </a:cubicBezTo>
                  <a:cubicBezTo>
                    <a:pt x="491" y="140"/>
                    <a:pt x="491" y="140"/>
                    <a:pt x="491" y="140"/>
                  </a:cubicBezTo>
                  <a:lnTo>
                    <a:pt x="491" y="100"/>
                  </a:lnTo>
                  <a:close/>
                  <a:moveTo>
                    <a:pt x="251" y="60"/>
                  </a:moveTo>
                  <a:cubicBezTo>
                    <a:pt x="211" y="60"/>
                    <a:pt x="211" y="60"/>
                    <a:pt x="211" y="60"/>
                  </a:cubicBezTo>
                  <a:cubicBezTo>
                    <a:pt x="211" y="197"/>
                    <a:pt x="211" y="197"/>
                    <a:pt x="211" y="197"/>
                  </a:cubicBezTo>
                  <a:cubicBezTo>
                    <a:pt x="209" y="197"/>
                    <a:pt x="209" y="197"/>
                    <a:pt x="209" y="197"/>
                  </a:cubicBezTo>
                  <a:cubicBezTo>
                    <a:pt x="127" y="0"/>
                    <a:pt x="127" y="0"/>
                    <a:pt x="127" y="0"/>
                  </a:cubicBezTo>
                  <a:cubicBezTo>
                    <a:pt x="103" y="0"/>
                    <a:pt x="103" y="0"/>
                    <a:pt x="103" y="0"/>
                  </a:cubicBezTo>
                  <a:cubicBezTo>
                    <a:pt x="0" y="221"/>
                    <a:pt x="0" y="221"/>
                    <a:pt x="0" y="221"/>
                  </a:cubicBezTo>
                  <a:cubicBezTo>
                    <a:pt x="14" y="221"/>
                    <a:pt x="14" y="221"/>
                    <a:pt x="14" y="221"/>
                  </a:cubicBezTo>
                  <a:cubicBezTo>
                    <a:pt x="34" y="180"/>
                    <a:pt x="34" y="180"/>
                    <a:pt x="34" y="180"/>
                  </a:cubicBezTo>
                  <a:cubicBezTo>
                    <a:pt x="155" y="180"/>
                    <a:pt x="155" y="180"/>
                    <a:pt x="155" y="180"/>
                  </a:cubicBezTo>
                  <a:cubicBezTo>
                    <a:pt x="172" y="221"/>
                    <a:pt x="172" y="221"/>
                    <a:pt x="172" y="221"/>
                  </a:cubicBezTo>
                  <a:cubicBezTo>
                    <a:pt x="301" y="221"/>
                    <a:pt x="301" y="221"/>
                    <a:pt x="301" y="221"/>
                  </a:cubicBezTo>
                  <a:cubicBezTo>
                    <a:pt x="332" y="220"/>
                    <a:pt x="365" y="181"/>
                    <a:pt x="365" y="140"/>
                  </a:cubicBezTo>
                  <a:cubicBezTo>
                    <a:pt x="365" y="106"/>
                    <a:pt x="341" y="59"/>
                    <a:pt x="302" y="60"/>
                  </a:cubicBezTo>
                  <a:cubicBezTo>
                    <a:pt x="251" y="60"/>
                    <a:pt x="251" y="60"/>
                    <a:pt x="251" y="60"/>
                  </a:cubicBezTo>
                  <a:moveTo>
                    <a:pt x="539" y="177"/>
                  </a:moveTo>
                  <a:cubicBezTo>
                    <a:pt x="577" y="188"/>
                    <a:pt x="574" y="221"/>
                    <a:pt x="574" y="221"/>
                  </a:cubicBezTo>
                  <a:cubicBezTo>
                    <a:pt x="619" y="221"/>
                    <a:pt x="619" y="221"/>
                    <a:pt x="619" y="221"/>
                  </a:cubicBezTo>
                  <a:cubicBezTo>
                    <a:pt x="635" y="187"/>
                    <a:pt x="635" y="187"/>
                    <a:pt x="635" y="187"/>
                  </a:cubicBezTo>
                  <a:cubicBezTo>
                    <a:pt x="716" y="187"/>
                    <a:pt x="716" y="187"/>
                    <a:pt x="716" y="187"/>
                  </a:cubicBezTo>
                  <a:cubicBezTo>
                    <a:pt x="731" y="221"/>
                    <a:pt x="731" y="221"/>
                    <a:pt x="731" y="221"/>
                  </a:cubicBezTo>
                  <a:cubicBezTo>
                    <a:pt x="815" y="221"/>
                    <a:pt x="815" y="221"/>
                    <a:pt x="815" y="221"/>
                  </a:cubicBezTo>
                  <a:cubicBezTo>
                    <a:pt x="815" y="99"/>
                    <a:pt x="815" y="99"/>
                    <a:pt x="815" y="99"/>
                  </a:cubicBezTo>
                  <a:cubicBezTo>
                    <a:pt x="857" y="99"/>
                    <a:pt x="857" y="99"/>
                    <a:pt x="857" y="99"/>
                  </a:cubicBezTo>
                  <a:cubicBezTo>
                    <a:pt x="872" y="99"/>
                    <a:pt x="887" y="113"/>
                    <a:pt x="884" y="142"/>
                  </a:cubicBezTo>
                  <a:cubicBezTo>
                    <a:pt x="884" y="222"/>
                    <a:pt x="884" y="222"/>
                    <a:pt x="884" y="222"/>
                  </a:cubicBezTo>
                  <a:cubicBezTo>
                    <a:pt x="927" y="222"/>
                    <a:pt x="927" y="222"/>
                    <a:pt x="927" y="222"/>
                  </a:cubicBezTo>
                  <a:cubicBezTo>
                    <a:pt x="927" y="135"/>
                    <a:pt x="927" y="135"/>
                    <a:pt x="927" y="135"/>
                  </a:cubicBezTo>
                  <a:cubicBezTo>
                    <a:pt x="927" y="84"/>
                    <a:pt x="899" y="57"/>
                    <a:pt x="863" y="57"/>
                  </a:cubicBezTo>
                  <a:cubicBezTo>
                    <a:pt x="771" y="57"/>
                    <a:pt x="771" y="57"/>
                    <a:pt x="771" y="57"/>
                  </a:cubicBezTo>
                  <a:cubicBezTo>
                    <a:pt x="771" y="199"/>
                    <a:pt x="771" y="199"/>
                    <a:pt x="771" y="199"/>
                  </a:cubicBezTo>
                  <a:cubicBezTo>
                    <a:pt x="707" y="58"/>
                    <a:pt x="707" y="58"/>
                    <a:pt x="707" y="58"/>
                  </a:cubicBezTo>
                  <a:cubicBezTo>
                    <a:pt x="677" y="58"/>
                    <a:pt x="677" y="58"/>
                    <a:pt x="677" y="58"/>
                  </a:cubicBezTo>
                  <a:cubicBezTo>
                    <a:pt x="615" y="193"/>
                    <a:pt x="615" y="193"/>
                    <a:pt x="615" y="193"/>
                  </a:cubicBezTo>
                  <a:cubicBezTo>
                    <a:pt x="615" y="175"/>
                    <a:pt x="592" y="162"/>
                    <a:pt x="592" y="162"/>
                  </a:cubicBezTo>
                  <a:cubicBezTo>
                    <a:pt x="613" y="163"/>
                    <a:pt x="637" y="65"/>
                    <a:pt x="564" y="58"/>
                  </a:cubicBezTo>
                  <a:cubicBezTo>
                    <a:pt x="447" y="58"/>
                    <a:pt x="447" y="58"/>
                    <a:pt x="447" y="58"/>
                  </a:cubicBezTo>
                  <a:cubicBezTo>
                    <a:pt x="447" y="175"/>
                    <a:pt x="447" y="175"/>
                    <a:pt x="447" y="175"/>
                  </a:cubicBezTo>
                  <a:cubicBezTo>
                    <a:pt x="435" y="175"/>
                    <a:pt x="435" y="175"/>
                    <a:pt x="435" y="175"/>
                  </a:cubicBezTo>
                  <a:cubicBezTo>
                    <a:pt x="427" y="174"/>
                    <a:pt x="418" y="158"/>
                    <a:pt x="417" y="148"/>
                  </a:cubicBezTo>
                  <a:cubicBezTo>
                    <a:pt x="417" y="41"/>
                    <a:pt x="417" y="41"/>
                    <a:pt x="417" y="41"/>
                  </a:cubicBezTo>
                  <a:cubicBezTo>
                    <a:pt x="858" y="41"/>
                    <a:pt x="858" y="41"/>
                    <a:pt x="858" y="41"/>
                  </a:cubicBezTo>
                  <a:cubicBezTo>
                    <a:pt x="858" y="0"/>
                    <a:pt x="858" y="0"/>
                    <a:pt x="858" y="0"/>
                  </a:cubicBezTo>
                  <a:cubicBezTo>
                    <a:pt x="142" y="0"/>
                    <a:pt x="142" y="0"/>
                    <a:pt x="142" y="0"/>
                  </a:cubicBezTo>
                  <a:cubicBezTo>
                    <a:pt x="163" y="41"/>
                    <a:pt x="163" y="41"/>
                    <a:pt x="163" y="41"/>
                  </a:cubicBezTo>
                  <a:cubicBezTo>
                    <a:pt x="374" y="41"/>
                    <a:pt x="374" y="41"/>
                    <a:pt x="374" y="41"/>
                  </a:cubicBezTo>
                  <a:cubicBezTo>
                    <a:pt x="374" y="157"/>
                    <a:pt x="374" y="157"/>
                    <a:pt x="374" y="157"/>
                  </a:cubicBezTo>
                  <a:cubicBezTo>
                    <a:pt x="374" y="189"/>
                    <a:pt x="410" y="220"/>
                    <a:pt x="445" y="221"/>
                  </a:cubicBezTo>
                  <a:cubicBezTo>
                    <a:pt x="491" y="221"/>
                    <a:pt x="491" y="221"/>
                    <a:pt x="491" y="221"/>
                  </a:cubicBezTo>
                  <a:cubicBezTo>
                    <a:pt x="491" y="177"/>
                    <a:pt x="491" y="177"/>
                    <a:pt x="491" y="177"/>
                  </a:cubicBezTo>
                  <a:lnTo>
                    <a:pt x="539" y="1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6"/>
            <p:cNvSpPr>
              <a:spLocks noEditPoints="1"/>
            </p:cNvSpPr>
            <p:nvPr/>
          </p:nvSpPr>
          <p:spPr bwMode="auto">
            <a:xfrm>
              <a:off x="555625" y="3971925"/>
              <a:ext cx="184150" cy="207962"/>
            </a:xfrm>
            <a:custGeom>
              <a:avLst/>
              <a:gdLst>
                <a:gd name="T0" fmla="*/ 32 w 49"/>
                <a:gd name="T1" fmla="*/ 0 h 55"/>
                <a:gd name="T2" fmla="*/ 49 w 49"/>
                <a:gd name="T3" fmla="*/ 12 h 55"/>
                <a:gd name="T4" fmla="*/ 35 w 49"/>
                <a:gd name="T5" fmla="*/ 25 h 55"/>
                <a:gd name="T6" fmla="*/ 35 w 49"/>
                <a:gd name="T7" fmla="*/ 25 h 55"/>
                <a:gd name="T8" fmla="*/ 48 w 49"/>
                <a:gd name="T9" fmla="*/ 38 h 55"/>
                <a:gd name="T10" fmla="*/ 38 w 49"/>
                <a:gd name="T11" fmla="*/ 52 h 55"/>
                <a:gd name="T12" fmla="*/ 20 w 49"/>
                <a:gd name="T13" fmla="*/ 55 h 55"/>
                <a:gd name="T14" fmla="*/ 0 w 49"/>
                <a:gd name="T15" fmla="*/ 55 h 55"/>
                <a:gd name="T16" fmla="*/ 1 w 49"/>
                <a:gd name="T17" fmla="*/ 52 h 55"/>
                <a:gd name="T18" fmla="*/ 9 w 49"/>
                <a:gd name="T19" fmla="*/ 44 h 55"/>
                <a:gd name="T20" fmla="*/ 16 w 49"/>
                <a:gd name="T21" fmla="*/ 10 h 55"/>
                <a:gd name="T22" fmla="*/ 10 w 49"/>
                <a:gd name="T23" fmla="*/ 3 h 55"/>
                <a:gd name="T24" fmla="*/ 11 w 49"/>
                <a:gd name="T25" fmla="*/ 0 h 55"/>
                <a:gd name="T26" fmla="*/ 32 w 49"/>
                <a:gd name="T27" fmla="*/ 0 h 55"/>
                <a:gd name="T28" fmla="*/ 19 w 49"/>
                <a:gd name="T29" fmla="*/ 44 h 55"/>
                <a:gd name="T30" fmla="*/ 24 w 49"/>
                <a:gd name="T31" fmla="*/ 52 h 55"/>
                <a:gd name="T32" fmla="*/ 37 w 49"/>
                <a:gd name="T33" fmla="*/ 38 h 55"/>
                <a:gd name="T34" fmla="*/ 25 w 49"/>
                <a:gd name="T35" fmla="*/ 27 h 55"/>
                <a:gd name="T36" fmla="*/ 22 w 49"/>
                <a:gd name="T37" fmla="*/ 27 h 55"/>
                <a:gd name="T38" fmla="*/ 19 w 49"/>
                <a:gd name="T39" fmla="*/ 44 h 55"/>
                <a:gd name="T40" fmla="*/ 26 w 49"/>
                <a:gd name="T41" fmla="*/ 24 h 55"/>
                <a:gd name="T42" fmla="*/ 39 w 49"/>
                <a:gd name="T43" fmla="*/ 12 h 55"/>
                <a:gd name="T44" fmla="*/ 31 w 49"/>
                <a:gd name="T45" fmla="*/ 3 h 55"/>
                <a:gd name="T46" fmla="*/ 27 w 49"/>
                <a:gd name="T47" fmla="*/ 4 h 55"/>
                <a:gd name="T48" fmla="*/ 26 w 49"/>
                <a:gd name="T49" fmla="*/ 8 h 55"/>
                <a:gd name="T50" fmla="*/ 23 w 49"/>
                <a:gd name="T51" fmla="*/ 24 h 55"/>
                <a:gd name="T52" fmla="*/ 26 w 49"/>
                <a:gd name="T53"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55">
                  <a:moveTo>
                    <a:pt x="32" y="0"/>
                  </a:moveTo>
                  <a:cubicBezTo>
                    <a:pt x="43" y="0"/>
                    <a:pt x="49" y="3"/>
                    <a:pt x="49" y="12"/>
                  </a:cubicBezTo>
                  <a:cubicBezTo>
                    <a:pt x="49" y="20"/>
                    <a:pt x="43" y="23"/>
                    <a:pt x="35" y="25"/>
                  </a:cubicBezTo>
                  <a:cubicBezTo>
                    <a:pt x="35" y="25"/>
                    <a:pt x="35" y="25"/>
                    <a:pt x="35" y="25"/>
                  </a:cubicBezTo>
                  <a:cubicBezTo>
                    <a:pt x="42" y="26"/>
                    <a:pt x="48" y="30"/>
                    <a:pt x="48" y="38"/>
                  </a:cubicBezTo>
                  <a:cubicBezTo>
                    <a:pt x="48" y="44"/>
                    <a:pt x="44" y="49"/>
                    <a:pt x="38" y="52"/>
                  </a:cubicBezTo>
                  <a:cubicBezTo>
                    <a:pt x="33" y="54"/>
                    <a:pt x="27" y="55"/>
                    <a:pt x="20" y="55"/>
                  </a:cubicBezTo>
                  <a:cubicBezTo>
                    <a:pt x="0" y="55"/>
                    <a:pt x="0" y="55"/>
                    <a:pt x="0" y="55"/>
                  </a:cubicBezTo>
                  <a:cubicBezTo>
                    <a:pt x="1" y="52"/>
                    <a:pt x="1" y="52"/>
                    <a:pt x="1" y="52"/>
                  </a:cubicBezTo>
                  <a:cubicBezTo>
                    <a:pt x="7" y="52"/>
                    <a:pt x="8" y="51"/>
                    <a:pt x="9" y="44"/>
                  </a:cubicBezTo>
                  <a:cubicBezTo>
                    <a:pt x="16" y="10"/>
                    <a:pt x="16" y="10"/>
                    <a:pt x="16" y="10"/>
                  </a:cubicBezTo>
                  <a:cubicBezTo>
                    <a:pt x="17" y="4"/>
                    <a:pt x="17" y="3"/>
                    <a:pt x="10" y="3"/>
                  </a:cubicBezTo>
                  <a:cubicBezTo>
                    <a:pt x="11" y="0"/>
                    <a:pt x="11" y="0"/>
                    <a:pt x="11" y="0"/>
                  </a:cubicBezTo>
                  <a:lnTo>
                    <a:pt x="32" y="0"/>
                  </a:lnTo>
                  <a:close/>
                  <a:moveTo>
                    <a:pt x="19" y="44"/>
                  </a:moveTo>
                  <a:cubicBezTo>
                    <a:pt x="18" y="50"/>
                    <a:pt x="20" y="52"/>
                    <a:pt x="24" y="52"/>
                  </a:cubicBezTo>
                  <a:cubicBezTo>
                    <a:pt x="31" y="52"/>
                    <a:pt x="37" y="46"/>
                    <a:pt x="37" y="38"/>
                  </a:cubicBezTo>
                  <a:cubicBezTo>
                    <a:pt x="37" y="30"/>
                    <a:pt x="31" y="27"/>
                    <a:pt x="25" y="27"/>
                  </a:cubicBezTo>
                  <a:cubicBezTo>
                    <a:pt x="22" y="27"/>
                    <a:pt x="22" y="27"/>
                    <a:pt x="22" y="27"/>
                  </a:cubicBezTo>
                  <a:lnTo>
                    <a:pt x="19" y="44"/>
                  </a:lnTo>
                  <a:close/>
                  <a:moveTo>
                    <a:pt x="26" y="24"/>
                  </a:moveTo>
                  <a:cubicBezTo>
                    <a:pt x="35" y="24"/>
                    <a:pt x="39" y="19"/>
                    <a:pt x="39" y="12"/>
                  </a:cubicBezTo>
                  <a:cubicBezTo>
                    <a:pt x="39" y="5"/>
                    <a:pt x="35" y="3"/>
                    <a:pt x="31" y="3"/>
                  </a:cubicBezTo>
                  <a:cubicBezTo>
                    <a:pt x="29" y="3"/>
                    <a:pt x="28" y="3"/>
                    <a:pt x="27" y="4"/>
                  </a:cubicBezTo>
                  <a:cubicBezTo>
                    <a:pt x="26" y="5"/>
                    <a:pt x="26" y="6"/>
                    <a:pt x="26" y="8"/>
                  </a:cubicBezTo>
                  <a:cubicBezTo>
                    <a:pt x="23" y="24"/>
                    <a:pt x="23" y="24"/>
                    <a:pt x="23" y="24"/>
                  </a:cubicBezTo>
                  <a:lnTo>
                    <a:pt x="26"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7"/>
            <p:cNvSpPr>
              <a:spLocks noEditPoints="1"/>
            </p:cNvSpPr>
            <p:nvPr/>
          </p:nvSpPr>
          <p:spPr bwMode="auto">
            <a:xfrm>
              <a:off x="763588" y="3971925"/>
              <a:ext cx="190500" cy="207962"/>
            </a:xfrm>
            <a:custGeom>
              <a:avLst/>
              <a:gdLst>
                <a:gd name="T0" fmla="*/ 50 w 51"/>
                <a:gd name="T1" fmla="*/ 55 h 55"/>
                <a:gd name="T2" fmla="*/ 49 w 51"/>
                <a:gd name="T3" fmla="*/ 55 h 55"/>
                <a:gd name="T4" fmla="*/ 34 w 51"/>
                <a:gd name="T5" fmla="*/ 47 h 55"/>
                <a:gd name="T6" fmla="*/ 28 w 51"/>
                <a:gd name="T7" fmla="*/ 35 h 55"/>
                <a:gd name="T8" fmla="*/ 23 w 51"/>
                <a:gd name="T9" fmla="*/ 31 h 55"/>
                <a:gd name="T10" fmla="*/ 21 w 51"/>
                <a:gd name="T11" fmla="*/ 31 h 55"/>
                <a:gd name="T12" fmla="*/ 18 w 51"/>
                <a:gd name="T13" fmla="*/ 44 h 55"/>
                <a:gd name="T14" fmla="*/ 24 w 51"/>
                <a:gd name="T15" fmla="*/ 52 h 55"/>
                <a:gd name="T16" fmla="*/ 24 w 51"/>
                <a:gd name="T17" fmla="*/ 55 h 55"/>
                <a:gd name="T18" fmla="*/ 0 w 51"/>
                <a:gd name="T19" fmla="*/ 55 h 55"/>
                <a:gd name="T20" fmla="*/ 1 w 51"/>
                <a:gd name="T21" fmla="*/ 52 h 55"/>
                <a:gd name="T22" fmla="*/ 9 w 51"/>
                <a:gd name="T23" fmla="*/ 44 h 55"/>
                <a:gd name="T24" fmla="*/ 16 w 51"/>
                <a:gd name="T25" fmla="*/ 10 h 55"/>
                <a:gd name="T26" fmla="*/ 10 w 51"/>
                <a:gd name="T27" fmla="*/ 3 h 55"/>
                <a:gd name="T28" fmla="*/ 10 w 51"/>
                <a:gd name="T29" fmla="*/ 0 h 55"/>
                <a:gd name="T30" fmla="*/ 31 w 51"/>
                <a:gd name="T31" fmla="*/ 0 h 55"/>
                <a:gd name="T32" fmla="*/ 44 w 51"/>
                <a:gd name="T33" fmla="*/ 3 h 55"/>
                <a:gd name="T34" fmla="*/ 49 w 51"/>
                <a:gd name="T35" fmla="*/ 13 h 55"/>
                <a:gd name="T36" fmla="*/ 36 w 51"/>
                <a:gd name="T37" fmla="*/ 29 h 55"/>
                <a:gd name="T38" fmla="*/ 41 w 51"/>
                <a:gd name="T39" fmla="*/ 40 h 55"/>
                <a:gd name="T40" fmla="*/ 46 w 51"/>
                <a:gd name="T41" fmla="*/ 49 h 55"/>
                <a:gd name="T42" fmla="*/ 51 w 51"/>
                <a:gd name="T43" fmla="*/ 53 h 55"/>
                <a:gd name="T44" fmla="*/ 50 w 51"/>
                <a:gd name="T45" fmla="*/ 55 h 55"/>
                <a:gd name="T46" fmla="*/ 24 w 51"/>
                <a:gd name="T47" fmla="*/ 28 h 55"/>
                <a:gd name="T48" fmla="*/ 33 w 51"/>
                <a:gd name="T49" fmla="*/ 26 h 55"/>
                <a:gd name="T50" fmla="*/ 39 w 51"/>
                <a:gd name="T51" fmla="*/ 14 h 55"/>
                <a:gd name="T52" fmla="*/ 30 w 51"/>
                <a:gd name="T53" fmla="*/ 3 h 55"/>
                <a:gd name="T54" fmla="*/ 27 w 51"/>
                <a:gd name="T55" fmla="*/ 4 h 55"/>
                <a:gd name="T56" fmla="*/ 25 w 51"/>
                <a:gd name="T57" fmla="*/ 8 h 55"/>
                <a:gd name="T58" fmla="*/ 21 w 51"/>
                <a:gd name="T59" fmla="*/ 28 h 55"/>
                <a:gd name="T60" fmla="*/ 24 w 51"/>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55">
                  <a:moveTo>
                    <a:pt x="50" y="55"/>
                  </a:moveTo>
                  <a:cubicBezTo>
                    <a:pt x="49" y="55"/>
                    <a:pt x="49" y="55"/>
                    <a:pt x="49" y="55"/>
                  </a:cubicBezTo>
                  <a:cubicBezTo>
                    <a:pt x="39" y="55"/>
                    <a:pt x="36" y="53"/>
                    <a:pt x="34" y="47"/>
                  </a:cubicBezTo>
                  <a:cubicBezTo>
                    <a:pt x="32" y="44"/>
                    <a:pt x="30" y="39"/>
                    <a:pt x="28" y="35"/>
                  </a:cubicBezTo>
                  <a:cubicBezTo>
                    <a:pt x="27" y="32"/>
                    <a:pt x="26" y="31"/>
                    <a:pt x="23" y="31"/>
                  </a:cubicBezTo>
                  <a:cubicBezTo>
                    <a:pt x="21" y="31"/>
                    <a:pt x="21" y="31"/>
                    <a:pt x="21" y="31"/>
                  </a:cubicBezTo>
                  <a:cubicBezTo>
                    <a:pt x="18" y="44"/>
                    <a:pt x="18" y="44"/>
                    <a:pt x="18" y="44"/>
                  </a:cubicBezTo>
                  <a:cubicBezTo>
                    <a:pt x="17" y="51"/>
                    <a:pt x="18" y="52"/>
                    <a:pt x="24"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3"/>
                    <a:pt x="16" y="3"/>
                    <a:pt x="10" y="3"/>
                  </a:cubicBezTo>
                  <a:cubicBezTo>
                    <a:pt x="10" y="0"/>
                    <a:pt x="10" y="0"/>
                    <a:pt x="10" y="0"/>
                  </a:cubicBezTo>
                  <a:cubicBezTo>
                    <a:pt x="31" y="0"/>
                    <a:pt x="31" y="0"/>
                    <a:pt x="31" y="0"/>
                  </a:cubicBezTo>
                  <a:cubicBezTo>
                    <a:pt x="36" y="0"/>
                    <a:pt x="40" y="1"/>
                    <a:pt x="44" y="3"/>
                  </a:cubicBezTo>
                  <a:cubicBezTo>
                    <a:pt x="47" y="5"/>
                    <a:pt x="49" y="8"/>
                    <a:pt x="49" y="13"/>
                  </a:cubicBezTo>
                  <a:cubicBezTo>
                    <a:pt x="49" y="22"/>
                    <a:pt x="43" y="27"/>
                    <a:pt x="36" y="29"/>
                  </a:cubicBezTo>
                  <a:cubicBezTo>
                    <a:pt x="37" y="31"/>
                    <a:pt x="39" y="36"/>
                    <a:pt x="41" y="40"/>
                  </a:cubicBezTo>
                  <a:cubicBezTo>
                    <a:pt x="43" y="44"/>
                    <a:pt x="44" y="47"/>
                    <a:pt x="46" y="49"/>
                  </a:cubicBezTo>
                  <a:cubicBezTo>
                    <a:pt x="48" y="52"/>
                    <a:pt x="49" y="52"/>
                    <a:pt x="51" y="53"/>
                  </a:cubicBezTo>
                  <a:lnTo>
                    <a:pt x="50" y="55"/>
                  </a:lnTo>
                  <a:close/>
                  <a:moveTo>
                    <a:pt x="24" y="28"/>
                  </a:moveTo>
                  <a:cubicBezTo>
                    <a:pt x="28" y="28"/>
                    <a:pt x="30" y="27"/>
                    <a:pt x="33" y="26"/>
                  </a:cubicBezTo>
                  <a:cubicBezTo>
                    <a:pt x="37" y="23"/>
                    <a:pt x="39" y="19"/>
                    <a:pt x="39" y="14"/>
                  </a:cubicBezTo>
                  <a:cubicBezTo>
                    <a:pt x="39" y="7"/>
                    <a:pt x="35" y="3"/>
                    <a:pt x="30" y="3"/>
                  </a:cubicBezTo>
                  <a:cubicBezTo>
                    <a:pt x="29" y="3"/>
                    <a:pt x="27" y="3"/>
                    <a:pt x="27" y="4"/>
                  </a:cubicBezTo>
                  <a:cubicBezTo>
                    <a:pt x="26" y="4"/>
                    <a:pt x="26" y="6"/>
                    <a:pt x="25" y="8"/>
                  </a:cubicBezTo>
                  <a:cubicBezTo>
                    <a:pt x="21" y="28"/>
                    <a:pt x="21" y="28"/>
                    <a:pt x="21" y="28"/>
                  </a:cubicBezTo>
                  <a:lnTo>
                    <a:pt x="2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8"/>
            <p:cNvSpPr>
              <a:spLocks/>
            </p:cNvSpPr>
            <p:nvPr/>
          </p:nvSpPr>
          <p:spPr bwMode="auto">
            <a:xfrm>
              <a:off x="973138" y="3971925"/>
              <a:ext cx="128588" cy="207962"/>
            </a:xfrm>
            <a:custGeom>
              <a:avLst/>
              <a:gdLst>
                <a:gd name="T0" fmla="*/ 33 w 34"/>
                <a:gd name="T1" fmla="*/ 3 h 55"/>
                <a:gd name="T2" fmla="*/ 25 w 34"/>
                <a:gd name="T3" fmla="*/ 10 h 55"/>
                <a:gd name="T4" fmla="*/ 18 w 34"/>
                <a:gd name="T5" fmla="*/ 44 h 55"/>
                <a:gd name="T6" fmla="*/ 24 w 34"/>
                <a:gd name="T7" fmla="*/ 52 h 55"/>
                <a:gd name="T8" fmla="*/ 24 w 34"/>
                <a:gd name="T9" fmla="*/ 55 h 55"/>
                <a:gd name="T10" fmla="*/ 0 w 34"/>
                <a:gd name="T11" fmla="*/ 55 h 55"/>
                <a:gd name="T12" fmla="*/ 1 w 34"/>
                <a:gd name="T13" fmla="*/ 52 h 55"/>
                <a:gd name="T14" fmla="*/ 9 w 34"/>
                <a:gd name="T15" fmla="*/ 44 h 55"/>
                <a:gd name="T16" fmla="*/ 15 w 34"/>
                <a:gd name="T17" fmla="*/ 10 h 55"/>
                <a:gd name="T18" fmla="*/ 9 w 34"/>
                <a:gd name="T19" fmla="*/ 3 h 55"/>
                <a:gd name="T20" fmla="*/ 10 w 34"/>
                <a:gd name="T21" fmla="*/ 0 h 55"/>
                <a:gd name="T22" fmla="*/ 34 w 34"/>
                <a:gd name="T23" fmla="*/ 0 h 55"/>
                <a:gd name="T24" fmla="*/ 33 w 34"/>
                <a:gd name="T2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5">
                  <a:moveTo>
                    <a:pt x="33" y="3"/>
                  </a:moveTo>
                  <a:cubicBezTo>
                    <a:pt x="27" y="3"/>
                    <a:pt x="26" y="4"/>
                    <a:pt x="25" y="10"/>
                  </a:cubicBezTo>
                  <a:cubicBezTo>
                    <a:pt x="18" y="44"/>
                    <a:pt x="18" y="44"/>
                    <a:pt x="18" y="44"/>
                  </a:cubicBezTo>
                  <a:cubicBezTo>
                    <a:pt x="17" y="51"/>
                    <a:pt x="18" y="52"/>
                    <a:pt x="24" y="52"/>
                  </a:cubicBezTo>
                  <a:cubicBezTo>
                    <a:pt x="24" y="55"/>
                    <a:pt x="24" y="55"/>
                    <a:pt x="24" y="55"/>
                  </a:cubicBezTo>
                  <a:cubicBezTo>
                    <a:pt x="0" y="55"/>
                    <a:pt x="0" y="55"/>
                    <a:pt x="0" y="55"/>
                  </a:cubicBezTo>
                  <a:cubicBezTo>
                    <a:pt x="1" y="52"/>
                    <a:pt x="1" y="52"/>
                    <a:pt x="1" y="52"/>
                  </a:cubicBezTo>
                  <a:cubicBezTo>
                    <a:pt x="7" y="52"/>
                    <a:pt x="8" y="51"/>
                    <a:pt x="9" y="44"/>
                  </a:cubicBezTo>
                  <a:cubicBezTo>
                    <a:pt x="15" y="10"/>
                    <a:pt x="15" y="10"/>
                    <a:pt x="15" y="10"/>
                  </a:cubicBezTo>
                  <a:cubicBezTo>
                    <a:pt x="17" y="4"/>
                    <a:pt x="16" y="3"/>
                    <a:pt x="9" y="3"/>
                  </a:cubicBezTo>
                  <a:cubicBezTo>
                    <a:pt x="10" y="0"/>
                    <a:pt x="10" y="0"/>
                    <a:pt x="10" y="0"/>
                  </a:cubicBezTo>
                  <a:cubicBezTo>
                    <a:pt x="34" y="0"/>
                    <a:pt x="34" y="0"/>
                    <a:pt x="34" y="0"/>
                  </a:cubicBezTo>
                  <a:lnTo>
                    <a:pt x="33"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9"/>
            <p:cNvSpPr>
              <a:spLocks/>
            </p:cNvSpPr>
            <p:nvPr/>
          </p:nvSpPr>
          <p:spPr bwMode="auto">
            <a:xfrm>
              <a:off x="1096963" y="3971925"/>
              <a:ext cx="244475" cy="212725"/>
            </a:xfrm>
            <a:custGeom>
              <a:avLst/>
              <a:gdLst>
                <a:gd name="T0" fmla="*/ 65 w 65"/>
                <a:gd name="T1" fmla="*/ 3 h 56"/>
                <a:gd name="T2" fmla="*/ 57 w 65"/>
                <a:gd name="T3" fmla="*/ 8 h 56"/>
                <a:gd name="T4" fmla="*/ 54 w 65"/>
                <a:gd name="T5" fmla="*/ 22 h 56"/>
                <a:gd name="T6" fmla="*/ 47 w 65"/>
                <a:gd name="T7" fmla="*/ 56 h 56"/>
                <a:gd name="T8" fmla="*/ 44 w 65"/>
                <a:gd name="T9" fmla="*/ 56 h 56"/>
                <a:gd name="T10" fmla="*/ 19 w 65"/>
                <a:gd name="T11" fmla="*/ 12 h 56"/>
                <a:gd name="T12" fmla="*/ 19 w 65"/>
                <a:gd name="T13" fmla="*/ 12 h 56"/>
                <a:gd name="T14" fmla="*/ 15 w 65"/>
                <a:gd name="T15" fmla="*/ 33 h 56"/>
                <a:gd name="T16" fmla="*/ 13 w 65"/>
                <a:gd name="T17" fmla="*/ 47 h 56"/>
                <a:gd name="T18" fmla="*/ 20 w 65"/>
                <a:gd name="T19" fmla="*/ 52 h 56"/>
                <a:gd name="T20" fmla="*/ 20 w 65"/>
                <a:gd name="T21" fmla="*/ 55 h 56"/>
                <a:gd name="T22" fmla="*/ 0 w 65"/>
                <a:gd name="T23" fmla="*/ 55 h 56"/>
                <a:gd name="T24" fmla="*/ 0 w 65"/>
                <a:gd name="T25" fmla="*/ 52 h 56"/>
                <a:gd name="T26" fmla="*/ 8 w 65"/>
                <a:gd name="T27" fmla="*/ 47 h 56"/>
                <a:gd name="T28" fmla="*/ 11 w 65"/>
                <a:gd name="T29" fmla="*/ 33 h 56"/>
                <a:gd name="T30" fmla="*/ 15 w 65"/>
                <a:gd name="T31" fmla="*/ 14 h 56"/>
                <a:gd name="T32" fmla="*/ 15 w 65"/>
                <a:gd name="T33" fmla="*/ 5 h 56"/>
                <a:gd name="T34" fmla="*/ 8 w 65"/>
                <a:gd name="T35" fmla="*/ 3 h 56"/>
                <a:gd name="T36" fmla="*/ 9 w 65"/>
                <a:gd name="T37" fmla="*/ 0 h 56"/>
                <a:gd name="T38" fmla="*/ 23 w 65"/>
                <a:gd name="T39" fmla="*/ 0 h 56"/>
                <a:gd name="T40" fmla="*/ 46 w 65"/>
                <a:gd name="T41" fmla="*/ 40 h 56"/>
                <a:gd name="T42" fmla="*/ 47 w 65"/>
                <a:gd name="T43" fmla="*/ 40 h 56"/>
                <a:gd name="T44" fmla="*/ 50 w 65"/>
                <a:gd name="T45" fmla="*/ 22 h 56"/>
                <a:gd name="T46" fmla="*/ 52 w 65"/>
                <a:gd name="T47" fmla="*/ 8 h 56"/>
                <a:gd name="T48" fmla="*/ 45 w 65"/>
                <a:gd name="T49" fmla="*/ 3 h 56"/>
                <a:gd name="T50" fmla="*/ 45 w 65"/>
                <a:gd name="T51" fmla="*/ 0 h 56"/>
                <a:gd name="T52" fmla="*/ 65 w 65"/>
                <a:gd name="T53" fmla="*/ 0 h 56"/>
                <a:gd name="T54" fmla="*/ 65 w 65"/>
                <a:gd name="T5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56">
                  <a:moveTo>
                    <a:pt x="65" y="3"/>
                  </a:moveTo>
                  <a:cubicBezTo>
                    <a:pt x="59" y="3"/>
                    <a:pt x="58" y="4"/>
                    <a:pt x="57" y="8"/>
                  </a:cubicBezTo>
                  <a:cubicBezTo>
                    <a:pt x="56" y="10"/>
                    <a:pt x="55" y="14"/>
                    <a:pt x="54" y="22"/>
                  </a:cubicBezTo>
                  <a:cubicBezTo>
                    <a:pt x="47" y="56"/>
                    <a:pt x="47" y="56"/>
                    <a:pt x="47" y="56"/>
                  </a:cubicBezTo>
                  <a:cubicBezTo>
                    <a:pt x="44" y="56"/>
                    <a:pt x="44" y="56"/>
                    <a:pt x="44" y="56"/>
                  </a:cubicBezTo>
                  <a:cubicBezTo>
                    <a:pt x="19" y="12"/>
                    <a:pt x="19" y="12"/>
                    <a:pt x="19" y="12"/>
                  </a:cubicBezTo>
                  <a:cubicBezTo>
                    <a:pt x="19" y="12"/>
                    <a:pt x="19" y="12"/>
                    <a:pt x="19" y="12"/>
                  </a:cubicBezTo>
                  <a:cubicBezTo>
                    <a:pt x="15" y="33"/>
                    <a:pt x="15" y="33"/>
                    <a:pt x="15" y="33"/>
                  </a:cubicBezTo>
                  <a:cubicBezTo>
                    <a:pt x="14" y="40"/>
                    <a:pt x="13" y="44"/>
                    <a:pt x="13" y="47"/>
                  </a:cubicBezTo>
                  <a:cubicBezTo>
                    <a:pt x="13" y="51"/>
                    <a:pt x="14" y="52"/>
                    <a:pt x="20" y="52"/>
                  </a:cubicBezTo>
                  <a:cubicBezTo>
                    <a:pt x="20" y="55"/>
                    <a:pt x="20" y="55"/>
                    <a:pt x="20" y="55"/>
                  </a:cubicBezTo>
                  <a:cubicBezTo>
                    <a:pt x="0" y="55"/>
                    <a:pt x="0" y="55"/>
                    <a:pt x="0" y="55"/>
                  </a:cubicBezTo>
                  <a:cubicBezTo>
                    <a:pt x="0" y="52"/>
                    <a:pt x="0" y="52"/>
                    <a:pt x="0" y="52"/>
                  </a:cubicBezTo>
                  <a:cubicBezTo>
                    <a:pt x="5" y="52"/>
                    <a:pt x="7" y="51"/>
                    <a:pt x="8" y="47"/>
                  </a:cubicBezTo>
                  <a:cubicBezTo>
                    <a:pt x="9" y="44"/>
                    <a:pt x="10" y="41"/>
                    <a:pt x="11" y="33"/>
                  </a:cubicBezTo>
                  <a:cubicBezTo>
                    <a:pt x="15" y="14"/>
                    <a:pt x="15" y="14"/>
                    <a:pt x="15" y="14"/>
                  </a:cubicBezTo>
                  <a:cubicBezTo>
                    <a:pt x="16" y="9"/>
                    <a:pt x="16" y="7"/>
                    <a:pt x="15" y="5"/>
                  </a:cubicBezTo>
                  <a:cubicBezTo>
                    <a:pt x="14" y="3"/>
                    <a:pt x="12" y="3"/>
                    <a:pt x="8" y="3"/>
                  </a:cubicBezTo>
                  <a:cubicBezTo>
                    <a:pt x="9" y="0"/>
                    <a:pt x="9" y="0"/>
                    <a:pt x="9" y="0"/>
                  </a:cubicBezTo>
                  <a:cubicBezTo>
                    <a:pt x="23" y="0"/>
                    <a:pt x="23" y="0"/>
                    <a:pt x="23" y="0"/>
                  </a:cubicBezTo>
                  <a:cubicBezTo>
                    <a:pt x="46" y="40"/>
                    <a:pt x="46" y="40"/>
                    <a:pt x="46" y="40"/>
                  </a:cubicBezTo>
                  <a:cubicBezTo>
                    <a:pt x="47" y="40"/>
                    <a:pt x="47" y="40"/>
                    <a:pt x="47" y="40"/>
                  </a:cubicBezTo>
                  <a:cubicBezTo>
                    <a:pt x="50" y="22"/>
                    <a:pt x="50" y="22"/>
                    <a:pt x="50" y="22"/>
                  </a:cubicBezTo>
                  <a:cubicBezTo>
                    <a:pt x="51" y="14"/>
                    <a:pt x="52" y="10"/>
                    <a:pt x="52" y="8"/>
                  </a:cubicBezTo>
                  <a:cubicBezTo>
                    <a:pt x="52" y="4"/>
                    <a:pt x="51" y="3"/>
                    <a:pt x="45" y="3"/>
                  </a:cubicBezTo>
                  <a:cubicBezTo>
                    <a:pt x="45" y="0"/>
                    <a:pt x="45" y="0"/>
                    <a:pt x="45" y="0"/>
                  </a:cubicBezTo>
                  <a:cubicBezTo>
                    <a:pt x="65" y="0"/>
                    <a:pt x="65" y="0"/>
                    <a:pt x="65" y="0"/>
                  </a:cubicBezTo>
                  <a:lnTo>
                    <a:pt x="65"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40"/>
            <p:cNvSpPr>
              <a:spLocks/>
            </p:cNvSpPr>
            <p:nvPr/>
          </p:nvSpPr>
          <p:spPr bwMode="auto">
            <a:xfrm>
              <a:off x="1352550" y="3968750"/>
              <a:ext cx="200025" cy="215900"/>
            </a:xfrm>
            <a:custGeom>
              <a:avLst/>
              <a:gdLst>
                <a:gd name="T0" fmla="*/ 48 w 53"/>
                <a:gd name="T1" fmla="*/ 16 h 57"/>
                <a:gd name="T2" fmla="*/ 35 w 53"/>
                <a:gd name="T3" fmla="*/ 3 h 57"/>
                <a:gd name="T4" fmla="*/ 11 w 53"/>
                <a:gd name="T5" fmla="*/ 33 h 57"/>
                <a:gd name="T6" fmla="*/ 28 w 53"/>
                <a:gd name="T7" fmla="*/ 54 h 57"/>
                <a:gd name="T8" fmla="*/ 35 w 53"/>
                <a:gd name="T9" fmla="*/ 48 h 57"/>
                <a:gd name="T10" fmla="*/ 37 w 53"/>
                <a:gd name="T11" fmla="*/ 41 h 57"/>
                <a:gd name="T12" fmla="*/ 29 w 53"/>
                <a:gd name="T13" fmla="*/ 33 h 57"/>
                <a:gd name="T14" fmla="*/ 30 w 53"/>
                <a:gd name="T15" fmla="*/ 30 h 57"/>
                <a:gd name="T16" fmla="*/ 53 w 53"/>
                <a:gd name="T17" fmla="*/ 30 h 57"/>
                <a:gd name="T18" fmla="*/ 52 w 53"/>
                <a:gd name="T19" fmla="*/ 33 h 57"/>
                <a:gd name="T20" fmla="*/ 46 w 53"/>
                <a:gd name="T21" fmla="*/ 41 h 57"/>
                <a:gd name="T22" fmla="*/ 45 w 53"/>
                <a:gd name="T23" fmla="*/ 47 h 57"/>
                <a:gd name="T24" fmla="*/ 44 w 53"/>
                <a:gd name="T25" fmla="*/ 54 h 57"/>
                <a:gd name="T26" fmla="*/ 26 w 53"/>
                <a:gd name="T27" fmla="*/ 57 h 57"/>
                <a:gd name="T28" fmla="*/ 0 w 53"/>
                <a:gd name="T29" fmla="*/ 33 h 57"/>
                <a:gd name="T30" fmla="*/ 37 w 53"/>
                <a:gd name="T31" fmla="*/ 0 h 57"/>
                <a:gd name="T32" fmla="*/ 52 w 53"/>
                <a:gd name="T33" fmla="*/ 2 h 57"/>
                <a:gd name="T34" fmla="*/ 51 w 53"/>
                <a:gd name="T35" fmla="*/ 16 h 57"/>
                <a:gd name="T36" fmla="*/ 48 w 53"/>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7">
                  <a:moveTo>
                    <a:pt x="48" y="16"/>
                  </a:moveTo>
                  <a:cubicBezTo>
                    <a:pt x="47" y="6"/>
                    <a:pt x="42" y="3"/>
                    <a:pt x="35" y="3"/>
                  </a:cubicBezTo>
                  <a:cubicBezTo>
                    <a:pt x="22" y="3"/>
                    <a:pt x="11" y="16"/>
                    <a:pt x="11" y="33"/>
                  </a:cubicBezTo>
                  <a:cubicBezTo>
                    <a:pt x="11" y="45"/>
                    <a:pt x="17" y="54"/>
                    <a:pt x="28" y="54"/>
                  </a:cubicBezTo>
                  <a:cubicBezTo>
                    <a:pt x="31" y="54"/>
                    <a:pt x="34" y="53"/>
                    <a:pt x="35" y="48"/>
                  </a:cubicBezTo>
                  <a:cubicBezTo>
                    <a:pt x="37" y="41"/>
                    <a:pt x="37" y="41"/>
                    <a:pt x="37" y="41"/>
                  </a:cubicBezTo>
                  <a:cubicBezTo>
                    <a:pt x="38" y="34"/>
                    <a:pt x="37" y="34"/>
                    <a:pt x="29" y="33"/>
                  </a:cubicBezTo>
                  <a:cubicBezTo>
                    <a:pt x="30" y="30"/>
                    <a:pt x="30" y="30"/>
                    <a:pt x="30" y="30"/>
                  </a:cubicBezTo>
                  <a:cubicBezTo>
                    <a:pt x="53" y="30"/>
                    <a:pt x="53" y="30"/>
                    <a:pt x="53" y="30"/>
                  </a:cubicBezTo>
                  <a:cubicBezTo>
                    <a:pt x="52" y="33"/>
                    <a:pt x="52" y="33"/>
                    <a:pt x="52" y="33"/>
                  </a:cubicBezTo>
                  <a:cubicBezTo>
                    <a:pt x="48" y="34"/>
                    <a:pt x="47" y="34"/>
                    <a:pt x="46" y="41"/>
                  </a:cubicBezTo>
                  <a:cubicBezTo>
                    <a:pt x="45" y="47"/>
                    <a:pt x="45" y="47"/>
                    <a:pt x="45" y="47"/>
                  </a:cubicBezTo>
                  <a:cubicBezTo>
                    <a:pt x="44" y="50"/>
                    <a:pt x="44" y="52"/>
                    <a:pt x="44" y="54"/>
                  </a:cubicBezTo>
                  <a:cubicBezTo>
                    <a:pt x="39" y="55"/>
                    <a:pt x="33" y="57"/>
                    <a:pt x="26" y="57"/>
                  </a:cubicBezTo>
                  <a:cubicBezTo>
                    <a:pt x="11" y="57"/>
                    <a:pt x="0" y="48"/>
                    <a:pt x="0" y="33"/>
                  </a:cubicBezTo>
                  <a:cubicBezTo>
                    <a:pt x="0" y="13"/>
                    <a:pt x="16" y="0"/>
                    <a:pt x="37" y="0"/>
                  </a:cubicBezTo>
                  <a:cubicBezTo>
                    <a:pt x="44" y="0"/>
                    <a:pt x="50" y="1"/>
                    <a:pt x="52" y="2"/>
                  </a:cubicBezTo>
                  <a:cubicBezTo>
                    <a:pt x="52" y="5"/>
                    <a:pt x="51" y="10"/>
                    <a:pt x="51" y="16"/>
                  </a:cubicBezTo>
                  <a:lnTo>
                    <a:pt x="48"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41"/>
            <p:cNvSpPr>
              <a:spLocks/>
            </p:cNvSpPr>
            <p:nvPr/>
          </p:nvSpPr>
          <p:spPr bwMode="auto">
            <a:xfrm>
              <a:off x="1566863" y="3971925"/>
              <a:ext cx="128588" cy="207962"/>
            </a:xfrm>
            <a:custGeom>
              <a:avLst/>
              <a:gdLst>
                <a:gd name="T0" fmla="*/ 33 w 34"/>
                <a:gd name="T1" fmla="*/ 3 h 55"/>
                <a:gd name="T2" fmla="*/ 25 w 34"/>
                <a:gd name="T3" fmla="*/ 10 h 55"/>
                <a:gd name="T4" fmla="*/ 19 w 34"/>
                <a:gd name="T5" fmla="*/ 44 h 55"/>
                <a:gd name="T6" fmla="*/ 25 w 34"/>
                <a:gd name="T7" fmla="*/ 52 h 55"/>
                <a:gd name="T8" fmla="*/ 24 w 34"/>
                <a:gd name="T9" fmla="*/ 55 h 55"/>
                <a:gd name="T10" fmla="*/ 0 w 34"/>
                <a:gd name="T11" fmla="*/ 55 h 55"/>
                <a:gd name="T12" fmla="*/ 1 w 34"/>
                <a:gd name="T13" fmla="*/ 52 h 55"/>
                <a:gd name="T14" fmla="*/ 9 w 34"/>
                <a:gd name="T15" fmla="*/ 44 h 55"/>
                <a:gd name="T16" fmla="*/ 16 w 34"/>
                <a:gd name="T17" fmla="*/ 10 h 55"/>
                <a:gd name="T18" fmla="*/ 9 w 34"/>
                <a:gd name="T19" fmla="*/ 3 h 55"/>
                <a:gd name="T20" fmla="*/ 10 w 34"/>
                <a:gd name="T21" fmla="*/ 0 h 55"/>
                <a:gd name="T22" fmla="*/ 34 w 34"/>
                <a:gd name="T23" fmla="*/ 0 h 55"/>
                <a:gd name="T24" fmla="*/ 33 w 34"/>
                <a:gd name="T2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5">
                  <a:moveTo>
                    <a:pt x="33" y="3"/>
                  </a:moveTo>
                  <a:cubicBezTo>
                    <a:pt x="27" y="3"/>
                    <a:pt x="26" y="4"/>
                    <a:pt x="25" y="10"/>
                  </a:cubicBezTo>
                  <a:cubicBezTo>
                    <a:pt x="19" y="44"/>
                    <a:pt x="19" y="44"/>
                    <a:pt x="19" y="44"/>
                  </a:cubicBezTo>
                  <a:cubicBezTo>
                    <a:pt x="17" y="51"/>
                    <a:pt x="18" y="52"/>
                    <a:pt x="25"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4"/>
                    <a:pt x="16" y="3"/>
                    <a:pt x="9" y="3"/>
                  </a:cubicBezTo>
                  <a:cubicBezTo>
                    <a:pt x="10" y="0"/>
                    <a:pt x="10" y="0"/>
                    <a:pt x="10" y="0"/>
                  </a:cubicBezTo>
                  <a:cubicBezTo>
                    <a:pt x="34" y="0"/>
                    <a:pt x="34" y="0"/>
                    <a:pt x="34" y="0"/>
                  </a:cubicBezTo>
                  <a:lnTo>
                    <a:pt x="33"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42"/>
            <p:cNvSpPr>
              <a:spLocks/>
            </p:cNvSpPr>
            <p:nvPr/>
          </p:nvSpPr>
          <p:spPr bwMode="auto">
            <a:xfrm>
              <a:off x="1690688" y="3971925"/>
              <a:ext cx="244475" cy="212725"/>
            </a:xfrm>
            <a:custGeom>
              <a:avLst/>
              <a:gdLst>
                <a:gd name="T0" fmla="*/ 65 w 65"/>
                <a:gd name="T1" fmla="*/ 3 h 56"/>
                <a:gd name="T2" fmla="*/ 57 w 65"/>
                <a:gd name="T3" fmla="*/ 8 h 56"/>
                <a:gd name="T4" fmla="*/ 54 w 65"/>
                <a:gd name="T5" fmla="*/ 22 h 56"/>
                <a:gd name="T6" fmla="*/ 48 w 65"/>
                <a:gd name="T7" fmla="*/ 56 h 56"/>
                <a:gd name="T8" fmla="*/ 44 w 65"/>
                <a:gd name="T9" fmla="*/ 56 h 56"/>
                <a:gd name="T10" fmla="*/ 20 w 65"/>
                <a:gd name="T11" fmla="*/ 12 h 56"/>
                <a:gd name="T12" fmla="*/ 19 w 65"/>
                <a:gd name="T13" fmla="*/ 12 h 56"/>
                <a:gd name="T14" fmla="*/ 15 w 65"/>
                <a:gd name="T15" fmla="*/ 33 h 56"/>
                <a:gd name="T16" fmla="*/ 13 w 65"/>
                <a:gd name="T17" fmla="*/ 47 h 56"/>
                <a:gd name="T18" fmla="*/ 21 w 65"/>
                <a:gd name="T19" fmla="*/ 52 h 56"/>
                <a:gd name="T20" fmla="*/ 20 w 65"/>
                <a:gd name="T21" fmla="*/ 55 h 56"/>
                <a:gd name="T22" fmla="*/ 0 w 65"/>
                <a:gd name="T23" fmla="*/ 55 h 56"/>
                <a:gd name="T24" fmla="*/ 1 w 65"/>
                <a:gd name="T25" fmla="*/ 52 h 56"/>
                <a:gd name="T26" fmla="*/ 8 w 65"/>
                <a:gd name="T27" fmla="*/ 47 h 56"/>
                <a:gd name="T28" fmla="*/ 11 w 65"/>
                <a:gd name="T29" fmla="*/ 33 h 56"/>
                <a:gd name="T30" fmla="*/ 15 w 65"/>
                <a:gd name="T31" fmla="*/ 14 h 56"/>
                <a:gd name="T32" fmla="*/ 15 w 65"/>
                <a:gd name="T33" fmla="*/ 5 h 56"/>
                <a:gd name="T34" fmla="*/ 8 w 65"/>
                <a:gd name="T35" fmla="*/ 3 h 56"/>
                <a:gd name="T36" fmla="*/ 9 w 65"/>
                <a:gd name="T37" fmla="*/ 0 h 56"/>
                <a:gd name="T38" fmla="*/ 23 w 65"/>
                <a:gd name="T39" fmla="*/ 0 h 56"/>
                <a:gd name="T40" fmla="*/ 46 w 65"/>
                <a:gd name="T41" fmla="*/ 40 h 56"/>
                <a:gd name="T42" fmla="*/ 47 w 65"/>
                <a:gd name="T43" fmla="*/ 40 h 56"/>
                <a:gd name="T44" fmla="*/ 50 w 65"/>
                <a:gd name="T45" fmla="*/ 22 h 56"/>
                <a:gd name="T46" fmla="*/ 52 w 65"/>
                <a:gd name="T47" fmla="*/ 8 h 56"/>
                <a:gd name="T48" fmla="*/ 45 w 65"/>
                <a:gd name="T49" fmla="*/ 3 h 56"/>
                <a:gd name="T50" fmla="*/ 45 w 65"/>
                <a:gd name="T51" fmla="*/ 0 h 56"/>
                <a:gd name="T52" fmla="*/ 65 w 65"/>
                <a:gd name="T53" fmla="*/ 0 h 56"/>
                <a:gd name="T54" fmla="*/ 65 w 65"/>
                <a:gd name="T5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56">
                  <a:moveTo>
                    <a:pt x="65" y="3"/>
                  </a:moveTo>
                  <a:cubicBezTo>
                    <a:pt x="60" y="3"/>
                    <a:pt x="58" y="4"/>
                    <a:pt x="57" y="8"/>
                  </a:cubicBezTo>
                  <a:cubicBezTo>
                    <a:pt x="57" y="10"/>
                    <a:pt x="56" y="14"/>
                    <a:pt x="54" y="22"/>
                  </a:cubicBezTo>
                  <a:cubicBezTo>
                    <a:pt x="48" y="56"/>
                    <a:pt x="48" y="56"/>
                    <a:pt x="48" y="56"/>
                  </a:cubicBezTo>
                  <a:cubicBezTo>
                    <a:pt x="44" y="56"/>
                    <a:pt x="44" y="56"/>
                    <a:pt x="44" y="56"/>
                  </a:cubicBezTo>
                  <a:cubicBezTo>
                    <a:pt x="20" y="12"/>
                    <a:pt x="20" y="12"/>
                    <a:pt x="20" y="12"/>
                  </a:cubicBezTo>
                  <a:cubicBezTo>
                    <a:pt x="19" y="12"/>
                    <a:pt x="19" y="12"/>
                    <a:pt x="19" y="12"/>
                  </a:cubicBezTo>
                  <a:cubicBezTo>
                    <a:pt x="15" y="33"/>
                    <a:pt x="15" y="33"/>
                    <a:pt x="15" y="33"/>
                  </a:cubicBezTo>
                  <a:cubicBezTo>
                    <a:pt x="14" y="40"/>
                    <a:pt x="13" y="44"/>
                    <a:pt x="13" y="47"/>
                  </a:cubicBezTo>
                  <a:cubicBezTo>
                    <a:pt x="13" y="51"/>
                    <a:pt x="15" y="52"/>
                    <a:pt x="21" y="52"/>
                  </a:cubicBezTo>
                  <a:cubicBezTo>
                    <a:pt x="20" y="55"/>
                    <a:pt x="20" y="55"/>
                    <a:pt x="20" y="55"/>
                  </a:cubicBezTo>
                  <a:cubicBezTo>
                    <a:pt x="0" y="55"/>
                    <a:pt x="0" y="55"/>
                    <a:pt x="0" y="55"/>
                  </a:cubicBezTo>
                  <a:cubicBezTo>
                    <a:pt x="1" y="52"/>
                    <a:pt x="1" y="52"/>
                    <a:pt x="1" y="52"/>
                  </a:cubicBezTo>
                  <a:cubicBezTo>
                    <a:pt x="5" y="52"/>
                    <a:pt x="7" y="51"/>
                    <a:pt x="8" y="47"/>
                  </a:cubicBezTo>
                  <a:cubicBezTo>
                    <a:pt x="9" y="44"/>
                    <a:pt x="10" y="41"/>
                    <a:pt x="11" y="33"/>
                  </a:cubicBezTo>
                  <a:cubicBezTo>
                    <a:pt x="15" y="14"/>
                    <a:pt x="15" y="14"/>
                    <a:pt x="15" y="14"/>
                  </a:cubicBezTo>
                  <a:cubicBezTo>
                    <a:pt x="16" y="9"/>
                    <a:pt x="16" y="7"/>
                    <a:pt x="15" y="5"/>
                  </a:cubicBezTo>
                  <a:cubicBezTo>
                    <a:pt x="14" y="3"/>
                    <a:pt x="12" y="3"/>
                    <a:pt x="8" y="3"/>
                  </a:cubicBezTo>
                  <a:cubicBezTo>
                    <a:pt x="9" y="0"/>
                    <a:pt x="9" y="0"/>
                    <a:pt x="9" y="0"/>
                  </a:cubicBezTo>
                  <a:cubicBezTo>
                    <a:pt x="23" y="0"/>
                    <a:pt x="23" y="0"/>
                    <a:pt x="23" y="0"/>
                  </a:cubicBezTo>
                  <a:cubicBezTo>
                    <a:pt x="46" y="40"/>
                    <a:pt x="46" y="40"/>
                    <a:pt x="46" y="40"/>
                  </a:cubicBezTo>
                  <a:cubicBezTo>
                    <a:pt x="47" y="40"/>
                    <a:pt x="47" y="40"/>
                    <a:pt x="47" y="40"/>
                  </a:cubicBezTo>
                  <a:cubicBezTo>
                    <a:pt x="50" y="22"/>
                    <a:pt x="50" y="22"/>
                    <a:pt x="50" y="22"/>
                  </a:cubicBezTo>
                  <a:cubicBezTo>
                    <a:pt x="52" y="14"/>
                    <a:pt x="52" y="10"/>
                    <a:pt x="52" y="8"/>
                  </a:cubicBezTo>
                  <a:cubicBezTo>
                    <a:pt x="52" y="4"/>
                    <a:pt x="51" y="3"/>
                    <a:pt x="45" y="3"/>
                  </a:cubicBezTo>
                  <a:cubicBezTo>
                    <a:pt x="45" y="0"/>
                    <a:pt x="45" y="0"/>
                    <a:pt x="45" y="0"/>
                  </a:cubicBezTo>
                  <a:cubicBezTo>
                    <a:pt x="65" y="0"/>
                    <a:pt x="65" y="0"/>
                    <a:pt x="65" y="0"/>
                  </a:cubicBezTo>
                  <a:lnTo>
                    <a:pt x="65"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43"/>
            <p:cNvSpPr>
              <a:spLocks/>
            </p:cNvSpPr>
            <p:nvPr/>
          </p:nvSpPr>
          <p:spPr bwMode="auto">
            <a:xfrm>
              <a:off x="1946275" y="3968750"/>
              <a:ext cx="200025" cy="215900"/>
            </a:xfrm>
            <a:custGeom>
              <a:avLst/>
              <a:gdLst>
                <a:gd name="T0" fmla="*/ 48 w 53"/>
                <a:gd name="T1" fmla="*/ 16 h 57"/>
                <a:gd name="T2" fmla="*/ 35 w 53"/>
                <a:gd name="T3" fmla="*/ 3 h 57"/>
                <a:gd name="T4" fmla="*/ 12 w 53"/>
                <a:gd name="T5" fmla="*/ 33 h 57"/>
                <a:gd name="T6" fmla="*/ 28 w 53"/>
                <a:gd name="T7" fmla="*/ 54 h 57"/>
                <a:gd name="T8" fmla="*/ 35 w 53"/>
                <a:gd name="T9" fmla="*/ 48 h 57"/>
                <a:gd name="T10" fmla="*/ 37 w 53"/>
                <a:gd name="T11" fmla="*/ 41 h 57"/>
                <a:gd name="T12" fmla="*/ 29 w 53"/>
                <a:gd name="T13" fmla="*/ 33 h 57"/>
                <a:gd name="T14" fmla="*/ 30 w 53"/>
                <a:gd name="T15" fmla="*/ 30 h 57"/>
                <a:gd name="T16" fmla="*/ 53 w 53"/>
                <a:gd name="T17" fmla="*/ 30 h 57"/>
                <a:gd name="T18" fmla="*/ 53 w 53"/>
                <a:gd name="T19" fmla="*/ 33 h 57"/>
                <a:gd name="T20" fmla="*/ 46 w 53"/>
                <a:gd name="T21" fmla="*/ 41 h 57"/>
                <a:gd name="T22" fmla="*/ 45 w 53"/>
                <a:gd name="T23" fmla="*/ 47 h 57"/>
                <a:gd name="T24" fmla="*/ 45 w 53"/>
                <a:gd name="T25" fmla="*/ 54 h 57"/>
                <a:gd name="T26" fmla="*/ 26 w 53"/>
                <a:gd name="T27" fmla="*/ 57 h 57"/>
                <a:gd name="T28" fmla="*/ 0 w 53"/>
                <a:gd name="T29" fmla="*/ 33 h 57"/>
                <a:gd name="T30" fmla="*/ 37 w 53"/>
                <a:gd name="T31" fmla="*/ 0 h 57"/>
                <a:gd name="T32" fmla="*/ 52 w 53"/>
                <a:gd name="T33" fmla="*/ 2 h 57"/>
                <a:gd name="T34" fmla="*/ 51 w 53"/>
                <a:gd name="T35" fmla="*/ 16 h 57"/>
                <a:gd name="T36" fmla="*/ 48 w 53"/>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7">
                  <a:moveTo>
                    <a:pt x="48" y="16"/>
                  </a:moveTo>
                  <a:cubicBezTo>
                    <a:pt x="48" y="6"/>
                    <a:pt x="42" y="3"/>
                    <a:pt x="35" y="3"/>
                  </a:cubicBezTo>
                  <a:cubicBezTo>
                    <a:pt x="22" y="3"/>
                    <a:pt x="12" y="16"/>
                    <a:pt x="12" y="33"/>
                  </a:cubicBezTo>
                  <a:cubicBezTo>
                    <a:pt x="12" y="45"/>
                    <a:pt x="18" y="54"/>
                    <a:pt x="28" y="54"/>
                  </a:cubicBezTo>
                  <a:cubicBezTo>
                    <a:pt x="32" y="54"/>
                    <a:pt x="34" y="53"/>
                    <a:pt x="35" y="48"/>
                  </a:cubicBezTo>
                  <a:cubicBezTo>
                    <a:pt x="37" y="41"/>
                    <a:pt x="37" y="41"/>
                    <a:pt x="37" y="41"/>
                  </a:cubicBezTo>
                  <a:cubicBezTo>
                    <a:pt x="38" y="34"/>
                    <a:pt x="37" y="34"/>
                    <a:pt x="29" y="33"/>
                  </a:cubicBezTo>
                  <a:cubicBezTo>
                    <a:pt x="30" y="30"/>
                    <a:pt x="30" y="30"/>
                    <a:pt x="30" y="30"/>
                  </a:cubicBezTo>
                  <a:cubicBezTo>
                    <a:pt x="53" y="30"/>
                    <a:pt x="53" y="30"/>
                    <a:pt x="53" y="30"/>
                  </a:cubicBezTo>
                  <a:cubicBezTo>
                    <a:pt x="53" y="33"/>
                    <a:pt x="53" y="33"/>
                    <a:pt x="53" y="33"/>
                  </a:cubicBezTo>
                  <a:cubicBezTo>
                    <a:pt x="48" y="34"/>
                    <a:pt x="47" y="34"/>
                    <a:pt x="46" y="41"/>
                  </a:cubicBezTo>
                  <a:cubicBezTo>
                    <a:pt x="45" y="47"/>
                    <a:pt x="45" y="47"/>
                    <a:pt x="45" y="47"/>
                  </a:cubicBezTo>
                  <a:cubicBezTo>
                    <a:pt x="45" y="50"/>
                    <a:pt x="44" y="52"/>
                    <a:pt x="45" y="54"/>
                  </a:cubicBezTo>
                  <a:cubicBezTo>
                    <a:pt x="40" y="55"/>
                    <a:pt x="33" y="57"/>
                    <a:pt x="26" y="57"/>
                  </a:cubicBezTo>
                  <a:cubicBezTo>
                    <a:pt x="11" y="57"/>
                    <a:pt x="0" y="48"/>
                    <a:pt x="0" y="33"/>
                  </a:cubicBezTo>
                  <a:cubicBezTo>
                    <a:pt x="0" y="13"/>
                    <a:pt x="16" y="0"/>
                    <a:pt x="37" y="0"/>
                  </a:cubicBezTo>
                  <a:cubicBezTo>
                    <a:pt x="44" y="0"/>
                    <a:pt x="50" y="1"/>
                    <a:pt x="52" y="2"/>
                  </a:cubicBezTo>
                  <a:cubicBezTo>
                    <a:pt x="52" y="5"/>
                    <a:pt x="51" y="10"/>
                    <a:pt x="51" y="16"/>
                  </a:cubicBezTo>
                  <a:lnTo>
                    <a:pt x="48"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44"/>
            <p:cNvSpPr>
              <a:spLocks/>
            </p:cNvSpPr>
            <p:nvPr/>
          </p:nvSpPr>
          <p:spPr bwMode="auto">
            <a:xfrm>
              <a:off x="2270125" y="3965575"/>
              <a:ext cx="187325" cy="214312"/>
            </a:xfrm>
            <a:custGeom>
              <a:avLst/>
              <a:gdLst>
                <a:gd name="T0" fmla="*/ 50 w 50"/>
                <a:gd name="T1" fmla="*/ 0 h 57"/>
                <a:gd name="T2" fmla="*/ 48 w 50"/>
                <a:gd name="T3" fmla="*/ 15 h 57"/>
                <a:gd name="T4" fmla="*/ 45 w 50"/>
                <a:gd name="T5" fmla="*/ 15 h 57"/>
                <a:gd name="T6" fmla="*/ 43 w 50"/>
                <a:gd name="T7" fmla="*/ 8 h 57"/>
                <a:gd name="T8" fmla="*/ 35 w 50"/>
                <a:gd name="T9" fmla="*/ 5 h 57"/>
                <a:gd name="T10" fmla="*/ 31 w 50"/>
                <a:gd name="T11" fmla="*/ 5 h 57"/>
                <a:gd name="T12" fmla="*/ 23 w 50"/>
                <a:gd name="T13" fmla="*/ 46 h 57"/>
                <a:gd name="T14" fmla="*/ 30 w 50"/>
                <a:gd name="T15" fmla="*/ 54 h 57"/>
                <a:gd name="T16" fmla="*/ 29 w 50"/>
                <a:gd name="T17" fmla="*/ 57 h 57"/>
                <a:gd name="T18" fmla="*/ 4 w 50"/>
                <a:gd name="T19" fmla="*/ 57 h 57"/>
                <a:gd name="T20" fmla="*/ 4 w 50"/>
                <a:gd name="T21" fmla="*/ 54 h 57"/>
                <a:gd name="T22" fmla="*/ 13 w 50"/>
                <a:gd name="T23" fmla="*/ 46 h 57"/>
                <a:gd name="T24" fmla="*/ 21 w 50"/>
                <a:gd name="T25" fmla="*/ 5 h 57"/>
                <a:gd name="T26" fmla="*/ 17 w 50"/>
                <a:gd name="T27" fmla="*/ 5 h 57"/>
                <a:gd name="T28" fmla="*/ 8 w 50"/>
                <a:gd name="T29" fmla="*/ 8 h 57"/>
                <a:gd name="T30" fmla="*/ 3 w 50"/>
                <a:gd name="T31" fmla="*/ 15 h 57"/>
                <a:gd name="T32" fmla="*/ 0 w 50"/>
                <a:gd name="T33" fmla="*/ 15 h 57"/>
                <a:gd name="T34" fmla="*/ 5 w 50"/>
                <a:gd name="T35" fmla="*/ 0 h 57"/>
                <a:gd name="T36" fmla="*/ 7 w 50"/>
                <a:gd name="T37" fmla="*/ 0 h 57"/>
                <a:gd name="T38" fmla="*/ 11 w 50"/>
                <a:gd name="T39" fmla="*/ 2 h 57"/>
                <a:gd name="T40" fmla="*/ 43 w 50"/>
                <a:gd name="T41" fmla="*/ 2 h 57"/>
                <a:gd name="T42" fmla="*/ 48 w 50"/>
                <a:gd name="T43" fmla="*/ 0 h 57"/>
                <a:gd name="T44" fmla="*/ 50 w 50"/>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57">
                  <a:moveTo>
                    <a:pt x="50" y="0"/>
                  </a:moveTo>
                  <a:cubicBezTo>
                    <a:pt x="49" y="3"/>
                    <a:pt x="48" y="10"/>
                    <a:pt x="48" y="15"/>
                  </a:cubicBezTo>
                  <a:cubicBezTo>
                    <a:pt x="45" y="15"/>
                    <a:pt x="45" y="15"/>
                    <a:pt x="45" y="15"/>
                  </a:cubicBezTo>
                  <a:cubicBezTo>
                    <a:pt x="45" y="12"/>
                    <a:pt x="44" y="9"/>
                    <a:pt x="43" y="8"/>
                  </a:cubicBezTo>
                  <a:cubicBezTo>
                    <a:pt x="42" y="6"/>
                    <a:pt x="40" y="5"/>
                    <a:pt x="35" y="5"/>
                  </a:cubicBezTo>
                  <a:cubicBezTo>
                    <a:pt x="31" y="5"/>
                    <a:pt x="31" y="5"/>
                    <a:pt x="31" y="5"/>
                  </a:cubicBezTo>
                  <a:cubicBezTo>
                    <a:pt x="23" y="46"/>
                    <a:pt x="23" y="46"/>
                    <a:pt x="23" y="46"/>
                  </a:cubicBezTo>
                  <a:cubicBezTo>
                    <a:pt x="22" y="53"/>
                    <a:pt x="22" y="54"/>
                    <a:pt x="30" y="54"/>
                  </a:cubicBezTo>
                  <a:cubicBezTo>
                    <a:pt x="29" y="57"/>
                    <a:pt x="29" y="57"/>
                    <a:pt x="29" y="57"/>
                  </a:cubicBezTo>
                  <a:cubicBezTo>
                    <a:pt x="4" y="57"/>
                    <a:pt x="4" y="57"/>
                    <a:pt x="4" y="57"/>
                  </a:cubicBezTo>
                  <a:cubicBezTo>
                    <a:pt x="4" y="54"/>
                    <a:pt x="4" y="54"/>
                    <a:pt x="4" y="54"/>
                  </a:cubicBezTo>
                  <a:cubicBezTo>
                    <a:pt x="11" y="54"/>
                    <a:pt x="12" y="53"/>
                    <a:pt x="13" y="46"/>
                  </a:cubicBezTo>
                  <a:cubicBezTo>
                    <a:pt x="21" y="5"/>
                    <a:pt x="21" y="5"/>
                    <a:pt x="21" y="5"/>
                  </a:cubicBezTo>
                  <a:cubicBezTo>
                    <a:pt x="17" y="5"/>
                    <a:pt x="17" y="5"/>
                    <a:pt x="17" y="5"/>
                  </a:cubicBezTo>
                  <a:cubicBezTo>
                    <a:pt x="11" y="5"/>
                    <a:pt x="9" y="6"/>
                    <a:pt x="8" y="8"/>
                  </a:cubicBezTo>
                  <a:cubicBezTo>
                    <a:pt x="6" y="9"/>
                    <a:pt x="5" y="12"/>
                    <a:pt x="3" y="15"/>
                  </a:cubicBezTo>
                  <a:cubicBezTo>
                    <a:pt x="0" y="15"/>
                    <a:pt x="0" y="15"/>
                    <a:pt x="0" y="15"/>
                  </a:cubicBezTo>
                  <a:cubicBezTo>
                    <a:pt x="2" y="10"/>
                    <a:pt x="4" y="4"/>
                    <a:pt x="5" y="0"/>
                  </a:cubicBezTo>
                  <a:cubicBezTo>
                    <a:pt x="7" y="0"/>
                    <a:pt x="7" y="0"/>
                    <a:pt x="7" y="0"/>
                  </a:cubicBezTo>
                  <a:cubicBezTo>
                    <a:pt x="7" y="2"/>
                    <a:pt x="8" y="2"/>
                    <a:pt x="11" y="2"/>
                  </a:cubicBezTo>
                  <a:cubicBezTo>
                    <a:pt x="43" y="2"/>
                    <a:pt x="43" y="2"/>
                    <a:pt x="43" y="2"/>
                  </a:cubicBezTo>
                  <a:cubicBezTo>
                    <a:pt x="45" y="2"/>
                    <a:pt x="46" y="1"/>
                    <a:pt x="48" y="0"/>
                  </a:cubicBezTo>
                  <a:lnTo>
                    <a:pt x="5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45"/>
            <p:cNvSpPr>
              <a:spLocks/>
            </p:cNvSpPr>
            <p:nvPr/>
          </p:nvSpPr>
          <p:spPr bwMode="auto">
            <a:xfrm>
              <a:off x="2454275" y="3971925"/>
              <a:ext cx="252413" cy="207962"/>
            </a:xfrm>
            <a:custGeom>
              <a:avLst/>
              <a:gdLst>
                <a:gd name="T0" fmla="*/ 67 w 67"/>
                <a:gd name="T1" fmla="*/ 3 h 55"/>
                <a:gd name="T2" fmla="*/ 59 w 67"/>
                <a:gd name="T3" fmla="*/ 10 h 55"/>
                <a:gd name="T4" fmla="*/ 52 w 67"/>
                <a:gd name="T5" fmla="*/ 44 h 55"/>
                <a:gd name="T6" fmla="*/ 58 w 67"/>
                <a:gd name="T7" fmla="*/ 52 h 55"/>
                <a:gd name="T8" fmla="*/ 58 w 67"/>
                <a:gd name="T9" fmla="*/ 55 h 55"/>
                <a:gd name="T10" fmla="*/ 33 w 67"/>
                <a:gd name="T11" fmla="*/ 55 h 55"/>
                <a:gd name="T12" fmla="*/ 34 w 67"/>
                <a:gd name="T13" fmla="*/ 52 h 55"/>
                <a:gd name="T14" fmla="*/ 43 w 67"/>
                <a:gd name="T15" fmla="*/ 44 h 55"/>
                <a:gd name="T16" fmla="*/ 46 w 67"/>
                <a:gd name="T17" fmla="*/ 28 h 55"/>
                <a:gd name="T18" fmla="*/ 21 w 67"/>
                <a:gd name="T19" fmla="*/ 28 h 55"/>
                <a:gd name="T20" fmla="*/ 18 w 67"/>
                <a:gd name="T21" fmla="*/ 44 h 55"/>
                <a:gd name="T22" fmla="*/ 24 w 67"/>
                <a:gd name="T23" fmla="*/ 52 h 55"/>
                <a:gd name="T24" fmla="*/ 24 w 67"/>
                <a:gd name="T25" fmla="*/ 55 h 55"/>
                <a:gd name="T26" fmla="*/ 0 w 67"/>
                <a:gd name="T27" fmla="*/ 55 h 55"/>
                <a:gd name="T28" fmla="*/ 1 w 67"/>
                <a:gd name="T29" fmla="*/ 52 h 55"/>
                <a:gd name="T30" fmla="*/ 9 w 67"/>
                <a:gd name="T31" fmla="*/ 44 h 55"/>
                <a:gd name="T32" fmla="*/ 15 w 67"/>
                <a:gd name="T33" fmla="*/ 10 h 55"/>
                <a:gd name="T34" fmla="*/ 9 w 67"/>
                <a:gd name="T35" fmla="*/ 3 h 55"/>
                <a:gd name="T36" fmla="*/ 10 w 67"/>
                <a:gd name="T37" fmla="*/ 0 h 55"/>
                <a:gd name="T38" fmla="*/ 33 w 67"/>
                <a:gd name="T39" fmla="*/ 0 h 55"/>
                <a:gd name="T40" fmla="*/ 33 w 67"/>
                <a:gd name="T41" fmla="*/ 3 h 55"/>
                <a:gd name="T42" fmla="*/ 25 w 67"/>
                <a:gd name="T43" fmla="*/ 10 h 55"/>
                <a:gd name="T44" fmla="*/ 22 w 67"/>
                <a:gd name="T45" fmla="*/ 24 h 55"/>
                <a:gd name="T46" fmla="*/ 47 w 67"/>
                <a:gd name="T47" fmla="*/ 24 h 55"/>
                <a:gd name="T48" fmla="*/ 49 w 67"/>
                <a:gd name="T49" fmla="*/ 10 h 55"/>
                <a:gd name="T50" fmla="*/ 43 w 67"/>
                <a:gd name="T51" fmla="*/ 3 h 55"/>
                <a:gd name="T52" fmla="*/ 44 w 67"/>
                <a:gd name="T53" fmla="*/ 0 h 55"/>
                <a:gd name="T54" fmla="*/ 67 w 67"/>
                <a:gd name="T55" fmla="*/ 0 h 55"/>
                <a:gd name="T56" fmla="*/ 67 w 67"/>
                <a:gd name="T57"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55">
                  <a:moveTo>
                    <a:pt x="67" y="3"/>
                  </a:moveTo>
                  <a:cubicBezTo>
                    <a:pt x="60" y="3"/>
                    <a:pt x="60" y="4"/>
                    <a:pt x="59" y="10"/>
                  </a:cubicBezTo>
                  <a:cubicBezTo>
                    <a:pt x="52" y="44"/>
                    <a:pt x="52" y="44"/>
                    <a:pt x="52" y="44"/>
                  </a:cubicBezTo>
                  <a:cubicBezTo>
                    <a:pt x="51" y="51"/>
                    <a:pt x="51" y="52"/>
                    <a:pt x="58" y="52"/>
                  </a:cubicBezTo>
                  <a:cubicBezTo>
                    <a:pt x="58" y="55"/>
                    <a:pt x="58" y="55"/>
                    <a:pt x="58" y="55"/>
                  </a:cubicBezTo>
                  <a:cubicBezTo>
                    <a:pt x="33" y="55"/>
                    <a:pt x="33" y="55"/>
                    <a:pt x="33" y="55"/>
                  </a:cubicBezTo>
                  <a:cubicBezTo>
                    <a:pt x="34" y="52"/>
                    <a:pt x="34" y="52"/>
                    <a:pt x="34" y="52"/>
                  </a:cubicBezTo>
                  <a:cubicBezTo>
                    <a:pt x="41" y="52"/>
                    <a:pt x="41" y="51"/>
                    <a:pt x="43" y="44"/>
                  </a:cubicBezTo>
                  <a:cubicBezTo>
                    <a:pt x="46" y="28"/>
                    <a:pt x="46" y="28"/>
                    <a:pt x="46" y="28"/>
                  </a:cubicBezTo>
                  <a:cubicBezTo>
                    <a:pt x="21" y="28"/>
                    <a:pt x="21" y="28"/>
                    <a:pt x="21" y="28"/>
                  </a:cubicBezTo>
                  <a:cubicBezTo>
                    <a:pt x="18" y="44"/>
                    <a:pt x="18" y="44"/>
                    <a:pt x="18" y="44"/>
                  </a:cubicBezTo>
                  <a:cubicBezTo>
                    <a:pt x="17" y="51"/>
                    <a:pt x="18" y="52"/>
                    <a:pt x="24" y="52"/>
                  </a:cubicBezTo>
                  <a:cubicBezTo>
                    <a:pt x="24" y="55"/>
                    <a:pt x="24" y="55"/>
                    <a:pt x="24" y="55"/>
                  </a:cubicBezTo>
                  <a:cubicBezTo>
                    <a:pt x="0" y="55"/>
                    <a:pt x="0" y="55"/>
                    <a:pt x="0" y="55"/>
                  </a:cubicBezTo>
                  <a:cubicBezTo>
                    <a:pt x="1" y="52"/>
                    <a:pt x="1" y="52"/>
                    <a:pt x="1" y="52"/>
                  </a:cubicBezTo>
                  <a:cubicBezTo>
                    <a:pt x="7" y="52"/>
                    <a:pt x="7" y="51"/>
                    <a:pt x="9" y="44"/>
                  </a:cubicBezTo>
                  <a:cubicBezTo>
                    <a:pt x="15" y="10"/>
                    <a:pt x="15" y="10"/>
                    <a:pt x="15" y="10"/>
                  </a:cubicBezTo>
                  <a:cubicBezTo>
                    <a:pt x="17" y="4"/>
                    <a:pt x="16" y="3"/>
                    <a:pt x="9" y="3"/>
                  </a:cubicBezTo>
                  <a:cubicBezTo>
                    <a:pt x="10" y="0"/>
                    <a:pt x="10" y="0"/>
                    <a:pt x="10" y="0"/>
                  </a:cubicBezTo>
                  <a:cubicBezTo>
                    <a:pt x="33" y="0"/>
                    <a:pt x="33" y="0"/>
                    <a:pt x="33" y="0"/>
                  </a:cubicBezTo>
                  <a:cubicBezTo>
                    <a:pt x="33" y="3"/>
                    <a:pt x="33" y="3"/>
                    <a:pt x="33" y="3"/>
                  </a:cubicBezTo>
                  <a:cubicBezTo>
                    <a:pt x="27" y="3"/>
                    <a:pt x="26" y="4"/>
                    <a:pt x="25" y="10"/>
                  </a:cubicBezTo>
                  <a:cubicBezTo>
                    <a:pt x="22" y="24"/>
                    <a:pt x="22" y="24"/>
                    <a:pt x="22" y="24"/>
                  </a:cubicBezTo>
                  <a:cubicBezTo>
                    <a:pt x="47" y="24"/>
                    <a:pt x="47" y="24"/>
                    <a:pt x="47" y="24"/>
                  </a:cubicBezTo>
                  <a:cubicBezTo>
                    <a:pt x="49" y="10"/>
                    <a:pt x="49" y="10"/>
                    <a:pt x="49" y="10"/>
                  </a:cubicBezTo>
                  <a:cubicBezTo>
                    <a:pt x="50" y="4"/>
                    <a:pt x="50" y="3"/>
                    <a:pt x="43" y="3"/>
                  </a:cubicBezTo>
                  <a:cubicBezTo>
                    <a:pt x="44" y="0"/>
                    <a:pt x="44" y="0"/>
                    <a:pt x="44" y="0"/>
                  </a:cubicBezTo>
                  <a:cubicBezTo>
                    <a:pt x="67" y="0"/>
                    <a:pt x="67" y="0"/>
                    <a:pt x="67" y="0"/>
                  </a:cubicBezTo>
                  <a:lnTo>
                    <a:pt x="67"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46"/>
            <p:cNvSpPr>
              <a:spLocks/>
            </p:cNvSpPr>
            <p:nvPr/>
          </p:nvSpPr>
          <p:spPr bwMode="auto">
            <a:xfrm>
              <a:off x="2706688" y="3971925"/>
              <a:ext cx="179388" cy="207962"/>
            </a:xfrm>
            <a:custGeom>
              <a:avLst/>
              <a:gdLst>
                <a:gd name="T0" fmla="*/ 48 w 48"/>
                <a:gd name="T1" fmla="*/ 0 h 55"/>
                <a:gd name="T2" fmla="*/ 47 w 48"/>
                <a:gd name="T3" fmla="*/ 13 h 55"/>
                <a:gd name="T4" fmla="*/ 44 w 48"/>
                <a:gd name="T5" fmla="*/ 13 h 55"/>
                <a:gd name="T6" fmla="*/ 42 w 48"/>
                <a:gd name="T7" fmla="*/ 6 h 55"/>
                <a:gd name="T8" fmla="*/ 35 w 48"/>
                <a:gd name="T9" fmla="*/ 3 h 55"/>
                <a:gd name="T10" fmla="*/ 30 w 48"/>
                <a:gd name="T11" fmla="*/ 3 h 55"/>
                <a:gd name="T12" fmla="*/ 26 w 48"/>
                <a:gd name="T13" fmla="*/ 7 h 55"/>
                <a:gd name="T14" fmla="*/ 22 w 48"/>
                <a:gd name="T15" fmla="*/ 24 h 55"/>
                <a:gd name="T16" fmla="*/ 29 w 48"/>
                <a:gd name="T17" fmla="*/ 24 h 55"/>
                <a:gd name="T18" fmla="*/ 39 w 48"/>
                <a:gd name="T19" fmla="*/ 18 h 55"/>
                <a:gd name="T20" fmla="*/ 41 w 48"/>
                <a:gd name="T21" fmla="*/ 18 h 55"/>
                <a:gd name="T22" fmla="*/ 38 w 48"/>
                <a:gd name="T23" fmla="*/ 35 h 55"/>
                <a:gd name="T24" fmla="*/ 35 w 48"/>
                <a:gd name="T25" fmla="*/ 35 h 55"/>
                <a:gd name="T26" fmla="*/ 28 w 48"/>
                <a:gd name="T27" fmla="*/ 28 h 55"/>
                <a:gd name="T28" fmla="*/ 22 w 48"/>
                <a:gd name="T29" fmla="*/ 28 h 55"/>
                <a:gd name="T30" fmla="*/ 19 w 48"/>
                <a:gd name="T31" fmla="*/ 43 h 55"/>
                <a:gd name="T32" fmla="*/ 19 w 48"/>
                <a:gd name="T33" fmla="*/ 50 h 55"/>
                <a:gd name="T34" fmla="*/ 27 w 48"/>
                <a:gd name="T35" fmla="*/ 52 h 55"/>
                <a:gd name="T36" fmla="*/ 37 w 48"/>
                <a:gd name="T37" fmla="*/ 49 h 55"/>
                <a:gd name="T38" fmla="*/ 43 w 48"/>
                <a:gd name="T39" fmla="*/ 41 h 55"/>
                <a:gd name="T40" fmla="*/ 46 w 48"/>
                <a:gd name="T41" fmla="*/ 42 h 55"/>
                <a:gd name="T42" fmla="*/ 40 w 48"/>
                <a:gd name="T43" fmla="*/ 55 h 55"/>
                <a:gd name="T44" fmla="*/ 0 w 48"/>
                <a:gd name="T45" fmla="*/ 55 h 55"/>
                <a:gd name="T46" fmla="*/ 0 w 48"/>
                <a:gd name="T47" fmla="*/ 52 h 55"/>
                <a:gd name="T48" fmla="*/ 9 w 48"/>
                <a:gd name="T49" fmla="*/ 44 h 55"/>
                <a:gd name="T50" fmla="*/ 16 w 48"/>
                <a:gd name="T51" fmla="*/ 10 h 55"/>
                <a:gd name="T52" fmla="*/ 9 w 48"/>
                <a:gd name="T53" fmla="*/ 3 h 55"/>
                <a:gd name="T54" fmla="*/ 10 w 48"/>
                <a:gd name="T55" fmla="*/ 0 h 55"/>
                <a:gd name="T56" fmla="*/ 48 w 4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5">
                  <a:moveTo>
                    <a:pt x="48" y="0"/>
                  </a:moveTo>
                  <a:cubicBezTo>
                    <a:pt x="48" y="2"/>
                    <a:pt x="47" y="9"/>
                    <a:pt x="47" y="13"/>
                  </a:cubicBezTo>
                  <a:cubicBezTo>
                    <a:pt x="44" y="13"/>
                    <a:pt x="44" y="13"/>
                    <a:pt x="44" y="13"/>
                  </a:cubicBezTo>
                  <a:cubicBezTo>
                    <a:pt x="44" y="10"/>
                    <a:pt x="43" y="7"/>
                    <a:pt x="42" y="6"/>
                  </a:cubicBezTo>
                  <a:cubicBezTo>
                    <a:pt x="41" y="4"/>
                    <a:pt x="40" y="3"/>
                    <a:pt x="35" y="3"/>
                  </a:cubicBezTo>
                  <a:cubicBezTo>
                    <a:pt x="30" y="3"/>
                    <a:pt x="30" y="3"/>
                    <a:pt x="30" y="3"/>
                  </a:cubicBezTo>
                  <a:cubicBezTo>
                    <a:pt x="27" y="3"/>
                    <a:pt x="26" y="4"/>
                    <a:pt x="26" y="7"/>
                  </a:cubicBezTo>
                  <a:cubicBezTo>
                    <a:pt x="22" y="24"/>
                    <a:pt x="22" y="24"/>
                    <a:pt x="22" y="24"/>
                  </a:cubicBezTo>
                  <a:cubicBezTo>
                    <a:pt x="29" y="24"/>
                    <a:pt x="29" y="24"/>
                    <a:pt x="29" y="24"/>
                  </a:cubicBezTo>
                  <a:cubicBezTo>
                    <a:pt x="36" y="24"/>
                    <a:pt x="36" y="24"/>
                    <a:pt x="39" y="18"/>
                  </a:cubicBezTo>
                  <a:cubicBezTo>
                    <a:pt x="41" y="18"/>
                    <a:pt x="41" y="18"/>
                    <a:pt x="41" y="18"/>
                  </a:cubicBezTo>
                  <a:cubicBezTo>
                    <a:pt x="38" y="35"/>
                    <a:pt x="38" y="35"/>
                    <a:pt x="38" y="35"/>
                  </a:cubicBezTo>
                  <a:cubicBezTo>
                    <a:pt x="35" y="35"/>
                    <a:pt x="35" y="35"/>
                    <a:pt x="35" y="35"/>
                  </a:cubicBezTo>
                  <a:cubicBezTo>
                    <a:pt x="35" y="29"/>
                    <a:pt x="35" y="28"/>
                    <a:pt x="28" y="28"/>
                  </a:cubicBezTo>
                  <a:cubicBezTo>
                    <a:pt x="22" y="28"/>
                    <a:pt x="22" y="28"/>
                    <a:pt x="22" y="28"/>
                  </a:cubicBezTo>
                  <a:cubicBezTo>
                    <a:pt x="19" y="43"/>
                    <a:pt x="19" y="43"/>
                    <a:pt x="19" y="43"/>
                  </a:cubicBezTo>
                  <a:cubicBezTo>
                    <a:pt x="18" y="47"/>
                    <a:pt x="18" y="49"/>
                    <a:pt x="19" y="50"/>
                  </a:cubicBezTo>
                  <a:cubicBezTo>
                    <a:pt x="20" y="51"/>
                    <a:pt x="22" y="52"/>
                    <a:pt x="27" y="52"/>
                  </a:cubicBezTo>
                  <a:cubicBezTo>
                    <a:pt x="32" y="52"/>
                    <a:pt x="35" y="51"/>
                    <a:pt x="37" y="49"/>
                  </a:cubicBezTo>
                  <a:cubicBezTo>
                    <a:pt x="39" y="47"/>
                    <a:pt x="41" y="44"/>
                    <a:pt x="43" y="41"/>
                  </a:cubicBezTo>
                  <a:cubicBezTo>
                    <a:pt x="46" y="42"/>
                    <a:pt x="46" y="42"/>
                    <a:pt x="46" y="42"/>
                  </a:cubicBezTo>
                  <a:cubicBezTo>
                    <a:pt x="45" y="44"/>
                    <a:pt x="42" y="52"/>
                    <a:pt x="40" y="55"/>
                  </a:cubicBezTo>
                  <a:cubicBezTo>
                    <a:pt x="0" y="55"/>
                    <a:pt x="0" y="55"/>
                    <a:pt x="0" y="55"/>
                  </a:cubicBezTo>
                  <a:cubicBezTo>
                    <a:pt x="0" y="52"/>
                    <a:pt x="0" y="52"/>
                    <a:pt x="0" y="52"/>
                  </a:cubicBezTo>
                  <a:cubicBezTo>
                    <a:pt x="7" y="52"/>
                    <a:pt x="8" y="51"/>
                    <a:pt x="9" y="44"/>
                  </a:cubicBezTo>
                  <a:cubicBezTo>
                    <a:pt x="16" y="10"/>
                    <a:pt x="16" y="10"/>
                    <a:pt x="16" y="10"/>
                  </a:cubicBezTo>
                  <a:cubicBezTo>
                    <a:pt x="17" y="4"/>
                    <a:pt x="16" y="3"/>
                    <a:pt x="9" y="3"/>
                  </a:cubicBezTo>
                  <a:cubicBezTo>
                    <a:pt x="10" y="0"/>
                    <a:pt x="10" y="0"/>
                    <a:pt x="10" y="0"/>
                  </a:cubicBezTo>
                  <a:lnTo>
                    <a:pt x="4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47"/>
            <p:cNvSpPr>
              <a:spLocks/>
            </p:cNvSpPr>
            <p:nvPr/>
          </p:nvSpPr>
          <p:spPr bwMode="auto">
            <a:xfrm>
              <a:off x="3014663" y="3971925"/>
              <a:ext cx="288925" cy="212725"/>
            </a:xfrm>
            <a:custGeom>
              <a:avLst/>
              <a:gdLst>
                <a:gd name="T0" fmla="*/ 76 w 77"/>
                <a:gd name="T1" fmla="*/ 3 h 56"/>
                <a:gd name="T2" fmla="*/ 67 w 77"/>
                <a:gd name="T3" fmla="*/ 11 h 56"/>
                <a:gd name="T4" fmla="*/ 45 w 77"/>
                <a:gd name="T5" fmla="*/ 56 h 56"/>
                <a:gd name="T6" fmla="*/ 42 w 77"/>
                <a:gd name="T7" fmla="*/ 56 h 56"/>
                <a:gd name="T8" fmla="*/ 35 w 77"/>
                <a:gd name="T9" fmla="*/ 16 h 56"/>
                <a:gd name="T10" fmla="*/ 35 w 77"/>
                <a:gd name="T11" fmla="*/ 16 h 56"/>
                <a:gd name="T12" fmla="*/ 16 w 77"/>
                <a:gd name="T13" fmla="*/ 56 h 56"/>
                <a:gd name="T14" fmla="*/ 12 w 77"/>
                <a:gd name="T15" fmla="*/ 56 h 56"/>
                <a:gd name="T16" fmla="*/ 7 w 77"/>
                <a:gd name="T17" fmla="*/ 11 h 56"/>
                <a:gd name="T18" fmla="*/ 0 w 77"/>
                <a:gd name="T19" fmla="*/ 3 h 56"/>
                <a:gd name="T20" fmla="*/ 1 w 77"/>
                <a:gd name="T21" fmla="*/ 0 h 56"/>
                <a:gd name="T22" fmla="*/ 22 w 77"/>
                <a:gd name="T23" fmla="*/ 0 h 56"/>
                <a:gd name="T24" fmla="*/ 21 w 77"/>
                <a:gd name="T25" fmla="*/ 3 h 56"/>
                <a:gd name="T26" fmla="*/ 19 w 77"/>
                <a:gd name="T27" fmla="*/ 3 h 56"/>
                <a:gd name="T28" fmla="*/ 16 w 77"/>
                <a:gd name="T29" fmla="*/ 9 h 56"/>
                <a:gd name="T30" fmla="*/ 19 w 77"/>
                <a:gd name="T31" fmla="*/ 41 h 56"/>
                <a:gd name="T32" fmla="*/ 20 w 77"/>
                <a:gd name="T33" fmla="*/ 41 h 56"/>
                <a:gd name="T34" fmla="*/ 38 w 77"/>
                <a:gd name="T35" fmla="*/ 1 h 56"/>
                <a:gd name="T36" fmla="*/ 42 w 77"/>
                <a:gd name="T37" fmla="*/ 1 h 56"/>
                <a:gd name="T38" fmla="*/ 48 w 77"/>
                <a:gd name="T39" fmla="*/ 41 h 56"/>
                <a:gd name="T40" fmla="*/ 49 w 77"/>
                <a:gd name="T41" fmla="*/ 41 h 56"/>
                <a:gd name="T42" fmla="*/ 63 w 77"/>
                <a:gd name="T43" fmla="*/ 10 h 56"/>
                <a:gd name="T44" fmla="*/ 60 w 77"/>
                <a:gd name="T45" fmla="*/ 3 h 56"/>
                <a:gd name="T46" fmla="*/ 58 w 77"/>
                <a:gd name="T47" fmla="*/ 3 h 56"/>
                <a:gd name="T48" fmla="*/ 58 w 77"/>
                <a:gd name="T49" fmla="*/ 0 h 56"/>
                <a:gd name="T50" fmla="*/ 77 w 77"/>
                <a:gd name="T51" fmla="*/ 0 h 56"/>
                <a:gd name="T52" fmla="*/ 76 w 77"/>
                <a:gd name="T53"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56">
                  <a:moveTo>
                    <a:pt x="76" y="3"/>
                  </a:moveTo>
                  <a:cubicBezTo>
                    <a:pt x="71" y="3"/>
                    <a:pt x="70" y="4"/>
                    <a:pt x="67" y="11"/>
                  </a:cubicBezTo>
                  <a:cubicBezTo>
                    <a:pt x="63" y="19"/>
                    <a:pt x="56" y="32"/>
                    <a:pt x="45" y="56"/>
                  </a:cubicBezTo>
                  <a:cubicBezTo>
                    <a:pt x="42" y="56"/>
                    <a:pt x="42" y="56"/>
                    <a:pt x="42" y="56"/>
                  </a:cubicBezTo>
                  <a:cubicBezTo>
                    <a:pt x="35" y="16"/>
                    <a:pt x="35" y="16"/>
                    <a:pt x="35" y="16"/>
                  </a:cubicBezTo>
                  <a:cubicBezTo>
                    <a:pt x="35" y="16"/>
                    <a:pt x="35" y="16"/>
                    <a:pt x="35" y="16"/>
                  </a:cubicBezTo>
                  <a:cubicBezTo>
                    <a:pt x="16" y="56"/>
                    <a:pt x="16" y="56"/>
                    <a:pt x="16" y="56"/>
                  </a:cubicBezTo>
                  <a:cubicBezTo>
                    <a:pt x="12" y="56"/>
                    <a:pt x="12" y="56"/>
                    <a:pt x="12" y="56"/>
                  </a:cubicBezTo>
                  <a:cubicBezTo>
                    <a:pt x="7" y="11"/>
                    <a:pt x="7" y="11"/>
                    <a:pt x="7" y="11"/>
                  </a:cubicBezTo>
                  <a:cubicBezTo>
                    <a:pt x="6" y="4"/>
                    <a:pt x="6" y="3"/>
                    <a:pt x="0" y="3"/>
                  </a:cubicBezTo>
                  <a:cubicBezTo>
                    <a:pt x="1" y="0"/>
                    <a:pt x="1" y="0"/>
                    <a:pt x="1" y="0"/>
                  </a:cubicBezTo>
                  <a:cubicBezTo>
                    <a:pt x="22" y="0"/>
                    <a:pt x="22" y="0"/>
                    <a:pt x="22" y="0"/>
                  </a:cubicBezTo>
                  <a:cubicBezTo>
                    <a:pt x="21" y="3"/>
                    <a:pt x="21" y="3"/>
                    <a:pt x="21" y="3"/>
                  </a:cubicBezTo>
                  <a:cubicBezTo>
                    <a:pt x="19" y="3"/>
                    <a:pt x="19" y="3"/>
                    <a:pt x="19" y="3"/>
                  </a:cubicBezTo>
                  <a:cubicBezTo>
                    <a:pt x="16" y="3"/>
                    <a:pt x="16" y="4"/>
                    <a:pt x="16" y="9"/>
                  </a:cubicBezTo>
                  <a:cubicBezTo>
                    <a:pt x="19" y="41"/>
                    <a:pt x="19" y="41"/>
                    <a:pt x="19" y="41"/>
                  </a:cubicBezTo>
                  <a:cubicBezTo>
                    <a:pt x="20" y="41"/>
                    <a:pt x="20" y="41"/>
                    <a:pt x="20" y="41"/>
                  </a:cubicBezTo>
                  <a:cubicBezTo>
                    <a:pt x="38" y="1"/>
                    <a:pt x="38" y="1"/>
                    <a:pt x="38" y="1"/>
                  </a:cubicBezTo>
                  <a:cubicBezTo>
                    <a:pt x="42" y="1"/>
                    <a:pt x="42" y="1"/>
                    <a:pt x="42" y="1"/>
                  </a:cubicBezTo>
                  <a:cubicBezTo>
                    <a:pt x="48" y="41"/>
                    <a:pt x="48" y="41"/>
                    <a:pt x="48" y="41"/>
                  </a:cubicBezTo>
                  <a:cubicBezTo>
                    <a:pt x="49" y="41"/>
                    <a:pt x="49" y="41"/>
                    <a:pt x="49" y="41"/>
                  </a:cubicBezTo>
                  <a:cubicBezTo>
                    <a:pt x="54" y="30"/>
                    <a:pt x="60" y="17"/>
                    <a:pt x="63" y="10"/>
                  </a:cubicBezTo>
                  <a:cubicBezTo>
                    <a:pt x="65" y="4"/>
                    <a:pt x="64" y="3"/>
                    <a:pt x="60" y="3"/>
                  </a:cubicBezTo>
                  <a:cubicBezTo>
                    <a:pt x="58" y="3"/>
                    <a:pt x="58" y="3"/>
                    <a:pt x="58" y="3"/>
                  </a:cubicBezTo>
                  <a:cubicBezTo>
                    <a:pt x="58" y="0"/>
                    <a:pt x="58" y="0"/>
                    <a:pt x="58" y="0"/>
                  </a:cubicBezTo>
                  <a:cubicBezTo>
                    <a:pt x="77" y="0"/>
                    <a:pt x="77" y="0"/>
                    <a:pt x="77" y="0"/>
                  </a:cubicBezTo>
                  <a:lnTo>
                    <a:pt x="76"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48"/>
            <p:cNvSpPr>
              <a:spLocks noEditPoints="1"/>
            </p:cNvSpPr>
            <p:nvPr/>
          </p:nvSpPr>
          <p:spPr bwMode="auto">
            <a:xfrm>
              <a:off x="3311525" y="3968750"/>
              <a:ext cx="201613" cy="215900"/>
            </a:xfrm>
            <a:custGeom>
              <a:avLst/>
              <a:gdLst>
                <a:gd name="T0" fmla="*/ 54 w 54"/>
                <a:gd name="T1" fmla="*/ 24 h 57"/>
                <a:gd name="T2" fmla="*/ 23 w 54"/>
                <a:gd name="T3" fmla="*/ 57 h 57"/>
                <a:gd name="T4" fmla="*/ 0 w 54"/>
                <a:gd name="T5" fmla="*/ 33 h 57"/>
                <a:gd name="T6" fmla="*/ 31 w 54"/>
                <a:gd name="T7" fmla="*/ 0 h 57"/>
                <a:gd name="T8" fmla="*/ 54 w 54"/>
                <a:gd name="T9" fmla="*/ 24 h 57"/>
                <a:gd name="T10" fmla="*/ 11 w 54"/>
                <a:gd name="T11" fmla="*/ 35 h 57"/>
                <a:gd name="T12" fmla="*/ 24 w 54"/>
                <a:gd name="T13" fmla="*/ 54 h 57"/>
                <a:gd name="T14" fmla="*/ 44 w 54"/>
                <a:gd name="T15" fmla="*/ 22 h 57"/>
                <a:gd name="T16" fmla="*/ 31 w 54"/>
                <a:gd name="T17" fmla="*/ 3 h 57"/>
                <a:gd name="T18" fmla="*/ 11 w 54"/>
                <a:gd name="T1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7">
                  <a:moveTo>
                    <a:pt x="54" y="24"/>
                  </a:moveTo>
                  <a:cubicBezTo>
                    <a:pt x="54" y="42"/>
                    <a:pt x="42" y="57"/>
                    <a:pt x="23" y="57"/>
                  </a:cubicBezTo>
                  <a:cubicBezTo>
                    <a:pt x="10" y="57"/>
                    <a:pt x="0" y="48"/>
                    <a:pt x="0" y="33"/>
                  </a:cubicBezTo>
                  <a:cubicBezTo>
                    <a:pt x="0" y="15"/>
                    <a:pt x="13" y="0"/>
                    <a:pt x="31" y="0"/>
                  </a:cubicBezTo>
                  <a:cubicBezTo>
                    <a:pt x="45" y="0"/>
                    <a:pt x="54" y="10"/>
                    <a:pt x="54" y="24"/>
                  </a:cubicBezTo>
                  <a:moveTo>
                    <a:pt x="11" y="35"/>
                  </a:moveTo>
                  <a:cubicBezTo>
                    <a:pt x="11" y="46"/>
                    <a:pt x="15" y="54"/>
                    <a:pt x="24" y="54"/>
                  </a:cubicBezTo>
                  <a:cubicBezTo>
                    <a:pt x="36" y="54"/>
                    <a:pt x="44" y="36"/>
                    <a:pt x="44" y="22"/>
                  </a:cubicBezTo>
                  <a:cubicBezTo>
                    <a:pt x="44" y="11"/>
                    <a:pt x="40" y="3"/>
                    <a:pt x="31" y="3"/>
                  </a:cubicBezTo>
                  <a:cubicBezTo>
                    <a:pt x="20" y="3"/>
                    <a:pt x="11" y="19"/>
                    <a:pt x="11"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49"/>
            <p:cNvSpPr>
              <a:spLocks noEditPoints="1"/>
            </p:cNvSpPr>
            <p:nvPr/>
          </p:nvSpPr>
          <p:spPr bwMode="auto">
            <a:xfrm>
              <a:off x="3529013" y="3971925"/>
              <a:ext cx="192088" cy="207962"/>
            </a:xfrm>
            <a:custGeom>
              <a:avLst/>
              <a:gdLst>
                <a:gd name="T0" fmla="*/ 50 w 51"/>
                <a:gd name="T1" fmla="*/ 55 h 55"/>
                <a:gd name="T2" fmla="*/ 49 w 51"/>
                <a:gd name="T3" fmla="*/ 55 h 55"/>
                <a:gd name="T4" fmla="*/ 33 w 51"/>
                <a:gd name="T5" fmla="*/ 47 h 55"/>
                <a:gd name="T6" fmla="*/ 28 w 51"/>
                <a:gd name="T7" fmla="*/ 35 h 55"/>
                <a:gd name="T8" fmla="*/ 23 w 51"/>
                <a:gd name="T9" fmla="*/ 31 h 55"/>
                <a:gd name="T10" fmla="*/ 21 w 51"/>
                <a:gd name="T11" fmla="*/ 31 h 55"/>
                <a:gd name="T12" fmla="*/ 18 w 51"/>
                <a:gd name="T13" fmla="*/ 44 h 55"/>
                <a:gd name="T14" fmla="*/ 24 w 51"/>
                <a:gd name="T15" fmla="*/ 52 h 55"/>
                <a:gd name="T16" fmla="*/ 23 w 51"/>
                <a:gd name="T17" fmla="*/ 55 h 55"/>
                <a:gd name="T18" fmla="*/ 0 w 51"/>
                <a:gd name="T19" fmla="*/ 55 h 55"/>
                <a:gd name="T20" fmla="*/ 1 w 51"/>
                <a:gd name="T21" fmla="*/ 52 h 55"/>
                <a:gd name="T22" fmla="*/ 9 w 51"/>
                <a:gd name="T23" fmla="*/ 44 h 55"/>
                <a:gd name="T24" fmla="*/ 15 w 51"/>
                <a:gd name="T25" fmla="*/ 10 h 55"/>
                <a:gd name="T26" fmla="*/ 10 w 51"/>
                <a:gd name="T27" fmla="*/ 3 h 55"/>
                <a:gd name="T28" fmla="*/ 10 w 51"/>
                <a:gd name="T29" fmla="*/ 0 h 55"/>
                <a:gd name="T30" fmla="*/ 31 w 51"/>
                <a:gd name="T31" fmla="*/ 0 h 55"/>
                <a:gd name="T32" fmla="*/ 43 w 51"/>
                <a:gd name="T33" fmla="*/ 3 h 55"/>
                <a:gd name="T34" fmla="*/ 49 w 51"/>
                <a:gd name="T35" fmla="*/ 13 h 55"/>
                <a:gd name="T36" fmla="*/ 36 w 51"/>
                <a:gd name="T37" fmla="*/ 29 h 55"/>
                <a:gd name="T38" fmla="*/ 40 w 51"/>
                <a:gd name="T39" fmla="*/ 40 h 55"/>
                <a:gd name="T40" fmla="*/ 46 w 51"/>
                <a:gd name="T41" fmla="*/ 49 h 55"/>
                <a:gd name="T42" fmla="*/ 51 w 51"/>
                <a:gd name="T43" fmla="*/ 53 h 55"/>
                <a:gd name="T44" fmla="*/ 50 w 51"/>
                <a:gd name="T45" fmla="*/ 55 h 55"/>
                <a:gd name="T46" fmla="*/ 24 w 51"/>
                <a:gd name="T47" fmla="*/ 28 h 55"/>
                <a:gd name="T48" fmla="*/ 33 w 51"/>
                <a:gd name="T49" fmla="*/ 26 h 55"/>
                <a:gd name="T50" fmla="*/ 39 w 51"/>
                <a:gd name="T51" fmla="*/ 14 h 55"/>
                <a:gd name="T52" fmla="*/ 30 w 51"/>
                <a:gd name="T53" fmla="*/ 3 h 55"/>
                <a:gd name="T54" fmla="*/ 27 w 51"/>
                <a:gd name="T55" fmla="*/ 4 h 55"/>
                <a:gd name="T56" fmla="*/ 25 w 51"/>
                <a:gd name="T57" fmla="*/ 8 h 55"/>
                <a:gd name="T58" fmla="*/ 21 w 51"/>
                <a:gd name="T59" fmla="*/ 28 h 55"/>
                <a:gd name="T60" fmla="*/ 24 w 51"/>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55">
                  <a:moveTo>
                    <a:pt x="50" y="55"/>
                  </a:moveTo>
                  <a:cubicBezTo>
                    <a:pt x="49" y="55"/>
                    <a:pt x="49" y="55"/>
                    <a:pt x="49" y="55"/>
                  </a:cubicBezTo>
                  <a:cubicBezTo>
                    <a:pt x="39" y="55"/>
                    <a:pt x="36" y="53"/>
                    <a:pt x="33" y="47"/>
                  </a:cubicBezTo>
                  <a:cubicBezTo>
                    <a:pt x="31" y="44"/>
                    <a:pt x="30" y="39"/>
                    <a:pt x="28" y="35"/>
                  </a:cubicBezTo>
                  <a:cubicBezTo>
                    <a:pt x="27" y="32"/>
                    <a:pt x="26" y="31"/>
                    <a:pt x="23" y="31"/>
                  </a:cubicBezTo>
                  <a:cubicBezTo>
                    <a:pt x="21" y="31"/>
                    <a:pt x="21" y="31"/>
                    <a:pt x="21" y="31"/>
                  </a:cubicBezTo>
                  <a:cubicBezTo>
                    <a:pt x="18" y="44"/>
                    <a:pt x="18" y="44"/>
                    <a:pt x="18" y="44"/>
                  </a:cubicBezTo>
                  <a:cubicBezTo>
                    <a:pt x="17" y="51"/>
                    <a:pt x="18" y="52"/>
                    <a:pt x="24" y="52"/>
                  </a:cubicBezTo>
                  <a:cubicBezTo>
                    <a:pt x="23" y="55"/>
                    <a:pt x="23" y="55"/>
                    <a:pt x="23" y="55"/>
                  </a:cubicBezTo>
                  <a:cubicBezTo>
                    <a:pt x="0" y="55"/>
                    <a:pt x="0" y="55"/>
                    <a:pt x="0" y="55"/>
                  </a:cubicBezTo>
                  <a:cubicBezTo>
                    <a:pt x="1" y="52"/>
                    <a:pt x="1" y="52"/>
                    <a:pt x="1" y="52"/>
                  </a:cubicBezTo>
                  <a:cubicBezTo>
                    <a:pt x="7" y="52"/>
                    <a:pt x="7" y="51"/>
                    <a:pt x="9" y="44"/>
                  </a:cubicBezTo>
                  <a:cubicBezTo>
                    <a:pt x="15" y="10"/>
                    <a:pt x="15" y="10"/>
                    <a:pt x="15" y="10"/>
                  </a:cubicBezTo>
                  <a:cubicBezTo>
                    <a:pt x="17" y="3"/>
                    <a:pt x="16" y="3"/>
                    <a:pt x="10" y="3"/>
                  </a:cubicBezTo>
                  <a:cubicBezTo>
                    <a:pt x="10" y="0"/>
                    <a:pt x="10" y="0"/>
                    <a:pt x="10" y="0"/>
                  </a:cubicBezTo>
                  <a:cubicBezTo>
                    <a:pt x="31" y="0"/>
                    <a:pt x="31" y="0"/>
                    <a:pt x="31" y="0"/>
                  </a:cubicBezTo>
                  <a:cubicBezTo>
                    <a:pt x="35" y="0"/>
                    <a:pt x="40" y="1"/>
                    <a:pt x="43" y="3"/>
                  </a:cubicBezTo>
                  <a:cubicBezTo>
                    <a:pt x="46" y="5"/>
                    <a:pt x="49" y="8"/>
                    <a:pt x="49" y="13"/>
                  </a:cubicBezTo>
                  <a:cubicBezTo>
                    <a:pt x="49" y="22"/>
                    <a:pt x="43" y="27"/>
                    <a:pt x="36" y="29"/>
                  </a:cubicBezTo>
                  <a:cubicBezTo>
                    <a:pt x="36" y="31"/>
                    <a:pt x="39" y="36"/>
                    <a:pt x="40" y="40"/>
                  </a:cubicBezTo>
                  <a:cubicBezTo>
                    <a:pt x="43" y="44"/>
                    <a:pt x="44" y="47"/>
                    <a:pt x="46" y="49"/>
                  </a:cubicBezTo>
                  <a:cubicBezTo>
                    <a:pt x="47" y="52"/>
                    <a:pt x="49" y="52"/>
                    <a:pt x="51" y="53"/>
                  </a:cubicBezTo>
                  <a:lnTo>
                    <a:pt x="50" y="55"/>
                  </a:lnTo>
                  <a:close/>
                  <a:moveTo>
                    <a:pt x="24" y="28"/>
                  </a:moveTo>
                  <a:cubicBezTo>
                    <a:pt x="27" y="28"/>
                    <a:pt x="30" y="27"/>
                    <a:pt x="33" y="26"/>
                  </a:cubicBezTo>
                  <a:cubicBezTo>
                    <a:pt x="36" y="23"/>
                    <a:pt x="39" y="19"/>
                    <a:pt x="39" y="14"/>
                  </a:cubicBezTo>
                  <a:cubicBezTo>
                    <a:pt x="39" y="7"/>
                    <a:pt x="35" y="3"/>
                    <a:pt x="30" y="3"/>
                  </a:cubicBezTo>
                  <a:cubicBezTo>
                    <a:pt x="28" y="3"/>
                    <a:pt x="27" y="3"/>
                    <a:pt x="27" y="4"/>
                  </a:cubicBezTo>
                  <a:cubicBezTo>
                    <a:pt x="26" y="4"/>
                    <a:pt x="25" y="6"/>
                    <a:pt x="25" y="8"/>
                  </a:cubicBezTo>
                  <a:cubicBezTo>
                    <a:pt x="21" y="28"/>
                    <a:pt x="21" y="28"/>
                    <a:pt x="21" y="28"/>
                  </a:cubicBezTo>
                  <a:lnTo>
                    <a:pt x="2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50"/>
            <p:cNvSpPr>
              <a:spLocks/>
            </p:cNvSpPr>
            <p:nvPr/>
          </p:nvSpPr>
          <p:spPr bwMode="auto">
            <a:xfrm>
              <a:off x="3735388" y="3971925"/>
              <a:ext cx="169863" cy="207962"/>
            </a:xfrm>
            <a:custGeom>
              <a:avLst/>
              <a:gdLst>
                <a:gd name="T0" fmla="*/ 45 w 45"/>
                <a:gd name="T1" fmla="*/ 41 h 55"/>
                <a:gd name="T2" fmla="*/ 39 w 45"/>
                <a:gd name="T3" fmla="*/ 55 h 55"/>
                <a:gd name="T4" fmla="*/ 0 w 45"/>
                <a:gd name="T5" fmla="*/ 55 h 55"/>
                <a:gd name="T6" fmla="*/ 1 w 45"/>
                <a:gd name="T7" fmla="*/ 52 h 55"/>
                <a:gd name="T8" fmla="*/ 10 w 45"/>
                <a:gd name="T9" fmla="*/ 44 h 55"/>
                <a:gd name="T10" fmla="*/ 16 w 45"/>
                <a:gd name="T11" fmla="*/ 10 h 55"/>
                <a:gd name="T12" fmla="*/ 10 w 45"/>
                <a:gd name="T13" fmla="*/ 3 h 55"/>
                <a:gd name="T14" fmla="*/ 11 w 45"/>
                <a:gd name="T15" fmla="*/ 0 h 55"/>
                <a:gd name="T16" fmla="*/ 35 w 45"/>
                <a:gd name="T17" fmla="*/ 0 h 55"/>
                <a:gd name="T18" fmla="*/ 34 w 45"/>
                <a:gd name="T19" fmla="*/ 3 h 55"/>
                <a:gd name="T20" fmla="*/ 26 w 45"/>
                <a:gd name="T21" fmla="*/ 10 h 55"/>
                <a:gd name="T22" fmla="*/ 19 w 45"/>
                <a:gd name="T23" fmla="*/ 44 h 55"/>
                <a:gd name="T24" fmla="*/ 20 w 45"/>
                <a:gd name="T25" fmla="*/ 50 h 55"/>
                <a:gd name="T26" fmla="*/ 27 w 45"/>
                <a:gd name="T27" fmla="*/ 51 h 55"/>
                <a:gd name="T28" fmla="*/ 36 w 45"/>
                <a:gd name="T29" fmla="*/ 49 h 55"/>
                <a:gd name="T30" fmla="*/ 42 w 45"/>
                <a:gd name="T31" fmla="*/ 40 h 55"/>
                <a:gd name="T32" fmla="*/ 45 w 45"/>
                <a:gd name="T33"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5">
                  <a:moveTo>
                    <a:pt x="45" y="41"/>
                  </a:moveTo>
                  <a:cubicBezTo>
                    <a:pt x="44" y="44"/>
                    <a:pt x="41" y="52"/>
                    <a:pt x="39" y="55"/>
                  </a:cubicBezTo>
                  <a:cubicBezTo>
                    <a:pt x="0" y="55"/>
                    <a:pt x="0" y="55"/>
                    <a:pt x="0" y="55"/>
                  </a:cubicBezTo>
                  <a:cubicBezTo>
                    <a:pt x="1" y="52"/>
                    <a:pt x="1" y="52"/>
                    <a:pt x="1" y="52"/>
                  </a:cubicBezTo>
                  <a:cubicBezTo>
                    <a:pt x="8" y="52"/>
                    <a:pt x="8" y="51"/>
                    <a:pt x="10" y="44"/>
                  </a:cubicBezTo>
                  <a:cubicBezTo>
                    <a:pt x="16" y="10"/>
                    <a:pt x="16" y="10"/>
                    <a:pt x="16" y="10"/>
                  </a:cubicBezTo>
                  <a:cubicBezTo>
                    <a:pt x="17" y="4"/>
                    <a:pt x="17" y="3"/>
                    <a:pt x="10" y="3"/>
                  </a:cubicBezTo>
                  <a:cubicBezTo>
                    <a:pt x="11" y="0"/>
                    <a:pt x="11" y="0"/>
                    <a:pt x="11" y="0"/>
                  </a:cubicBezTo>
                  <a:cubicBezTo>
                    <a:pt x="35" y="0"/>
                    <a:pt x="35" y="0"/>
                    <a:pt x="35" y="0"/>
                  </a:cubicBezTo>
                  <a:cubicBezTo>
                    <a:pt x="34" y="3"/>
                    <a:pt x="34" y="3"/>
                    <a:pt x="34" y="3"/>
                  </a:cubicBezTo>
                  <a:cubicBezTo>
                    <a:pt x="27" y="3"/>
                    <a:pt x="27" y="4"/>
                    <a:pt x="26" y="10"/>
                  </a:cubicBezTo>
                  <a:cubicBezTo>
                    <a:pt x="19" y="44"/>
                    <a:pt x="19" y="44"/>
                    <a:pt x="19" y="44"/>
                  </a:cubicBezTo>
                  <a:cubicBezTo>
                    <a:pt x="19" y="47"/>
                    <a:pt x="19" y="49"/>
                    <a:pt x="20" y="50"/>
                  </a:cubicBezTo>
                  <a:cubicBezTo>
                    <a:pt x="21" y="51"/>
                    <a:pt x="23" y="51"/>
                    <a:pt x="27" y="51"/>
                  </a:cubicBezTo>
                  <a:cubicBezTo>
                    <a:pt x="31" y="51"/>
                    <a:pt x="34" y="51"/>
                    <a:pt x="36" y="49"/>
                  </a:cubicBezTo>
                  <a:cubicBezTo>
                    <a:pt x="38" y="47"/>
                    <a:pt x="40" y="44"/>
                    <a:pt x="42" y="40"/>
                  </a:cubicBezTo>
                  <a:lnTo>
                    <a:pt x="45"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51"/>
            <p:cNvSpPr>
              <a:spLocks noEditPoints="1"/>
            </p:cNvSpPr>
            <p:nvPr/>
          </p:nvSpPr>
          <p:spPr bwMode="auto">
            <a:xfrm>
              <a:off x="3924300" y="3971925"/>
              <a:ext cx="225425" cy="207962"/>
            </a:xfrm>
            <a:custGeom>
              <a:avLst/>
              <a:gdLst>
                <a:gd name="T0" fmla="*/ 32 w 60"/>
                <a:gd name="T1" fmla="*/ 0 h 55"/>
                <a:gd name="T2" fmla="*/ 60 w 60"/>
                <a:gd name="T3" fmla="*/ 23 h 55"/>
                <a:gd name="T4" fmla="*/ 46 w 60"/>
                <a:gd name="T5" fmla="*/ 49 h 55"/>
                <a:gd name="T6" fmla="*/ 19 w 60"/>
                <a:gd name="T7" fmla="*/ 55 h 55"/>
                <a:gd name="T8" fmla="*/ 0 w 60"/>
                <a:gd name="T9" fmla="*/ 55 h 55"/>
                <a:gd name="T10" fmla="*/ 1 w 60"/>
                <a:gd name="T11" fmla="*/ 52 h 55"/>
                <a:gd name="T12" fmla="*/ 9 w 60"/>
                <a:gd name="T13" fmla="*/ 44 h 55"/>
                <a:gd name="T14" fmla="*/ 15 w 60"/>
                <a:gd name="T15" fmla="*/ 11 h 55"/>
                <a:gd name="T16" fmla="*/ 9 w 60"/>
                <a:gd name="T17" fmla="*/ 3 h 55"/>
                <a:gd name="T18" fmla="*/ 10 w 60"/>
                <a:gd name="T19" fmla="*/ 0 h 55"/>
                <a:gd name="T20" fmla="*/ 32 w 60"/>
                <a:gd name="T21" fmla="*/ 0 h 55"/>
                <a:gd name="T22" fmla="*/ 19 w 60"/>
                <a:gd name="T23" fmla="*/ 43 h 55"/>
                <a:gd name="T24" fmla="*/ 20 w 60"/>
                <a:gd name="T25" fmla="*/ 50 h 55"/>
                <a:gd name="T26" fmla="*/ 25 w 60"/>
                <a:gd name="T27" fmla="*/ 51 h 55"/>
                <a:gd name="T28" fmla="*/ 49 w 60"/>
                <a:gd name="T29" fmla="*/ 22 h 55"/>
                <a:gd name="T30" fmla="*/ 32 w 60"/>
                <a:gd name="T31" fmla="*/ 3 h 55"/>
                <a:gd name="T32" fmla="*/ 27 w 60"/>
                <a:gd name="T33" fmla="*/ 4 h 55"/>
                <a:gd name="T34" fmla="*/ 25 w 60"/>
                <a:gd name="T35" fmla="*/ 8 h 55"/>
                <a:gd name="T36" fmla="*/ 19 w 60"/>
                <a:gd name="T3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5">
                  <a:moveTo>
                    <a:pt x="32" y="0"/>
                  </a:moveTo>
                  <a:cubicBezTo>
                    <a:pt x="49" y="0"/>
                    <a:pt x="60" y="7"/>
                    <a:pt x="60" y="23"/>
                  </a:cubicBezTo>
                  <a:cubicBezTo>
                    <a:pt x="60" y="34"/>
                    <a:pt x="55" y="43"/>
                    <a:pt x="46" y="49"/>
                  </a:cubicBezTo>
                  <a:cubicBezTo>
                    <a:pt x="39" y="53"/>
                    <a:pt x="30" y="55"/>
                    <a:pt x="19" y="55"/>
                  </a:cubicBezTo>
                  <a:cubicBezTo>
                    <a:pt x="0" y="55"/>
                    <a:pt x="0" y="55"/>
                    <a:pt x="0" y="55"/>
                  </a:cubicBezTo>
                  <a:cubicBezTo>
                    <a:pt x="1" y="52"/>
                    <a:pt x="1" y="52"/>
                    <a:pt x="1" y="52"/>
                  </a:cubicBezTo>
                  <a:cubicBezTo>
                    <a:pt x="7" y="52"/>
                    <a:pt x="8" y="51"/>
                    <a:pt x="9" y="44"/>
                  </a:cubicBezTo>
                  <a:cubicBezTo>
                    <a:pt x="15" y="11"/>
                    <a:pt x="15" y="11"/>
                    <a:pt x="15" y="11"/>
                  </a:cubicBezTo>
                  <a:cubicBezTo>
                    <a:pt x="17" y="4"/>
                    <a:pt x="16" y="3"/>
                    <a:pt x="9" y="3"/>
                  </a:cubicBezTo>
                  <a:cubicBezTo>
                    <a:pt x="10" y="0"/>
                    <a:pt x="10" y="0"/>
                    <a:pt x="10" y="0"/>
                  </a:cubicBezTo>
                  <a:lnTo>
                    <a:pt x="32" y="0"/>
                  </a:lnTo>
                  <a:close/>
                  <a:moveTo>
                    <a:pt x="19" y="43"/>
                  </a:moveTo>
                  <a:cubicBezTo>
                    <a:pt x="18" y="48"/>
                    <a:pt x="18" y="49"/>
                    <a:pt x="20" y="50"/>
                  </a:cubicBezTo>
                  <a:cubicBezTo>
                    <a:pt x="21" y="51"/>
                    <a:pt x="23" y="51"/>
                    <a:pt x="25" y="51"/>
                  </a:cubicBezTo>
                  <a:cubicBezTo>
                    <a:pt x="40" y="51"/>
                    <a:pt x="49" y="38"/>
                    <a:pt x="49" y="22"/>
                  </a:cubicBezTo>
                  <a:cubicBezTo>
                    <a:pt x="49" y="11"/>
                    <a:pt x="43" y="3"/>
                    <a:pt x="32" y="3"/>
                  </a:cubicBezTo>
                  <a:cubicBezTo>
                    <a:pt x="29" y="3"/>
                    <a:pt x="28" y="3"/>
                    <a:pt x="27" y="4"/>
                  </a:cubicBezTo>
                  <a:cubicBezTo>
                    <a:pt x="26" y="5"/>
                    <a:pt x="26" y="6"/>
                    <a:pt x="25" y="8"/>
                  </a:cubicBezTo>
                  <a:lnTo>
                    <a:pt x="1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52"/>
            <p:cNvSpPr>
              <a:spLocks/>
            </p:cNvSpPr>
            <p:nvPr/>
          </p:nvSpPr>
          <p:spPr bwMode="auto">
            <a:xfrm>
              <a:off x="4276725" y="3965575"/>
              <a:ext cx="184150" cy="214312"/>
            </a:xfrm>
            <a:custGeom>
              <a:avLst/>
              <a:gdLst>
                <a:gd name="T0" fmla="*/ 49 w 49"/>
                <a:gd name="T1" fmla="*/ 0 h 57"/>
                <a:gd name="T2" fmla="*/ 47 w 49"/>
                <a:gd name="T3" fmla="*/ 15 h 57"/>
                <a:gd name="T4" fmla="*/ 44 w 49"/>
                <a:gd name="T5" fmla="*/ 15 h 57"/>
                <a:gd name="T6" fmla="*/ 43 w 49"/>
                <a:gd name="T7" fmla="*/ 8 h 57"/>
                <a:gd name="T8" fmla="*/ 34 w 49"/>
                <a:gd name="T9" fmla="*/ 5 h 57"/>
                <a:gd name="T10" fmla="*/ 30 w 49"/>
                <a:gd name="T11" fmla="*/ 5 h 57"/>
                <a:gd name="T12" fmla="*/ 22 w 49"/>
                <a:gd name="T13" fmla="*/ 46 h 57"/>
                <a:gd name="T14" fmla="*/ 29 w 49"/>
                <a:gd name="T15" fmla="*/ 54 h 57"/>
                <a:gd name="T16" fmla="*/ 29 w 49"/>
                <a:gd name="T17" fmla="*/ 57 h 57"/>
                <a:gd name="T18" fmla="*/ 3 w 49"/>
                <a:gd name="T19" fmla="*/ 57 h 57"/>
                <a:gd name="T20" fmla="*/ 3 w 49"/>
                <a:gd name="T21" fmla="*/ 54 h 57"/>
                <a:gd name="T22" fmla="*/ 13 w 49"/>
                <a:gd name="T23" fmla="*/ 46 h 57"/>
                <a:gd name="T24" fmla="*/ 20 w 49"/>
                <a:gd name="T25" fmla="*/ 5 h 57"/>
                <a:gd name="T26" fmla="*/ 17 w 49"/>
                <a:gd name="T27" fmla="*/ 5 h 57"/>
                <a:gd name="T28" fmla="*/ 7 w 49"/>
                <a:gd name="T29" fmla="*/ 8 h 57"/>
                <a:gd name="T30" fmla="*/ 2 w 49"/>
                <a:gd name="T31" fmla="*/ 15 h 57"/>
                <a:gd name="T32" fmla="*/ 0 w 49"/>
                <a:gd name="T33" fmla="*/ 15 h 57"/>
                <a:gd name="T34" fmla="*/ 4 w 49"/>
                <a:gd name="T35" fmla="*/ 0 h 57"/>
                <a:gd name="T36" fmla="*/ 6 w 49"/>
                <a:gd name="T37" fmla="*/ 0 h 57"/>
                <a:gd name="T38" fmla="*/ 10 w 49"/>
                <a:gd name="T39" fmla="*/ 2 h 57"/>
                <a:gd name="T40" fmla="*/ 42 w 49"/>
                <a:gd name="T41" fmla="*/ 2 h 57"/>
                <a:gd name="T42" fmla="*/ 47 w 49"/>
                <a:gd name="T43" fmla="*/ 0 h 57"/>
                <a:gd name="T44" fmla="*/ 49 w 4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7">
                  <a:moveTo>
                    <a:pt x="49" y="0"/>
                  </a:moveTo>
                  <a:cubicBezTo>
                    <a:pt x="48" y="3"/>
                    <a:pt x="47" y="10"/>
                    <a:pt x="47" y="15"/>
                  </a:cubicBezTo>
                  <a:cubicBezTo>
                    <a:pt x="44" y="15"/>
                    <a:pt x="44" y="15"/>
                    <a:pt x="44" y="15"/>
                  </a:cubicBezTo>
                  <a:cubicBezTo>
                    <a:pt x="44" y="12"/>
                    <a:pt x="44" y="9"/>
                    <a:pt x="43" y="8"/>
                  </a:cubicBezTo>
                  <a:cubicBezTo>
                    <a:pt x="42" y="6"/>
                    <a:pt x="40" y="5"/>
                    <a:pt x="34" y="5"/>
                  </a:cubicBezTo>
                  <a:cubicBezTo>
                    <a:pt x="30" y="5"/>
                    <a:pt x="30" y="5"/>
                    <a:pt x="30" y="5"/>
                  </a:cubicBezTo>
                  <a:cubicBezTo>
                    <a:pt x="22" y="46"/>
                    <a:pt x="22" y="46"/>
                    <a:pt x="22" y="46"/>
                  </a:cubicBezTo>
                  <a:cubicBezTo>
                    <a:pt x="21" y="53"/>
                    <a:pt x="21" y="54"/>
                    <a:pt x="29" y="54"/>
                  </a:cubicBezTo>
                  <a:cubicBezTo>
                    <a:pt x="29" y="57"/>
                    <a:pt x="29" y="57"/>
                    <a:pt x="29" y="57"/>
                  </a:cubicBezTo>
                  <a:cubicBezTo>
                    <a:pt x="3" y="57"/>
                    <a:pt x="3" y="57"/>
                    <a:pt x="3" y="57"/>
                  </a:cubicBezTo>
                  <a:cubicBezTo>
                    <a:pt x="3" y="54"/>
                    <a:pt x="3" y="54"/>
                    <a:pt x="3" y="54"/>
                  </a:cubicBezTo>
                  <a:cubicBezTo>
                    <a:pt x="11" y="54"/>
                    <a:pt x="11" y="53"/>
                    <a:pt x="13" y="46"/>
                  </a:cubicBezTo>
                  <a:cubicBezTo>
                    <a:pt x="20" y="5"/>
                    <a:pt x="20" y="5"/>
                    <a:pt x="20" y="5"/>
                  </a:cubicBezTo>
                  <a:cubicBezTo>
                    <a:pt x="17" y="5"/>
                    <a:pt x="17" y="5"/>
                    <a:pt x="17" y="5"/>
                  </a:cubicBezTo>
                  <a:cubicBezTo>
                    <a:pt x="10" y="5"/>
                    <a:pt x="8" y="6"/>
                    <a:pt x="7" y="8"/>
                  </a:cubicBezTo>
                  <a:cubicBezTo>
                    <a:pt x="5" y="9"/>
                    <a:pt x="4" y="12"/>
                    <a:pt x="2" y="15"/>
                  </a:cubicBezTo>
                  <a:cubicBezTo>
                    <a:pt x="0" y="15"/>
                    <a:pt x="0" y="15"/>
                    <a:pt x="0" y="15"/>
                  </a:cubicBezTo>
                  <a:cubicBezTo>
                    <a:pt x="1" y="10"/>
                    <a:pt x="3" y="4"/>
                    <a:pt x="4" y="0"/>
                  </a:cubicBezTo>
                  <a:cubicBezTo>
                    <a:pt x="6" y="0"/>
                    <a:pt x="6" y="0"/>
                    <a:pt x="6" y="0"/>
                  </a:cubicBezTo>
                  <a:cubicBezTo>
                    <a:pt x="7" y="2"/>
                    <a:pt x="8" y="2"/>
                    <a:pt x="10" y="2"/>
                  </a:cubicBezTo>
                  <a:cubicBezTo>
                    <a:pt x="42" y="2"/>
                    <a:pt x="42" y="2"/>
                    <a:pt x="42" y="2"/>
                  </a:cubicBezTo>
                  <a:cubicBezTo>
                    <a:pt x="45" y="2"/>
                    <a:pt x="45" y="1"/>
                    <a:pt x="47"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53"/>
            <p:cNvSpPr>
              <a:spLocks noEditPoints="1"/>
            </p:cNvSpPr>
            <p:nvPr/>
          </p:nvSpPr>
          <p:spPr bwMode="auto">
            <a:xfrm>
              <a:off x="4476750" y="3968750"/>
              <a:ext cx="206375" cy="215900"/>
            </a:xfrm>
            <a:custGeom>
              <a:avLst/>
              <a:gdLst>
                <a:gd name="T0" fmla="*/ 55 w 55"/>
                <a:gd name="T1" fmla="*/ 24 h 57"/>
                <a:gd name="T2" fmla="*/ 24 w 55"/>
                <a:gd name="T3" fmla="*/ 57 h 57"/>
                <a:gd name="T4" fmla="*/ 0 w 55"/>
                <a:gd name="T5" fmla="*/ 33 h 57"/>
                <a:gd name="T6" fmla="*/ 32 w 55"/>
                <a:gd name="T7" fmla="*/ 0 h 57"/>
                <a:gd name="T8" fmla="*/ 55 w 55"/>
                <a:gd name="T9" fmla="*/ 24 h 57"/>
                <a:gd name="T10" fmla="*/ 11 w 55"/>
                <a:gd name="T11" fmla="*/ 35 h 57"/>
                <a:gd name="T12" fmla="*/ 24 w 55"/>
                <a:gd name="T13" fmla="*/ 54 h 57"/>
                <a:gd name="T14" fmla="*/ 44 w 55"/>
                <a:gd name="T15" fmla="*/ 22 h 57"/>
                <a:gd name="T16" fmla="*/ 31 w 55"/>
                <a:gd name="T17" fmla="*/ 3 h 57"/>
                <a:gd name="T18" fmla="*/ 11 w 55"/>
                <a:gd name="T1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7">
                  <a:moveTo>
                    <a:pt x="55" y="24"/>
                  </a:moveTo>
                  <a:cubicBezTo>
                    <a:pt x="55" y="42"/>
                    <a:pt x="42" y="57"/>
                    <a:pt x="24" y="57"/>
                  </a:cubicBezTo>
                  <a:cubicBezTo>
                    <a:pt x="10" y="57"/>
                    <a:pt x="0" y="48"/>
                    <a:pt x="0" y="33"/>
                  </a:cubicBezTo>
                  <a:cubicBezTo>
                    <a:pt x="0" y="15"/>
                    <a:pt x="14" y="0"/>
                    <a:pt x="32" y="0"/>
                  </a:cubicBezTo>
                  <a:cubicBezTo>
                    <a:pt x="46" y="0"/>
                    <a:pt x="55" y="10"/>
                    <a:pt x="55" y="24"/>
                  </a:cubicBezTo>
                  <a:moveTo>
                    <a:pt x="11" y="35"/>
                  </a:moveTo>
                  <a:cubicBezTo>
                    <a:pt x="11" y="46"/>
                    <a:pt x="15" y="54"/>
                    <a:pt x="24" y="54"/>
                  </a:cubicBezTo>
                  <a:cubicBezTo>
                    <a:pt x="36" y="54"/>
                    <a:pt x="44" y="36"/>
                    <a:pt x="44" y="22"/>
                  </a:cubicBezTo>
                  <a:cubicBezTo>
                    <a:pt x="44" y="11"/>
                    <a:pt x="40" y="3"/>
                    <a:pt x="31" y="3"/>
                  </a:cubicBezTo>
                  <a:cubicBezTo>
                    <a:pt x="20" y="3"/>
                    <a:pt x="11" y="19"/>
                    <a:pt x="11"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54"/>
            <p:cNvSpPr>
              <a:spLocks/>
            </p:cNvSpPr>
            <p:nvPr/>
          </p:nvSpPr>
          <p:spPr bwMode="auto">
            <a:xfrm>
              <a:off x="4724400" y="3968750"/>
              <a:ext cx="198438" cy="215900"/>
            </a:xfrm>
            <a:custGeom>
              <a:avLst/>
              <a:gdLst>
                <a:gd name="T0" fmla="*/ 48 w 53"/>
                <a:gd name="T1" fmla="*/ 16 h 57"/>
                <a:gd name="T2" fmla="*/ 35 w 53"/>
                <a:gd name="T3" fmla="*/ 3 h 57"/>
                <a:gd name="T4" fmla="*/ 11 w 53"/>
                <a:gd name="T5" fmla="*/ 33 h 57"/>
                <a:gd name="T6" fmla="*/ 27 w 53"/>
                <a:gd name="T7" fmla="*/ 54 h 57"/>
                <a:gd name="T8" fmla="*/ 35 w 53"/>
                <a:gd name="T9" fmla="*/ 48 h 57"/>
                <a:gd name="T10" fmla="*/ 36 w 53"/>
                <a:gd name="T11" fmla="*/ 41 h 57"/>
                <a:gd name="T12" fmla="*/ 29 w 53"/>
                <a:gd name="T13" fmla="*/ 33 h 57"/>
                <a:gd name="T14" fmla="*/ 29 w 53"/>
                <a:gd name="T15" fmla="*/ 30 h 57"/>
                <a:gd name="T16" fmla="*/ 53 w 53"/>
                <a:gd name="T17" fmla="*/ 30 h 57"/>
                <a:gd name="T18" fmla="*/ 52 w 53"/>
                <a:gd name="T19" fmla="*/ 33 h 57"/>
                <a:gd name="T20" fmla="*/ 46 w 53"/>
                <a:gd name="T21" fmla="*/ 41 h 57"/>
                <a:gd name="T22" fmla="*/ 45 w 53"/>
                <a:gd name="T23" fmla="*/ 47 h 57"/>
                <a:gd name="T24" fmla="*/ 44 w 53"/>
                <a:gd name="T25" fmla="*/ 54 h 57"/>
                <a:gd name="T26" fmla="*/ 26 w 53"/>
                <a:gd name="T27" fmla="*/ 57 h 57"/>
                <a:gd name="T28" fmla="*/ 0 w 53"/>
                <a:gd name="T29" fmla="*/ 33 h 57"/>
                <a:gd name="T30" fmla="*/ 37 w 53"/>
                <a:gd name="T31" fmla="*/ 0 h 57"/>
                <a:gd name="T32" fmla="*/ 52 w 53"/>
                <a:gd name="T33" fmla="*/ 2 h 57"/>
                <a:gd name="T34" fmla="*/ 51 w 53"/>
                <a:gd name="T35" fmla="*/ 16 h 57"/>
                <a:gd name="T36" fmla="*/ 48 w 53"/>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7">
                  <a:moveTo>
                    <a:pt x="48" y="16"/>
                  </a:moveTo>
                  <a:cubicBezTo>
                    <a:pt x="47" y="6"/>
                    <a:pt x="42" y="3"/>
                    <a:pt x="35" y="3"/>
                  </a:cubicBezTo>
                  <a:cubicBezTo>
                    <a:pt x="21" y="3"/>
                    <a:pt x="11" y="16"/>
                    <a:pt x="11" y="33"/>
                  </a:cubicBezTo>
                  <a:cubicBezTo>
                    <a:pt x="11" y="45"/>
                    <a:pt x="17" y="54"/>
                    <a:pt x="27" y="54"/>
                  </a:cubicBezTo>
                  <a:cubicBezTo>
                    <a:pt x="31" y="54"/>
                    <a:pt x="34" y="53"/>
                    <a:pt x="35" y="48"/>
                  </a:cubicBezTo>
                  <a:cubicBezTo>
                    <a:pt x="36" y="41"/>
                    <a:pt x="36" y="41"/>
                    <a:pt x="36" y="41"/>
                  </a:cubicBezTo>
                  <a:cubicBezTo>
                    <a:pt x="38" y="34"/>
                    <a:pt x="37" y="34"/>
                    <a:pt x="29" y="33"/>
                  </a:cubicBezTo>
                  <a:cubicBezTo>
                    <a:pt x="29" y="30"/>
                    <a:pt x="29" y="30"/>
                    <a:pt x="29" y="30"/>
                  </a:cubicBezTo>
                  <a:cubicBezTo>
                    <a:pt x="53" y="30"/>
                    <a:pt x="53" y="30"/>
                    <a:pt x="53" y="30"/>
                  </a:cubicBezTo>
                  <a:cubicBezTo>
                    <a:pt x="52" y="33"/>
                    <a:pt x="52" y="33"/>
                    <a:pt x="52" y="33"/>
                  </a:cubicBezTo>
                  <a:cubicBezTo>
                    <a:pt x="48" y="34"/>
                    <a:pt x="47" y="34"/>
                    <a:pt x="46" y="41"/>
                  </a:cubicBezTo>
                  <a:cubicBezTo>
                    <a:pt x="45" y="47"/>
                    <a:pt x="45" y="47"/>
                    <a:pt x="45" y="47"/>
                  </a:cubicBezTo>
                  <a:cubicBezTo>
                    <a:pt x="44" y="50"/>
                    <a:pt x="44" y="52"/>
                    <a:pt x="44" y="54"/>
                  </a:cubicBezTo>
                  <a:cubicBezTo>
                    <a:pt x="39" y="55"/>
                    <a:pt x="33" y="57"/>
                    <a:pt x="26" y="57"/>
                  </a:cubicBezTo>
                  <a:cubicBezTo>
                    <a:pt x="11" y="57"/>
                    <a:pt x="0" y="48"/>
                    <a:pt x="0" y="33"/>
                  </a:cubicBezTo>
                  <a:cubicBezTo>
                    <a:pt x="0" y="13"/>
                    <a:pt x="15" y="0"/>
                    <a:pt x="37" y="0"/>
                  </a:cubicBezTo>
                  <a:cubicBezTo>
                    <a:pt x="43" y="0"/>
                    <a:pt x="49" y="1"/>
                    <a:pt x="52" y="2"/>
                  </a:cubicBezTo>
                  <a:cubicBezTo>
                    <a:pt x="51" y="5"/>
                    <a:pt x="51" y="10"/>
                    <a:pt x="51" y="16"/>
                  </a:cubicBezTo>
                  <a:lnTo>
                    <a:pt x="48"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55"/>
            <p:cNvSpPr>
              <a:spLocks/>
            </p:cNvSpPr>
            <p:nvPr/>
          </p:nvSpPr>
          <p:spPr bwMode="auto">
            <a:xfrm>
              <a:off x="4938713" y="3971925"/>
              <a:ext cx="179388" cy="207962"/>
            </a:xfrm>
            <a:custGeom>
              <a:avLst/>
              <a:gdLst>
                <a:gd name="T0" fmla="*/ 48 w 48"/>
                <a:gd name="T1" fmla="*/ 0 h 55"/>
                <a:gd name="T2" fmla="*/ 47 w 48"/>
                <a:gd name="T3" fmla="*/ 13 h 55"/>
                <a:gd name="T4" fmla="*/ 44 w 48"/>
                <a:gd name="T5" fmla="*/ 13 h 55"/>
                <a:gd name="T6" fmla="*/ 42 w 48"/>
                <a:gd name="T7" fmla="*/ 6 h 55"/>
                <a:gd name="T8" fmla="*/ 34 w 48"/>
                <a:gd name="T9" fmla="*/ 3 h 55"/>
                <a:gd name="T10" fmla="*/ 29 w 48"/>
                <a:gd name="T11" fmla="*/ 3 h 55"/>
                <a:gd name="T12" fmla="*/ 25 w 48"/>
                <a:gd name="T13" fmla="*/ 7 h 55"/>
                <a:gd name="T14" fmla="*/ 22 w 48"/>
                <a:gd name="T15" fmla="*/ 24 h 55"/>
                <a:gd name="T16" fmla="*/ 29 w 48"/>
                <a:gd name="T17" fmla="*/ 24 h 55"/>
                <a:gd name="T18" fmla="*/ 38 w 48"/>
                <a:gd name="T19" fmla="*/ 18 h 55"/>
                <a:gd name="T20" fmla="*/ 41 w 48"/>
                <a:gd name="T21" fmla="*/ 18 h 55"/>
                <a:gd name="T22" fmla="*/ 38 w 48"/>
                <a:gd name="T23" fmla="*/ 35 h 55"/>
                <a:gd name="T24" fmla="*/ 35 w 48"/>
                <a:gd name="T25" fmla="*/ 35 h 55"/>
                <a:gd name="T26" fmla="*/ 28 w 48"/>
                <a:gd name="T27" fmla="*/ 28 h 55"/>
                <a:gd name="T28" fmla="*/ 21 w 48"/>
                <a:gd name="T29" fmla="*/ 28 h 55"/>
                <a:gd name="T30" fmla="*/ 19 w 48"/>
                <a:gd name="T31" fmla="*/ 43 h 55"/>
                <a:gd name="T32" fmla="*/ 19 w 48"/>
                <a:gd name="T33" fmla="*/ 50 h 55"/>
                <a:gd name="T34" fmla="*/ 26 w 48"/>
                <a:gd name="T35" fmla="*/ 52 h 55"/>
                <a:gd name="T36" fmla="*/ 37 w 48"/>
                <a:gd name="T37" fmla="*/ 49 h 55"/>
                <a:gd name="T38" fmla="*/ 43 w 48"/>
                <a:gd name="T39" fmla="*/ 41 h 55"/>
                <a:gd name="T40" fmla="*/ 45 w 48"/>
                <a:gd name="T41" fmla="*/ 42 h 55"/>
                <a:gd name="T42" fmla="*/ 40 w 48"/>
                <a:gd name="T43" fmla="*/ 55 h 55"/>
                <a:gd name="T44" fmla="*/ 0 w 48"/>
                <a:gd name="T45" fmla="*/ 55 h 55"/>
                <a:gd name="T46" fmla="*/ 0 w 48"/>
                <a:gd name="T47" fmla="*/ 52 h 55"/>
                <a:gd name="T48" fmla="*/ 9 w 48"/>
                <a:gd name="T49" fmla="*/ 44 h 55"/>
                <a:gd name="T50" fmla="*/ 15 w 48"/>
                <a:gd name="T51" fmla="*/ 10 h 55"/>
                <a:gd name="T52" fmla="*/ 9 w 48"/>
                <a:gd name="T53" fmla="*/ 3 h 55"/>
                <a:gd name="T54" fmla="*/ 10 w 48"/>
                <a:gd name="T55" fmla="*/ 0 h 55"/>
                <a:gd name="T56" fmla="*/ 48 w 4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5">
                  <a:moveTo>
                    <a:pt x="48" y="0"/>
                  </a:moveTo>
                  <a:cubicBezTo>
                    <a:pt x="48" y="2"/>
                    <a:pt x="47" y="9"/>
                    <a:pt x="47" y="13"/>
                  </a:cubicBezTo>
                  <a:cubicBezTo>
                    <a:pt x="44" y="13"/>
                    <a:pt x="44" y="13"/>
                    <a:pt x="44" y="13"/>
                  </a:cubicBezTo>
                  <a:cubicBezTo>
                    <a:pt x="43" y="10"/>
                    <a:pt x="43" y="7"/>
                    <a:pt x="42" y="6"/>
                  </a:cubicBezTo>
                  <a:cubicBezTo>
                    <a:pt x="41" y="4"/>
                    <a:pt x="40" y="3"/>
                    <a:pt x="34" y="3"/>
                  </a:cubicBezTo>
                  <a:cubicBezTo>
                    <a:pt x="29" y="3"/>
                    <a:pt x="29" y="3"/>
                    <a:pt x="29" y="3"/>
                  </a:cubicBezTo>
                  <a:cubicBezTo>
                    <a:pt x="26" y="3"/>
                    <a:pt x="26" y="4"/>
                    <a:pt x="25" y="7"/>
                  </a:cubicBezTo>
                  <a:cubicBezTo>
                    <a:pt x="22" y="24"/>
                    <a:pt x="22" y="24"/>
                    <a:pt x="22" y="24"/>
                  </a:cubicBezTo>
                  <a:cubicBezTo>
                    <a:pt x="29" y="24"/>
                    <a:pt x="29" y="24"/>
                    <a:pt x="29" y="24"/>
                  </a:cubicBezTo>
                  <a:cubicBezTo>
                    <a:pt x="36" y="24"/>
                    <a:pt x="36" y="24"/>
                    <a:pt x="38" y="18"/>
                  </a:cubicBezTo>
                  <a:cubicBezTo>
                    <a:pt x="41" y="18"/>
                    <a:pt x="41" y="18"/>
                    <a:pt x="41" y="18"/>
                  </a:cubicBezTo>
                  <a:cubicBezTo>
                    <a:pt x="38" y="35"/>
                    <a:pt x="38" y="35"/>
                    <a:pt x="38" y="35"/>
                  </a:cubicBezTo>
                  <a:cubicBezTo>
                    <a:pt x="35" y="35"/>
                    <a:pt x="35" y="35"/>
                    <a:pt x="35" y="35"/>
                  </a:cubicBezTo>
                  <a:cubicBezTo>
                    <a:pt x="35" y="29"/>
                    <a:pt x="35" y="28"/>
                    <a:pt x="28" y="28"/>
                  </a:cubicBezTo>
                  <a:cubicBezTo>
                    <a:pt x="21" y="28"/>
                    <a:pt x="21" y="28"/>
                    <a:pt x="21" y="28"/>
                  </a:cubicBezTo>
                  <a:cubicBezTo>
                    <a:pt x="19" y="43"/>
                    <a:pt x="19" y="43"/>
                    <a:pt x="19" y="43"/>
                  </a:cubicBezTo>
                  <a:cubicBezTo>
                    <a:pt x="18" y="47"/>
                    <a:pt x="18" y="49"/>
                    <a:pt x="19" y="50"/>
                  </a:cubicBezTo>
                  <a:cubicBezTo>
                    <a:pt x="20" y="51"/>
                    <a:pt x="22" y="52"/>
                    <a:pt x="26" y="52"/>
                  </a:cubicBezTo>
                  <a:cubicBezTo>
                    <a:pt x="32" y="52"/>
                    <a:pt x="35" y="51"/>
                    <a:pt x="37" y="49"/>
                  </a:cubicBezTo>
                  <a:cubicBezTo>
                    <a:pt x="39" y="47"/>
                    <a:pt x="41" y="44"/>
                    <a:pt x="43" y="41"/>
                  </a:cubicBezTo>
                  <a:cubicBezTo>
                    <a:pt x="45" y="42"/>
                    <a:pt x="45" y="42"/>
                    <a:pt x="45" y="42"/>
                  </a:cubicBezTo>
                  <a:cubicBezTo>
                    <a:pt x="44" y="44"/>
                    <a:pt x="42" y="52"/>
                    <a:pt x="40" y="55"/>
                  </a:cubicBezTo>
                  <a:cubicBezTo>
                    <a:pt x="0" y="55"/>
                    <a:pt x="0" y="55"/>
                    <a:pt x="0" y="55"/>
                  </a:cubicBezTo>
                  <a:cubicBezTo>
                    <a:pt x="0" y="52"/>
                    <a:pt x="0" y="52"/>
                    <a:pt x="0" y="52"/>
                  </a:cubicBezTo>
                  <a:cubicBezTo>
                    <a:pt x="7" y="52"/>
                    <a:pt x="7" y="51"/>
                    <a:pt x="9" y="44"/>
                  </a:cubicBezTo>
                  <a:cubicBezTo>
                    <a:pt x="15" y="10"/>
                    <a:pt x="15" y="10"/>
                    <a:pt x="15" y="10"/>
                  </a:cubicBezTo>
                  <a:cubicBezTo>
                    <a:pt x="16" y="4"/>
                    <a:pt x="16" y="3"/>
                    <a:pt x="9" y="3"/>
                  </a:cubicBezTo>
                  <a:cubicBezTo>
                    <a:pt x="10" y="0"/>
                    <a:pt x="10" y="0"/>
                    <a:pt x="10" y="0"/>
                  </a:cubicBezTo>
                  <a:lnTo>
                    <a:pt x="4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56"/>
            <p:cNvSpPr>
              <a:spLocks/>
            </p:cNvSpPr>
            <p:nvPr/>
          </p:nvSpPr>
          <p:spPr bwMode="auto">
            <a:xfrm>
              <a:off x="5153025" y="3965575"/>
              <a:ext cx="184150" cy="214312"/>
            </a:xfrm>
            <a:custGeom>
              <a:avLst/>
              <a:gdLst>
                <a:gd name="T0" fmla="*/ 49 w 49"/>
                <a:gd name="T1" fmla="*/ 0 h 57"/>
                <a:gd name="T2" fmla="*/ 47 w 49"/>
                <a:gd name="T3" fmla="*/ 15 h 57"/>
                <a:gd name="T4" fmla="*/ 44 w 49"/>
                <a:gd name="T5" fmla="*/ 15 h 57"/>
                <a:gd name="T6" fmla="*/ 43 w 49"/>
                <a:gd name="T7" fmla="*/ 8 h 57"/>
                <a:gd name="T8" fmla="*/ 34 w 49"/>
                <a:gd name="T9" fmla="*/ 5 h 57"/>
                <a:gd name="T10" fmla="*/ 30 w 49"/>
                <a:gd name="T11" fmla="*/ 5 h 57"/>
                <a:gd name="T12" fmla="*/ 22 w 49"/>
                <a:gd name="T13" fmla="*/ 46 h 57"/>
                <a:gd name="T14" fmla="*/ 29 w 49"/>
                <a:gd name="T15" fmla="*/ 54 h 57"/>
                <a:gd name="T16" fmla="*/ 29 w 49"/>
                <a:gd name="T17" fmla="*/ 57 h 57"/>
                <a:gd name="T18" fmla="*/ 3 w 49"/>
                <a:gd name="T19" fmla="*/ 57 h 57"/>
                <a:gd name="T20" fmla="*/ 4 w 49"/>
                <a:gd name="T21" fmla="*/ 54 h 57"/>
                <a:gd name="T22" fmla="*/ 13 w 49"/>
                <a:gd name="T23" fmla="*/ 46 h 57"/>
                <a:gd name="T24" fmla="*/ 20 w 49"/>
                <a:gd name="T25" fmla="*/ 5 h 57"/>
                <a:gd name="T26" fmla="*/ 17 w 49"/>
                <a:gd name="T27" fmla="*/ 5 h 57"/>
                <a:gd name="T28" fmla="*/ 7 w 49"/>
                <a:gd name="T29" fmla="*/ 8 h 57"/>
                <a:gd name="T30" fmla="*/ 3 w 49"/>
                <a:gd name="T31" fmla="*/ 15 h 57"/>
                <a:gd name="T32" fmla="*/ 0 w 49"/>
                <a:gd name="T33" fmla="*/ 15 h 57"/>
                <a:gd name="T34" fmla="*/ 4 w 49"/>
                <a:gd name="T35" fmla="*/ 0 h 57"/>
                <a:gd name="T36" fmla="*/ 6 w 49"/>
                <a:gd name="T37" fmla="*/ 0 h 57"/>
                <a:gd name="T38" fmla="*/ 10 w 49"/>
                <a:gd name="T39" fmla="*/ 2 h 57"/>
                <a:gd name="T40" fmla="*/ 42 w 49"/>
                <a:gd name="T41" fmla="*/ 2 h 57"/>
                <a:gd name="T42" fmla="*/ 47 w 49"/>
                <a:gd name="T43" fmla="*/ 0 h 57"/>
                <a:gd name="T44" fmla="*/ 49 w 4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7">
                  <a:moveTo>
                    <a:pt x="49" y="0"/>
                  </a:moveTo>
                  <a:cubicBezTo>
                    <a:pt x="48" y="3"/>
                    <a:pt x="47" y="10"/>
                    <a:pt x="47" y="15"/>
                  </a:cubicBezTo>
                  <a:cubicBezTo>
                    <a:pt x="44" y="15"/>
                    <a:pt x="44" y="15"/>
                    <a:pt x="44" y="15"/>
                  </a:cubicBezTo>
                  <a:cubicBezTo>
                    <a:pt x="44" y="12"/>
                    <a:pt x="44" y="9"/>
                    <a:pt x="43" y="8"/>
                  </a:cubicBezTo>
                  <a:cubicBezTo>
                    <a:pt x="42" y="6"/>
                    <a:pt x="40" y="5"/>
                    <a:pt x="34" y="5"/>
                  </a:cubicBezTo>
                  <a:cubicBezTo>
                    <a:pt x="30" y="5"/>
                    <a:pt x="30" y="5"/>
                    <a:pt x="30" y="5"/>
                  </a:cubicBezTo>
                  <a:cubicBezTo>
                    <a:pt x="22" y="46"/>
                    <a:pt x="22" y="46"/>
                    <a:pt x="22" y="46"/>
                  </a:cubicBezTo>
                  <a:cubicBezTo>
                    <a:pt x="21" y="53"/>
                    <a:pt x="21" y="54"/>
                    <a:pt x="29" y="54"/>
                  </a:cubicBezTo>
                  <a:cubicBezTo>
                    <a:pt x="29" y="57"/>
                    <a:pt x="29" y="57"/>
                    <a:pt x="29" y="57"/>
                  </a:cubicBezTo>
                  <a:cubicBezTo>
                    <a:pt x="3" y="57"/>
                    <a:pt x="3" y="57"/>
                    <a:pt x="3" y="57"/>
                  </a:cubicBezTo>
                  <a:cubicBezTo>
                    <a:pt x="4" y="54"/>
                    <a:pt x="4" y="54"/>
                    <a:pt x="4" y="54"/>
                  </a:cubicBezTo>
                  <a:cubicBezTo>
                    <a:pt x="11" y="54"/>
                    <a:pt x="11" y="53"/>
                    <a:pt x="13" y="46"/>
                  </a:cubicBezTo>
                  <a:cubicBezTo>
                    <a:pt x="20" y="5"/>
                    <a:pt x="20" y="5"/>
                    <a:pt x="20" y="5"/>
                  </a:cubicBezTo>
                  <a:cubicBezTo>
                    <a:pt x="17" y="5"/>
                    <a:pt x="17" y="5"/>
                    <a:pt x="17" y="5"/>
                  </a:cubicBezTo>
                  <a:cubicBezTo>
                    <a:pt x="10" y="5"/>
                    <a:pt x="9" y="6"/>
                    <a:pt x="7" y="8"/>
                  </a:cubicBezTo>
                  <a:cubicBezTo>
                    <a:pt x="5" y="9"/>
                    <a:pt x="4" y="12"/>
                    <a:pt x="3" y="15"/>
                  </a:cubicBezTo>
                  <a:cubicBezTo>
                    <a:pt x="0" y="15"/>
                    <a:pt x="0" y="15"/>
                    <a:pt x="0" y="15"/>
                  </a:cubicBezTo>
                  <a:cubicBezTo>
                    <a:pt x="1" y="10"/>
                    <a:pt x="3" y="4"/>
                    <a:pt x="4" y="0"/>
                  </a:cubicBezTo>
                  <a:cubicBezTo>
                    <a:pt x="6" y="0"/>
                    <a:pt x="6" y="0"/>
                    <a:pt x="6" y="0"/>
                  </a:cubicBezTo>
                  <a:cubicBezTo>
                    <a:pt x="7" y="2"/>
                    <a:pt x="8" y="2"/>
                    <a:pt x="10" y="2"/>
                  </a:cubicBezTo>
                  <a:cubicBezTo>
                    <a:pt x="42" y="2"/>
                    <a:pt x="42" y="2"/>
                    <a:pt x="42" y="2"/>
                  </a:cubicBezTo>
                  <a:cubicBezTo>
                    <a:pt x="45" y="2"/>
                    <a:pt x="45" y="1"/>
                    <a:pt x="47"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57"/>
            <p:cNvSpPr>
              <a:spLocks/>
            </p:cNvSpPr>
            <p:nvPr/>
          </p:nvSpPr>
          <p:spPr bwMode="auto">
            <a:xfrm>
              <a:off x="5332413" y="3971925"/>
              <a:ext cx="255588" cy="207962"/>
            </a:xfrm>
            <a:custGeom>
              <a:avLst/>
              <a:gdLst>
                <a:gd name="T0" fmla="*/ 67 w 68"/>
                <a:gd name="T1" fmla="*/ 3 h 55"/>
                <a:gd name="T2" fmla="*/ 59 w 68"/>
                <a:gd name="T3" fmla="*/ 10 h 55"/>
                <a:gd name="T4" fmla="*/ 52 w 68"/>
                <a:gd name="T5" fmla="*/ 44 h 55"/>
                <a:gd name="T6" fmla="*/ 58 w 68"/>
                <a:gd name="T7" fmla="*/ 52 h 55"/>
                <a:gd name="T8" fmla="*/ 58 w 68"/>
                <a:gd name="T9" fmla="*/ 55 h 55"/>
                <a:gd name="T10" fmla="*/ 34 w 68"/>
                <a:gd name="T11" fmla="*/ 55 h 55"/>
                <a:gd name="T12" fmla="*/ 34 w 68"/>
                <a:gd name="T13" fmla="*/ 52 h 55"/>
                <a:gd name="T14" fmla="*/ 43 w 68"/>
                <a:gd name="T15" fmla="*/ 44 h 55"/>
                <a:gd name="T16" fmla="*/ 46 w 68"/>
                <a:gd name="T17" fmla="*/ 28 h 55"/>
                <a:gd name="T18" fmla="*/ 22 w 68"/>
                <a:gd name="T19" fmla="*/ 28 h 55"/>
                <a:gd name="T20" fmla="*/ 19 w 68"/>
                <a:gd name="T21" fmla="*/ 44 h 55"/>
                <a:gd name="T22" fmla="*/ 24 w 68"/>
                <a:gd name="T23" fmla="*/ 52 h 55"/>
                <a:gd name="T24" fmla="*/ 24 w 68"/>
                <a:gd name="T25" fmla="*/ 55 h 55"/>
                <a:gd name="T26" fmla="*/ 0 w 68"/>
                <a:gd name="T27" fmla="*/ 55 h 55"/>
                <a:gd name="T28" fmla="*/ 1 w 68"/>
                <a:gd name="T29" fmla="*/ 52 h 55"/>
                <a:gd name="T30" fmla="*/ 9 w 68"/>
                <a:gd name="T31" fmla="*/ 44 h 55"/>
                <a:gd name="T32" fmla="*/ 16 w 68"/>
                <a:gd name="T33" fmla="*/ 10 h 55"/>
                <a:gd name="T34" fmla="*/ 9 w 68"/>
                <a:gd name="T35" fmla="*/ 3 h 55"/>
                <a:gd name="T36" fmla="*/ 10 w 68"/>
                <a:gd name="T37" fmla="*/ 0 h 55"/>
                <a:gd name="T38" fmla="*/ 34 w 68"/>
                <a:gd name="T39" fmla="*/ 0 h 55"/>
                <a:gd name="T40" fmla="*/ 33 w 68"/>
                <a:gd name="T41" fmla="*/ 3 h 55"/>
                <a:gd name="T42" fmla="*/ 25 w 68"/>
                <a:gd name="T43" fmla="*/ 10 h 55"/>
                <a:gd name="T44" fmla="*/ 22 w 68"/>
                <a:gd name="T45" fmla="*/ 24 h 55"/>
                <a:gd name="T46" fmla="*/ 47 w 68"/>
                <a:gd name="T47" fmla="*/ 24 h 55"/>
                <a:gd name="T48" fmla="*/ 49 w 68"/>
                <a:gd name="T49" fmla="*/ 10 h 55"/>
                <a:gd name="T50" fmla="*/ 44 w 68"/>
                <a:gd name="T51" fmla="*/ 3 h 55"/>
                <a:gd name="T52" fmla="*/ 44 w 68"/>
                <a:gd name="T53" fmla="*/ 0 h 55"/>
                <a:gd name="T54" fmla="*/ 68 w 68"/>
                <a:gd name="T55" fmla="*/ 0 h 55"/>
                <a:gd name="T56" fmla="*/ 67 w 68"/>
                <a:gd name="T57"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55">
                  <a:moveTo>
                    <a:pt x="67" y="3"/>
                  </a:moveTo>
                  <a:cubicBezTo>
                    <a:pt x="61" y="3"/>
                    <a:pt x="60" y="4"/>
                    <a:pt x="59" y="10"/>
                  </a:cubicBezTo>
                  <a:cubicBezTo>
                    <a:pt x="52" y="44"/>
                    <a:pt x="52" y="44"/>
                    <a:pt x="52" y="44"/>
                  </a:cubicBezTo>
                  <a:cubicBezTo>
                    <a:pt x="51" y="51"/>
                    <a:pt x="52" y="52"/>
                    <a:pt x="58" y="52"/>
                  </a:cubicBezTo>
                  <a:cubicBezTo>
                    <a:pt x="58" y="55"/>
                    <a:pt x="58" y="55"/>
                    <a:pt x="58" y="55"/>
                  </a:cubicBezTo>
                  <a:cubicBezTo>
                    <a:pt x="34" y="55"/>
                    <a:pt x="34" y="55"/>
                    <a:pt x="34" y="55"/>
                  </a:cubicBezTo>
                  <a:cubicBezTo>
                    <a:pt x="34" y="52"/>
                    <a:pt x="34" y="52"/>
                    <a:pt x="34" y="52"/>
                  </a:cubicBezTo>
                  <a:cubicBezTo>
                    <a:pt x="41" y="52"/>
                    <a:pt x="42" y="51"/>
                    <a:pt x="43" y="44"/>
                  </a:cubicBezTo>
                  <a:cubicBezTo>
                    <a:pt x="46" y="28"/>
                    <a:pt x="46" y="28"/>
                    <a:pt x="46" y="28"/>
                  </a:cubicBezTo>
                  <a:cubicBezTo>
                    <a:pt x="22" y="28"/>
                    <a:pt x="22" y="28"/>
                    <a:pt x="22" y="28"/>
                  </a:cubicBezTo>
                  <a:cubicBezTo>
                    <a:pt x="19" y="44"/>
                    <a:pt x="19" y="44"/>
                    <a:pt x="19" y="44"/>
                  </a:cubicBezTo>
                  <a:cubicBezTo>
                    <a:pt x="17" y="51"/>
                    <a:pt x="18" y="52"/>
                    <a:pt x="24"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4"/>
                    <a:pt x="16" y="3"/>
                    <a:pt x="9" y="3"/>
                  </a:cubicBezTo>
                  <a:cubicBezTo>
                    <a:pt x="10" y="0"/>
                    <a:pt x="10" y="0"/>
                    <a:pt x="10" y="0"/>
                  </a:cubicBezTo>
                  <a:cubicBezTo>
                    <a:pt x="34" y="0"/>
                    <a:pt x="34" y="0"/>
                    <a:pt x="34" y="0"/>
                  </a:cubicBezTo>
                  <a:cubicBezTo>
                    <a:pt x="33" y="3"/>
                    <a:pt x="33" y="3"/>
                    <a:pt x="33" y="3"/>
                  </a:cubicBezTo>
                  <a:cubicBezTo>
                    <a:pt x="27" y="3"/>
                    <a:pt x="26" y="4"/>
                    <a:pt x="25" y="10"/>
                  </a:cubicBezTo>
                  <a:cubicBezTo>
                    <a:pt x="22" y="24"/>
                    <a:pt x="22" y="24"/>
                    <a:pt x="22" y="24"/>
                  </a:cubicBezTo>
                  <a:cubicBezTo>
                    <a:pt x="47" y="24"/>
                    <a:pt x="47" y="24"/>
                    <a:pt x="47" y="24"/>
                  </a:cubicBezTo>
                  <a:cubicBezTo>
                    <a:pt x="49" y="10"/>
                    <a:pt x="49" y="10"/>
                    <a:pt x="49" y="10"/>
                  </a:cubicBezTo>
                  <a:cubicBezTo>
                    <a:pt x="51" y="4"/>
                    <a:pt x="50" y="3"/>
                    <a:pt x="44" y="3"/>
                  </a:cubicBezTo>
                  <a:cubicBezTo>
                    <a:pt x="44" y="0"/>
                    <a:pt x="44" y="0"/>
                    <a:pt x="44" y="0"/>
                  </a:cubicBezTo>
                  <a:cubicBezTo>
                    <a:pt x="68" y="0"/>
                    <a:pt x="68" y="0"/>
                    <a:pt x="68" y="0"/>
                  </a:cubicBezTo>
                  <a:lnTo>
                    <a:pt x="67"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58"/>
            <p:cNvSpPr>
              <a:spLocks/>
            </p:cNvSpPr>
            <p:nvPr/>
          </p:nvSpPr>
          <p:spPr bwMode="auto">
            <a:xfrm>
              <a:off x="5584825" y="3971925"/>
              <a:ext cx="180975" cy="207962"/>
            </a:xfrm>
            <a:custGeom>
              <a:avLst/>
              <a:gdLst>
                <a:gd name="T0" fmla="*/ 48 w 48"/>
                <a:gd name="T1" fmla="*/ 0 h 55"/>
                <a:gd name="T2" fmla="*/ 47 w 48"/>
                <a:gd name="T3" fmla="*/ 13 h 55"/>
                <a:gd name="T4" fmla="*/ 44 w 48"/>
                <a:gd name="T5" fmla="*/ 13 h 55"/>
                <a:gd name="T6" fmla="*/ 43 w 48"/>
                <a:gd name="T7" fmla="*/ 6 h 55"/>
                <a:gd name="T8" fmla="*/ 35 w 48"/>
                <a:gd name="T9" fmla="*/ 3 h 55"/>
                <a:gd name="T10" fmla="*/ 30 w 48"/>
                <a:gd name="T11" fmla="*/ 3 h 55"/>
                <a:gd name="T12" fmla="*/ 26 w 48"/>
                <a:gd name="T13" fmla="*/ 7 h 55"/>
                <a:gd name="T14" fmla="*/ 22 w 48"/>
                <a:gd name="T15" fmla="*/ 24 h 55"/>
                <a:gd name="T16" fmla="*/ 29 w 48"/>
                <a:gd name="T17" fmla="*/ 24 h 55"/>
                <a:gd name="T18" fmla="*/ 39 w 48"/>
                <a:gd name="T19" fmla="*/ 18 h 55"/>
                <a:gd name="T20" fmla="*/ 42 w 48"/>
                <a:gd name="T21" fmla="*/ 18 h 55"/>
                <a:gd name="T22" fmla="*/ 38 w 48"/>
                <a:gd name="T23" fmla="*/ 35 h 55"/>
                <a:gd name="T24" fmla="*/ 36 w 48"/>
                <a:gd name="T25" fmla="*/ 35 h 55"/>
                <a:gd name="T26" fmla="*/ 28 w 48"/>
                <a:gd name="T27" fmla="*/ 28 h 55"/>
                <a:gd name="T28" fmla="*/ 22 w 48"/>
                <a:gd name="T29" fmla="*/ 28 h 55"/>
                <a:gd name="T30" fmla="*/ 19 w 48"/>
                <a:gd name="T31" fmla="*/ 43 h 55"/>
                <a:gd name="T32" fmla="*/ 19 w 48"/>
                <a:gd name="T33" fmla="*/ 50 h 55"/>
                <a:gd name="T34" fmla="*/ 27 w 48"/>
                <a:gd name="T35" fmla="*/ 52 h 55"/>
                <a:gd name="T36" fmla="*/ 37 w 48"/>
                <a:gd name="T37" fmla="*/ 49 h 55"/>
                <a:gd name="T38" fmla="*/ 43 w 48"/>
                <a:gd name="T39" fmla="*/ 41 h 55"/>
                <a:gd name="T40" fmla="*/ 46 w 48"/>
                <a:gd name="T41" fmla="*/ 42 h 55"/>
                <a:gd name="T42" fmla="*/ 41 w 48"/>
                <a:gd name="T43" fmla="*/ 55 h 55"/>
                <a:gd name="T44" fmla="*/ 0 w 48"/>
                <a:gd name="T45" fmla="*/ 55 h 55"/>
                <a:gd name="T46" fmla="*/ 1 w 48"/>
                <a:gd name="T47" fmla="*/ 52 h 55"/>
                <a:gd name="T48" fmla="*/ 9 w 48"/>
                <a:gd name="T49" fmla="*/ 44 h 55"/>
                <a:gd name="T50" fmla="*/ 16 w 48"/>
                <a:gd name="T51" fmla="*/ 10 h 55"/>
                <a:gd name="T52" fmla="*/ 10 w 48"/>
                <a:gd name="T53" fmla="*/ 3 h 55"/>
                <a:gd name="T54" fmla="*/ 10 w 48"/>
                <a:gd name="T55" fmla="*/ 0 h 55"/>
                <a:gd name="T56" fmla="*/ 48 w 4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5">
                  <a:moveTo>
                    <a:pt x="48" y="0"/>
                  </a:moveTo>
                  <a:cubicBezTo>
                    <a:pt x="48" y="2"/>
                    <a:pt x="48" y="9"/>
                    <a:pt x="47" y="13"/>
                  </a:cubicBezTo>
                  <a:cubicBezTo>
                    <a:pt x="44" y="13"/>
                    <a:pt x="44" y="13"/>
                    <a:pt x="44" y="13"/>
                  </a:cubicBezTo>
                  <a:cubicBezTo>
                    <a:pt x="44" y="10"/>
                    <a:pt x="44" y="7"/>
                    <a:pt x="43" y="6"/>
                  </a:cubicBezTo>
                  <a:cubicBezTo>
                    <a:pt x="42" y="4"/>
                    <a:pt x="40" y="3"/>
                    <a:pt x="35" y="3"/>
                  </a:cubicBezTo>
                  <a:cubicBezTo>
                    <a:pt x="30" y="3"/>
                    <a:pt x="30" y="3"/>
                    <a:pt x="30" y="3"/>
                  </a:cubicBezTo>
                  <a:cubicBezTo>
                    <a:pt x="27" y="3"/>
                    <a:pt x="26" y="4"/>
                    <a:pt x="26" y="7"/>
                  </a:cubicBezTo>
                  <a:cubicBezTo>
                    <a:pt x="22" y="24"/>
                    <a:pt x="22" y="24"/>
                    <a:pt x="22" y="24"/>
                  </a:cubicBezTo>
                  <a:cubicBezTo>
                    <a:pt x="29" y="24"/>
                    <a:pt x="29" y="24"/>
                    <a:pt x="29" y="24"/>
                  </a:cubicBezTo>
                  <a:cubicBezTo>
                    <a:pt x="36" y="24"/>
                    <a:pt x="37" y="24"/>
                    <a:pt x="39" y="18"/>
                  </a:cubicBezTo>
                  <a:cubicBezTo>
                    <a:pt x="42" y="18"/>
                    <a:pt x="42" y="18"/>
                    <a:pt x="42" y="18"/>
                  </a:cubicBezTo>
                  <a:cubicBezTo>
                    <a:pt x="38" y="35"/>
                    <a:pt x="38" y="35"/>
                    <a:pt x="38" y="35"/>
                  </a:cubicBezTo>
                  <a:cubicBezTo>
                    <a:pt x="36" y="35"/>
                    <a:pt x="36" y="35"/>
                    <a:pt x="36" y="35"/>
                  </a:cubicBezTo>
                  <a:cubicBezTo>
                    <a:pt x="36" y="29"/>
                    <a:pt x="36" y="28"/>
                    <a:pt x="28" y="28"/>
                  </a:cubicBezTo>
                  <a:cubicBezTo>
                    <a:pt x="22" y="28"/>
                    <a:pt x="22" y="28"/>
                    <a:pt x="22" y="28"/>
                  </a:cubicBezTo>
                  <a:cubicBezTo>
                    <a:pt x="19" y="43"/>
                    <a:pt x="19" y="43"/>
                    <a:pt x="19" y="43"/>
                  </a:cubicBezTo>
                  <a:cubicBezTo>
                    <a:pt x="18" y="47"/>
                    <a:pt x="18" y="49"/>
                    <a:pt x="19" y="50"/>
                  </a:cubicBezTo>
                  <a:cubicBezTo>
                    <a:pt x="20" y="51"/>
                    <a:pt x="23" y="52"/>
                    <a:pt x="27" y="52"/>
                  </a:cubicBezTo>
                  <a:cubicBezTo>
                    <a:pt x="32" y="52"/>
                    <a:pt x="35" y="51"/>
                    <a:pt x="37" y="49"/>
                  </a:cubicBezTo>
                  <a:cubicBezTo>
                    <a:pt x="39" y="47"/>
                    <a:pt x="41" y="44"/>
                    <a:pt x="43" y="41"/>
                  </a:cubicBezTo>
                  <a:cubicBezTo>
                    <a:pt x="46" y="42"/>
                    <a:pt x="46" y="42"/>
                    <a:pt x="46" y="42"/>
                  </a:cubicBezTo>
                  <a:cubicBezTo>
                    <a:pt x="45" y="44"/>
                    <a:pt x="42" y="52"/>
                    <a:pt x="41" y="55"/>
                  </a:cubicBezTo>
                  <a:cubicBezTo>
                    <a:pt x="0" y="55"/>
                    <a:pt x="0" y="55"/>
                    <a:pt x="0" y="55"/>
                  </a:cubicBezTo>
                  <a:cubicBezTo>
                    <a:pt x="1" y="52"/>
                    <a:pt x="1" y="52"/>
                    <a:pt x="1" y="52"/>
                  </a:cubicBezTo>
                  <a:cubicBezTo>
                    <a:pt x="7" y="52"/>
                    <a:pt x="8" y="51"/>
                    <a:pt x="9" y="44"/>
                  </a:cubicBezTo>
                  <a:cubicBezTo>
                    <a:pt x="16" y="10"/>
                    <a:pt x="16" y="10"/>
                    <a:pt x="16" y="10"/>
                  </a:cubicBezTo>
                  <a:cubicBezTo>
                    <a:pt x="17" y="4"/>
                    <a:pt x="16" y="3"/>
                    <a:pt x="10" y="3"/>
                  </a:cubicBezTo>
                  <a:cubicBezTo>
                    <a:pt x="10" y="0"/>
                    <a:pt x="10" y="0"/>
                    <a:pt x="10" y="0"/>
                  </a:cubicBezTo>
                  <a:lnTo>
                    <a:pt x="4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59"/>
            <p:cNvSpPr>
              <a:spLocks noEditPoints="1"/>
            </p:cNvSpPr>
            <p:nvPr/>
          </p:nvSpPr>
          <p:spPr bwMode="auto">
            <a:xfrm>
              <a:off x="5780088" y="3971925"/>
              <a:ext cx="187325" cy="207962"/>
            </a:xfrm>
            <a:custGeom>
              <a:avLst/>
              <a:gdLst>
                <a:gd name="T0" fmla="*/ 50 w 50"/>
                <a:gd name="T1" fmla="*/ 55 h 55"/>
                <a:gd name="T2" fmla="*/ 49 w 50"/>
                <a:gd name="T3" fmla="*/ 55 h 55"/>
                <a:gd name="T4" fmla="*/ 33 w 50"/>
                <a:gd name="T5" fmla="*/ 47 h 55"/>
                <a:gd name="T6" fmla="*/ 28 w 50"/>
                <a:gd name="T7" fmla="*/ 35 h 55"/>
                <a:gd name="T8" fmla="*/ 23 w 50"/>
                <a:gd name="T9" fmla="*/ 31 h 55"/>
                <a:gd name="T10" fmla="*/ 20 w 50"/>
                <a:gd name="T11" fmla="*/ 31 h 55"/>
                <a:gd name="T12" fmla="*/ 18 w 50"/>
                <a:gd name="T13" fmla="*/ 44 h 55"/>
                <a:gd name="T14" fmla="*/ 23 w 50"/>
                <a:gd name="T15" fmla="*/ 52 h 55"/>
                <a:gd name="T16" fmla="*/ 23 w 50"/>
                <a:gd name="T17" fmla="*/ 55 h 55"/>
                <a:gd name="T18" fmla="*/ 0 w 50"/>
                <a:gd name="T19" fmla="*/ 55 h 55"/>
                <a:gd name="T20" fmla="*/ 0 w 50"/>
                <a:gd name="T21" fmla="*/ 52 h 55"/>
                <a:gd name="T22" fmla="*/ 8 w 50"/>
                <a:gd name="T23" fmla="*/ 44 h 55"/>
                <a:gd name="T24" fmla="*/ 15 w 50"/>
                <a:gd name="T25" fmla="*/ 10 h 55"/>
                <a:gd name="T26" fmla="*/ 9 w 50"/>
                <a:gd name="T27" fmla="*/ 3 h 55"/>
                <a:gd name="T28" fmla="*/ 10 w 50"/>
                <a:gd name="T29" fmla="*/ 0 h 55"/>
                <a:gd name="T30" fmla="*/ 30 w 50"/>
                <a:gd name="T31" fmla="*/ 0 h 55"/>
                <a:gd name="T32" fmla="*/ 43 w 50"/>
                <a:gd name="T33" fmla="*/ 3 h 55"/>
                <a:gd name="T34" fmla="*/ 48 w 50"/>
                <a:gd name="T35" fmla="*/ 13 h 55"/>
                <a:gd name="T36" fmla="*/ 35 w 50"/>
                <a:gd name="T37" fmla="*/ 29 h 55"/>
                <a:gd name="T38" fmla="*/ 40 w 50"/>
                <a:gd name="T39" fmla="*/ 40 h 55"/>
                <a:gd name="T40" fmla="*/ 45 w 50"/>
                <a:gd name="T41" fmla="*/ 49 h 55"/>
                <a:gd name="T42" fmla="*/ 50 w 50"/>
                <a:gd name="T43" fmla="*/ 53 h 55"/>
                <a:gd name="T44" fmla="*/ 50 w 50"/>
                <a:gd name="T45" fmla="*/ 55 h 55"/>
                <a:gd name="T46" fmla="*/ 24 w 50"/>
                <a:gd name="T47" fmla="*/ 28 h 55"/>
                <a:gd name="T48" fmla="*/ 32 w 50"/>
                <a:gd name="T49" fmla="*/ 26 h 55"/>
                <a:gd name="T50" fmla="*/ 38 w 50"/>
                <a:gd name="T51" fmla="*/ 14 h 55"/>
                <a:gd name="T52" fmla="*/ 30 w 50"/>
                <a:gd name="T53" fmla="*/ 3 h 55"/>
                <a:gd name="T54" fmla="*/ 26 w 50"/>
                <a:gd name="T55" fmla="*/ 4 h 55"/>
                <a:gd name="T56" fmla="*/ 25 w 50"/>
                <a:gd name="T57" fmla="*/ 8 h 55"/>
                <a:gd name="T58" fmla="*/ 21 w 50"/>
                <a:gd name="T59" fmla="*/ 28 h 55"/>
                <a:gd name="T60" fmla="*/ 24 w 50"/>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55">
                  <a:moveTo>
                    <a:pt x="50" y="55"/>
                  </a:moveTo>
                  <a:cubicBezTo>
                    <a:pt x="49" y="55"/>
                    <a:pt x="49" y="55"/>
                    <a:pt x="49" y="55"/>
                  </a:cubicBezTo>
                  <a:cubicBezTo>
                    <a:pt x="38" y="55"/>
                    <a:pt x="36" y="53"/>
                    <a:pt x="33" y="47"/>
                  </a:cubicBezTo>
                  <a:cubicBezTo>
                    <a:pt x="31" y="44"/>
                    <a:pt x="29" y="39"/>
                    <a:pt x="28" y="35"/>
                  </a:cubicBezTo>
                  <a:cubicBezTo>
                    <a:pt x="27" y="32"/>
                    <a:pt x="26" y="31"/>
                    <a:pt x="23" y="31"/>
                  </a:cubicBezTo>
                  <a:cubicBezTo>
                    <a:pt x="20" y="31"/>
                    <a:pt x="20" y="31"/>
                    <a:pt x="20" y="31"/>
                  </a:cubicBezTo>
                  <a:cubicBezTo>
                    <a:pt x="18" y="44"/>
                    <a:pt x="18" y="44"/>
                    <a:pt x="18" y="44"/>
                  </a:cubicBezTo>
                  <a:cubicBezTo>
                    <a:pt x="17" y="51"/>
                    <a:pt x="17" y="52"/>
                    <a:pt x="23" y="52"/>
                  </a:cubicBezTo>
                  <a:cubicBezTo>
                    <a:pt x="23" y="55"/>
                    <a:pt x="23" y="55"/>
                    <a:pt x="23" y="55"/>
                  </a:cubicBezTo>
                  <a:cubicBezTo>
                    <a:pt x="0" y="55"/>
                    <a:pt x="0" y="55"/>
                    <a:pt x="0" y="55"/>
                  </a:cubicBezTo>
                  <a:cubicBezTo>
                    <a:pt x="0" y="52"/>
                    <a:pt x="0" y="52"/>
                    <a:pt x="0" y="52"/>
                  </a:cubicBezTo>
                  <a:cubicBezTo>
                    <a:pt x="6" y="52"/>
                    <a:pt x="7" y="51"/>
                    <a:pt x="8" y="44"/>
                  </a:cubicBezTo>
                  <a:cubicBezTo>
                    <a:pt x="15" y="10"/>
                    <a:pt x="15" y="10"/>
                    <a:pt x="15" y="10"/>
                  </a:cubicBezTo>
                  <a:cubicBezTo>
                    <a:pt x="16" y="3"/>
                    <a:pt x="16" y="3"/>
                    <a:pt x="9" y="3"/>
                  </a:cubicBezTo>
                  <a:cubicBezTo>
                    <a:pt x="10" y="0"/>
                    <a:pt x="10" y="0"/>
                    <a:pt x="10" y="0"/>
                  </a:cubicBezTo>
                  <a:cubicBezTo>
                    <a:pt x="30" y="0"/>
                    <a:pt x="30" y="0"/>
                    <a:pt x="30" y="0"/>
                  </a:cubicBezTo>
                  <a:cubicBezTo>
                    <a:pt x="35" y="0"/>
                    <a:pt x="40" y="1"/>
                    <a:pt x="43" y="3"/>
                  </a:cubicBezTo>
                  <a:cubicBezTo>
                    <a:pt x="46" y="5"/>
                    <a:pt x="48" y="8"/>
                    <a:pt x="48" y="13"/>
                  </a:cubicBezTo>
                  <a:cubicBezTo>
                    <a:pt x="48" y="22"/>
                    <a:pt x="42" y="27"/>
                    <a:pt x="35" y="29"/>
                  </a:cubicBezTo>
                  <a:cubicBezTo>
                    <a:pt x="36" y="31"/>
                    <a:pt x="38" y="36"/>
                    <a:pt x="40" y="40"/>
                  </a:cubicBezTo>
                  <a:cubicBezTo>
                    <a:pt x="42" y="44"/>
                    <a:pt x="44" y="47"/>
                    <a:pt x="45" y="49"/>
                  </a:cubicBezTo>
                  <a:cubicBezTo>
                    <a:pt x="47" y="52"/>
                    <a:pt x="48" y="52"/>
                    <a:pt x="50" y="53"/>
                  </a:cubicBezTo>
                  <a:lnTo>
                    <a:pt x="50" y="55"/>
                  </a:lnTo>
                  <a:close/>
                  <a:moveTo>
                    <a:pt x="24" y="28"/>
                  </a:moveTo>
                  <a:cubicBezTo>
                    <a:pt x="27" y="28"/>
                    <a:pt x="30" y="27"/>
                    <a:pt x="32" y="26"/>
                  </a:cubicBezTo>
                  <a:cubicBezTo>
                    <a:pt x="36" y="23"/>
                    <a:pt x="38" y="19"/>
                    <a:pt x="38" y="14"/>
                  </a:cubicBezTo>
                  <a:cubicBezTo>
                    <a:pt x="38" y="7"/>
                    <a:pt x="35" y="3"/>
                    <a:pt x="30" y="3"/>
                  </a:cubicBezTo>
                  <a:cubicBezTo>
                    <a:pt x="28" y="3"/>
                    <a:pt x="27" y="3"/>
                    <a:pt x="26" y="4"/>
                  </a:cubicBezTo>
                  <a:cubicBezTo>
                    <a:pt x="26" y="4"/>
                    <a:pt x="25" y="6"/>
                    <a:pt x="25" y="8"/>
                  </a:cubicBezTo>
                  <a:cubicBezTo>
                    <a:pt x="21" y="28"/>
                    <a:pt x="21" y="28"/>
                    <a:pt x="21" y="28"/>
                  </a:cubicBezTo>
                  <a:lnTo>
                    <a:pt x="2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2513921"/>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6172200" cy="59412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857250"/>
            <a:ext cx="8229600" cy="3771900"/>
          </a:xfrm>
        </p:spPr>
        <p:txBody>
          <a:bodyPr/>
          <a:lstStyle/>
          <a:p>
            <a:pPr lvl="0"/>
            <a:endParaRPr lang="en-US" noProof="0"/>
          </a:p>
        </p:txBody>
      </p:sp>
    </p:spTree>
    <p:extLst>
      <p:ext uri="{BB962C8B-B14F-4D97-AF65-F5344CB8AC3E}">
        <p14:creationId xmlns:p14="http://schemas.microsoft.com/office/powerpoint/2010/main" val="8762977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7" name="Title 1"/>
          <p:cNvSpPr>
            <a:spLocks noGrp="1"/>
          </p:cNvSpPr>
          <p:nvPr>
            <p:ph type="title"/>
          </p:nvPr>
        </p:nvSpPr>
        <p:spPr>
          <a:xfrm>
            <a:off x="457201" y="94060"/>
            <a:ext cx="7927975" cy="571500"/>
          </a:xfrm>
        </p:spPr>
        <p:txBody>
          <a:bodyPr/>
          <a:lstStyle/>
          <a:p>
            <a:r>
              <a:rPr lang="en-US" smtClean="0"/>
              <a:t>Click to edit Master title style</a:t>
            </a:r>
            <a:endParaRPr lang="en-US"/>
          </a:p>
        </p:txBody>
      </p:sp>
      <p:sp>
        <p:nvSpPr>
          <p:cNvPr id="8" name="Content Placeholder 2"/>
          <p:cNvSpPr>
            <a:spLocks noGrp="1"/>
          </p:cNvSpPr>
          <p:nvPr>
            <p:ph idx="1"/>
          </p:nvPr>
        </p:nvSpPr>
        <p:spPr>
          <a:xfrm>
            <a:off x="457200" y="742951"/>
            <a:ext cx="8229600" cy="3794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248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hasCustomPrompt="1"/>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Placeholder 1"/>
          <p:cNvSpPr>
            <a:spLocks noGrp="1"/>
          </p:cNvSpPr>
          <p:nvPr>
            <p:ph type="title"/>
          </p:nvPr>
        </p:nvSpPr>
        <p:spPr>
          <a:xfrm>
            <a:off x="457200" y="45650"/>
            <a:ext cx="8229600" cy="606511"/>
          </a:xfrm>
          <a:prstGeom prst="rect">
            <a:avLst/>
          </a:prstGeom>
          <a:effectLst/>
        </p:spPr>
        <p:txBody>
          <a:bodyPr vert="horz" lIns="91440" rIns="45720" rtlCol="0" anchor="ctr">
            <a:normAutofit/>
            <a:scene3d>
              <a:camera prst="orthographicFront"/>
              <a:lightRig rig="threePt" dir="t">
                <a:rot lat="0" lon="0" rev="4800000"/>
              </a:lightRig>
            </a:scene3d>
            <a:sp3d prstMaterial="matte"/>
          </a:body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7667625" y="451247"/>
            <a:ext cx="1225550"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ko-KR" altLang="en-US" sz="1050" smtClean="0">
              <a:latin typeface="Arial Black" pitchFamily="34" charset="0"/>
              <a:ea typeface="Gulim" pitchFamily="34" charset="-127"/>
              <a:cs typeface="+mn-cs"/>
            </a:endParaRPr>
          </a:p>
        </p:txBody>
      </p:sp>
    </p:spTree>
    <p:extLst>
      <p:ext uri="{BB962C8B-B14F-4D97-AF65-F5344CB8AC3E}">
        <p14:creationId xmlns:p14="http://schemas.microsoft.com/office/powerpoint/2010/main" val="3204641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2" y="330201"/>
            <a:ext cx="6246586" cy="1023938"/>
          </a:xfrm>
        </p:spPr>
        <p:txBody>
          <a:bodyPr/>
          <a:lstStyle/>
          <a:p>
            <a:r>
              <a:rPr lang="en-US" smtClean="0"/>
              <a:t>Click to edit Master title style</a:t>
            </a:r>
            <a:endParaRPr lang="en-US" dirty="0"/>
          </a:p>
        </p:txBody>
      </p:sp>
      <p:sp>
        <p:nvSpPr>
          <p:cNvPr id="8" name="Content Placeholder 7"/>
          <p:cNvSpPr>
            <a:spLocks noGrp="1"/>
          </p:cNvSpPr>
          <p:nvPr>
            <p:ph sz="quarter" idx="12"/>
          </p:nvPr>
        </p:nvSpPr>
        <p:spPr>
          <a:xfrm>
            <a:off x="581691" y="1430938"/>
            <a:ext cx="7963822" cy="2975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a:grpSpLocks noChangeAspect="1"/>
          </p:cNvGrpSpPr>
          <p:nvPr/>
        </p:nvGrpSpPr>
        <p:grpSpPr>
          <a:xfrm>
            <a:off x="6951663" y="285504"/>
            <a:ext cx="1600200" cy="393946"/>
            <a:chOff x="1893888" y="-228600"/>
            <a:chExt cx="5410201" cy="1331913"/>
          </a:xfrm>
          <a:solidFill>
            <a:schemeClr val="tx1"/>
          </a:solidFill>
        </p:grpSpPr>
        <p:sp>
          <p:nvSpPr>
            <p:cNvPr id="10" name="Freeform 5"/>
            <p:cNvSpPr>
              <a:spLocks noEditPoints="1"/>
            </p:cNvSpPr>
            <p:nvPr/>
          </p:nvSpPr>
          <p:spPr bwMode="auto">
            <a:xfrm>
              <a:off x="7083426" y="-220662"/>
              <a:ext cx="146050" cy="147638"/>
            </a:xfrm>
            <a:custGeom>
              <a:avLst/>
              <a:gdLst>
                <a:gd name="T0" fmla="*/ 19 w 39"/>
                <a:gd name="T1" fmla="*/ 35 h 39"/>
                <a:gd name="T2" fmla="*/ 3 w 39"/>
                <a:gd name="T3" fmla="*/ 19 h 39"/>
                <a:gd name="T4" fmla="*/ 19 w 39"/>
                <a:gd name="T5" fmla="*/ 3 h 39"/>
                <a:gd name="T6" fmla="*/ 35 w 39"/>
                <a:gd name="T7" fmla="*/ 19 h 39"/>
                <a:gd name="T8" fmla="*/ 19 w 39"/>
                <a:gd name="T9" fmla="*/ 35 h 39"/>
                <a:gd name="T10" fmla="*/ 19 w 39"/>
                <a:gd name="T11" fmla="*/ 0 h 39"/>
                <a:gd name="T12" fmla="*/ 0 w 39"/>
                <a:gd name="T13" fmla="*/ 19 h 39"/>
                <a:gd name="T14" fmla="*/ 19 w 39"/>
                <a:gd name="T15" fmla="*/ 39 h 39"/>
                <a:gd name="T16" fmla="*/ 39 w 39"/>
                <a:gd name="T17" fmla="*/ 19 h 39"/>
                <a:gd name="T18" fmla="*/ 19 w 39"/>
                <a:gd name="T19" fmla="*/ 0 h 39"/>
                <a:gd name="T20" fmla="*/ 17 w 39"/>
                <a:gd name="T21" fmla="*/ 21 h 39"/>
                <a:gd name="T22" fmla="*/ 18 w 39"/>
                <a:gd name="T23" fmla="*/ 21 h 39"/>
                <a:gd name="T24" fmla="*/ 22 w 39"/>
                <a:gd name="T25" fmla="*/ 26 h 39"/>
                <a:gd name="T26" fmla="*/ 22 w 39"/>
                <a:gd name="T27" fmla="*/ 31 h 39"/>
                <a:gd name="T28" fmla="*/ 28 w 39"/>
                <a:gd name="T29" fmla="*/ 31 h 39"/>
                <a:gd name="T30" fmla="*/ 27 w 39"/>
                <a:gd name="T31" fmla="*/ 24 h 39"/>
                <a:gd name="T32" fmla="*/ 22 w 39"/>
                <a:gd name="T33" fmla="*/ 19 h 39"/>
                <a:gd name="T34" fmla="*/ 22 w 39"/>
                <a:gd name="T35" fmla="*/ 19 h 39"/>
                <a:gd name="T36" fmla="*/ 27 w 39"/>
                <a:gd name="T37" fmla="*/ 14 h 39"/>
                <a:gd name="T38" fmla="*/ 21 w 39"/>
                <a:gd name="T39" fmla="*/ 8 h 39"/>
                <a:gd name="T40" fmla="*/ 12 w 39"/>
                <a:gd name="T41" fmla="*/ 8 h 39"/>
                <a:gd name="T42" fmla="*/ 12 w 39"/>
                <a:gd name="T43" fmla="*/ 31 h 39"/>
                <a:gd name="T44" fmla="*/ 17 w 39"/>
                <a:gd name="T45" fmla="*/ 31 h 39"/>
                <a:gd name="T46" fmla="*/ 17 w 39"/>
                <a:gd name="T47" fmla="*/ 21 h 39"/>
                <a:gd name="T48" fmla="*/ 17 w 39"/>
                <a:gd name="T49" fmla="*/ 12 h 39"/>
                <a:gd name="T50" fmla="*/ 19 w 39"/>
                <a:gd name="T51" fmla="*/ 12 h 39"/>
                <a:gd name="T52" fmla="*/ 22 w 39"/>
                <a:gd name="T53" fmla="*/ 15 h 39"/>
                <a:gd name="T54" fmla="*/ 19 w 39"/>
                <a:gd name="T55" fmla="*/ 18 h 39"/>
                <a:gd name="T56" fmla="*/ 17 w 39"/>
                <a:gd name="T57" fmla="*/ 18 h 39"/>
                <a:gd name="T58" fmla="*/ 17 w 39"/>
                <a:gd name="T59"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39">
                  <a:moveTo>
                    <a:pt x="19" y="35"/>
                  </a:moveTo>
                  <a:cubicBezTo>
                    <a:pt x="10" y="35"/>
                    <a:pt x="3" y="28"/>
                    <a:pt x="3" y="19"/>
                  </a:cubicBezTo>
                  <a:cubicBezTo>
                    <a:pt x="3" y="10"/>
                    <a:pt x="10" y="3"/>
                    <a:pt x="19" y="3"/>
                  </a:cubicBezTo>
                  <a:cubicBezTo>
                    <a:pt x="28" y="3"/>
                    <a:pt x="35" y="10"/>
                    <a:pt x="35" y="19"/>
                  </a:cubicBezTo>
                  <a:cubicBezTo>
                    <a:pt x="35" y="28"/>
                    <a:pt x="28" y="35"/>
                    <a:pt x="19" y="35"/>
                  </a:cubicBezTo>
                  <a:close/>
                  <a:moveTo>
                    <a:pt x="19" y="0"/>
                  </a:moveTo>
                  <a:cubicBezTo>
                    <a:pt x="8" y="0"/>
                    <a:pt x="0" y="8"/>
                    <a:pt x="0" y="19"/>
                  </a:cubicBezTo>
                  <a:cubicBezTo>
                    <a:pt x="0" y="30"/>
                    <a:pt x="8" y="39"/>
                    <a:pt x="19" y="39"/>
                  </a:cubicBezTo>
                  <a:cubicBezTo>
                    <a:pt x="30" y="39"/>
                    <a:pt x="39" y="30"/>
                    <a:pt x="39" y="19"/>
                  </a:cubicBezTo>
                  <a:cubicBezTo>
                    <a:pt x="39" y="8"/>
                    <a:pt x="30" y="0"/>
                    <a:pt x="19" y="0"/>
                  </a:cubicBezTo>
                  <a:close/>
                  <a:moveTo>
                    <a:pt x="17" y="21"/>
                  </a:moveTo>
                  <a:cubicBezTo>
                    <a:pt x="18" y="21"/>
                    <a:pt x="18" y="21"/>
                    <a:pt x="18" y="21"/>
                  </a:cubicBezTo>
                  <a:cubicBezTo>
                    <a:pt x="22" y="21"/>
                    <a:pt x="22" y="24"/>
                    <a:pt x="22" y="26"/>
                  </a:cubicBezTo>
                  <a:cubicBezTo>
                    <a:pt x="22" y="28"/>
                    <a:pt x="22" y="29"/>
                    <a:pt x="22" y="31"/>
                  </a:cubicBezTo>
                  <a:cubicBezTo>
                    <a:pt x="28" y="31"/>
                    <a:pt x="28" y="31"/>
                    <a:pt x="28" y="31"/>
                  </a:cubicBezTo>
                  <a:cubicBezTo>
                    <a:pt x="27" y="30"/>
                    <a:pt x="27" y="25"/>
                    <a:pt x="27" y="24"/>
                  </a:cubicBezTo>
                  <a:cubicBezTo>
                    <a:pt x="27" y="20"/>
                    <a:pt x="24" y="20"/>
                    <a:pt x="22" y="19"/>
                  </a:cubicBezTo>
                  <a:cubicBezTo>
                    <a:pt x="22" y="19"/>
                    <a:pt x="22" y="19"/>
                    <a:pt x="22" y="19"/>
                  </a:cubicBezTo>
                  <a:cubicBezTo>
                    <a:pt x="26" y="19"/>
                    <a:pt x="27" y="17"/>
                    <a:pt x="27" y="14"/>
                  </a:cubicBezTo>
                  <a:cubicBezTo>
                    <a:pt x="27" y="10"/>
                    <a:pt x="25" y="8"/>
                    <a:pt x="21" y="8"/>
                  </a:cubicBezTo>
                  <a:cubicBezTo>
                    <a:pt x="12" y="8"/>
                    <a:pt x="12" y="8"/>
                    <a:pt x="12" y="8"/>
                  </a:cubicBezTo>
                  <a:cubicBezTo>
                    <a:pt x="12" y="31"/>
                    <a:pt x="12" y="31"/>
                    <a:pt x="12" y="31"/>
                  </a:cubicBezTo>
                  <a:cubicBezTo>
                    <a:pt x="17" y="31"/>
                    <a:pt x="17" y="31"/>
                    <a:pt x="17" y="31"/>
                  </a:cubicBezTo>
                  <a:lnTo>
                    <a:pt x="17" y="21"/>
                  </a:lnTo>
                  <a:close/>
                  <a:moveTo>
                    <a:pt x="17" y="12"/>
                  </a:moveTo>
                  <a:cubicBezTo>
                    <a:pt x="19" y="12"/>
                    <a:pt x="19" y="12"/>
                    <a:pt x="19" y="12"/>
                  </a:cubicBezTo>
                  <a:cubicBezTo>
                    <a:pt x="21" y="12"/>
                    <a:pt x="22" y="12"/>
                    <a:pt x="22" y="15"/>
                  </a:cubicBezTo>
                  <a:cubicBezTo>
                    <a:pt x="22" y="16"/>
                    <a:pt x="21" y="18"/>
                    <a:pt x="19" y="18"/>
                  </a:cubicBezTo>
                  <a:cubicBezTo>
                    <a:pt x="17" y="18"/>
                    <a:pt x="17" y="18"/>
                    <a:pt x="17" y="18"/>
                  </a:cubicBezTo>
                  <a:lnTo>
                    <a:pt x="17"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noEditPoints="1"/>
            </p:cNvSpPr>
            <p:nvPr/>
          </p:nvSpPr>
          <p:spPr bwMode="auto">
            <a:xfrm>
              <a:off x="3798888" y="-228600"/>
              <a:ext cx="3482975" cy="839788"/>
            </a:xfrm>
            <a:custGeom>
              <a:avLst/>
              <a:gdLst>
                <a:gd name="T0" fmla="*/ 138 w 927"/>
                <a:gd name="T1" fmla="*/ 138 h 222"/>
                <a:gd name="T2" fmla="*/ 98 w 927"/>
                <a:gd name="T3" fmla="*/ 39 h 222"/>
                <a:gd name="T4" fmla="*/ 291 w 927"/>
                <a:gd name="T5" fmla="*/ 100 h 222"/>
                <a:gd name="T6" fmla="*/ 293 w 927"/>
                <a:gd name="T7" fmla="*/ 178 h 222"/>
                <a:gd name="T8" fmla="*/ 255 w 927"/>
                <a:gd name="T9" fmla="*/ 100 h 222"/>
                <a:gd name="T10" fmla="*/ 698 w 927"/>
                <a:gd name="T11" fmla="*/ 148 h 222"/>
                <a:gd name="T12" fmla="*/ 676 w 927"/>
                <a:gd name="T13" fmla="*/ 93 h 222"/>
                <a:gd name="T14" fmla="*/ 554 w 927"/>
                <a:gd name="T15" fmla="*/ 100 h 222"/>
                <a:gd name="T16" fmla="*/ 491 w 927"/>
                <a:gd name="T17" fmla="*/ 140 h 222"/>
                <a:gd name="T18" fmla="*/ 251 w 927"/>
                <a:gd name="T19" fmla="*/ 59 h 222"/>
                <a:gd name="T20" fmla="*/ 211 w 927"/>
                <a:gd name="T21" fmla="*/ 197 h 222"/>
                <a:gd name="T22" fmla="*/ 127 w 927"/>
                <a:gd name="T23" fmla="*/ 0 h 222"/>
                <a:gd name="T24" fmla="*/ 0 w 927"/>
                <a:gd name="T25" fmla="*/ 221 h 222"/>
                <a:gd name="T26" fmla="*/ 34 w 927"/>
                <a:gd name="T27" fmla="*/ 180 h 222"/>
                <a:gd name="T28" fmla="*/ 172 w 927"/>
                <a:gd name="T29" fmla="*/ 221 h 222"/>
                <a:gd name="T30" fmla="*/ 366 w 927"/>
                <a:gd name="T31" fmla="*/ 139 h 222"/>
                <a:gd name="T32" fmla="*/ 251 w 927"/>
                <a:gd name="T33" fmla="*/ 59 h 222"/>
                <a:gd name="T34" fmla="*/ 574 w 927"/>
                <a:gd name="T35" fmla="*/ 221 h 222"/>
                <a:gd name="T36" fmla="*/ 635 w 927"/>
                <a:gd name="T37" fmla="*/ 187 h 222"/>
                <a:gd name="T38" fmla="*/ 732 w 927"/>
                <a:gd name="T39" fmla="*/ 221 h 222"/>
                <a:gd name="T40" fmla="*/ 815 w 927"/>
                <a:gd name="T41" fmla="*/ 99 h 222"/>
                <a:gd name="T42" fmla="*/ 884 w 927"/>
                <a:gd name="T43" fmla="*/ 142 h 222"/>
                <a:gd name="T44" fmla="*/ 927 w 927"/>
                <a:gd name="T45" fmla="*/ 222 h 222"/>
                <a:gd name="T46" fmla="*/ 863 w 927"/>
                <a:gd name="T47" fmla="*/ 57 h 222"/>
                <a:gd name="T48" fmla="*/ 771 w 927"/>
                <a:gd name="T49" fmla="*/ 199 h 222"/>
                <a:gd name="T50" fmla="*/ 677 w 927"/>
                <a:gd name="T51" fmla="*/ 58 h 222"/>
                <a:gd name="T52" fmla="*/ 592 w 927"/>
                <a:gd name="T53" fmla="*/ 162 h 222"/>
                <a:gd name="T54" fmla="*/ 447 w 927"/>
                <a:gd name="T55" fmla="*/ 58 h 222"/>
                <a:gd name="T56" fmla="*/ 435 w 927"/>
                <a:gd name="T57" fmla="*/ 175 h 222"/>
                <a:gd name="T58" fmla="*/ 418 w 927"/>
                <a:gd name="T59" fmla="*/ 41 h 222"/>
                <a:gd name="T60" fmla="*/ 858 w 927"/>
                <a:gd name="T61" fmla="*/ 0 h 222"/>
                <a:gd name="T62" fmla="*/ 163 w 927"/>
                <a:gd name="T63" fmla="*/ 41 h 222"/>
                <a:gd name="T64" fmla="*/ 374 w 927"/>
                <a:gd name="T65" fmla="*/ 157 h 222"/>
                <a:gd name="T66" fmla="*/ 491 w 927"/>
                <a:gd name="T67" fmla="*/ 221 h 222"/>
                <a:gd name="T68" fmla="*/ 540 w 927"/>
                <a:gd name="T69" fmla="*/ 17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7" h="222">
                  <a:moveTo>
                    <a:pt x="98" y="39"/>
                  </a:moveTo>
                  <a:cubicBezTo>
                    <a:pt x="138" y="138"/>
                    <a:pt x="138" y="138"/>
                    <a:pt x="138" y="138"/>
                  </a:cubicBezTo>
                  <a:cubicBezTo>
                    <a:pt x="51" y="138"/>
                    <a:pt x="51" y="138"/>
                    <a:pt x="51" y="138"/>
                  </a:cubicBezTo>
                  <a:lnTo>
                    <a:pt x="98" y="39"/>
                  </a:lnTo>
                  <a:close/>
                  <a:moveTo>
                    <a:pt x="255" y="100"/>
                  </a:moveTo>
                  <a:cubicBezTo>
                    <a:pt x="291" y="100"/>
                    <a:pt x="291" y="100"/>
                    <a:pt x="291" y="100"/>
                  </a:cubicBezTo>
                  <a:cubicBezTo>
                    <a:pt x="302" y="100"/>
                    <a:pt x="319" y="116"/>
                    <a:pt x="319" y="141"/>
                  </a:cubicBezTo>
                  <a:cubicBezTo>
                    <a:pt x="321" y="163"/>
                    <a:pt x="305" y="178"/>
                    <a:pt x="293" y="178"/>
                  </a:cubicBezTo>
                  <a:cubicBezTo>
                    <a:pt x="255" y="178"/>
                    <a:pt x="255" y="178"/>
                    <a:pt x="255" y="178"/>
                  </a:cubicBezTo>
                  <a:lnTo>
                    <a:pt x="255" y="100"/>
                  </a:lnTo>
                  <a:close/>
                  <a:moveTo>
                    <a:pt x="676" y="93"/>
                  </a:moveTo>
                  <a:cubicBezTo>
                    <a:pt x="698" y="148"/>
                    <a:pt x="698" y="148"/>
                    <a:pt x="698" y="148"/>
                  </a:cubicBezTo>
                  <a:cubicBezTo>
                    <a:pt x="651" y="148"/>
                    <a:pt x="651" y="148"/>
                    <a:pt x="651" y="148"/>
                  </a:cubicBezTo>
                  <a:lnTo>
                    <a:pt x="676" y="93"/>
                  </a:lnTo>
                  <a:close/>
                  <a:moveTo>
                    <a:pt x="491" y="100"/>
                  </a:moveTo>
                  <a:cubicBezTo>
                    <a:pt x="554" y="100"/>
                    <a:pt x="554" y="100"/>
                    <a:pt x="554" y="100"/>
                  </a:cubicBezTo>
                  <a:cubicBezTo>
                    <a:pt x="580" y="100"/>
                    <a:pt x="581" y="140"/>
                    <a:pt x="555" y="140"/>
                  </a:cubicBezTo>
                  <a:cubicBezTo>
                    <a:pt x="491" y="140"/>
                    <a:pt x="491" y="140"/>
                    <a:pt x="491" y="140"/>
                  </a:cubicBezTo>
                  <a:lnTo>
                    <a:pt x="491" y="100"/>
                  </a:lnTo>
                  <a:close/>
                  <a:moveTo>
                    <a:pt x="251" y="59"/>
                  </a:moveTo>
                  <a:cubicBezTo>
                    <a:pt x="211" y="59"/>
                    <a:pt x="211" y="59"/>
                    <a:pt x="211" y="59"/>
                  </a:cubicBezTo>
                  <a:cubicBezTo>
                    <a:pt x="211" y="197"/>
                    <a:pt x="211" y="197"/>
                    <a:pt x="211" y="197"/>
                  </a:cubicBezTo>
                  <a:cubicBezTo>
                    <a:pt x="210" y="197"/>
                    <a:pt x="210" y="197"/>
                    <a:pt x="210" y="197"/>
                  </a:cubicBezTo>
                  <a:cubicBezTo>
                    <a:pt x="127" y="0"/>
                    <a:pt x="127" y="0"/>
                    <a:pt x="127" y="0"/>
                  </a:cubicBezTo>
                  <a:cubicBezTo>
                    <a:pt x="103" y="0"/>
                    <a:pt x="103" y="0"/>
                    <a:pt x="103" y="0"/>
                  </a:cubicBezTo>
                  <a:cubicBezTo>
                    <a:pt x="0" y="221"/>
                    <a:pt x="0" y="221"/>
                    <a:pt x="0" y="221"/>
                  </a:cubicBezTo>
                  <a:cubicBezTo>
                    <a:pt x="14" y="221"/>
                    <a:pt x="14" y="221"/>
                    <a:pt x="14" y="221"/>
                  </a:cubicBezTo>
                  <a:cubicBezTo>
                    <a:pt x="34" y="180"/>
                    <a:pt x="34" y="180"/>
                    <a:pt x="34" y="180"/>
                  </a:cubicBezTo>
                  <a:cubicBezTo>
                    <a:pt x="155" y="180"/>
                    <a:pt x="155" y="180"/>
                    <a:pt x="155" y="180"/>
                  </a:cubicBezTo>
                  <a:cubicBezTo>
                    <a:pt x="172" y="221"/>
                    <a:pt x="172" y="221"/>
                    <a:pt x="172" y="221"/>
                  </a:cubicBezTo>
                  <a:cubicBezTo>
                    <a:pt x="302" y="221"/>
                    <a:pt x="302" y="221"/>
                    <a:pt x="302" y="221"/>
                  </a:cubicBezTo>
                  <a:cubicBezTo>
                    <a:pt x="332" y="220"/>
                    <a:pt x="366" y="181"/>
                    <a:pt x="366" y="139"/>
                  </a:cubicBezTo>
                  <a:cubicBezTo>
                    <a:pt x="366" y="106"/>
                    <a:pt x="341" y="59"/>
                    <a:pt x="302" y="59"/>
                  </a:cubicBezTo>
                  <a:cubicBezTo>
                    <a:pt x="251" y="59"/>
                    <a:pt x="251" y="59"/>
                    <a:pt x="251" y="59"/>
                  </a:cubicBezTo>
                  <a:moveTo>
                    <a:pt x="540" y="177"/>
                  </a:moveTo>
                  <a:cubicBezTo>
                    <a:pt x="577" y="188"/>
                    <a:pt x="574" y="221"/>
                    <a:pt x="574" y="221"/>
                  </a:cubicBezTo>
                  <a:cubicBezTo>
                    <a:pt x="619" y="221"/>
                    <a:pt x="619" y="221"/>
                    <a:pt x="619" y="221"/>
                  </a:cubicBezTo>
                  <a:cubicBezTo>
                    <a:pt x="635" y="187"/>
                    <a:pt x="635" y="187"/>
                    <a:pt x="635" y="187"/>
                  </a:cubicBezTo>
                  <a:cubicBezTo>
                    <a:pt x="716" y="187"/>
                    <a:pt x="716" y="187"/>
                    <a:pt x="716" y="187"/>
                  </a:cubicBezTo>
                  <a:cubicBezTo>
                    <a:pt x="732" y="221"/>
                    <a:pt x="732" y="221"/>
                    <a:pt x="732" y="221"/>
                  </a:cubicBezTo>
                  <a:cubicBezTo>
                    <a:pt x="815" y="221"/>
                    <a:pt x="815" y="221"/>
                    <a:pt x="815" y="221"/>
                  </a:cubicBezTo>
                  <a:cubicBezTo>
                    <a:pt x="815" y="99"/>
                    <a:pt x="815" y="99"/>
                    <a:pt x="815" y="99"/>
                  </a:cubicBezTo>
                  <a:cubicBezTo>
                    <a:pt x="857" y="99"/>
                    <a:pt x="857" y="99"/>
                    <a:pt x="857" y="99"/>
                  </a:cubicBezTo>
                  <a:cubicBezTo>
                    <a:pt x="872" y="99"/>
                    <a:pt x="887" y="113"/>
                    <a:pt x="884" y="142"/>
                  </a:cubicBezTo>
                  <a:cubicBezTo>
                    <a:pt x="884" y="222"/>
                    <a:pt x="884" y="222"/>
                    <a:pt x="884" y="222"/>
                  </a:cubicBezTo>
                  <a:cubicBezTo>
                    <a:pt x="927" y="222"/>
                    <a:pt x="927" y="222"/>
                    <a:pt x="927" y="222"/>
                  </a:cubicBezTo>
                  <a:cubicBezTo>
                    <a:pt x="927" y="135"/>
                    <a:pt x="927" y="135"/>
                    <a:pt x="927" y="135"/>
                  </a:cubicBezTo>
                  <a:cubicBezTo>
                    <a:pt x="927" y="84"/>
                    <a:pt x="899" y="57"/>
                    <a:pt x="863" y="57"/>
                  </a:cubicBezTo>
                  <a:cubicBezTo>
                    <a:pt x="771" y="57"/>
                    <a:pt x="771" y="57"/>
                    <a:pt x="771" y="57"/>
                  </a:cubicBezTo>
                  <a:cubicBezTo>
                    <a:pt x="771" y="199"/>
                    <a:pt x="771" y="199"/>
                    <a:pt x="771" y="199"/>
                  </a:cubicBezTo>
                  <a:cubicBezTo>
                    <a:pt x="707" y="58"/>
                    <a:pt x="707" y="58"/>
                    <a:pt x="707" y="58"/>
                  </a:cubicBezTo>
                  <a:cubicBezTo>
                    <a:pt x="677" y="58"/>
                    <a:pt x="677" y="58"/>
                    <a:pt x="677" y="58"/>
                  </a:cubicBezTo>
                  <a:cubicBezTo>
                    <a:pt x="616" y="193"/>
                    <a:pt x="616" y="193"/>
                    <a:pt x="616" y="193"/>
                  </a:cubicBezTo>
                  <a:cubicBezTo>
                    <a:pt x="616" y="175"/>
                    <a:pt x="592" y="162"/>
                    <a:pt x="592" y="162"/>
                  </a:cubicBezTo>
                  <a:cubicBezTo>
                    <a:pt x="613" y="163"/>
                    <a:pt x="637" y="65"/>
                    <a:pt x="564" y="58"/>
                  </a:cubicBezTo>
                  <a:cubicBezTo>
                    <a:pt x="447" y="58"/>
                    <a:pt x="447" y="58"/>
                    <a:pt x="447" y="58"/>
                  </a:cubicBezTo>
                  <a:cubicBezTo>
                    <a:pt x="447" y="175"/>
                    <a:pt x="447" y="175"/>
                    <a:pt x="447" y="175"/>
                  </a:cubicBezTo>
                  <a:cubicBezTo>
                    <a:pt x="435" y="175"/>
                    <a:pt x="435" y="175"/>
                    <a:pt x="435" y="175"/>
                  </a:cubicBezTo>
                  <a:cubicBezTo>
                    <a:pt x="427" y="174"/>
                    <a:pt x="418" y="158"/>
                    <a:pt x="418" y="148"/>
                  </a:cubicBezTo>
                  <a:cubicBezTo>
                    <a:pt x="418" y="41"/>
                    <a:pt x="418" y="41"/>
                    <a:pt x="418" y="41"/>
                  </a:cubicBezTo>
                  <a:cubicBezTo>
                    <a:pt x="858" y="41"/>
                    <a:pt x="858" y="41"/>
                    <a:pt x="858" y="41"/>
                  </a:cubicBezTo>
                  <a:cubicBezTo>
                    <a:pt x="858" y="0"/>
                    <a:pt x="858" y="0"/>
                    <a:pt x="858" y="0"/>
                  </a:cubicBezTo>
                  <a:cubicBezTo>
                    <a:pt x="142" y="0"/>
                    <a:pt x="142" y="0"/>
                    <a:pt x="142" y="0"/>
                  </a:cubicBezTo>
                  <a:cubicBezTo>
                    <a:pt x="163" y="41"/>
                    <a:pt x="163" y="41"/>
                    <a:pt x="163" y="41"/>
                  </a:cubicBezTo>
                  <a:cubicBezTo>
                    <a:pt x="374" y="41"/>
                    <a:pt x="374" y="41"/>
                    <a:pt x="374" y="41"/>
                  </a:cubicBezTo>
                  <a:cubicBezTo>
                    <a:pt x="374" y="157"/>
                    <a:pt x="374" y="157"/>
                    <a:pt x="374" y="157"/>
                  </a:cubicBezTo>
                  <a:cubicBezTo>
                    <a:pt x="374" y="189"/>
                    <a:pt x="410" y="220"/>
                    <a:pt x="445" y="221"/>
                  </a:cubicBezTo>
                  <a:cubicBezTo>
                    <a:pt x="491" y="221"/>
                    <a:pt x="491" y="221"/>
                    <a:pt x="491" y="221"/>
                  </a:cubicBezTo>
                  <a:cubicBezTo>
                    <a:pt x="491" y="177"/>
                    <a:pt x="491" y="177"/>
                    <a:pt x="491" y="177"/>
                  </a:cubicBezTo>
                  <a:lnTo>
                    <a:pt x="540" y="1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7"/>
            <p:cNvSpPr>
              <a:spLocks noEditPoints="1"/>
            </p:cNvSpPr>
            <p:nvPr/>
          </p:nvSpPr>
          <p:spPr bwMode="auto">
            <a:xfrm>
              <a:off x="1893888" y="890588"/>
              <a:ext cx="184150" cy="207963"/>
            </a:xfrm>
            <a:custGeom>
              <a:avLst/>
              <a:gdLst>
                <a:gd name="T0" fmla="*/ 31 w 49"/>
                <a:gd name="T1" fmla="*/ 0 h 55"/>
                <a:gd name="T2" fmla="*/ 49 w 49"/>
                <a:gd name="T3" fmla="*/ 12 h 55"/>
                <a:gd name="T4" fmla="*/ 34 w 49"/>
                <a:gd name="T5" fmla="*/ 25 h 55"/>
                <a:gd name="T6" fmla="*/ 34 w 49"/>
                <a:gd name="T7" fmla="*/ 25 h 55"/>
                <a:gd name="T8" fmla="*/ 47 w 49"/>
                <a:gd name="T9" fmla="*/ 38 h 55"/>
                <a:gd name="T10" fmla="*/ 37 w 49"/>
                <a:gd name="T11" fmla="*/ 52 h 55"/>
                <a:gd name="T12" fmla="*/ 19 w 49"/>
                <a:gd name="T13" fmla="*/ 55 h 55"/>
                <a:gd name="T14" fmla="*/ 0 w 49"/>
                <a:gd name="T15" fmla="*/ 55 h 55"/>
                <a:gd name="T16" fmla="*/ 0 w 49"/>
                <a:gd name="T17" fmla="*/ 52 h 55"/>
                <a:gd name="T18" fmla="*/ 9 w 49"/>
                <a:gd name="T19" fmla="*/ 44 h 55"/>
                <a:gd name="T20" fmla="*/ 15 w 49"/>
                <a:gd name="T21" fmla="*/ 10 h 55"/>
                <a:gd name="T22" fmla="*/ 9 w 49"/>
                <a:gd name="T23" fmla="*/ 3 h 55"/>
                <a:gd name="T24" fmla="*/ 10 w 49"/>
                <a:gd name="T25" fmla="*/ 0 h 55"/>
                <a:gd name="T26" fmla="*/ 31 w 49"/>
                <a:gd name="T27" fmla="*/ 0 h 55"/>
                <a:gd name="T28" fmla="*/ 18 w 49"/>
                <a:gd name="T29" fmla="*/ 44 h 55"/>
                <a:gd name="T30" fmla="*/ 23 w 49"/>
                <a:gd name="T31" fmla="*/ 52 h 55"/>
                <a:gd name="T32" fmla="*/ 36 w 49"/>
                <a:gd name="T33" fmla="*/ 38 h 55"/>
                <a:gd name="T34" fmla="*/ 24 w 49"/>
                <a:gd name="T35" fmla="*/ 27 h 55"/>
                <a:gd name="T36" fmla="*/ 21 w 49"/>
                <a:gd name="T37" fmla="*/ 27 h 55"/>
                <a:gd name="T38" fmla="*/ 18 w 49"/>
                <a:gd name="T39" fmla="*/ 44 h 55"/>
                <a:gd name="T40" fmla="*/ 25 w 49"/>
                <a:gd name="T41" fmla="*/ 24 h 55"/>
                <a:gd name="T42" fmla="*/ 39 w 49"/>
                <a:gd name="T43" fmla="*/ 12 h 55"/>
                <a:gd name="T44" fmla="*/ 30 w 49"/>
                <a:gd name="T45" fmla="*/ 3 h 55"/>
                <a:gd name="T46" fmla="*/ 26 w 49"/>
                <a:gd name="T47" fmla="*/ 4 h 55"/>
                <a:gd name="T48" fmla="*/ 25 w 49"/>
                <a:gd name="T49" fmla="*/ 8 h 55"/>
                <a:gd name="T50" fmla="*/ 22 w 49"/>
                <a:gd name="T51" fmla="*/ 24 h 55"/>
                <a:gd name="T52" fmla="*/ 25 w 49"/>
                <a:gd name="T53"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55">
                  <a:moveTo>
                    <a:pt x="31" y="0"/>
                  </a:moveTo>
                  <a:cubicBezTo>
                    <a:pt x="42" y="0"/>
                    <a:pt x="49" y="3"/>
                    <a:pt x="49" y="12"/>
                  </a:cubicBezTo>
                  <a:cubicBezTo>
                    <a:pt x="49" y="20"/>
                    <a:pt x="42" y="23"/>
                    <a:pt x="34" y="25"/>
                  </a:cubicBezTo>
                  <a:cubicBezTo>
                    <a:pt x="34" y="25"/>
                    <a:pt x="34" y="25"/>
                    <a:pt x="34" y="25"/>
                  </a:cubicBezTo>
                  <a:cubicBezTo>
                    <a:pt x="41" y="26"/>
                    <a:pt x="47" y="30"/>
                    <a:pt x="47" y="38"/>
                  </a:cubicBezTo>
                  <a:cubicBezTo>
                    <a:pt x="47" y="44"/>
                    <a:pt x="43" y="49"/>
                    <a:pt x="37" y="52"/>
                  </a:cubicBezTo>
                  <a:cubicBezTo>
                    <a:pt x="33" y="54"/>
                    <a:pt x="26" y="55"/>
                    <a:pt x="19" y="55"/>
                  </a:cubicBezTo>
                  <a:cubicBezTo>
                    <a:pt x="0" y="55"/>
                    <a:pt x="0" y="55"/>
                    <a:pt x="0" y="55"/>
                  </a:cubicBezTo>
                  <a:cubicBezTo>
                    <a:pt x="0" y="52"/>
                    <a:pt x="0" y="52"/>
                    <a:pt x="0" y="52"/>
                  </a:cubicBezTo>
                  <a:cubicBezTo>
                    <a:pt x="7" y="52"/>
                    <a:pt x="7" y="51"/>
                    <a:pt x="9" y="44"/>
                  </a:cubicBezTo>
                  <a:cubicBezTo>
                    <a:pt x="15" y="10"/>
                    <a:pt x="15" y="10"/>
                    <a:pt x="15" y="10"/>
                  </a:cubicBezTo>
                  <a:cubicBezTo>
                    <a:pt x="17" y="4"/>
                    <a:pt x="16" y="3"/>
                    <a:pt x="9" y="3"/>
                  </a:cubicBezTo>
                  <a:cubicBezTo>
                    <a:pt x="10" y="0"/>
                    <a:pt x="10" y="0"/>
                    <a:pt x="10" y="0"/>
                  </a:cubicBezTo>
                  <a:lnTo>
                    <a:pt x="31" y="0"/>
                  </a:lnTo>
                  <a:close/>
                  <a:moveTo>
                    <a:pt x="18" y="44"/>
                  </a:moveTo>
                  <a:cubicBezTo>
                    <a:pt x="17" y="50"/>
                    <a:pt x="19" y="52"/>
                    <a:pt x="23" y="52"/>
                  </a:cubicBezTo>
                  <a:cubicBezTo>
                    <a:pt x="30" y="52"/>
                    <a:pt x="36" y="46"/>
                    <a:pt x="36" y="38"/>
                  </a:cubicBezTo>
                  <a:cubicBezTo>
                    <a:pt x="36" y="30"/>
                    <a:pt x="31" y="27"/>
                    <a:pt x="24" y="27"/>
                  </a:cubicBezTo>
                  <a:cubicBezTo>
                    <a:pt x="21" y="27"/>
                    <a:pt x="21" y="27"/>
                    <a:pt x="21" y="27"/>
                  </a:cubicBezTo>
                  <a:lnTo>
                    <a:pt x="18" y="44"/>
                  </a:lnTo>
                  <a:close/>
                  <a:moveTo>
                    <a:pt x="25" y="24"/>
                  </a:moveTo>
                  <a:cubicBezTo>
                    <a:pt x="34" y="24"/>
                    <a:pt x="39" y="19"/>
                    <a:pt x="39" y="12"/>
                  </a:cubicBezTo>
                  <a:cubicBezTo>
                    <a:pt x="39" y="5"/>
                    <a:pt x="34" y="3"/>
                    <a:pt x="30" y="3"/>
                  </a:cubicBezTo>
                  <a:cubicBezTo>
                    <a:pt x="28" y="3"/>
                    <a:pt x="27" y="3"/>
                    <a:pt x="26" y="4"/>
                  </a:cubicBezTo>
                  <a:cubicBezTo>
                    <a:pt x="26" y="4"/>
                    <a:pt x="25" y="6"/>
                    <a:pt x="25" y="8"/>
                  </a:cubicBezTo>
                  <a:cubicBezTo>
                    <a:pt x="22" y="24"/>
                    <a:pt x="22" y="24"/>
                    <a:pt x="22" y="24"/>
                  </a:cubicBezTo>
                  <a:lnTo>
                    <a:pt x="25"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8"/>
            <p:cNvSpPr>
              <a:spLocks noEditPoints="1"/>
            </p:cNvSpPr>
            <p:nvPr/>
          </p:nvSpPr>
          <p:spPr bwMode="auto">
            <a:xfrm>
              <a:off x="2097088" y="890588"/>
              <a:ext cx="192088" cy="207963"/>
            </a:xfrm>
            <a:custGeom>
              <a:avLst/>
              <a:gdLst>
                <a:gd name="T0" fmla="*/ 51 w 51"/>
                <a:gd name="T1" fmla="*/ 55 h 55"/>
                <a:gd name="T2" fmla="*/ 49 w 51"/>
                <a:gd name="T3" fmla="*/ 55 h 55"/>
                <a:gd name="T4" fmla="*/ 34 w 51"/>
                <a:gd name="T5" fmla="*/ 47 h 55"/>
                <a:gd name="T6" fmla="*/ 29 w 51"/>
                <a:gd name="T7" fmla="*/ 35 h 55"/>
                <a:gd name="T8" fmla="*/ 24 w 51"/>
                <a:gd name="T9" fmla="*/ 31 h 55"/>
                <a:gd name="T10" fmla="*/ 21 w 51"/>
                <a:gd name="T11" fmla="*/ 31 h 55"/>
                <a:gd name="T12" fmla="*/ 19 w 51"/>
                <a:gd name="T13" fmla="*/ 44 h 55"/>
                <a:gd name="T14" fmla="*/ 24 w 51"/>
                <a:gd name="T15" fmla="*/ 52 h 55"/>
                <a:gd name="T16" fmla="*/ 24 w 51"/>
                <a:gd name="T17" fmla="*/ 55 h 55"/>
                <a:gd name="T18" fmla="*/ 0 w 51"/>
                <a:gd name="T19" fmla="*/ 55 h 55"/>
                <a:gd name="T20" fmla="*/ 1 w 51"/>
                <a:gd name="T21" fmla="*/ 52 h 55"/>
                <a:gd name="T22" fmla="*/ 9 w 51"/>
                <a:gd name="T23" fmla="*/ 44 h 55"/>
                <a:gd name="T24" fmla="*/ 16 w 51"/>
                <a:gd name="T25" fmla="*/ 10 h 55"/>
                <a:gd name="T26" fmla="*/ 10 w 51"/>
                <a:gd name="T27" fmla="*/ 3 h 55"/>
                <a:gd name="T28" fmla="*/ 11 w 51"/>
                <a:gd name="T29" fmla="*/ 0 h 55"/>
                <a:gd name="T30" fmla="*/ 31 w 51"/>
                <a:gd name="T31" fmla="*/ 0 h 55"/>
                <a:gd name="T32" fmla="*/ 44 w 51"/>
                <a:gd name="T33" fmla="*/ 3 h 55"/>
                <a:gd name="T34" fmla="*/ 49 w 51"/>
                <a:gd name="T35" fmla="*/ 13 h 55"/>
                <a:gd name="T36" fmla="*/ 36 w 51"/>
                <a:gd name="T37" fmla="*/ 29 h 55"/>
                <a:gd name="T38" fmla="*/ 41 w 51"/>
                <a:gd name="T39" fmla="*/ 40 h 55"/>
                <a:gd name="T40" fmla="*/ 46 w 51"/>
                <a:gd name="T41" fmla="*/ 49 h 55"/>
                <a:gd name="T42" fmla="*/ 51 w 51"/>
                <a:gd name="T43" fmla="*/ 53 h 55"/>
                <a:gd name="T44" fmla="*/ 51 w 51"/>
                <a:gd name="T45" fmla="*/ 55 h 55"/>
                <a:gd name="T46" fmla="*/ 25 w 51"/>
                <a:gd name="T47" fmla="*/ 28 h 55"/>
                <a:gd name="T48" fmla="*/ 33 w 51"/>
                <a:gd name="T49" fmla="*/ 26 h 55"/>
                <a:gd name="T50" fmla="*/ 39 w 51"/>
                <a:gd name="T51" fmla="*/ 14 h 55"/>
                <a:gd name="T52" fmla="*/ 31 w 51"/>
                <a:gd name="T53" fmla="*/ 3 h 55"/>
                <a:gd name="T54" fmla="*/ 27 w 51"/>
                <a:gd name="T55" fmla="*/ 4 h 55"/>
                <a:gd name="T56" fmla="*/ 26 w 51"/>
                <a:gd name="T57" fmla="*/ 8 h 55"/>
                <a:gd name="T58" fmla="*/ 22 w 51"/>
                <a:gd name="T59" fmla="*/ 28 h 55"/>
                <a:gd name="T60" fmla="*/ 25 w 51"/>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55">
                  <a:moveTo>
                    <a:pt x="51" y="55"/>
                  </a:moveTo>
                  <a:cubicBezTo>
                    <a:pt x="49" y="55"/>
                    <a:pt x="49" y="55"/>
                    <a:pt x="49" y="55"/>
                  </a:cubicBezTo>
                  <a:cubicBezTo>
                    <a:pt x="39" y="55"/>
                    <a:pt x="37" y="53"/>
                    <a:pt x="34" y="47"/>
                  </a:cubicBezTo>
                  <a:cubicBezTo>
                    <a:pt x="32" y="44"/>
                    <a:pt x="30" y="39"/>
                    <a:pt x="29" y="35"/>
                  </a:cubicBezTo>
                  <a:cubicBezTo>
                    <a:pt x="27" y="32"/>
                    <a:pt x="26" y="31"/>
                    <a:pt x="24" y="31"/>
                  </a:cubicBezTo>
                  <a:cubicBezTo>
                    <a:pt x="21" y="31"/>
                    <a:pt x="21" y="31"/>
                    <a:pt x="21" y="31"/>
                  </a:cubicBezTo>
                  <a:cubicBezTo>
                    <a:pt x="19" y="44"/>
                    <a:pt x="19" y="44"/>
                    <a:pt x="19" y="44"/>
                  </a:cubicBezTo>
                  <a:cubicBezTo>
                    <a:pt x="17" y="51"/>
                    <a:pt x="18" y="52"/>
                    <a:pt x="24"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3"/>
                    <a:pt x="17" y="3"/>
                    <a:pt x="10" y="3"/>
                  </a:cubicBezTo>
                  <a:cubicBezTo>
                    <a:pt x="11" y="0"/>
                    <a:pt x="11" y="0"/>
                    <a:pt x="11" y="0"/>
                  </a:cubicBezTo>
                  <a:cubicBezTo>
                    <a:pt x="31" y="0"/>
                    <a:pt x="31" y="0"/>
                    <a:pt x="31" y="0"/>
                  </a:cubicBezTo>
                  <a:cubicBezTo>
                    <a:pt x="36" y="0"/>
                    <a:pt x="41" y="0"/>
                    <a:pt x="44" y="3"/>
                  </a:cubicBezTo>
                  <a:cubicBezTo>
                    <a:pt x="47" y="5"/>
                    <a:pt x="49" y="8"/>
                    <a:pt x="49" y="13"/>
                  </a:cubicBezTo>
                  <a:cubicBezTo>
                    <a:pt x="49" y="21"/>
                    <a:pt x="43" y="27"/>
                    <a:pt x="36" y="29"/>
                  </a:cubicBezTo>
                  <a:cubicBezTo>
                    <a:pt x="37" y="31"/>
                    <a:pt x="39" y="36"/>
                    <a:pt x="41" y="40"/>
                  </a:cubicBezTo>
                  <a:cubicBezTo>
                    <a:pt x="43" y="44"/>
                    <a:pt x="45" y="47"/>
                    <a:pt x="46" y="49"/>
                  </a:cubicBezTo>
                  <a:cubicBezTo>
                    <a:pt x="48" y="52"/>
                    <a:pt x="49" y="52"/>
                    <a:pt x="51" y="53"/>
                  </a:cubicBezTo>
                  <a:lnTo>
                    <a:pt x="51" y="55"/>
                  </a:lnTo>
                  <a:close/>
                  <a:moveTo>
                    <a:pt x="25" y="28"/>
                  </a:moveTo>
                  <a:cubicBezTo>
                    <a:pt x="28" y="28"/>
                    <a:pt x="31" y="27"/>
                    <a:pt x="33" y="26"/>
                  </a:cubicBezTo>
                  <a:cubicBezTo>
                    <a:pt x="37" y="23"/>
                    <a:pt x="39" y="19"/>
                    <a:pt x="39" y="14"/>
                  </a:cubicBezTo>
                  <a:cubicBezTo>
                    <a:pt x="39" y="6"/>
                    <a:pt x="35" y="3"/>
                    <a:pt x="31" y="3"/>
                  </a:cubicBezTo>
                  <a:cubicBezTo>
                    <a:pt x="29" y="3"/>
                    <a:pt x="28" y="3"/>
                    <a:pt x="27" y="4"/>
                  </a:cubicBezTo>
                  <a:cubicBezTo>
                    <a:pt x="26" y="4"/>
                    <a:pt x="26" y="6"/>
                    <a:pt x="26" y="8"/>
                  </a:cubicBezTo>
                  <a:cubicBezTo>
                    <a:pt x="22" y="28"/>
                    <a:pt x="22" y="28"/>
                    <a:pt x="22" y="28"/>
                  </a:cubicBezTo>
                  <a:lnTo>
                    <a:pt x="25"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p:cNvSpPr>
              <a:spLocks/>
            </p:cNvSpPr>
            <p:nvPr/>
          </p:nvSpPr>
          <p:spPr bwMode="auto">
            <a:xfrm>
              <a:off x="2308226" y="890588"/>
              <a:ext cx="127000" cy="207963"/>
            </a:xfrm>
            <a:custGeom>
              <a:avLst/>
              <a:gdLst>
                <a:gd name="T0" fmla="*/ 33 w 34"/>
                <a:gd name="T1" fmla="*/ 3 h 55"/>
                <a:gd name="T2" fmla="*/ 25 w 34"/>
                <a:gd name="T3" fmla="*/ 10 h 55"/>
                <a:gd name="T4" fmla="*/ 19 w 34"/>
                <a:gd name="T5" fmla="*/ 44 h 55"/>
                <a:gd name="T6" fmla="*/ 25 w 34"/>
                <a:gd name="T7" fmla="*/ 52 h 55"/>
                <a:gd name="T8" fmla="*/ 24 w 34"/>
                <a:gd name="T9" fmla="*/ 55 h 55"/>
                <a:gd name="T10" fmla="*/ 0 w 34"/>
                <a:gd name="T11" fmla="*/ 55 h 55"/>
                <a:gd name="T12" fmla="*/ 1 w 34"/>
                <a:gd name="T13" fmla="*/ 52 h 55"/>
                <a:gd name="T14" fmla="*/ 9 w 34"/>
                <a:gd name="T15" fmla="*/ 44 h 55"/>
                <a:gd name="T16" fmla="*/ 16 w 34"/>
                <a:gd name="T17" fmla="*/ 10 h 55"/>
                <a:gd name="T18" fmla="*/ 10 w 34"/>
                <a:gd name="T19" fmla="*/ 3 h 55"/>
                <a:gd name="T20" fmla="*/ 10 w 34"/>
                <a:gd name="T21" fmla="*/ 0 h 55"/>
                <a:gd name="T22" fmla="*/ 34 w 34"/>
                <a:gd name="T23" fmla="*/ 0 h 55"/>
                <a:gd name="T24" fmla="*/ 33 w 34"/>
                <a:gd name="T2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5">
                  <a:moveTo>
                    <a:pt x="33" y="3"/>
                  </a:moveTo>
                  <a:cubicBezTo>
                    <a:pt x="27" y="3"/>
                    <a:pt x="27" y="4"/>
                    <a:pt x="25" y="10"/>
                  </a:cubicBezTo>
                  <a:cubicBezTo>
                    <a:pt x="19" y="44"/>
                    <a:pt x="19" y="44"/>
                    <a:pt x="19" y="44"/>
                  </a:cubicBezTo>
                  <a:cubicBezTo>
                    <a:pt x="17" y="51"/>
                    <a:pt x="18" y="52"/>
                    <a:pt x="25"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4"/>
                    <a:pt x="16" y="3"/>
                    <a:pt x="10" y="3"/>
                  </a:cubicBezTo>
                  <a:cubicBezTo>
                    <a:pt x="10" y="0"/>
                    <a:pt x="10" y="0"/>
                    <a:pt x="10" y="0"/>
                  </a:cubicBezTo>
                  <a:cubicBezTo>
                    <a:pt x="34" y="0"/>
                    <a:pt x="34" y="0"/>
                    <a:pt x="34" y="0"/>
                  </a:cubicBezTo>
                  <a:lnTo>
                    <a:pt x="33"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p:cNvSpPr>
              <a:spLocks/>
            </p:cNvSpPr>
            <p:nvPr/>
          </p:nvSpPr>
          <p:spPr bwMode="auto">
            <a:xfrm>
              <a:off x="2432051" y="890588"/>
              <a:ext cx="242888" cy="212725"/>
            </a:xfrm>
            <a:custGeom>
              <a:avLst/>
              <a:gdLst>
                <a:gd name="T0" fmla="*/ 65 w 65"/>
                <a:gd name="T1" fmla="*/ 3 h 56"/>
                <a:gd name="T2" fmla="*/ 57 w 65"/>
                <a:gd name="T3" fmla="*/ 8 h 56"/>
                <a:gd name="T4" fmla="*/ 54 w 65"/>
                <a:gd name="T5" fmla="*/ 22 h 56"/>
                <a:gd name="T6" fmla="*/ 48 w 65"/>
                <a:gd name="T7" fmla="*/ 56 h 56"/>
                <a:gd name="T8" fmla="*/ 44 w 65"/>
                <a:gd name="T9" fmla="*/ 56 h 56"/>
                <a:gd name="T10" fmla="*/ 20 w 65"/>
                <a:gd name="T11" fmla="*/ 12 h 56"/>
                <a:gd name="T12" fmla="*/ 19 w 65"/>
                <a:gd name="T13" fmla="*/ 12 h 56"/>
                <a:gd name="T14" fmla="*/ 15 w 65"/>
                <a:gd name="T15" fmla="*/ 33 h 56"/>
                <a:gd name="T16" fmla="*/ 13 w 65"/>
                <a:gd name="T17" fmla="*/ 47 h 56"/>
                <a:gd name="T18" fmla="*/ 21 w 65"/>
                <a:gd name="T19" fmla="*/ 52 h 56"/>
                <a:gd name="T20" fmla="*/ 20 w 65"/>
                <a:gd name="T21" fmla="*/ 55 h 56"/>
                <a:gd name="T22" fmla="*/ 0 w 65"/>
                <a:gd name="T23" fmla="*/ 55 h 56"/>
                <a:gd name="T24" fmla="*/ 1 w 65"/>
                <a:gd name="T25" fmla="*/ 52 h 56"/>
                <a:gd name="T26" fmla="*/ 8 w 65"/>
                <a:gd name="T27" fmla="*/ 47 h 56"/>
                <a:gd name="T28" fmla="*/ 12 w 65"/>
                <a:gd name="T29" fmla="*/ 33 h 56"/>
                <a:gd name="T30" fmla="*/ 15 w 65"/>
                <a:gd name="T31" fmla="*/ 14 h 56"/>
                <a:gd name="T32" fmla="*/ 15 w 65"/>
                <a:gd name="T33" fmla="*/ 5 h 56"/>
                <a:gd name="T34" fmla="*/ 8 w 65"/>
                <a:gd name="T35" fmla="*/ 3 h 56"/>
                <a:gd name="T36" fmla="*/ 9 w 65"/>
                <a:gd name="T37" fmla="*/ 0 h 56"/>
                <a:gd name="T38" fmla="*/ 23 w 65"/>
                <a:gd name="T39" fmla="*/ 0 h 56"/>
                <a:gd name="T40" fmla="*/ 47 w 65"/>
                <a:gd name="T41" fmla="*/ 40 h 56"/>
                <a:gd name="T42" fmla="*/ 47 w 65"/>
                <a:gd name="T43" fmla="*/ 40 h 56"/>
                <a:gd name="T44" fmla="*/ 50 w 65"/>
                <a:gd name="T45" fmla="*/ 22 h 56"/>
                <a:gd name="T46" fmla="*/ 52 w 65"/>
                <a:gd name="T47" fmla="*/ 8 h 56"/>
                <a:gd name="T48" fmla="*/ 45 w 65"/>
                <a:gd name="T49" fmla="*/ 3 h 56"/>
                <a:gd name="T50" fmla="*/ 46 w 65"/>
                <a:gd name="T51" fmla="*/ 0 h 56"/>
                <a:gd name="T52" fmla="*/ 65 w 65"/>
                <a:gd name="T53" fmla="*/ 0 h 56"/>
                <a:gd name="T54" fmla="*/ 65 w 65"/>
                <a:gd name="T5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56">
                  <a:moveTo>
                    <a:pt x="65" y="3"/>
                  </a:moveTo>
                  <a:cubicBezTo>
                    <a:pt x="60" y="3"/>
                    <a:pt x="59" y="4"/>
                    <a:pt x="57" y="8"/>
                  </a:cubicBezTo>
                  <a:cubicBezTo>
                    <a:pt x="57" y="10"/>
                    <a:pt x="56" y="14"/>
                    <a:pt x="54" y="22"/>
                  </a:cubicBezTo>
                  <a:cubicBezTo>
                    <a:pt x="48" y="56"/>
                    <a:pt x="48" y="56"/>
                    <a:pt x="48" y="56"/>
                  </a:cubicBezTo>
                  <a:cubicBezTo>
                    <a:pt x="44" y="56"/>
                    <a:pt x="44" y="56"/>
                    <a:pt x="44" y="56"/>
                  </a:cubicBezTo>
                  <a:cubicBezTo>
                    <a:pt x="20" y="12"/>
                    <a:pt x="20" y="12"/>
                    <a:pt x="20" y="12"/>
                  </a:cubicBezTo>
                  <a:cubicBezTo>
                    <a:pt x="19" y="12"/>
                    <a:pt x="19" y="12"/>
                    <a:pt x="19" y="12"/>
                  </a:cubicBezTo>
                  <a:cubicBezTo>
                    <a:pt x="15" y="33"/>
                    <a:pt x="15" y="33"/>
                    <a:pt x="15" y="33"/>
                  </a:cubicBezTo>
                  <a:cubicBezTo>
                    <a:pt x="14" y="40"/>
                    <a:pt x="13" y="44"/>
                    <a:pt x="13" y="47"/>
                  </a:cubicBezTo>
                  <a:cubicBezTo>
                    <a:pt x="13" y="51"/>
                    <a:pt x="15" y="52"/>
                    <a:pt x="21" y="52"/>
                  </a:cubicBezTo>
                  <a:cubicBezTo>
                    <a:pt x="20" y="55"/>
                    <a:pt x="20" y="55"/>
                    <a:pt x="20" y="55"/>
                  </a:cubicBezTo>
                  <a:cubicBezTo>
                    <a:pt x="0" y="55"/>
                    <a:pt x="0" y="55"/>
                    <a:pt x="0" y="55"/>
                  </a:cubicBezTo>
                  <a:cubicBezTo>
                    <a:pt x="1" y="52"/>
                    <a:pt x="1" y="52"/>
                    <a:pt x="1" y="52"/>
                  </a:cubicBezTo>
                  <a:cubicBezTo>
                    <a:pt x="5" y="52"/>
                    <a:pt x="7" y="51"/>
                    <a:pt x="8" y="47"/>
                  </a:cubicBezTo>
                  <a:cubicBezTo>
                    <a:pt x="9" y="44"/>
                    <a:pt x="10" y="41"/>
                    <a:pt x="12" y="33"/>
                  </a:cubicBezTo>
                  <a:cubicBezTo>
                    <a:pt x="15" y="14"/>
                    <a:pt x="15" y="14"/>
                    <a:pt x="15" y="14"/>
                  </a:cubicBezTo>
                  <a:cubicBezTo>
                    <a:pt x="17" y="9"/>
                    <a:pt x="16" y="7"/>
                    <a:pt x="15" y="5"/>
                  </a:cubicBezTo>
                  <a:cubicBezTo>
                    <a:pt x="14" y="3"/>
                    <a:pt x="12" y="3"/>
                    <a:pt x="8" y="3"/>
                  </a:cubicBezTo>
                  <a:cubicBezTo>
                    <a:pt x="9" y="0"/>
                    <a:pt x="9" y="0"/>
                    <a:pt x="9" y="0"/>
                  </a:cubicBezTo>
                  <a:cubicBezTo>
                    <a:pt x="23" y="0"/>
                    <a:pt x="23" y="0"/>
                    <a:pt x="23" y="0"/>
                  </a:cubicBezTo>
                  <a:cubicBezTo>
                    <a:pt x="47" y="40"/>
                    <a:pt x="47" y="40"/>
                    <a:pt x="47" y="40"/>
                  </a:cubicBezTo>
                  <a:cubicBezTo>
                    <a:pt x="47" y="40"/>
                    <a:pt x="47" y="40"/>
                    <a:pt x="47" y="40"/>
                  </a:cubicBezTo>
                  <a:cubicBezTo>
                    <a:pt x="50" y="22"/>
                    <a:pt x="50" y="22"/>
                    <a:pt x="50" y="22"/>
                  </a:cubicBezTo>
                  <a:cubicBezTo>
                    <a:pt x="52" y="14"/>
                    <a:pt x="52" y="10"/>
                    <a:pt x="52" y="8"/>
                  </a:cubicBezTo>
                  <a:cubicBezTo>
                    <a:pt x="53" y="4"/>
                    <a:pt x="51" y="3"/>
                    <a:pt x="45" y="3"/>
                  </a:cubicBezTo>
                  <a:cubicBezTo>
                    <a:pt x="46" y="0"/>
                    <a:pt x="46" y="0"/>
                    <a:pt x="46" y="0"/>
                  </a:cubicBezTo>
                  <a:cubicBezTo>
                    <a:pt x="65" y="0"/>
                    <a:pt x="65" y="0"/>
                    <a:pt x="65" y="0"/>
                  </a:cubicBezTo>
                  <a:lnTo>
                    <a:pt x="65"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p:cNvSpPr>
              <a:spLocks/>
            </p:cNvSpPr>
            <p:nvPr/>
          </p:nvSpPr>
          <p:spPr bwMode="auto">
            <a:xfrm>
              <a:off x="2690813" y="887413"/>
              <a:ext cx="195263" cy="215900"/>
            </a:xfrm>
            <a:custGeom>
              <a:avLst/>
              <a:gdLst>
                <a:gd name="T0" fmla="*/ 47 w 52"/>
                <a:gd name="T1" fmla="*/ 16 h 57"/>
                <a:gd name="T2" fmla="*/ 34 w 52"/>
                <a:gd name="T3" fmla="*/ 3 h 57"/>
                <a:gd name="T4" fmla="*/ 11 w 52"/>
                <a:gd name="T5" fmla="*/ 33 h 57"/>
                <a:gd name="T6" fmla="*/ 27 w 52"/>
                <a:gd name="T7" fmla="*/ 54 h 57"/>
                <a:gd name="T8" fmla="*/ 35 w 52"/>
                <a:gd name="T9" fmla="*/ 48 h 57"/>
                <a:gd name="T10" fmla="*/ 36 w 52"/>
                <a:gd name="T11" fmla="*/ 40 h 57"/>
                <a:gd name="T12" fmla="*/ 28 w 52"/>
                <a:gd name="T13" fmla="*/ 33 h 57"/>
                <a:gd name="T14" fmla="*/ 29 w 52"/>
                <a:gd name="T15" fmla="*/ 30 h 57"/>
                <a:gd name="T16" fmla="*/ 52 w 52"/>
                <a:gd name="T17" fmla="*/ 30 h 57"/>
                <a:gd name="T18" fmla="*/ 52 w 52"/>
                <a:gd name="T19" fmla="*/ 33 h 57"/>
                <a:gd name="T20" fmla="*/ 45 w 52"/>
                <a:gd name="T21" fmla="*/ 40 h 57"/>
                <a:gd name="T22" fmla="*/ 44 w 52"/>
                <a:gd name="T23" fmla="*/ 47 h 57"/>
                <a:gd name="T24" fmla="*/ 44 w 52"/>
                <a:gd name="T25" fmla="*/ 54 h 57"/>
                <a:gd name="T26" fmla="*/ 26 w 52"/>
                <a:gd name="T27" fmla="*/ 57 h 57"/>
                <a:gd name="T28" fmla="*/ 0 w 52"/>
                <a:gd name="T29" fmla="*/ 33 h 57"/>
                <a:gd name="T30" fmla="*/ 36 w 52"/>
                <a:gd name="T31" fmla="*/ 0 h 57"/>
                <a:gd name="T32" fmla="*/ 51 w 52"/>
                <a:gd name="T33" fmla="*/ 2 h 57"/>
                <a:gd name="T34" fmla="*/ 50 w 52"/>
                <a:gd name="T35" fmla="*/ 16 h 57"/>
                <a:gd name="T36" fmla="*/ 47 w 52"/>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7">
                  <a:moveTo>
                    <a:pt x="47" y="16"/>
                  </a:moveTo>
                  <a:cubicBezTo>
                    <a:pt x="47" y="6"/>
                    <a:pt x="41" y="3"/>
                    <a:pt x="34" y="3"/>
                  </a:cubicBezTo>
                  <a:cubicBezTo>
                    <a:pt x="21" y="3"/>
                    <a:pt x="11" y="16"/>
                    <a:pt x="11" y="33"/>
                  </a:cubicBezTo>
                  <a:cubicBezTo>
                    <a:pt x="11" y="45"/>
                    <a:pt x="17" y="54"/>
                    <a:pt x="27" y="54"/>
                  </a:cubicBezTo>
                  <a:cubicBezTo>
                    <a:pt x="31" y="54"/>
                    <a:pt x="34" y="53"/>
                    <a:pt x="35" y="48"/>
                  </a:cubicBezTo>
                  <a:cubicBezTo>
                    <a:pt x="36" y="40"/>
                    <a:pt x="36" y="40"/>
                    <a:pt x="36" y="40"/>
                  </a:cubicBezTo>
                  <a:cubicBezTo>
                    <a:pt x="37" y="34"/>
                    <a:pt x="36" y="34"/>
                    <a:pt x="28" y="33"/>
                  </a:cubicBezTo>
                  <a:cubicBezTo>
                    <a:pt x="29" y="30"/>
                    <a:pt x="29" y="30"/>
                    <a:pt x="29" y="30"/>
                  </a:cubicBezTo>
                  <a:cubicBezTo>
                    <a:pt x="52" y="30"/>
                    <a:pt x="52" y="30"/>
                    <a:pt x="52" y="30"/>
                  </a:cubicBezTo>
                  <a:cubicBezTo>
                    <a:pt x="52" y="33"/>
                    <a:pt x="52" y="33"/>
                    <a:pt x="52" y="33"/>
                  </a:cubicBezTo>
                  <a:cubicBezTo>
                    <a:pt x="47" y="34"/>
                    <a:pt x="47" y="34"/>
                    <a:pt x="45" y="40"/>
                  </a:cubicBezTo>
                  <a:cubicBezTo>
                    <a:pt x="44" y="47"/>
                    <a:pt x="44" y="47"/>
                    <a:pt x="44" y="47"/>
                  </a:cubicBezTo>
                  <a:cubicBezTo>
                    <a:pt x="44" y="50"/>
                    <a:pt x="44" y="52"/>
                    <a:pt x="44" y="54"/>
                  </a:cubicBezTo>
                  <a:cubicBezTo>
                    <a:pt x="39" y="55"/>
                    <a:pt x="32" y="57"/>
                    <a:pt x="26" y="57"/>
                  </a:cubicBezTo>
                  <a:cubicBezTo>
                    <a:pt x="10" y="57"/>
                    <a:pt x="0" y="48"/>
                    <a:pt x="0" y="33"/>
                  </a:cubicBezTo>
                  <a:cubicBezTo>
                    <a:pt x="0" y="13"/>
                    <a:pt x="15" y="0"/>
                    <a:pt x="36" y="0"/>
                  </a:cubicBezTo>
                  <a:cubicBezTo>
                    <a:pt x="43" y="0"/>
                    <a:pt x="49" y="1"/>
                    <a:pt x="51" y="2"/>
                  </a:cubicBezTo>
                  <a:cubicBezTo>
                    <a:pt x="51" y="5"/>
                    <a:pt x="51" y="10"/>
                    <a:pt x="50" y="16"/>
                  </a:cubicBezTo>
                  <a:lnTo>
                    <a:pt x="47"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2"/>
            <p:cNvSpPr>
              <a:spLocks/>
            </p:cNvSpPr>
            <p:nvPr/>
          </p:nvSpPr>
          <p:spPr bwMode="auto">
            <a:xfrm>
              <a:off x="2905126" y="890588"/>
              <a:ext cx="123825" cy="207963"/>
            </a:xfrm>
            <a:custGeom>
              <a:avLst/>
              <a:gdLst>
                <a:gd name="T0" fmla="*/ 33 w 33"/>
                <a:gd name="T1" fmla="*/ 3 h 55"/>
                <a:gd name="T2" fmla="*/ 24 w 33"/>
                <a:gd name="T3" fmla="*/ 10 h 55"/>
                <a:gd name="T4" fmla="*/ 18 w 33"/>
                <a:gd name="T5" fmla="*/ 44 h 55"/>
                <a:gd name="T6" fmla="*/ 24 w 33"/>
                <a:gd name="T7" fmla="*/ 52 h 55"/>
                <a:gd name="T8" fmla="*/ 23 w 33"/>
                <a:gd name="T9" fmla="*/ 55 h 55"/>
                <a:gd name="T10" fmla="*/ 0 w 33"/>
                <a:gd name="T11" fmla="*/ 55 h 55"/>
                <a:gd name="T12" fmla="*/ 0 w 33"/>
                <a:gd name="T13" fmla="*/ 52 h 55"/>
                <a:gd name="T14" fmla="*/ 8 w 33"/>
                <a:gd name="T15" fmla="*/ 44 h 55"/>
                <a:gd name="T16" fmla="*/ 15 w 33"/>
                <a:gd name="T17" fmla="*/ 10 h 55"/>
                <a:gd name="T18" fmla="*/ 9 w 33"/>
                <a:gd name="T19" fmla="*/ 3 h 55"/>
                <a:gd name="T20" fmla="*/ 9 w 33"/>
                <a:gd name="T21" fmla="*/ 0 h 55"/>
                <a:gd name="T22" fmla="*/ 33 w 33"/>
                <a:gd name="T23" fmla="*/ 0 h 55"/>
                <a:gd name="T24" fmla="*/ 33 w 33"/>
                <a:gd name="T2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5">
                  <a:moveTo>
                    <a:pt x="33" y="3"/>
                  </a:moveTo>
                  <a:cubicBezTo>
                    <a:pt x="26" y="3"/>
                    <a:pt x="26" y="4"/>
                    <a:pt x="24" y="10"/>
                  </a:cubicBezTo>
                  <a:cubicBezTo>
                    <a:pt x="18" y="44"/>
                    <a:pt x="18" y="44"/>
                    <a:pt x="18" y="44"/>
                  </a:cubicBezTo>
                  <a:cubicBezTo>
                    <a:pt x="17" y="51"/>
                    <a:pt x="17" y="52"/>
                    <a:pt x="24" y="52"/>
                  </a:cubicBezTo>
                  <a:cubicBezTo>
                    <a:pt x="23" y="55"/>
                    <a:pt x="23" y="55"/>
                    <a:pt x="23" y="55"/>
                  </a:cubicBezTo>
                  <a:cubicBezTo>
                    <a:pt x="0" y="55"/>
                    <a:pt x="0" y="55"/>
                    <a:pt x="0" y="55"/>
                  </a:cubicBezTo>
                  <a:cubicBezTo>
                    <a:pt x="0" y="52"/>
                    <a:pt x="0" y="52"/>
                    <a:pt x="0" y="52"/>
                  </a:cubicBezTo>
                  <a:cubicBezTo>
                    <a:pt x="6" y="52"/>
                    <a:pt x="7" y="51"/>
                    <a:pt x="8" y="44"/>
                  </a:cubicBezTo>
                  <a:cubicBezTo>
                    <a:pt x="15" y="10"/>
                    <a:pt x="15" y="10"/>
                    <a:pt x="15" y="10"/>
                  </a:cubicBezTo>
                  <a:cubicBezTo>
                    <a:pt x="16" y="4"/>
                    <a:pt x="16" y="3"/>
                    <a:pt x="9" y="3"/>
                  </a:cubicBezTo>
                  <a:cubicBezTo>
                    <a:pt x="9" y="0"/>
                    <a:pt x="9" y="0"/>
                    <a:pt x="9" y="0"/>
                  </a:cubicBezTo>
                  <a:cubicBezTo>
                    <a:pt x="33" y="0"/>
                    <a:pt x="33" y="0"/>
                    <a:pt x="33" y="0"/>
                  </a:cubicBezTo>
                  <a:lnTo>
                    <a:pt x="33"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3"/>
            <p:cNvSpPr>
              <a:spLocks/>
            </p:cNvSpPr>
            <p:nvPr/>
          </p:nvSpPr>
          <p:spPr bwMode="auto">
            <a:xfrm>
              <a:off x="3025776" y="890588"/>
              <a:ext cx="247650" cy="212725"/>
            </a:xfrm>
            <a:custGeom>
              <a:avLst/>
              <a:gdLst>
                <a:gd name="T0" fmla="*/ 65 w 66"/>
                <a:gd name="T1" fmla="*/ 3 h 56"/>
                <a:gd name="T2" fmla="*/ 58 w 66"/>
                <a:gd name="T3" fmla="*/ 8 h 56"/>
                <a:gd name="T4" fmla="*/ 54 w 66"/>
                <a:gd name="T5" fmla="*/ 22 h 56"/>
                <a:gd name="T6" fmla="*/ 48 w 66"/>
                <a:gd name="T7" fmla="*/ 56 h 56"/>
                <a:gd name="T8" fmla="*/ 44 w 66"/>
                <a:gd name="T9" fmla="*/ 56 h 56"/>
                <a:gd name="T10" fmla="*/ 20 w 66"/>
                <a:gd name="T11" fmla="*/ 12 h 56"/>
                <a:gd name="T12" fmla="*/ 20 w 66"/>
                <a:gd name="T13" fmla="*/ 12 h 56"/>
                <a:gd name="T14" fmla="*/ 16 w 66"/>
                <a:gd name="T15" fmla="*/ 33 h 56"/>
                <a:gd name="T16" fmla="*/ 14 w 66"/>
                <a:gd name="T17" fmla="*/ 47 h 56"/>
                <a:gd name="T18" fmla="*/ 21 w 66"/>
                <a:gd name="T19" fmla="*/ 52 h 56"/>
                <a:gd name="T20" fmla="*/ 20 w 66"/>
                <a:gd name="T21" fmla="*/ 55 h 56"/>
                <a:gd name="T22" fmla="*/ 0 w 66"/>
                <a:gd name="T23" fmla="*/ 55 h 56"/>
                <a:gd name="T24" fmla="*/ 1 w 66"/>
                <a:gd name="T25" fmla="*/ 52 h 56"/>
                <a:gd name="T26" fmla="*/ 8 w 66"/>
                <a:gd name="T27" fmla="*/ 47 h 56"/>
                <a:gd name="T28" fmla="*/ 12 w 66"/>
                <a:gd name="T29" fmla="*/ 33 h 56"/>
                <a:gd name="T30" fmla="*/ 16 w 66"/>
                <a:gd name="T31" fmla="*/ 14 h 56"/>
                <a:gd name="T32" fmla="*/ 15 w 66"/>
                <a:gd name="T33" fmla="*/ 5 h 56"/>
                <a:gd name="T34" fmla="*/ 9 w 66"/>
                <a:gd name="T35" fmla="*/ 3 h 56"/>
                <a:gd name="T36" fmla="*/ 9 w 66"/>
                <a:gd name="T37" fmla="*/ 0 h 56"/>
                <a:gd name="T38" fmla="*/ 23 w 66"/>
                <a:gd name="T39" fmla="*/ 0 h 56"/>
                <a:gd name="T40" fmla="*/ 47 w 66"/>
                <a:gd name="T41" fmla="*/ 40 h 56"/>
                <a:gd name="T42" fmla="*/ 47 w 66"/>
                <a:gd name="T43" fmla="*/ 40 h 56"/>
                <a:gd name="T44" fmla="*/ 50 w 66"/>
                <a:gd name="T45" fmla="*/ 22 h 56"/>
                <a:gd name="T46" fmla="*/ 52 w 66"/>
                <a:gd name="T47" fmla="*/ 8 h 56"/>
                <a:gd name="T48" fmla="*/ 45 w 66"/>
                <a:gd name="T49" fmla="*/ 3 h 56"/>
                <a:gd name="T50" fmla="*/ 46 w 66"/>
                <a:gd name="T51" fmla="*/ 0 h 56"/>
                <a:gd name="T52" fmla="*/ 66 w 66"/>
                <a:gd name="T53" fmla="*/ 0 h 56"/>
                <a:gd name="T54" fmla="*/ 65 w 66"/>
                <a:gd name="T5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56">
                  <a:moveTo>
                    <a:pt x="65" y="3"/>
                  </a:moveTo>
                  <a:cubicBezTo>
                    <a:pt x="60" y="3"/>
                    <a:pt x="59" y="4"/>
                    <a:pt x="58" y="8"/>
                  </a:cubicBezTo>
                  <a:cubicBezTo>
                    <a:pt x="57" y="10"/>
                    <a:pt x="56" y="14"/>
                    <a:pt x="54" y="22"/>
                  </a:cubicBezTo>
                  <a:cubicBezTo>
                    <a:pt x="48" y="56"/>
                    <a:pt x="48" y="56"/>
                    <a:pt x="48" y="56"/>
                  </a:cubicBezTo>
                  <a:cubicBezTo>
                    <a:pt x="44" y="56"/>
                    <a:pt x="44" y="56"/>
                    <a:pt x="44" y="56"/>
                  </a:cubicBezTo>
                  <a:cubicBezTo>
                    <a:pt x="20" y="12"/>
                    <a:pt x="20" y="12"/>
                    <a:pt x="20" y="12"/>
                  </a:cubicBezTo>
                  <a:cubicBezTo>
                    <a:pt x="20" y="12"/>
                    <a:pt x="20" y="12"/>
                    <a:pt x="20" y="12"/>
                  </a:cubicBezTo>
                  <a:cubicBezTo>
                    <a:pt x="16" y="33"/>
                    <a:pt x="16" y="33"/>
                    <a:pt x="16" y="33"/>
                  </a:cubicBezTo>
                  <a:cubicBezTo>
                    <a:pt x="14" y="40"/>
                    <a:pt x="14" y="44"/>
                    <a:pt x="14" y="47"/>
                  </a:cubicBezTo>
                  <a:cubicBezTo>
                    <a:pt x="13" y="51"/>
                    <a:pt x="15" y="52"/>
                    <a:pt x="21" y="52"/>
                  </a:cubicBezTo>
                  <a:cubicBezTo>
                    <a:pt x="20" y="55"/>
                    <a:pt x="20" y="55"/>
                    <a:pt x="20" y="55"/>
                  </a:cubicBezTo>
                  <a:cubicBezTo>
                    <a:pt x="0" y="55"/>
                    <a:pt x="0" y="55"/>
                    <a:pt x="0" y="55"/>
                  </a:cubicBezTo>
                  <a:cubicBezTo>
                    <a:pt x="1" y="52"/>
                    <a:pt x="1" y="52"/>
                    <a:pt x="1" y="52"/>
                  </a:cubicBezTo>
                  <a:cubicBezTo>
                    <a:pt x="5" y="52"/>
                    <a:pt x="7" y="51"/>
                    <a:pt x="8" y="47"/>
                  </a:cubicBezTo>
                  <a:cubicBezTo>
                    <a:pt x="9" y="44"/>
                    <a:pt x="10" y="41"/>
                    <a:pt x="12" y="33"/>
                  </a:cubicBezTo>
                  <a:cubicBezTo>
                    <a:pt x="16" y="14"/>
                    <a:pt x="16" y="14"/>
                    <a:pt x="16" y="14"/>
                  </a:cubicBezTo>
                  <a:cubicBezTo>
                    <a:pt x="17" y="9"/>
                    <a:pt x="16" y="7"/>
                    <a:pt x="15" y="5"/>
                  </a:cubicBezTo>
                  <a:cubicBezTo>
                    <a:pt x="14" y="3"/>
                    <a:pt x="12" y="3"/>
                    <a:pt x="9" y="3"/>
                  </a:cubicBezTo>
                  <a:cubicBezTo>
                    <a:pt x="9" y="0"/>
                    <a:pt x="9" y="0"/>
                    <a:pt x="9" y="0"/>
                  </a:cubicBezTo>
                  <a:cubicBezTo>
                    <a:pt x="23" y="0"/>
                    <a:pt x="23" y="0"/>
                    <a:pt x="23" y="0"/>
                  </a:cubicBezTo>
                  <a:cubicBezTo>
                    <a:pt x="47" y="40"/>
                    <a:pt x="47" y="40"/>
                    <a:pt x="47" y="40"/>
                  </a:cubicBezTo>
                  <a:cubicBezTo>
                    <a:pt x="47" y="40"/>
                    <a:pt x="47" y="40"/>
                    <a:pt x="47" y="40"/>
                  </a:cubicBezTo>
                  <a:cubicBezTo>
                    <a:pt x="50" y="22"/>
                    <a:pt x="50" y="22"/>
                    <a:pt x="50" y="22"/>
                  </a:cubicBezTo>
                  <a:cubicBezTo>
                    <a:pt x="52" y="14"/>
                    <a:pt x="52" y="10"/>
                    <a:pt x="52" y="8"/>
                  </a:cubicBezTo>
                  <a:cubicBezTo>
                    <a:pt x="53" y="4"/>
                    <a:pt x="51" y="3"/>
                    <a:pt x="45" y="3"/>
                  </a:cubicBezTo>
                  <a:cubicBezTo>
                    <a:pt x="46" y="0"/>
                    <a:pt x="46" y="0"/>
                    <a:pt x="46" y="0"/>
                  </a:cubicBezTo>
                  <a:cubicBezTo>
                    <a:pt x="66" y="0"/>
                    <a:pt x="66" y="0"/>
                    <a:pt x="66" y="0"/>
                  </a:cubicBezTo>
                  <a:lnTo>
                    <a:pt x="65"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4"/>
            <p:cNvSpPr>
              <a:spLocks/>
            </p:cNvSpPr>
            <p:nvPr/>
          </p:nvSpPr>
          <p:spPr bwMode="auto">
            <a:xfrm>
              <a:off x="3284538" y="887413"/>
              <a:ext cx="198438" cy="215900"/>
            </a:xfrm>
            <a:custGeom>
              <a:avLst/>
              <a:gdLst>
                <a:gd name="T0" fmla="*/ 48 w 53"/>
                <a:gd name="T1" fmla="*/ 16 h 57"/>
                <a:gd name="T2" fmla="*/ 34 w 53"/>
                <a:gd name="T3" fmla="*/ 3 h 57"/>
                <a:gd name="T4" fmla="*/ 11 w 53"/>
                <a:gd name="T5" fmla="*/ 33 h 57"/>
                <a:gd name="T6" fmla="*/ 27 w 53"/>
                <a:gd name="T7" fmla="*/ 54 h 57"/>
                <a:gd name="T8" fmla="*/ 35 w 53"/>
                <a:gd name="T9" fmla="*/ 48 h 57"/>
                <a:gd name="T10" fmla="*/ 36 w 53"/>
                <a:gd name="T11" fmla="*/ 40 h 57"/>
                <a:gd name="T12" fmla="*/ 28 w 53"/>
                <a:gd name="T13" fmla="*/ 33 h 57"/>
                <a:gd name="T14" fmla="*/ 29 w 53"/>
                <a:gd name="T15" fmla="*/ 30 h 57"/>
                <a:gd name="T16" fmla="*/ 53 w 53"/>
                <a:gd name="T17" fmla="*/ 30 h 57"/>
                <a:gd name="T18" fmla="*/ 52 w 53"/>
                <a:gd name="T19" fmla="*/ 33 h 57"/>
                <a:gd name="T20" fmla="*/ 46 w 53"/>
                <a:gd name="T21" fmla="*/ 40 h 57"/>
                <a:gd name="T22" fmla="*/ 44 w 53"/>
                <a:gd name="T23" fmla="*/ 47 h 57"/>
                <a:gd name="T24" fmla="*/ 44 w 53"/>
                <a:gd name="T25" fmla="*/ 54 h 57"/>
                <a:gd name="T26" fmla="*/ 26 w 53"/>
                <a:gd name="T27" fmla="*/ 57 h 57"/>
                <a:gd name="T28" fmla="*/ 0 w 53"/>
                <a:gd name="T29" fmla="*/ 33 h 57"/>
                <a:gd name="T30" fmla="*/ 36 w 53"/>
                <a:gd name="T31" fmla="*/ 0 h 57"/>
                <a:gd name="T32" fmla="*/ 51 w 53"/>
                <a:gd name="T33" fmla="*/ 2 h 57"/>
                <a:gd name="T34" fmla="*/ 50 w 53"/>
                <a:gd name="T35" fmla="*/ 16 h 57"/>
                <a:gd name="T36" fmla="*/ 48 w 53"/>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7">
                  <a:moveTo>
                    <a:pt x="48" y="16"/>
                  </a:moveTo>
                  <a:cubicBezTo>
                    <a:pt x="47" y="6"/>
                    <a:pt x="41" y="3"/>
                    <a:pt x="34" y="3"/>
                  </a:cubicBezTo>
                  <a:cubicBezTo>
                    <a:pt x="21" y="3"/>
                    <a:pt x="11" y="16"/>
                    <a:pt x="11" y="33"/>
                  </a:cubicBezTo>
                  <a:cubicBezTo>
                    <a:pt x="11" y="45"/>
                    <a:pt x="17" y="54"/>
                    <a:pt x="27" y="54"/>
                  </a:cubicBezTo>
                  <a:cubicBezTo>
                    <a:pt x="31" y="54"/>
                    <a:pt x="34" y="53"/>
                    <a:pt x="35" y="48"/>
                  </a:cubicBezTo>
                  <a:cubicBezTo>
                    <a:pt x="36" y="40"/>
                    <a:pt x="36" y="40"/>
                    <a:pt x="36" y="40"/>
                  </a:cubicBezTo>
                  <a:cubicBezTo>
                    <a:pt x="37" y="34"/>
                    <a:pt x="37" y="34"/>
                    <a:pt x="28" y="33"/>
                  </a:cubicBezTo>
                  <a:cubicBezTo>
                    <a:pt x="29" y="30"/>
                    <a:pt x="29" y="30"/>
                    <a:pt x="29" y="30"/>
                  </a:cubicBezTo>
                  <a:cubicBezTo>
                    <a:pt x="53" y="30"/>
                    <a:pt x="53" y="30"/>
                    <a:pt x="53" y="30"/>
                  </a:cubicBezTo>
                  <a:cubicBezTo>
                    <a:pt x="52" y="33"/>
                    <a:pt x="52" y="33"/>
                    <a:pt x="52" y="33"/>
                  </a:cubicBezTo>
                  <a:cubicBezTo>
                    <a:pt x="47" y="34"/>
                    <a:pt x="47" y="34"/>
                    <a:pt x="46" y="40"/>
                  </a:cubicBezTo>
                  <a:cubicBezTo>
                    <a:pt x="44" y="47"/>
                    <a:pt x="44" y="47"/>
                    <a:pt x="44" y="47"/>
                  </a:cubicBezTo>
                  <a:cubicBezTo>
                    <a:pt x="44" y="50"/>
                    <a:pt x="44" y="52"/>
                    <a:pt x="44" y="54"/>
                  </a:cubicBezTo>
                  <a:cubicBezTo>
                    <a:pt x="39" y="55"/>
                    <a:pt x="33" y="57"/>
                    <a:pt x="26" y="57"/>
                  </a:cubicBezTo>
                  <a:cubicBezTo>
                    <a:pt x="10" y="57"/>
                    <a:pt x="0" y="48"/>
                    <a:pt x="0" y="33"/>
                  </a:cubicBezTo>
                  <a:cubicBezTo>
                    <a:pt x="0" y="13"/>
                    <a:pt x="15" y="0"/>
                    <a:pt x="36" y="0"/>
                  </a:cubicBezTo>
                  <a:cubicBezTo>
                    <a:pt x="43" y="0"/>
                    <a:pt x="49" y="1"/>
                    <a:pt x="51" y="2"/>
                  </a:cubicBezTo>
                  <a:cubicBezTo>
                    <a:pt x="51" y="5"/>
                    <a:pt x="51" y="10"/>
                    <a:pt x="50" y="16"/>
                  </a:cubicBezTo>
                  <a:lnTo>
                    <a:pt x="48"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5"/>
            <p:cNvSpPr>
              <a:spLocks/>
            </p:cNvSpPr>
            <p:nvPr/>
          </p:nvSpPr>
          <p:spPr bwMode="auto">
            <a:xfrm>
              <a:off x="3606801" y="884238"/>
              <a:ext cx="184150" cy="214313"/>
            </a:xfrm>
            <a:custGeom>
              <a:avLst/>
              <a:gdLst>
                <a:gd name="T0" fmla="*/ 49 w 49"/>
                <a:gd name="T1" fmla="*/ 0 h 57"/>
                <a:gd name="T2" fmla="*/ 47 w 49"/>
                <a:gd name="T3" fmla="*/ 15 h 57"/>
                <a:gd name="T4" fmla="*/ 44 w 49"/>
                <a:gd name="T5" fmla="*/ 15 h 57"/>
                <a:gd name="T6" fmla="*/ 43 w 49"/>
                <a:gd name="T7" fmla="*/ 7 h 57"/>
                <a:gd name="T8" fmla="*/ 35 w 49"/>
                <a:gd name="T9" fmla="*/ 5 h 57"/>
                <a:gd name="T10" fmla="*/ 30 w 49"/>
                <a:gd name="T11" fmla="*/ 5 h 57"/>
                <a:gd name="T12" fmla="*/ 22 w 49"/>
                <a:gd name="T13" fmla="*/ 46 h 57"/>
                <a:gd name="T14" fmla="*/ 29 w 49"/>
                <a:gd name="T15" fmla="*/ 54 h 57"/>
                <a:gd name="T16" fmla="*/ 29 w 49"/>
                <a:gd name="T17" fmla="*/ 57 h 57"/>
                <a:gd name="T18" fmla="*/ 3 w 49"/>
                <a:gd name="T19" fmla="*/ 57 h 57"/>
                <a:gd name="T20" fmla="*/ 4 w 49"/>
                <a:gd name="T21" fmla="*/ 54 h 57"/>
                <a:gd name="T22" fmla="*/ 13 w 49"/>
                <a:gd name="T23" fmla="*/ 46 h 57"/>
                <a:gd name="T24" fmla="*/ 21 w 49"/>
                <a:gd name="T25" fmla="*/ 5 h 57"/>
                <a:gd name="T26" fmla="*/ 17 w 49"/>
                <a:gd name="T27" fmla="*/ 5 h 57"/>
                <a:gd name="T28" fmla="*/ 7 w 49"/>
                <a:gd name="T29" fmla="*/ 8 h 57"/>
                <a:gd name="T30" fmla="*/ 3 w 49"/>
                <a:gd name="T31" fmla="*/ 15 h 57"/>
                <a:gd name="T32" fmla="*/ 0 w 49"/>
                <a:gd name="T33" fmla="*/ 15 h 57"/>
                <a:gd name="T34" fmla="*/ 4 w 49"/>
                <a:gd name="T35" fmla="*/ 0 h 57"/>
                <a:gd name="T36" fmla="*/ 6 w 49"/>
                <a:gd name="T37" fmla="*/ 0 h 57"/>
                <a:gd name="T38" fmla="*/ 10 w 49"/>
                <a:gd name="T39" fmla="*/ 2 h 57"/>
                <a:gd name="T40" fmla="*/ 43 w 49"/>
                <a:gd name="T41" fmla="*/ 2 h 57"/>
                <a:gd name="T42" fmla="*/ 47 w 49"/>
                <a:gd name="T43" fmla="*/ 0 h 57"/>
                <a:gd name="T44" fmla="*/ 49 w 4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7">
                  <a:moveTo>
                    <a:pt x="49" y="0"/>
                  </a:moveTo>
                  <a:cubicBezTo>
                    <a:pt x="48" y="3"/>
                    <a:pt x="47" y="10"/>
                    <a:pt x="47" y="15"/>
                  </a:cubicBezTo>
                  <a:cubicBezTo>
                    <a:pt x="44" y="15"/>
                    <a:pt x="44" y="15"/>
                    <a:pt x="44" y="15"/>
                  </a:cubicBezTo>
                  <a:cubicBezTo>
                    <a:pt x="44" y="12"/>
                    <a:pt x="44" y="9"/>
                    <a:pt x="43" y="7"/>
                  </a:cubicBezTo>
                  <a:cubicBezTo>
                    <a:pt x="42" y="6"/>
                    <a:pt x="40" y="5"/>
                    <a:pt x="35" y="5"/>
                  </a:cubicBezTo>
                  <a:cubicBezTo>
                    <a:pt x="30" y="5"/>
                    <a:pt x="30" y="5"/>
                    <a:pt x="30" y="5"/>
                  </a:cubicBezTo>
                  <a:cubicBezTo>
                    <a:pt x="22" y="46"/>
                    <a:pt x="22" y="46"/>
                    <a:pt x="22" y="46"/>
                  </a:cubicBezTo>
                  <a:cubicBezTo>
                    <a:pt x="21" y="53"/>
                    <a:pt x="21" y="54"/>
                    <a:pt x="29" y="54"/>
                  </a:cubicBezTo>
                  <a:cubicBezTo>
                    <a:pt x="29" y="57"/>
                    <a:pt x="29" y="57"/>
                    <a:pt x="29" y="57"/>
                  </a:cubicBezTo>
                  <a:cubicBezTo>
                    <a:pt x="3" y="57"/>
                    <a:pt x="3" y="57"/>
                    <a:pt x="3" y="57"/>
                  </a:cubicBezTo>
                  <a:cubicBezTo>
                    <a:pt x="4" y="54"/>
                    <a:pt x="4" y="54"/>
                    <a:pt x="4" y="54"/>
                  </a:cubicBezTo>
                  <a:cubicBezTo>
                    <a:pt x="11" y="54"/>
                    <a:pt x="11" y="53"/>
                    <a:pt x="13" y="46"/>
                  </a:cubicBezTo>
                  <a:cubicBezTo>
                    <a:pt x="21" y="5"/>
                    <a:pt x="21" y="5"/>
                    <a:pt x="21" y="5"/>
                  </a:cubicBezTo>
                  <a:cubicBezTo>
                    <a:pt x="17" y="5"/>
                    <a:pt x="17" y="5"/>
                    <a:pt x="17" y="5"/>
                  </a:cubicBezTo>
                  <a:cubicBezTo>
                    <a:pt x="10" y="5"/>
                    <a:pt x="9" y="6"/>
                    <a:pt x="7" y="8"/>
                  </a:cubicBezTo>
                  <a:cubicBezTo>
                    <a:pt x="6" y="9"/>
                    <a:pt x="4" y="12"/>
                    <a:pt x="3" y="15"/>
                  </a:cubicBezTo>
                  <a:cubicBezTo>
                    <a:pt x="0" y="15"/>
                    <a:pt x="0" y="15"/>
                    <a:pt x="0" y="15"/>
                  </a:cubicBezTo>
                  <a:cubicBezTo>
                    <a:pt x="1" y="10"/>
                    <a:pt x="3" y="4"/>
                    <a:pt x="4" y="0"/>
                  </a:cubicBezTo>
                  <a:cubicBezTo>
                    <a:pt x="6" y="0"/>
                    <a:pt x="6" y="0"/>
                    <a:pt x="6" y="0"/>
                  </a:cubicBezTo>
                  <a:cubicBezTo>
                    <a:pt x="7" y="2"/>
                    <a:pt x="8" y="2"/>
                    <a:pt x="10" y="2"/>
                  </a:cubicBezTo>
                  <a:cubicBezTo>
                    <a:pt x="43" y="2"/>
                    <a:pt x="43" y="2"/>
                    <a:pt x="43" y="2"/>
                  </a:cubicBezTo>
                  <a:cubicBezTo>
                    <a:pt x="45" y="2"/>
                    <a:pt x="45" y="1"/>
                    <a:pt x="47"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6"/>
            <p:cNvSpPr>
              <a:spLocks/>
            </p:cNvSpPr>
            <p:nvPr/>
          </p:nvSpPr>
          <p:spPr bwMode="auto">
            <a:xfrm>
              <a:off x="3787776" y="890588"/>
              <a:ext cx="255588" cy="207963"/>
            </a:xfrm>
            <a:custGeom>
              <a:avLst/>
              <a:gdLst>
                <a:gd name="T0" fmla="*/ 67 w 68"/>
                <a:gd name="T1" fmla="*/ 3 h 55"/>
                <a:gd name="T2" fmla="*/ 59 w 68"/>
                <a:gd name="T3" fmla="*/ 10 h 55"/>
                <a:gd name="T4" fmla="*/ 52 w 68"/>
                <a:gd name="T5" fmla="*/ 44 h 55"/>
                <a:gd name="T6" fmla="*/ 58 w 68"/>
                <a:gd name="T7" fmla="*/ 52 h 55"/>
                <a:gd name="T8" fmla="*/ 58 w 68"/>
                <a:gd name="T9" fmla="*/ 55 h 55"/>
                <a:gd name="T10" fmla="*/ 34 w 68"/>
                <a:gd name="T11" fmla="*/ 55 h 55"/>
                <a:gd name="T12" fmla="*/ 34 w 68"/>
                <a:gd name="T13" fmla="*/ 52 h 55"/>
                <a:gd name="T14" fmla="*/ 43 w 68"/>
                <a:gd name="T15" fmla="*/ 44 h 55"/>
                <a:gd name="T16" fmla="*/ 46 w 68"/>
                <a:gd name="T17" fmla="*/ 28 h 55"/>
                <a:gd name="T18" fmla="*/ 22 w 68"/>
                <a:gd name="T19" fmla="*/ 28 h 55"/>
                <a:gd name="T20" fmla="*/ 19 w 68"/>
                <a:gd name="T21" fmla="*/ 44 h 55"/>
                <a:gd name="T22" fmla="*/ 25 w 68"/>
                <a:gd name="T23" fmla="*/ 52 h 55"/>
                <a:gd name="T24" fmla="*/ 24 w 68"/>
                <a:gd name="T25" fmla="*/ 55 h 55"/>
                <a:gd name="T26" fmla="*/ 0 w 68"/>
                <a:gd name="T27" fmla="*/ 55 h 55"/>
                <a:gd name="T28" fmla="*/ 1 w 68"/>
                <a:gd name="T29" fmla="*/ 52 h 55"/>
                <a:gd name="T30" fmla="*/ 9 w 68"/>
                <a:gd name="T31" fmla="*/ 44 h 55"/>
                <a:gd name="T32" fmla="*/ 16 w 68"/>
                <a:gd name="T33" fmla="*/ 10 h 55"/>
                <a:gd name="T34" fmla="*/ 9 w 68"/>
                <a:gd name="T35" fmla="*/ 3 h 55"/>
                <a:gd name="T36" fmla="*/ 10 w 68"/>
                <a:gd name="T37" fmla="*/ 0 h 55"/>
                <a:gd name="T38" fmla="*/ 34 w 68"/>
                <a:gd name="T39" fmla="*/ 0 h 55"/>
                <a:gd name="T40" fmla="*/ 33 w 68"/>
                <a:gd name="T41" fmla="*/ 3 h 55"/>
                <a:gd name="T42" fmla="*/ 25 w 68"/>
                <a:gd name="T43" fmla="*/ 10 h 55"/>
                <a:gd name="T44" fmla="*/ 23 w 68"/>
                <a:gd name="T45" fmla="*/ 24 h 55"/>
                <a:gd name="T46" fmla="*/ 47 w 68"/>
                <a:gd name="T47" fmla="*/ 24 h 55"/>
                <a:gd name="T48" fmla="*/ 49 w 68"/>
                <a:gd name="T49" fmla="*/ 10 h 55"/>
                <a:gd name="T50" fmla="*/ 44 w 68"/>
                <a:gd name="T51" fmla="*/ 3 h 55"/>
                <a:gd name="T52" fmla="*/ 44 w 68"/>
                <a:gd name="T53" fmla="*/ 0 h 55"/>
                <a:gd name="T54" fmla="*/ 68 w 68"/>
                <a:gd name="T55" fmla="*/ 0 h 55"/>
                <a:gd name="T56" fmla="*/ 67 w 68"/>
                <a:gd name="T57"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55">
                  <a:moveTo>
                    <a:pt x="67" y="3"/>
                  </a:moveTo>
                  <a:cubicBezTo>
                    <a:pt x="61" y="3"/>
                    <a:pt x="60" y="4"/>
                    <a:pt x="59" y="10"/>
                  </a:cubicBezTo>
                  <a:cubicBezTo>
                    <a:pt x="52" y="44"/>
                    <a:pt x="52" y="44"/>
                    <a:pt x="52" y="44"/>
                  </a:cubicBezTo>
                  <a:cubicBezTo>
                    <a:pt x="51" y="51"/>
                    <a:pt x="52" y="52"/>
                    <a:pt x="58" y="52"/>
                  </a:cubicBezTo>
                  <a:cubicBezTo>
                    <a:pt x="58" y="55"/>
                    <a:pt x="58" y="55"/>
                    <a:pt x="58" y="55"/>
                  </a:cubicBezTo>
                  <a:cubicBezTo>
                    <a:pt x="34" y="55"/>
                    <a:pt x="34" y="55"/>
                    <a:pt x="34" y="55"/>
                  </a:cubicBezTo>
                  <a:cubicBezTo>
                    <a:pt x="34" y="52"/>
                    <a:pt x="34" y="52"/>
                    <a:pt x="34" y="52"/>
                  </a:cubicBezTo>
                  <a:cubicBezTo>
                    <a:pt x="41" y="52"/>
                    <a:pt x="42" y="51"/>
                    <a:pt x="43" y="44"/>
                  </a:cubicBezTo>
                  <a:cubicBezTo>
                    <a:pt x="46" y="28"/>
                    <a:pt x="46" y="28"/>
                    <a:pt x="46" y="28"/>
                  </a:cubicBezTo>
                  <a:cubicBezTo>
                    <a:pt x="22" y="28"/>
                    <a:pt x="22" y="28"/>
                    <a:pt x="22" y="28"/>
                  </a:cubicBezTo>
                  <a:cubicBezTo>
                    <a:pt x="19" y="44"/>
                    <a:pt x="19" y="44"/>
                    <a:pt x="19" y="44"/>
                  </a:cubicBezTo>
                  <a:cubicBezTo>
                    <a:pt x="17" y="51"/>
                    <a:pt x="18" y="52"/>
                    <a:pt x="25"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4"/>
                    <a:pt x="16" y="3"/>
                    <a:pt x="9" y="3"/>
                  </a:cubicBezTo>
                  <a:cubicBezTo>
                    <a:pt x="10" y="0"/>
                    <a:pt x="10" y="0"/>
                    <a:pt x="10" y="0"/>
                  </a:cubicBezTo>
                  <a:cubicBezTo>
                    <a:pt x="34" y="0"/>
                    <a:pt x="34" y="0"/>
                    <a:pt x="34" y="0"/>
                  </a:cubicBezTo>
                  <a:cubicBezTo>
                    <a:pt x="33" y="3"/>
                    <a:pt x="33" y="3"/>
                    <a:pt x="33" y="3"/>
                  </a:cubicBezTo>
                  <a:cubicBezTo>
                    <a:pt x="27" y="3"/>
                    <a:pt x="26" y="4"/>
                    <a:pt x="25" y="10"/>
                  </a:cubicBezTo>
                  <a:cubicBezTo>
                    <a:pt x="23" y="24"/>
                    <a:pt x="23" y="24"/>
                    <a:pt x="23" y="24"/>
                  </a:cubicBezTo>
                  <a:cubicBezTo>
                    <a:pt x="47" y="24"/>
                    <a:pt x="47" y="24"/>
                    <a:pt x="47" y="24"/>
                  </a:cubicBezTo>
                  <a:cubicBezTo>
                    <a:pt x="49" y="10"/>
                    <a:pt x="49" y="10"/>
                    <a:pt x="49" y="10"/>
                  </a:cubicBezTo>
                  <a:cubicBezTo>
                    <a:pt x="51" y="4"/>
                    <a:pt x="50" y="3"/>
                    <a:pt x="44" y="3"/>
                  </a:cubicBezTo>
                  <a:cubicBezTo>
                    <a:pt x="44" y="0"/>
                    <a:pt x="44" y="0"/>
                    <a:pt x="44" y="0"/>
                  </a:cubicBezTo>
                  <a:cubicBezTo>
                    <a:pt x="68" y="0"/>
                    <a:pt x="68" y="0"/>
                    <a:pt x="68" y="0"/>
                  </a:cubicBezTo>
                  <a:lnTo>
                    <a:pt x="67"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7"/>
            <p:cNvSpPr>
              <a:spLocks/>
            </p:cNvSpPr>
            <p:nvPr/>
          </p:nvSpPr>
          <p:spPr bwMode="auto">
            <a:xfrm>
              <a:off x="4040188" y="890588"/>
              <a:ext cx="184150" cy="207963"/>
            </a:xfrm>
            <a:custGeom>
              <a:avLst/>
              <a:gdLst>
                <a:gd name="T0" fmla="*/ 49 w 49"/>
                <a:gd name="T1" fmla="*/ 0 h 55"/>
                <a:gd name="T2" fmla="*/ 47 w 49"/>
                <a:gd name="T3" fmla="*/ 13 h 55"/>
                <a:gd name="T4" fmla="*/ 44 w 49"/>
                <a:gd name="T5" fmla="*/ 13 h 55"/>
                <a:gd name="T6" fmla="*/ 43 w 49"/>
                <a:gd name="T7" fmla="*/ 6 h 55"/>
                <a:gd name="T8" fmla="*/ 35 w 49"/>
                <a:gd name="T9" fmla="*/ 3 h 55"/>
                <a:gd name="T10" fmla="*/ 30 w 49"/>
                <a:gd name="T11" fmla="*/ 3 h 55"/>
                <a:gd name="T12" fmla="*/ 26 w 49"/>
                <a:gd name="T13" fmla="*/ 7 h 55"/>
                <a:gd name="T14" fmla="*/ 23 w 49"/>
                <a:gd name="T15" fmla="*/ 24 h 55"/>
                <a:gd name="T16" fmla="*/ 29 w 49"/>
                <a:gd name="T17" fmla="*/ 24 h 55"/>
                <a:gd name="T18" fmla="*/ 39 w 49"/>
                <a:gd name="T19" fmla="*/ 18 h 55"/>
                <a:gd name="T20" fmla="*/ 42 w 49"/>
                <a:gd name="T21" fmla="*/ 18 h 55"/>
                <a:gd name="T22" fmla="*/ 38 w 49"/>
                <a:gd name="T23" fmla="*/ 35 h 55"/>
                <a:gd name="T24" fmla="*/ 36 w 49"/>
                <a:gd name="T25" fmla="*/ 35 h 55"/>
                <a:gd name="T26" fmla="*/ 29 w 49"/>
                <a:gd name="T27" fmla="*/ 28 h 55"/>
                <a:gd name="T28" fmla="*/ 22 w 49"/>
                <a:gd name="T29" fmla="*/ 28 h 55"/>
                <a:gd name="T30" fmla="*/ 19 w 49"/>
                <a:gd name="T31" fmla="*/ 43 h 55"/>
                <a:gd name="T32" fmla="*/ 19 w 49"/>
                <a:gd name="T33" fmla="*/ 50 h 55"/>
                <a:gd name="T34" fmla="*/ 27 w 49"/>
                <a:gd name="T35" fmla="*/ 51 h 55"/>
                <a:gd name="T36" fmla="*/ 37 w 49"/>
                <a:gd name="T37" fmla="*/ 49 h 55"/>
                <a:gd name="T38" fmla="*/ 43 w 49"/>
                <a:gd name="T39" fmla="*/ 40 h 55"/>
                <a:gd name="T40" fmla="*/ 46 w 49"/>
                <a:gd name="T41" fmla="*/ 41 h 55"/>
                <a:gd name="T42" fmla="*/ 41 w 49"/>
                <a:gd name="T43" fmla="*/ 55 h 55"/>
                <a:gd name="T44" fmla="*/ 0 w 49"/>
                <a:gd name="T45" fmla="*/ 55 h 55"/>
                <a:gd name="T46" fmla="*/ 1 w 49"/>
                <a:gd name="T47" fmla="*/ 52 h 55"/>
                <a:gd name="T48" fmla="*/ 9 w 49"/>
                <a:gd name="T49" fmla="*/ 44 h 55"/>
                <a:gd name="T50" fmla="*/ 16 w 49"/>
                <a:gd name="T51" fmla="*/ 10 h 55"/>
                <a:gd name="T52" fmla="*/ 10 w 49"/>
                <a:gd name="T53" fmla="*/ 3 h 55"/>
                <a:gd name="T54" fmla="*/ 11 w 49"/>
                <a:gd name="T55" fmla="*/ 0 h 55"/>
                <a:gd name="T56" fmla="*/ 49 w 49"/>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5">
                  <a:moveTo>
                    <a:pt x="49" y="0"/>
                  </a:moveTo>
                  <a:cubicBezTo>
                    <a:pt x="48" y="2"/>
                    <a:pt x="48" y="9"/>
                    <a:pt x="47" y="13"/>
                  </a:cubicBezTo>
                  <a:cubicBezTo>
                    <a:pt x="44" y="13"/>
                    <a:pt x="44" y="13"/>
                    <a:pt x="44" y="13"/>
                  </a:cubicBezTo>
                  <a:cubicBezTo>
                    <a:pt x="44" y="10"/>
                    <a:pt x="44" y="7"/>
                    <a:pt x="43" y="6"/>
                  </a:cubicBezTo>
                  <a:cubicBezTo>
                    <a:pt x="42" y="4"/>
                    <a:pt x="40" y="3"/>
                    <a:pt x="35" y="3"/>
                  </a:cubicBezTo>
                  <a:cubicBezTo>
                    <a:pt x="30" y="3"/>
                    <a:pt x="30" y="3"/>
                    <a:pt x="30" y="3"/>
                  </a:cubicBezTo>
                  <a:cubicBezTo>
                    <a:pt x="27" y="3"/>
                    <a:pt x="27" y="4"/>
                    <a:pt x="26" y="7"/>
                  </a:cubicBezTo>
                  <a:cubicBezTo>
                    <a:pt x="23" y="24"/>
                    <a:pt x="23" y="24"/>
                    <a:pt x="23" y="24"/>
                  </a:cubicBezTo>
                  <a:cubicBezTo>
                    <a:pt x="29" y="24"/>
                    <a:pt x="29" y="24"/>
                    <a:pt x="29" y="24"/>
                  </a:cubicBezTo>
                  <a:cubicBezTo>
                    <a:pt x="36" y="24"/>
                    <a:pt x="37" y="24"/>
                    <a:pt x="39" y="18"/>
                  </a:cubicBezTo>
                  <a:cubicBezTo>
                    <a:pt x="42" y="18"/>
                    <a:pt x="42" y="18"/>
                    <a:pt x="42" y="18"/>
                  </a:cubicBezTo>
                  <a:cubicBezTo>
                    <a:pt x="38" y="35"/>
                    <a:pt x="38" y="35"/>
                    <a:pt x="38" y="35"/>
                  </a:cubicBezTo>
                  <a:cubicBezTo>
                    <a:pt x="36" y="35"/>
                    <a:pt x="36" y="35"/>
                    <a:pt x="36" y="35"/>
                  </a:cubicBezTo>
                  <a:cubicBezTo>
                    <a:pt x="36" y="29"/>
                    <a:pt x="36" y="28"/>
                    <a:pt x="29" y="28"/>
                  </a:cubicBezTo>
                  <a:cubicBezTo>
                    <a:pt x="22" y="28"/>
                    <a:pt x="22" y="28"/>
                    <a:pt x="22" y="28"/>
                  </a:cubicBezTo>
                  <a:cubicBezTo>
                    <a:pt x="19" y="43"/>
                    <a:pt x="19" y="43"/>
                    <a:pt x="19" y="43"/>
                  </a:cubicBezTo>
                  <a:cubicBezTo>
                    <a:pt x="18" y="47"/>
                    <a:pt x="18" y="49"/>
                    <a:pt x="19" y="50"/>
                  </a:cubicBezTo>
                  <a:cubicBezTo>
                    <a:pt x="20" y="51"/>
                    <a:pt x="23" y="51"/>
                    <a:pt x="27" y="51"/>
                  </a:cubicBezTo>
                  <a:cubicBezTo>
                    <a:pt x="33" y="51"/>
                    <a:pt x="35" y="51"/>
                    <a:pt x="37" y="49"/>
                  </a:cubicBezTo>
                  <a:cubicBezTo>
                    <a:pt x="39" y="47"/>
                    <a:pt x="41" y="44"/>
                    <a:pt x="43" y="40"/>
                  </a:cubicBezTo>
                  <a:cubicBezTo>
                    <a:pt x="46" y="41"/>
                    <a:pt x="46" y="41"/>
                    <a:pt x="46" y="41"/>
                  </a:cubicBezTo>
                  <a:cubicBezTo>
                    <a:pt x="45" y="44"/>
                    <a:pt x="42" y="52"/>
                    <a:pt x="41" y="55"/>
                  </a:cubicBezTo>
                  <a:cubicBezTo>
                    <a:pt x="0" y="55"/>
                    <a:pt x="0" y="55"/>
                    <a:pt x="0" y="55"/>
                  </a:cubicBezTo>
                  <a:cubicBezTo>
                    <a:pt x="1" y="52"/>
                    <a:pt x="1" y="52"/>
                    <a:pt x="1" y="52"/>
                  </a:cubicBezTo>
                  <a:cubicBezTo>
                    <a:pt x="7" y="52"/>
                    <a:pt x="8" y="51"/>
                    <a:pt x="9" y="44"/>
                  </a:cubicBezTo>
                  <a:cubicBezTo>
                    <a:pt x="16" y="10"/>
                    <a:pt x="16" y="10"/>
                    <a:pt x="16" y="10"/>
                  </a:cubicBezTo>
                  <a:cubicBezTo>
                    <a:pt x="17" y="4"/>
                    <a:pt x="17" y="3"/>
                    <a:pt x="10" y="3"/>
                  </a:cubicBezTo>
                  <a:cubicBezTo>
                    <a:pt x="11" y="0"/>
                    <a:pt x="11" y="0"/>
                    <a:pt x="11"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8"/>
            <p:cNvSpPr>
              <a:spLocks/>
            </p:cNvSpPr>
            <p:nvPr/>
          </p:nvSpPr>
          <p:spPr bwMode="auto">
            <a:xfrm>
              <a:off x="4348163" y="890588"/>
              <a:ext cx="288925" cy="212725"/>
            </a:xfrm>
            <a:custGeom>
              <a:avLst/>
              <a:gdLst>
                <a:gd name="T0" fmla="*/ 76 w 77"/>
                <a:gd name="T1" fmla="*/ 3 h 56"/>
                <a:gd name="T2" fmla="*/ 67 w 77"/>
                <a:gd name="T3" fmla="*/ 11 h 56"/>
                <a:gd name="T4" fmla="*/ 46 w 77"/>
                <a:gd name="T5" fmla="*/ 56 h 56"/>
                <a:gd name="T6" fmla="*/ 42 w 77"/>
                <a:gd name="T7" fmla="*/ 56 h 56"/>
                <a:gd name="T8" fmla="*/ 35 w 77"/>
                <a:gd name="T9" fmla="*/ 16 h 56"/>
                <a:gd name="T10" fmla="*/ 35 w 77"/>
                <a:gd name="T11" fmla="*/ 16 h 56"/>
                <a:gd name="T12" fmla="*/ 16 w 77"/>
                <a:gd name="T13" fmla="*/ 56 h 56"/>
                <a:gd name="T14" fmla="*/ 13 w 77"/>
                <a:gd name="T15" fmla="*/ 56 h 56"/>
                <a:gd name="T16" fmla="*/ 7 w 77"/>
                <a:gd name="T17" fmla="*/ 11 h 56"/>
                <a:gd name="T18" fmla="*/ 0 w 77"/>
                <a:gd name="T19" fmla="*/ 3 h 56"/>
                <a:gd name="T20" fmla="*/ 1 w 77"/>
                <a:gd name="T21" fmla="*/ 0 h 56"/>
                <a:gd name="T22" fmla="*/ 22 w 77"/>
                <a:gd name="T23" fmla="*/ 0 h 56"/>
                <a:gd name="T24" fmla="*/ 22 w 77"/>
                <a:gd name="T25" fmla="*/ 3 h 56"/>
                <a:gd name="T26" fmla="*/ 20 w 77"/>
                <a:gd name="T27" fmla="*/ 3 h 56"/>
                <a:gd name="T28" fmla="*/ 17 w 77"/>
                <a:gd name="T29" fmla="*/ 9 h 56"/>
                <a:gd name="T30" fmla="*/ 20 w 77"/>
                <a:gd name="T31" fmla="*/ 40 h 56"/>
                <a:gd name="T32" fmla="*/ 20 w 77"/>
                <a:gd name="T33" fmla="*/ 40 h 56"/>
                <a:gd name="T34" fmla="*/ 39 w 77"/>
                <a:gd name="T35" fmla="*/ 1 h 56"/>
                <a:gd name="T36" fmla="*/ 42 w 77"/>
                <a:gd name="T37" fmla="*/ 1 h 56"/>
                <a:gd name="T38" fmla="*/ 49 w 77"/>
                <a:gd name="T39" fmla="*/ 41 h 56"/>
                <a:gd name="T40" fmla="*/ 49 w 77"/>
                <a:gd name="T41" fmla="*/ 41 h 56"/>
                <a:gd name="T42" fmla="*/ 63 w 77"/>
                <a:gd name="T43" fmla="*/ 10 h 56"/>
                <a:gd name="T44" fmla="*/ 60 w 77"/>
                <a:gd name="T45" fmla="*/ 3 h 56"/>
                <a:gd name="T46" fmla="*/ 58 w 77"/>
                <a:gd name="T47" fmla="*/ 3 h 56"/>
                <a:gd name="T48" fmla="*/ 59 w 77"/>
                <a:gd name="T49" fmla="*/ 0 h 56"/>
                <a:gd name="T50" fmla="*/ 77 w 77"/>
                <a:gd name="T51" fmla="*/ 0 h 56"/>
                <a:gd name="T52" fmla="*/ 76 w 77"/>
                <a:gd name="T53"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56">
                  <a:moveTo>
                    <a:pt x="76" y="3"/>
                  </a:moveTo>
                  <a:cubicBezTo>
                    <a:pt x="71" y="3"/>
                    <a:pt x="71" y="4"/>
                    <a:pt x="67" y="11"/>
                  </a:cubicBezTo>
                  <a:cubicBezTo>
                    <a:pt x="63" y="19"/>
                    <a:pt x="56" y="32"/>
                    <a:pt x="46" y="56"/>
                  </a:cubicBezTo>
                  <a:cubicBezTo>
                    <a:pt x="42" y="56"/>
                    <a:pt x="42" y="56"/>
                    <a:pt x="42" y="56"/>
                  </a:cubicBezTo>
                  <a:cubicBezTo>
                    <a:pt x="35" y="16"/>
                    <a:pt x="35" y="16"/>
                    <a:pt x="35" y="16"/>
                  </a:cubicBezTo>
                  <a:cubicBezTo>
                    <a:pt x="35" y="16"/>
                    <a:pt x="35" y="16"/>
                    <a:pt x="35" y="16"/>
                  </a:cubicBezTo>
                  <a:cubicBezTo>
                    <a:pt x="16" y="56"/>
                    <a:pt x="16" y="56"/>
                    <a:pt x="16" y="56"/>
                  </a:cubicBezTo>
                  <a:cubicBezTo>
                    <a:pt x="13" y="56"/>
                    <a:pt x="13" y="56"/>
                    <a:pt x="13" y="56"/>
                  </a:cubicBezTo>
                  <a:cubicBezTo>
                    <a:pt x="7" y="11"/>
                    <a:pt x="7" y="11"/>
                    <a:pt x="7" y="11"/>
                  </a:cubicBezTo>
                  <a:cubicBezTo>
                    <a:pt x="7" y="4"/>
                    <a:pt x="6" y="3"/>
                    <a:pt x="0" y="3"/>
                  </a:cubicBezTo>
                  <a:cubicBezTo>
                    <a:pt x="1" y="0"/>
                    <a:pt x="1" y="0"/>
                    <a:pt x="1" y="0"/>
                  </a:cubicBezTo>
                  <a:cubicBezTo>
                    <a:pt x="22" y="0"/>
                    <a:pt x="22" y="0"/>
                    <a:pt x="22" y="0"/>
                  </a:cubicBezTo>
                  <a:cubicBezTo>
                    <a:pt x="22" y="3"/>
                    <a:pt x="22" y="3"/>
                    <a:pt x="22" y="3"/>
                  </a:cubicBezTo>
                  <a:cubicBezTo>
                    <a:pt x="20" y="3"/>
                    <a:pt x="20" y="3"/>
                    <a:pt x="20" y="3"/>
                  </a:cubicBezTo>
                  <a:cubicBezTo>
                    <a:pt x="17" y="3"/>
                    <a:pt x="16" y="4"/>
                    <a:pt x="17" y="9"/>
                  </a:cubicBezTo>
                  <a:cubicBezTo>
                    <a:pt x="20" y="40"/>
                    <a:pt x="20" y="40"/>
                    <a:pt x="20" y="40"/>
                  </a:cubicBezTo>
                  <a:cubicBezTo>
                    <a:pt x="20" y="40"/>
                    <a:pt x="20" y="40"/>
                    <a:pt x="20" y="40"/>
                  </a:cubicBezTo>
                  <a:cubicBezTo>
                    <a:pt x="39" y="1"/>
                    <a:pt x="39" y="1"/>
                    <a:pt x="39" y="1"/>
                  </a:cubicBezTo>
                  <a:cubicBezTo>
                    <a:pt x="42" y="1"/>
                    <a:pt x="42" y="1"/>
                    <a:pt x="42" y="1"/>
                  </a:cubicBezTo>
                  <a:cubicBezTo>
                    <a:pt x="49" y="41"/>
                    <a:pt x="49" y="41"/>
                    <a:pt x="49" y="41"/>
                  </a:cubicBezTo>
                  <a:cubicBezTo>
                    <a:pt x="49" y="41"/>
                    <a:pt x="49" y="41"/>
                    <a:pt x="49" y="41"/>
                  </a:cubicBezTo>
                  <a:cubicBezTo>
                    <a:pt x="54" y="30"/>
                    <a:pt x="60" y="17"/>
                    <a:pt x="63" y="10"/>
                  </a:cubicBezTo>
                  <a:cubicBezTo>
                    <a:pt x="65" y="4"/>
                    <a:pt x="65" y="3"/>
                    <a:pt x="60" y="3"/>
                  </a:cubicBezTo>
                  <a:cubicBezTo>
                    <a:pt x="58" y="3"/>
                    <a:pt x="58" y="3"/>
                    <a:pt x="58" y="3"/>
                  </a:cubicBezTo>
                  <a:cubicBezTo>
                    <a:pt x="59" y="0"/>
                    <a:pt x="59" y="0"/>
                    <a:pt x="59" y="0"/>
                  </a:cubicBezTo>
                  <a:cubicBezTo>
                    <a:pt x="77" y="0"/>
                    <a:pt x="77" y="0"/>
                    <a:pt x="77" y="0"/>
                  </a:cubicBezTo>
                  <a:lnTo>
                    <a:pt x="76"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9"/>
            <p:cNvSpPr>
              <a:spLocks noEditPoints="1"/>
            </p:cNvSpPr>
            <p:nvPr/>
          </p:nvSpPr>
          <p:spPr bwMode="auto">
            <a:xfrm>
              <a:off x="4645026" y="887413"/>
              <a:ext cx="206375" cy="215900"/>
            </a:xfrm>
            <a:custGeom>
              <a:avLst/>
              <a:gdLst>
                <a:gd name="T0" fmla="*/ 55 w 55"/>
                <a:gd name="T1" fmla="*/ 24 h 57"/>
                <a:gd name="T2" fmla="*/ 24 w 55"/>
                <a:gd name="T3" fmla="*/ 57 h 57"/>
                <a:gd name="T4" fmla="*/ 0 w 55"/>
                <a:gd name="T5" fmla="*/ 33 h 57"/>
                <a:gd name="T6" fmla="*/ 32 w 55"/>
                <a:gd name="T7" fmla="*/ 0 h 57"/>
                <a:gd name="T8" fmla="*/ 55 w 55"/>
                <a:gd name="T9" fmla="*/ 24 h 57"/>
                <a:gd name="T10" fmla="*/ 11 w 55"/>
                <a:gd name="T11" fmla="*/ 35 h 57"/>
                <a:gd name="T12" fmla="*/ 24 w 55"/>
                <a:gd name="T13" fmla="*/ 54 h 57"/>
                <a:gd name="T14" fmla="*/ 44 w 55"/>
                <a:gd name="T15" fmla="*/ 22 h 57"/>
                <a:gd name="T16" fmla="*/ 31 w 55"/>
                <a:gd name="T17" fmla="*/ 3 h 57"/>
                <a:gd name="T18" fmla="*/ 11 w 55"/>
                <a:gd name="T1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7">
                  <a:moveTo>
                    <a:pt x="55" y="24"/>
                  </a:moveTo>
                  <a:cubicBezTo>
                    <a:pt x="55" y="42"/>
                    <a:pt x="42" y="57"/>
                    <a:pt x="24" y="57"/>
                  </a:cubicBezTo>
                  <a:cubicBezTo>
                    <a:pt x="10" y="57"/>
                    <a:pt x="0" y="48"/>
                    <a:pt x="0" y="33"/>
                  </a:cubicBezTo>
                  <a:cubicBezTo>
                    <a:pt x="0" y="15"/>
                    <a:pt x="14" y="0"/>
                    <a:pt x="32" y="0"/>
                  </a:cubicBezTo>
                  <a:cubicBezTo>
                    <a:pt x="46" y="0"/>
                    <a:pt x="55" y="10"/>
                    <a:pt x="55" y="24"/>
                  </a:cubicBezTo>
                  <a:close/>
                  <a:moveTo>
                    <a:pt x="11" y="35"/>
                  </a:moveTo>
                  <a:cubicBezTo>
                    <a:pt x="11" y="46"/>
                    <a:pt x="15" y="54"/>
                    <a:pt x="24" y="54"/>
                  </a:cubicBezTo>
                  <a:cubicBezTo>
                    <a:pt x="36" y="54"/>
                    <a:pt x="44" y="36"/>
                    <a:pt x="44" y="22"/>
                  </a:cubicBezTo>
                  <a:cubicBezTo>
                    <a:pt x="44" y="11"/>
                    <a:pt x="40" y="3"/>
                    <a:pt x="31" y="3"/>
                  </a:cubicBezTo>
                  <a:cubicBezTo>
                    <a:pt x="20" y="3"/>
                    <a:pt x="11" y="19"/>
                    <a:pt x="11"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0"/>
            <p:cNvSpPr>
              <a:spLocks noEditPoints="1"/>
            </p:cNvSpPr>
            <p:nvPr/>
          </p:nvSpPr>
          <p:spPr bwMode="auto">
            <a:xfrm>
              <a:off x="4862513" y="890588"/>
              <a:ext cx="192088" cy="207963"/>
            </a:xfrm>
            <a:custGeom>
              <a:avLst/>
              <a:gdLst>
                <a:gd name="T0" fmla="*/ 50 w 51"/>
                <a:gd name="T1" fmla="*/ 55 h 55"/>
                <a:gd name="T2" fmla="*/ 49 w 51"/>
                <a:gd name="T3" fmla="*/ 55 h 55"/>
                <a:gd name="T4" fmla="*/ 34 w 51"/>
                <a:gd name="T5" fmla="*/ 47 h 55"/>
                <a:gd name="T6" fmla="*/ 28 w 51"/>
                <a:gd name="T7" fmla="*/ 35 h 55"/>
                <a:gd name="T8" fmla="*/ 24 w 51"/>
                <a:gd name="T9" fmla="*/ 31 h 55"/>
                <a:gd name="T10" fmla="*/ 21 w 51"/>
                <a:gd name="T11" fmla="*/ 31 h 55"/>
                <a:gd name="T12" fmla="*/ 19 w 51"/>
                <a:gd name="T13" fmla="*/ 44 h 55"/>
                <a:gd name="T14" fmla="*/ 24 w 51"/>
                <a:gd name="T15" fmla="*/ 52 h 55"/>
                <a:gd name="T16" fmla="*/ 24 w 51"/>
                <a:gd name="T17" fmla="*/ 55 h 55"/>
                <a:gd name="T18" fmla="*/ 0 w 51"/>
                <a:gd name="T19" fmla="*/ 55 h 55"/>
                <a:gd name="T20" fmla="*/ 1 w 51"/>
                <a:gd name="T21" fmla="*/ 52 h 55"/>
                <a:gd name="T22" fmla="*/ 9 w 51"/>
                <a:gd name="T23" fmla="*/ 44 h 55"/>
                <a:gd name="T24" fmla="*/ 16 w 51"/>
                <a:gd name="T25" fmla="*/ 10 h 55"/>
                <a:gd name="T26" fmla="*/ 10 w 51"/>
                <a:gd name="T27" fmla="*/ 3 h 55"/>
                <a:gd name="T28" fmla="*/ 11 w 51"/>
                <a:gd name="T29" fmla="*/ 0 h 55"/>
                <a:gd name="T30" fmla="*/ 31 w 51"/>
                <a:gd name="T31" fmla="*/ 0 h 55"/>
                <a:gd name="T32" fmla="*/ 44 w 51"/>
                <a:gd name="T33" fmla="*/ 3 h 55"/>
                <a:gd name="T34" fmla="*/ 49 w 51"/>
                <a:gd name="T35" fmla="*/ 13 h 55"/>
                <a:gd name="T36" fmla="*/ 36 w 51"/>
                <a:gd name="T37" fmla="*/ 29 h 55"/>
                <a:gd name="T38" fmla="*/ 41 w 51"/>
                <a:gd name="T39" fmla="*/ 40 h 55"/>
                <a:gd name="T40" fmla="*/ 46 w 51"/>
                <a:gd name="T41" fmla="*/ 49 h 55"/>
                <a:gd name="T42" fmla="*/ 51 w 51"/>
                <a:gd name="T43" fmla="*/ 53 h 55"/>
                <a:gd name="T44" fmla="*/ 50 w 51"/>
                <a:gd name="T45" fmla="*/ 55 h 55"/>
                <a:gd name="T46" fmla="*/ 24 w 51"/>
                <a:gd name="T47" fmla="*/ 28 h 55"/>
                <a:gd name="T48" fmla="*/ 33 w 51"/>
                <a:gd name="T49" fmla="*/ 26 h 55"/>
                <a:gd name="T50" fmla="*/ 39 w 51"/>
                <a:gd name="T51" fmla="*/ 14 h 55"/>
                <a:gd name="T52" fmla="*/ 30 w 51"/>
                <a:gd name="T53" fmla="*/ 3 h 55"/>
                <a:gd name="T54" fmla="*/ 27 w 51"/>
                <a:gd name="T55" fmla="*/ 4 h 55"/>
                <a:gd name="T56" fmla="*/ 25 w 51"/>
                <a:gd name="T57" fmla="*/ 8 h 55"/>
                <a:gd name="T58" fmla="*/ 22 w 51"/>
                <a:gd name="T59" fmla="*/ 28 h 55"/>
                <a:gd name="T60" fmla="*/ 24 w 51"/>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55">
                  <a:moveTo>
                    <a:pt x="50" y="55"/>
                  </a:moveTo>
                  <a:cubicBezTo>
                    <a:pt x="49" y="55"/>
                    <a:pt x="49" y="55"/>
                    <a:pt x="49" y="55"/>
                  </a:cubicBezTo>
                  <a:cubicBezTo>
                    <a:pt x="39" y="55"/>
                    <a:pt x="36" y="53"/>
                    <a:pt x="34" y="47"/>
                  </a:cubicBezTo>
                  <a:cubicBezTo>
                    <a:pt x="32" y="44"/>
                    <a:pt x="30" y="39"/>
                    <a:pt x="28" y="35"/>
                  </a:cubicBezTo>
                  <a:cubicBezTo>
                    <a:pt x="27" y="32"/>
                    <a:pt x="26" y="31"/>
                    <a:pt x="24" y="31"/>
                  </a:cubicBezTo>
                  <a:cubicBezTo>
                    <a:pt x="21" y="31"/>
                    <a:pt x="21" y="31"/>
                    <a:pt x="21" y="31"/>
                  </a:cubicBezTo>
                  <a:cubicBezTo>
                    <a:pt x="19" y="44"/>
                    <a:pt x="19" y="44"/>
                    <a:pt x="19" y="44"/>
                  </a:cubicBezTo>
                  <a:cubicBezTo>
                    <a:pt x="17" y="51"/>
                    <a:pt x="18" y="52"/>
                    <a:pt x="24"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3"/>
                    <a:pt x="17" y="3"/>
                    <a:pt x="10" y="3"/>
                  </a:cubicBezTo>
                  <a:cubicBezTo>
                    <a:pt x="11" y="0"/>
                    <a:pt x="11" y="0"/>
                    <a:pt x="11" y="0"/>
                  </a:cubicBezTo>
                  <a:cubicBezTo>
                    <a:pt x="31" y="0"/>
                    <a:pt x="31" y="0"/>
                    <a:pt x="31" y="0"/>
                  </a:cubicBezTo>
                  <a:cubicBezTo>
                    <a:pt x="36" y="0"/>
                    <a:pt x="40" y="0"/>
                    <a:pt x="44" y="3"/>
                  </a:cubicBezTo>
                  <a:cubicBezTo>
                    <a:pt x="47" y="5"/>
                    <a:pt x="49" y="8"/>
                    <a:pt x="49" y="13"/>
                  </a:cubicBezTo>
                  <a:cubicBezTo>
                    <a:pt x="49" y="21"/>
                    <a:pt x="43" y="27"/>
                    <a:pt x="36" y="29"/>
                  </a:cubicBezTo>
                  <a:cubicBezTo>
                    <a:pt x="37" y="31"/>
                    <a:pt x="39" y="36"/>
                    <a:pt x="41" y="40"/>
                  </a:cubicBezTo>
                  <a:cubicBezTo>
                    <a:pt x="43" y="44"/>
                    <a:pt x="45" y="47"/>
                    <a:pt x="46" y="49"/>
                  </a:cubicBezTo>
                  <a:cubicBezTo>
                    <a:pt x="48" y="52"/>
                    <a:pt x="49" y="52"/>
                    <a:pt x="51" y="53"/>
                  </a:cubicBezTo>
                  <a:lnTo>
                    <a:pt x="50" y="55"/>
                  </a:lnTo>
                  <a:close/>
                  <a:moveTo>
                    <a:pt x="24" y="28"/>
                  </a:moveTo>
                  <a:cubicBezTo>
                    <a:pt x="28" y="28"/>
                    <a:pt x="30" y="27"/>
                    <a:pt x="33" y="26"/>
                  </a:cubicBezTo>
                  <a:cubicBezTo>
                    <a:pt x="37" y="23"/>
                    <a:pt x="39" y="19"/>
                    <a:pt x="39" y="14"/>
                  </a:cubicBezTo>
                  <a:cubicBezTo>
                    <a:pt x="39" y="6"/>
                    <a:pt x="35" y="3"/>
                    <a:pt x="30" y="3"/>
                  </a:cubicBezTo>
                  <a:cubicBezTo>
                    <a:pt x="29" y="3"/>
                    <a:pt x="28" y="3"/>
                    <a:pt x="27" y="4"/>
                  </a:cubicBezTo>
                  <a:cubicBezTo>
                    <a:pt x="26" y="4"/>
                    <a:pt x="26" y="6"/>
                    <a:pt x="25" y="8"/>
                  </a:cubicBezTo>
                  <a:cubicBezTo>
                    <a:pt x="22" y="28"/>
                    <a:pt x="22" y="28"/>
                    <a:pt x="22" y="28"/>
                  </a:cubicBezTo>
                  <a:lnTo>
                    <a:pt x="2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1"/>
            <p:cNvSpPr>
              <a:spLocks/>
            </p:cNvSpPr>
            <p:nvPr/>
          </p:nvSpPr>
          <p:spPr bwMode="auto">
            <a:xfrm>
              <a:off x="5072063" y="890588"/>
              <a:ext cx="166688" cy="207963"/>
            </a:xfrm>
            <a:custGeom>
              <a:avLst/>
              <a:gdLst>
                <a:gd name="T0" fmla="*/ 44 w 44"/>
                <a:gd name="T1" fmla="*/ 41 h 55"/>
                <a:gd name="T2" fmla="*/ 39 w 44"/>
                <a:gd name="T3" fmla="*/ 55 h 55"/>
                <a:gd name="T4" fmla="*/ 0 w 44"/>
                <a:gd name="T5" fmla="*/ 55 h 55"/>
                <a:gd name="T6" fmla="*/ 0 w 44"/>
                <a:gd name="T7" fmla="*/ 52 h 55"/>
                <a:gd name="T8" fmla="*/ 9 w 44"/>
                <a:gd name="T9" fmla="*/ 44 h 55"/>
                <a:gd name="T10" fmla="*/ 16 w 44"/>
                <a:gd name="T11" fmla="*/ 10 h 55"/>
                <a:gd name="T12" fmla="*/ 10 w 44"/>
                <a:gd name="T13" fmla="*/ 3 h 55"/>
                <a:gd name="T14" fmla="*/ 10 w 44"/>
                <a:gd name="T15" fmla="*/ 0 h 55"/>
                <a:gd name="T16" fmla="*/ 34 w 44"/>
                <a:gd name="T17" fmla="*/ 0 h 55"/>
                <a:gd name="T18" fmla="*/ 33 w 44"/>
                <a:gd name="T19" fmla="*/ 3 h 55"/>
                <a:gd name="T20" fmla="*/ 25 w 44"/>
                <a:gd name="T21" fmla="*/ 10 h 55"/>
                <a:gd name="T22" fmla="*/ 19 w 44"/>
                <a:gd name="T23" fmla="*/ 44 h 55"/>
                <a:gd name="T24" fmla="*/ 19 w 44"/>
                <a:gd name="T25" fmla="*/ 50 h 55"/>
                <a:gd name="T26" fmla="*/ 26 w 44"/>
                <a:gd name="T27" fmla="*/ 51 h 55"/>
                <a:gd name="T28" fmla="*/ 35 w 44"/>
                <a:gd name="T29" fmla="*/ 49 h 55"/>
                <a:gd name="T30" fmla="*/ 41 w 44"/>
                <a:gd name="T31" fmla="*/ 40 h 55"/>
                <a:gd name="T32" fmla="*/ 44 w 44"/>
                <a:gd name="T33"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5">
                  <a:moveTo>
                    <a:pt x="44" y="41"/>
                  </a:moveTo>
                  <a:cubicBezTo>
                    <a:pt x="43" y="44"/>
                    <a:pt x="40" y="52"/>
                    <a:pt x="39" y="55"/>
                  </a:cubicBezTo>
                  <a:cubicBezTo>
                    <a:pt x="0" y="55"/>
                    <a:pt x="0" y="55"/>
                    <a:pt x="0" y="55"/>
                  </a:cubicBezTo>
                  <a:cubicBezTo>
                    <a:pt x="0" y="52"/>
                    <a:pt x="0" y="52"/>
                    <a:pt x="0" y="52"/>
                  </a:cubicBezTo>
                  <a:cubicBezTo>
                    <a:pt x="7" y="52"/>
                    <a:pt x="8" y="51"/>
                    <a:pt x="9" y="44"/>
                  </a:cubicBezTo>
                  <a:cubicBezTo>
                    <a:pt x="16" y="10"/>
                    <a:pt x="16" y="10"/>
                    <a:pt x="16" y="10"/>
                  </a:cubicBezTo>
                  <a:cubicBezTo>
                    <a:pt x="17" y="4"/>
                    <a:pt x="16" y="3"/>
                    <a:pt x="10" y="3"/>
                  </a:cubicBezTo>
                  <a:cubicBezTo>
                    <a:pt x="10" y="0"/>
                    <a:pt x="10" y="0"/>
                    <a:pt x="10" y="0"/>
                  </a:cubicBezTo>
                  <a:cubicBezTo>
                    <a:pt x="34" y="0"/>
                    <a:pt x="34" y="0"/>
                    <a:pt x="34" y="0"/>
                  </a:cubicBezTo>
                  <a:cubicBezTo>
                    <a:pt x="33" y="3"/>
                    <a:pt x="33" y="3"/>
                    <a:pt x="33" y="3"/>
                  </a:cubicBezTo>
                  <a:cubicBezTo>
                    <a:pt x="27" y="3"/>
                    <a:pt x="26" y="4"/>
                    <a:pt x="25" y="10"/>
                  </a:cubicBezTo>
                  <a:cubicBezTo>
                    <a:pt x="19" y="44"/>
                    <a:pt x="19" y="44"/>
                    <a:pt x="19" y="44"/>
                  </a:cubicBezTo>
                  <a:cubicBezTo>
                    <a:pt x="18" y="47"/>
                    <a:pt x="18" y="49"/>
                    <a:pt x="19" y="50"/>
                  </a:cubicBezTo>
                  <a:cubicBezTo>
                    <a:pt x="20" y="51"/>
                    <a:pt x="22" y="51"/>
                    <a:pt x="26" y="51"/>
                  </a:cubicBezTo>
                  <a:cubicBezTo>
                    <a:pt x="30" y="51"/>
                    <a:pt x="33" y="51"/>
                    <a:pt x="35" y="49"/>
                  </a:cubicBezTo>
                  <a:cubicBezTo>
                    <a:pt x="37" y="47"/>
                    <a:pt x="39" y="44"/>
                    <a:pt x="41" y="40"/>
                  </a:cubicBezTo>
                  <a:lnTo>
                    <a:pt x="4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noEditPoints="1"/>
            </p:cNvSpPr>
            <p:nvPr/>
          </p:nvSpPr>
          <p:spPr bwMode="auto">
            <a:xfrm>
              <a:off x="5256213" y="890588"/>
              <a:ext cx="225425" cy="207963"/>
            </a:xfrm>
            <a:custGeom>
              <a:avLst/>
              <a:gdLst>
                <a:gd name="T0" fmla="*/ 32 w 60"/>
                <a:gd name="T1" fmla="*/ 0 h 55"/>
                <a:gd name="T2" fmla="*/ 60 w 60"/>
                <a:gd name="T3" fmla="*/ 23 h 55"/>
                <a:gd name="T4" fmla="*/ 46 w 60"/>
                <a:gd name="T5" fmla="*/ 49 h 55"/>
                <a:gd name="T6" fmla="*/ 20 w 60"/>
                <a:gd name="T7" fmla="*/ 55 h 55"/>
                <a:gd name="T8" fmla="*/ 0 w 60"/>
                <a:gd name="T9" fmla="*/ 55 h 55"/>
                <a:gd name="T10" fmla="*/ 1 w 60"/>
                <a:gd name="T11" fmla="*/ 52 h 55"/>
                <a:gd name="T12" fmla="*/ 9 w 60"/>
                <a:gd name="T13" fmla="*/ 44 h 55"/>
                <a:gd name="T14" fmla="*/ 16 w 60"/>
                <a:gd name="T15" fmla="*/ 11 h 55"/>
                <a:gd name="T16" fmla="*/ 10 w 60"/>
                <a:gd name="T17" fmla="*/ 3 h 55"/>
                <a:gd name="T18" fmla="*/ 10 w 60"/>
                <a:gd name="T19" fmla="*/ 0 h 55"/>
                <a:gd name="T20" fmla="*/ 32 w 60"/>
                <a:gd name="T21" fmla="*/ 0 h 55"/>
                <a:gd name="T22" fmla="*/ 19 w 60"/>
                <a:gd name="T23" fmla="*/ 43 h 55"/>
                <a:gd name="T24" fmla="*/ 20 w 60"/>
                <a:gd name="T25" fmla="*/ 50 h 55"/>
                <a:gd name="T26" fmla="*/ 25 w 60"/>
                <a:gd name="T27" fmla="*/ 51 h 55"/>
                <a:gd name="T28" fmla="*/ 49 w 60"/>
                <a:gd name="T29" fmla="*/ 22 h 55"/>
                <a:gd name="T30" fmla="*/ 32 w 60"/>
                <a:gd name="T31" fmla="*/ 3 h 55"/>
                <a:gd name="T32" fmla="*/ 27 w 60"/>
                <a:gd name="T33" fmla="*/ 4 h 55"/>
                <a:gd name="T34" fmla="*/ 25 w 60"/>
                <a:gd name="T35" fmla="*/ 8 h 55"/>
                <a:gd name="T36" fmla="*/ 19 w 60"/>
                <a:gd name="T3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5">
                  <a:moveTo>
                    <a:pt x="32" y="0"/>
                  </a:moveTo>
                  <a:cubicBezTo>
                    <a:pt x="50" y="0"/>
                    <a:pt x="60" y="7"/>
                    <a:pt x="60" y="23"/>
                  </a:cubicBezTo>
                  <a:cubicBezTo>
                    <a:pt x="60" y="34"/>
                    <a:pt x="55" y="43"/>
                    <a:pt x="46" y="49"/>
                  </a:cubicBezTo>
                  <a:cubicBezTo>
                    <a:pt x="39" y="53"/>
                    <a:pt x="30" y="55"/>
                    <a:pt x="20" y="55"/>
                  </a:cubicBezTo>
                  <a:cubicBezTo>
                    <a:pt x="0" y="55"/>
                    <a:pt x="0" y="55"/>
                    <a:pt x="0" y="55"/>
                  </a:cubicBezTo>
                  <a:cubicBezTo>
                    <a:pt x="1" y="52"/>
                    <a:pt x="1" y="52"/>
                    <a:pt x="1" y="52"/>
                  </a:cubicBezTo>
                  <a:cubicBezTo>
                    <a:pt x="7" y="52"/>
                    <a:pt x="8" y="51"/>
                    <a:pt x="9" y="44"/>
                  </a:cubicBezTo>
                  <a:cubicBezTo>
                    <a:pt x="16" y="11"/>
                    <a:pt x="16" y="11"/>
                    <a:pt x="16" y="11"/>
                  </a:cubicBezTo>
                  <a:cubicBezTo>
                    <a:pt x="17" y="4"/>
                    <a:pt x="16" y="3"/>
                    <a:pt x="10" y="3"/>
                  </a:cubicBezTo>
                  <a:cubicBezTo>
                    <a:pt x="10" y="0"/>
                    <a:pt x="10" y="0"/>
                    <a:pt x="10" y="0"/>
                  </a:cubicBezTo>
                  <a:lnTo>
                    <a:pt x="32" y="0"/>
                  </a:lnTo>
                  <a:close/>
                  <a:moveTo>
                    <a:pt x="19" y="43"/>
                  </a:moveTo>
                  <a:cubicBezTo>
                    <a:pt x="18" y="47"/>
                    <a:pt x="18" y="49"/>
                    <a:pt x="20" y="50"/>
                  </a:cubicBezTo>
                  <a:cubicBezTo>
                    <a:pt x="21" y="51"/>
                    <a:pt x="23" y="51"/>
                    <a:pt x="25" y="51"/>
                  </a:cubicBezTo>
                  <a:cubicBezTo>
                    <a:pt x="40" y="51"/>
                    <a:pt x="49" y="38"/>
                    <a:pt x="49" y="22"/>
                  </a:cubicBezTo>
                  <a:cubicBezTo>
                    <a:pt x="49" y="11"/>
                    <a:pt x="44" y="3"/>
                    <a:pt x="32" y="3"/>
                  </a:cubicBezTo>
                  <a:cubicBezTo>
                    <a:pt x="30" y="3"/>
                    <a:pt x="28" y="3"/>
                    <a:pt x="27" y="4"/>
                  </a:cubicBezTo>
                  <a:cubicBezTo>
                    <a:pt x="26" y="5"/>
                    <a:pt x="26" y="6"/>
                    <a:pt x="25" y="8"/>
                  </a:cubicBezTo>
                  <a:lnTo>
                    <a:pt x="1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3"/>
            <p:cNvSpPr>
              <a:spLocks/>
            </p:cNvSpPr>
            <p:nvPr/>
          </p:nvSpPr>
          <p:spPr bwMode="auto">
            <a:xfrm>
              <a:off x="5610226" y="884238"/>
              <a:ext cx="184150" cy="214313"/>
            </a:xfrm>
            <a:custGeom>
              <a:avLst/>
              <a:gdLst>
                <a:gd name="T0" fmla="*/ 49 w 49"/>
                <a:gd name="T1" fmla="*/ 0 h 57"/>
                <a:gd name="T2" fmla="*/ 47 w 49"/>
                <a:gd name="T3" fmla="*/ 15 h 57"/>
                <a:gd name="T4" fmla="*/ 44 w 49"/>
                <a:gd name="T5" fmla="*/ 15 h 57"/>
                <a:gd name="T6" fmla="*/ 43 w 49"/>
                <a:gd name="T7" fmla="*/ 7 h 57"/>
                <a:gd name="T8" fmla="*/ 35 w 49"/>
                <a:gd name="T9" fmla="*/ 5 h 57"/>
                <a:gd name="T10" fmla="*/ 30 w 49"/>
                <a:gd name="T11" fmla="*/ 5 h 57"/>
                <a:gd name="T12" fmla="*/ 22 w 49"/>
                <a:gd name="T13" fmla="*/ 46 h 57"/>
                <a:gd name="T14" fmla="*/ 29 w 49"/>
                <a:gd name="T15" fmla="*/ 54 h 57"/>
                <a:gd name="T16" fmla="*/ 29 w 49"/>
                <a:gd name="T17" fmla="*/ 57 h 57"/>
                <a:gd name="T18" fmla="*/ 3 w 49"/>
                <a:gd name="T19" fmla="*/ 57 h 57"/>
                <a:gd name="T20" fmla="*/ 4 w 49"/>
                <a:gd name="T21" fmla="*/ 54 h 57"/>
                <a:gd name="T22" fmla="*/ 13 w 49"/>
                <a:gd name="T23" fmla="*/ 46 h 57"/>
                <a:gd name="T24" fmla="*/ 21 w 49"/>
                <a:gd name="T25" fmla="*/ 5 h 57"/>
                <a:gd name="T26" fmla="*/ 17 w 49"/>
                <a:gd name="T27" fmla="*/ 5 h 57"/>
                <a:gd name="T28" fmla="*/ 7 w 49"/>
                <a:gd name="T29" fmla="*/ 8 h 57"/>
                <a:gd name="T30" fmla="*/ 3 w 49"/>
                <a:gd name="T31" fmla="*/ 15 h 57"/>
                <a:gd name="T32" fmla="*/ 0 w 49"/>
                <a:gd name="T33" fmla="*/ 15 h 57"/>
                <a:gd name="T34" fmla="*/ 4 w 49"/>
                <a:gd name="T35" fmla="*/ 0 h 57"/>
                <a:gd name="T36" fmla="*/ 6 w 49"/>
                <a:gd name="T37" fmla="*/ 0 h 57"/>
                <a:gd name="T38" fmla="*/ 10 w 49"/>
                <a:gd name="T39" fmla="*/ 2 h 57"/>
                <a:gd name="T40" fmla="*/ 43 w 49"/>
                <a:gd name="T41" fmla="*/ 2 h 57"/>
                <a:gd name="T42" fmla="*/ 47 w 49"/>
                <a:gd name="T43" fmla="*/ 0 h 57"/>
                <a:gd name="T44" fmla="*/ 49 w 4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7">
                  <a:moveTo>
                    <a:pt x="49" y="0"/>
                  </a:moveTo>
                  <a:cubicBezTo>
                    <a:pt x="49" y="3"/>
                    <a:pt x="48" y="10"/>
                    <a:pt x="47" y="15"/>
                  </a:cubicBezTo>
                  <a:cubicBezTo>
                    <a:pt x="44" y="15"/>
                    <a:pt x="44" y="15"/>
                    <a:pt x="44" y="15"/>
                  </a:cubicBezTo>
                  <a:cubicBezTo>
                    <a:pt x="44" y="12"/>
                    <a:pt x="44" y="9"/>
                    <a:pt x="43" y="7"/>
                  </a:cubicBezTo>
                  <a:cubicBezTo>
                    <a:pt x="42" y="6"/>
                    <a:pt x="40" y="5"/>
                    <a:pt x="35" y="5"/>
                  </a:cubicBezTo>
                  <a:cubicBezTo>
                    <a:pt x="30" y="5"/>
                    <a:pt x="30" y="5"/>
                    <a:pt x="30" y="5"/>
                  </a:cubicBezTo>
                  <a:cubicBezTo>
                    <a:pt x="22" y="46"/>
                    <a:pt x="22" y="46"/>
                    <a:pt x="22" y="46"/>
                  </a:cubicBezTo>
                  <a:cubicBezTo>
                    <a:pt x="21" y="53"/>
                    <a:pt x="22" y="54"/>
                    <a:pt x="29" y="54"/>
                  </a:cubicBezTo>
                  <a:cubicBezTo>
                    <a:pt x="29" y="57"/>
                    <a:pt x="29" y="57"/>
                    <a:pt x="29" y="57"/>
                  </a:cubicBezTo>
                  <a:cubicBezTo>
                    <a:pt x="3" y="57"/>
                    <a:pt x="3" y="57"/>
                    <a:pt x="3" y="57"/>
                  </a:cubicBezTo>
                  <a:cubicBezTo>
                    <a:pt x="4" y="54"/>
                    <a:pt x="4" y="54"/>
                    <a:pt x="4" y="54"/>
                  </a:cubicBezTo>
                  <a:cubicBezTo>
                    <a:pt x="11" y="54"/>
                    <a:pt x="12" y="53"/>
                    <a:pt x="13" y="46"/>
                  </a:cubicBezTo>
                  <a:cubicBezTo>
                    <a:pt x="21" y="5"/>
                    <a:pt x="21" y="5"/>
                    <a:pt x="21" y="5"/>
                  </a:cubicBezTo>
                  <a:cubicBezTo>
                    <a:pt x="17" y="5"/>
                    <a:pt x="17" y="5"/>
                    <a:pt x="17" y="5"/>
                  </a:cubicBezTo>
                  <a:cubicBezTo>
                    <a:pt x="10" y="5"/>
                    <a:pt x="9" y="6"/>
                    <a:pt x="7" y="8"/>
                  </a:cubicBezTo>
                  <a:cubicBezTo>
                    <a:pt x="6" y="9"/>
                    <a:pt x="4" y="12"/>
                    <a:pt x="3" y="15"/>
                  </a:cubicBezTo>
                  <a:cubicBezTo>
                    <a:pt x="0" y="15"/>
                    <a:pt x="0" y="15"/>
                    <a:pt x="0" y="15"/>
                  </a:cubicBezTo>
                  <a:cubicBezTo>
                    <a:pt x="2" y="10"/>
                    <a:pt x="3" y="4"/>
                    <a:pt x="4" y="0"/>
                  </a:cubicBezTo>
                  <a:cubicBezTo>
                    <a:pt x="6" y="0"/>
                    <a:pt x="6" y="0"/>
                    <a:pt x="6" y="0"/>
                  </a:cubicBezTo>
                  <a:cubicBezTo>
                    <a:pt x="7" y="2"/>
                    <a:pt x="8" y="2"/>
                    <a:pt x="10" y="2"/>
                  </a:cubicBezTo>
                  <a:cubicBezTo>
                    <a:pt x="43" y="2"/>
                    <a:pt x="43" y="2"/>
                    <a:pt x="43" y="2"/>
                  </a:cubicBezTo>
                  <a:cubicBezTo>
                    <a:pt x="45" y="2"/>
                    <a:pt x="45" y="1"/>
                    <a:pt x="47"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4"/>
            <p:cNvSpPr>
              <a:spLocks noEditPoints="1"/>
            </p:cNvSpPr>
            <p:nvPr/>
          </p:nvSpPr>
          <p:spPr bwMode="auto">
            <a:xfrm>
              <a:off x="5813426" y="887413"/>
              <a:ext cx="201613" cy="215900"/>
            </a:xfrm>
            <a:custGeom>
              <a:avLst/>
              <a:gdLst>
                <a:gd name="T0" fmla="*/ 54 w 54"/>
                <a:gd name="T1" fmla="*/ 24 h 57"/>
                <a:gd name="T2" fmla="*/ 23 w 54"/>
                <a:gd name="T3" fmla="*/ 57 h 57"/>
                <a:gd name="T4" fmla="*/ 0 w 54"/>
                <a:gd name="T5" fmla="*/ 33 h 57"/>
                <a:gd name="T6" fmla="*/ 31 w 54"/>
                <a:gd name="T7" fmla="*/ 0 h 57"/>
                <a:gd name="T8" fmla="*/ 54 w 54"/>
                <a:gd name="T9" fmla="*/ 24 h 57"/>
                <a:gd name="T10" fmla="*/ 11 w 54"/>
                <a:gd name="T11" fmla="*/ 35 h 57"/>
                <a:gd name="T12" fmla="*/ 23 w 54"/>
                <a:gd name="T13" fmla="*/ 54 h 57"/>
                <a:gd name="T14" fmla="*/ 43 w 54"/>
                <a:gd name="T15" fmla="*/ 22 h 57"/>
                <a:gd name="T16" fmla="*/ 31 w 54"/>
                <a:gd name="T17" fmla="*/ 3 h 57"/>
                <a:gd name="T18" fmla="*/ 11 w 54"/>
                <a:gd name="T1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7">
                  <a:moveTo>
                    <a:pt x="54" y="24"/>
                  </a:moveTo>
                  <a:cubicBezTo>
                    <a:pt x="54" y="42"/>
                    <a:pt x="41" y="57"/>
                    <a:pt x="23" y="57"/>
                  </a:cubicBezTo>
                  <a:cubicBezTo>
                    <a:pt x="9" y="57"/>
                    <a:pt x="0" y="48"/>
                    <a:pt x="0" y="33"/>
                  </a:cubicBezTo>
                  <a:cubicBezTo>
                    <a:pt x="0" y="15"/>
                    <a:pt x="13" y="0"/>
                    <a:pt x="31" y="0"/>
                  </a:cubicBezTo>
                  <a:cubicBezTo>
                    <a:pt x="45" y="0"/>
                    <a:pt x="54" y="10"/>
                    <a:pt x="54" y="24"/>
                  </a:cubicBezTo>
                  <a:close/>
                  <a:moveTo>
                    <a:pt x="11" y="35"/>
                  </a:moveTo>
                  <a:cubicBezTo>
                    <a:pt x="11" y="46"/>
                    <a:pt x="14" y="54"/>
                    <a:pt x="23" y="54"/>
                  </a:cubicBezTo>
                  <a:cubicBezTo>
                    <a:pt x="36" y="54"/>
                    <a:pt x="43" y="36"/>
                    <a:pt x="43" y="22"/>
                  </a:cubicBezTo>
                  <a:cubicBezTo>
                    <a:pt x="43" y="11"/>
                    <a:pt x="40" y="3"/>
                    <a:pt x="31" y="3"/>
                  </a:cubicBezTo>
                  <a:cubicBezTo>
                    <a:pt x="19" y="3"/>
                    <a:pt x="11" y="19"/>
                    <a:pt x="11"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5"/>
            <p:cNvSpPr>
              <a:spLocks/>
            </p:cNvSpPr>
            <p:nvPr/>
          </p:nvSpPr>
          <p:spPr bwMode="auto">
            <a:xfrm>
              <a:off x="6056313" y="887413"/>
              <a:ext cx="200025" cy="215900"/>
            </a:xfrm>
            <a:custGeom>
              <a:avLst/>
              <a:gdLst>
                <a:gd name="T0" fmla="*/ 48 w 53"/>
                <a:gd name="T1" fmla="*/ 16 h 57"/>
                <a:gd name="T2" fmla="*/ 35 w 53"/>
                <a:gd name="T3" fmla="*/ 3 h 57"/>
                <a:gd name="T4" fmla="*/ 11 w 53"/>
                <a:gd name="T5" fmla="*/ 33 h 57"/>
                <a:gd name="T6" fmla="*/ 28 w 53"/>
                <a:gd name="T7" fmla="*/ 54 h 57"/>
                <a:gd name="T8" fmla="*/ 35 w 53"/>
                <a:gd name="T9" fmla="*/ 48 h 57"/>
                <a:gd name="T10" fmla="*/ 37 w 53"/>
                <a:gd name="T11" fmla="*/ 40 h 57"/>
                <a:gd name="T12" fmla="*/ 29 w 53"/>
                <a:gd name="T13" fmla="*/ 33 h 57"/>
                <a:gd name="T14" fmla="*/ 30 w 53"/>
                <a:gd name="T15" fmla="*/ 30 h 57"/>
                <a:gd name="T16" fmla="*/ 53 w 53"/>
                <a:gd name="T17" fmla="*/ 30 h 57"/>
                <a:gd name="T18" fmla="*/ 53 w 53"/>
                <a:gd name="T19" fmla="*/ 33 h 57"/>
                <a:gd name="T20" fmla="*/ 46 w 53"/>
                <a:gd name="T21" fmla="*/ 40 h 57"/>
                <a:gd name="T22" fmla="*/ 45 w 53"/>
                <a:gd name="T23" fmla="*/ 47 h 57"/>
                <a:gd name="T24" fmla="*/ 44 w 53"/>
                <a:gd name="T25" fmla="*/ 54 h 57"/>
                <a:gd name="T26" fmla="*/ 26 w 53"/>
                <a:gd name="T27" fmla="*/ 57 h 57"/>
                <a:gd name="T28" fmla="*/ 0 w 53"/>
                <a:gd name="T29" fmla="*/ 33 h 57"/>
                <a:gd name="T30" fmla="*/ 37 w 53"/>
                <a:gd name="T31" fmla="*/ 0 h 57"/>
                <a:gd name="T32" fmla="*/ 52 w 53"/>
                <a:gd name="T33" fmla="*/ 2 h 57"/>
                <a:gd name="T34" fmla="*/ 51 w 53"/>
                <a:gd name="T35" fmla="*/ 16 h 57"/>
                <a:gd name="T36" fmla="*/ 48 w 53"/>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7">
                  <a:moveTo>
                    <a:pt x="48" y="16"/>
                  </a:moveTo>
                  <a:cubicBezTo>
                    <a:pt x="48" y="6"/>
                    <a:pt x="42" y="3"/>
                    <a:pt x="35" y="3"/>
                  </a:cubicBezTo>
                  <a:cubicBezTo>
                    <a:pt x="22" y="3"/>
                    <a:pt x="11" y="16"/>
                    <a:pt x="11" y="33"/>
                  </a:cubicBezTo>
                  <a:cubicBezTo>
                    <a:pt x="11" y="45"/>
                    <a:pt x="18" y="54"/>
                    <a:pt x="28" y="54"/>
                  </a:cubicBezTo>
                  <a:cubicBezTo>
                    <a:pt x="31" y="54"/>
                    <a:pt x="34" y="53"/>
                    <a:pt x="35" y="48"/>
                  </a:cubicBezTo>
                  <a:cubicBezTo>
                    <a:pt x="37" y="40"/>
                    <a:pt x="37" y="40"/>
                    <a:pt x="37" y="40"/>
                  </a:cubicBezTo>
                  <a:cubicBezTo>
                    <a:pt x="38" y="34"/>
                    <a:pt x="37" y="34"/>
                    <a:pt x="29" y="33"/>
                  </a:cubicBezTo>
                  <a:cubicBezTo>
                    <a:pt x="30" y="30"/>
                    <a:pt x="30" y="30"/>
                    <a:pt x="30" y="30"/>
                  </a:cubicBezTo>
                  <a:cubicBezTo>
                    <a:pt x="53" y="30"/>
                    <a:pt x="53" y="30"/>
                    <a:pt x="53" y="30"/>
                  </a:cubicBezTo>
                  <a:cubicBezTo>
                    <a:pt x="53" y="33"/>
                    <a:pt x="53" y="33"/>
                    <a:pt x="53" y="33"/>
                  </a:cubicBezTo>
                  <a:cubicBezTo>
                    <a:pt x="48" y="34"/>
                    <a:pt x="47" y="34"/>
                    <a:pt x="46" y="40"/>
                  </a:cubicBezTo>
                  <a:cubicBezTo>
                    <a:pt x="45" y="47"/>
                    <a:pt x="45" y="47"/>
                    <a:pt x="45" y="47"/>
                  </a:cubicBezTo>
                  <a:cubicBezTo>
                    <a:pt x="44" y="50"/>
                    <a:pt x="44" y="52"/>
                    <a:pt x="44" y="54"/>
                  </a:cubicBezTo>
                  <a:cubicBezTo>
                    <a:pt x="39" y="55"/>
                    <a:pt x="33" y="57"/>
                    <a:pt x="26" y="57"/>
                  </a:cubicBezTo>
                  <a:cubicBezTo>
                    <a:pt x="11" y="57"/>
                    <a:pt x="0" y="48"/>
                    <a:pt x="0" y="33"/>
                  </a:cubicBezTo>
                  <a:cubicBezTo>
                    <a:pt x="0" y="13"/>
                    <a:pt x="16" y="0"/>
                    <a:pt x="37" y="0"/>
                  </a:cubicBezTo>
                  <a:cubicBezTo>
                    <a:pt x="44" y="0"/>
                    <a:pt x="50" y="1"/>
                    <a:pt x="52" y="2"/>
                  </a:cubicBezTo>
                  <a:cubicBezTo>
                    <a:pt x="52" y="5"/>
                    <a:pt x="51" y="10"/>
                    <a:pt x="51" y="16"/>
                  </a:cubicBezTo>
                  <a:lnTo>
                    <a:pt x="48"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6"/>
            <p:cNvSpPr>
              <a:spLocks/>
            </p:cNvSpPr>
            <p:nvPr/>
          </p:nvSpPr>
          <p:spPr bwMode="auto">
            <a:xfrm>
              <a:off x="6270626" y="890588"/>
              <a:ext cx="180975" cy="207963"/>
            </a:xfrm>
            <a:custGeom>
              <a:avLst/>
              <a:gdLst>
                <a:gd name="T0" fmla="*/ 48 w 48"/>
                <a:gd name="T1" fmla="*/ 0 h 55"/>
                <a:gd name="T2" fmla="*/ 47 w 48"/>
                <a:gd name="T3" fmla="*/ 13 h 55"/>
                <a:gd name="T4" fmla="*/ 44 w 48"/>
                <a:gd name="T5" fmla="*/ 13 h 55"/>
                <a:gd name="T6" fmla="*/ 43 w 48"/>
                <a:gd name="T7" fmla="*/ 6 h 55"/>
                <a:gd name="T8" fmla="*/ 35 w 48"/>
                <a:gd name="T9" fmla="*/ 3 h 55"/>
                <a:gd name="T10" fmla="*/ 30 w 48"/>
                <a:gd name="T11" fmla="*/ 3 h 55"/>
                <a:gd name="T12" fmla="*/ 26 w 48"/>
                <a:gd name="T13" fmla="*/ 7 h 55"/>
                <a:gd name="T14" fmla="*/ 22 w 48"/>
                <a:gd name="T15" fmla="*/ 24 h 55"/>
                <a:gd name="T16" fmla="*/ 29 w 48"/>
                <a:gd name="T17" fmla="*/ 24 h 55"/>
                <a:gd name="T18" fmla="*/ 39 w 48"/>
                <a:gd name="T19" fmla="*/ 18 h 55"/>
                <a:gd name="T20" fmla="*/ 42 w 48"/>
                <a:gd name="T21" fmla="*/ 18 h 55"/>
                <a:gd name="T22" fmla="*/ 38 w 48"/>
                <a:gd name="T23" fmla="*/ 35 h 55"/>
                <a:gd name="T24" fmla="*/ 35 w 48"/>
                <a:gd name="T25" fmla="*/ 35 h 55"/>
                <a:gd name="T26" fmla="*/ 28 w 48"/>
                <a:gd name="T27" fmla="*/ 28 h 55"/>
                <a:gd name="T28" fmla="*/ 22 w 48"/>
                <a:gd name="T29" fmla="*/ 28 h 55"/>
                <a:gd name="T30" fmla="*/ 19 w 48"/>
                <a:gd name="T31" fmla="*/ 43 h 55"/>
                <a:gd name="T32" fmla="*/ 19 w 48"/>
                <a:gd name="T33" fmla="*/ 50 h 55"/>
                <a:gd name="T34" fmla="*/ 27 w 48"/>
                <a:gd name="T35" fmla="*/ 51 h 55"/>
                <a:gd name="T36" fmla="*/ 37 w 48"/>
                <a:gd name="T37" fmla="*/ 49 h 55"/>
                <a:gd name="T38" fmla="*/ 43 w 48"/>
                <a:gd name="T39" fmla="*/ 40 h 55"/>
                <a:gd name="T40" fmla="*/ 46 w 48"/>
                <a:gd name="T41" fmla="*/ 41 h 55"/>
                <a:gd name="T42" fmla="*/ 41 w 48"/>
                <a:gd name="T43" fmla="*/ 55 h 55"/>
                <a:gd name="T44" fmla="*/ 0 w 48"/>
                <a:gd name="T45" fmla="*/ 55 h 55"/>
                <a:gd name="T46" fmla="*/ 0 w 48"/>
                <a:gd name="T47" fmla="*/ 52 h 55"/>
                <a:gd name="T48" fmla="*/ 9 w 48"/>
                <a:gd name="T49" fmla="*/ 44 h 55"/>
                <a:gd name="T50" fmla="*/ 16 w 48"/>
                <a:gd name="T51" fmla="*/ 10 h 55"/>
                <a:gd name="T52" fmla="*/ 10 w 48"/>
                <a:gd name="T53" fmla="*/ 3 h 55"/>
                <a:gd name="T54" fmla="*/ 10 w 48"/>
                <a:gd name="T55" fmla="*/ 0 h 55"/>
                <a:gd name="T56" fmla="*/ 48 w 4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5">
                  <a:moveTo>
                    <a:pt x="48" y="0"/>
                  </a:moveTo>
                  <a:cubicBezTo>
                    <a:pt x="48" y="2"/>
                    <a:pt x="47" y="9"/>
                    <a:pt x="47" y="13"/>
                  </a:cubicBezTo>
                  <a:cubicBezTo>
                    <a:pt x="44" y="13"/>
                    <a:pt x="44" y="13"/>
                    <a:pt x="44" y="13"/>
                  </a:cubicBezTo>
                  <a:cubicBezTo>
                    <a:pt x="44" y="10"/>
                    <a:pt x="44" y="7"/>
                    <a:pt x="43" y="6"/>
                  </a:cubicBezTo>
                  <a:cubicBezTo>
                    <a:pt x="41" y="4"/>
                    <a:pt x="40" y="3"/>
                    <a:pt x="35" y="3"/>
                  </a:cubicBezTo>
                  <a:cubicBezTo>
                    <a:pt x="30" y="3"/>
                    <a:pt x="30" y="3"/>
                    <a:pt x="30" y="3"/>
                  </a:cubicBezTo>
                  <a:cubicBezTo>
                    <a:pt x="27" y="3"/>
                    <a:pt x="26" y="4"/>
                    <a:pt x="26" y="7"/>
                  </a:cubicBezTo>
                  <a:cubicBezTo>
                    <a:pt x="22" y="24"/>
                    <a:pt x="22" y="24"/>
                    <a:pt x="22" y="24"/>
                  </a:cubicBezTo>
                  <a:cubicBezTo>
                    <a:pt x="29" y="24"/>
                    <a:pt x="29" y="24"/>
                    <a:pt x="29" y="24"/>
                  </a:cubicBezTo>
                  <a:cubicBezTo>
                    <a:pt x="36" y="24"/>
                    <a:pt x="36" y="24"/>
                    <a:pt x="39" y="18"/>
                  </a:cubicBezTo>
                  <a:cubicBezTo>
                    <a:pt x="42" y="18"/>
                    <a:pt x="42" y="18"/>
                    <a:pt x="42" y="18"/>
                  </a:cubicBezTo>
                  <a:cubicBezTo>
                    <a:pt x="38" y="35"/>
                    <a:pt x="38" y="35"/>
                    <a:pt x="38" y="35"/>
                  </a:cubicBezTo>
                  <a:cubicBezTo>
                    <a:pt x="35" y="35"/>
                    <a:pt x="35" y="35"/>
                    <a:pt x="35" y="35"/>
                  </a:cubicBezTo>
                  <a:cubicBezTo>
                    <a:pt x="35" y="29"/>
                    <a:pt x="35" y="28"/>
                    <a:pt x="28" y="28"/>
                  </a:cubicBezTo>
                  <a:cubicBezTo>
                    <a:pt x="22" y="28"/>
                    <a:pt x="22" y="28"/>
                    <a:pt x="22" y="28"/>
                  </a:cubicBezTo>
                  <a:cubicBezTo>
                    <a:pt x="19" y="43"/>
                    <a:pt x="19" y="43"/>
                    <a:pt x="19" y="43"/>
                  </a:cubicBezTo>
                  <a:cubicBezTo>
                    <a:pt x="18" y="47"/>
                    <a:pt x="18" y="49"/>
                    <a:pt x="19" y="50"/>
                  </a:cubicBezTo>
                  <a:cubicBezTo>
                    <a:pt x="20" y="51"/>
                    <a:pt x="23" y="51"/>
                    <a:pt x="27" y="51"/>
                  </a:cubicBezTo>
                  <a:cubicBezTo>
                    <a:pt x="32" y="51"/>
                    <a:pt x="35" y="51"/>
                    <a:pt x="37" y="49"/>
                  </a:cubicBezTo>
                  <a:cubicBezTo>
                    <a:pt x="39" y="47"/>
                    <a:pt x="41" y="44"/>
                    <a:pt x="43" y="40"/>
                  </a:cubicBezTo>
                  <a:cubicBezTo>
                    <a:pt x="46" y="41"/>
                    <a:pt x="46" y="41"/>
                    <a:pt x="46" y="41"/>
                  </a:cubicBezTo>
                  <a:cubicBezTo>
                    <a:pt x="45" y="44"/>
                    <a:pt x="42" y="52"/>
                    <a:pt x="41" y="55"/>
                  </a:cubicBezTo>
                  <a:cubicBezTo>
                    <a:pt x="0" y="55"/>
                    <a:pt x="0" y="55"/>
                    <a:pt x="0" y="55"/>
                  </a:cubicBezTo>
                  <a:cubicBezTo>
                    <a:pt x="0" y="52"/>
                    <a:pt x="0" y="52"/>
                    <a:pt x="0" y="52"/>
                  </a:cubicBezTo>
                  <a:cubicBezTo>
                    <a:pt x="7" y="52"/>
                    <a:pt x="8" y="51"/>
                    <a:pt x="9" y="44"/>
                  </a:cubicBezTo>
                  <a:cubicBezTo>
                    <a:pt x="16" y="10"/>
                    <a:pt x="16" y="10"/>
                    <a:pt x="16" y="10"/>
                  </a:cubicBezTo>
                  <a:cubicBezTo>
                    <a:pt x="17" y="4"/>
                    <a:pt x="16" y="3"/>
                    <a:pt x="10" y="3"/>
                  </a:cubicBezTo>
                  <a:cubicBezTo>
                    <a:pt x="10" y="0"/>
                    <a:pt x="10" y="0"/>
                    <a:pt x="10" y="0"/>
                  </a:cubicBezTo>
                  <a:lnTo>
                    <a:pt x="4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27"/>
            <p:cNvSpPr>
              <a:spLocks/>
            </p:cNvSpPr>
            <p:nvPr/>
          </p:nvSpPr>
          <p:spPr bwMode="auto">
            <a:xfrm>
              <a:off x="6484938" y="884238"/>
              <a:ext cx="184150" cy="214313"/>
            </a:xfrm>
            <a:custGeom>
              <a:avLst/>
              <a:gdLst>
                <a:gd name="T0" fmla="*/ 49 w 49"/>
                <a:gd name="T1" fmla="*/ 0 h 57"/>
                <a:gd name="T2" fmla="*/ 47 w 49"/>
                <a:gd name="T3" fmla="*/ 15 h 57"/>
                <a:gd name="T4" fmla="*/ 44 w 49"/>
                <a:gd name="T5" fmla="*/ 15 h 57"/>
                <a:gd name="T6" fmla="*/ 43 w 49"/>
                <a:gd name="T7" fmla="*/ 7 h 57"/>
                <a:gd name="T8" fmla="*/ 35 w 49"/>
                <a:gd name="T9" fmla="*/ 5 h 57"/>
                <a:gd name="T10" fmla="*/ 30 w 49"/>
                <a:gd name="T11" fmla="*/ 5 h 57"/>
                <a:gd name="T12" fmla="*/ 23 w 49"/>
                <a:gd name="T13" fmla="*/ 46 h 57"/>
                <a:gd name="T14" fmla="*/ 29 w 49"/>
                <a:gd name="T15" fmla="*/ 54 h 57"/>
                <a:gd name="T16" fmla="*/ 29 w 49"/>
                <a:gd name="T17" fmla="*/ 57 h 57"/>
                <a:gd name="T18" fmla="*/ 3 w 49"/>
                <a:gd name="T19" fmla="*/ 57 h 57"/>
                <a:gd name="T20" fmla="*/ 4 w 49"/>
                <a:gd name="T21" fmla="*/ 54 h 57"/>
                <a:gd name="T22" fmla="*/ 13 w 49"/>
                <a:gd name="T23" fmla="*/ 46 h 57"/>
                <a:gd name="T24" fmla="*/ 21 w 49"/>
                <a:gd name="T25" fmla="*/ 5 h 57"/>
                <a:gd name="T26" fmla="*/ 17 w 49"/>
                <a:gd name="T27" fmla="*/ 5 h 57"/>
                <a:gd name="T28" fmla="*/ 7 w 49"/>
                <a:gd name="T29" fmla="*/ 8 h 57"/>
                <a:gd name="T30" fmla="*/ 3 w 49"/>
                <a:gd name="T31" fmla="*/ 15 h 57"/>
                <a:gd name="T32" fmla="*/ 0 w 49"/>
                <a:gd name="T33" fmla="*/ 15 h 57"/>
                <a:gd name="T34" fmla="*/ 4 w 49"/>
                <a:gd name="T35" fmla="*/ 0 h 57"/>
                <a:gd name="T36" fmla="*/ 6 w 49"/>
                <a:gd name="T37" fmla="*/ 0 h 57"/>
                <a:gd name="T38" fmla="*/ 10 w 49"/>
                <a:gd name="T39" fmla="*/ 2 h 57"/>
                <a:gd name="T40" fmla="*/ 43 w 49"/>
                <a:gd name="T41" fmla="*/ 2 h 57"/>
                <a:gd name="T42" fmla="*/ 47 w 49"/>
                <a:gd name="T43" fmla="*/ 0 h 57"/>
                <a:gd name="T44" fmla="*/ 49 w 4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7">
                  <a:moveTo>
                    <a:pt x="49" y="0"/>
                  </a:moveTo>
                  <a:cubicBezTo>
                    <a:pt x="49" y="3"/>
                    <a:pt x="48" y="10"/>
                    <a:pt x="47" y="15"/>
                  </a:cubicBezTo>
                  <a:cubicBezTo>
                    <a:pt x="44" y="15"/>
                    <a:pt x="44" y="15"/>
                    <a:pt x="44" y="15"/>
                  </a:cubicBezTo>
                  <a:cubicBezTo>
                    <a:pt x="44" y="12"/>
                    <a:pt x="44" y="9"/>
                    <a:pt x="43" y="7"/>
                  </a:cubicBezTo>
                  <a:cubicBezTo>
                    <a:pt x="42" y="6"/>
                    <a:pt x="40" y="5"/>
                    <a:pt x="35" y="5"/>
                  </a:cubicBezTo>
                  <a:cubicBezTo>
                    <a:pt x="30" y="5"/>
                    <a:pt x="30" y="5"/>
                    <a:pt x="30" y="5"/>
                  </a:cubicBezTo>
                  <a:cubicBezTo>
                    <a:pt x="23" y="46"/>
                    <a:pt x="23" y="46"/>
                    <a:pt x="23" y="46"/>
                  </a:cubicBezTo>
                  <a:cubicBezTo>
                    <a:pt x="21" y="53"/>
                    <a:pt x="22" y="54"/>
                    <a:pt x="29" y="54"/>
                  </a:cubicBezTo>
                  <a:cubicBezTo>
                    <a:pt x="29" y="57"/>
                    <a:pt x="29" y="57"/>
                    <a:pt x="29" y="57"/>
                  </a:cubicBezTo>
                  <a:cubicBezTo>
                    <a:pt x="3" y="57"/>
                    <a:pt x="3" y="57"/>
                    <a:pt x="3" y="57"/>
                  </a:cubicBezTo>
                  <a:cubicBezTo>
                    <a:pt x="4" y="54"/>
                    <a:pt x="4" y="54"/>
                    <a:pt x="4" y="54"/>
                  </a:cubicBezTo>
                  <a:cubicBezTo>
                    <a:pt x="11" y="54"/>
                    <a:pt x="12" y="53"/>
                    <a:pt x="13" y="46"/>
                  </a:cubicBezTo>
                  <a:cubicBezTo>
                    <a:pt x="21" y="5"/>
                    <a:pt x="21" y="5"/>
                    <a:pt x="21" y="5"/>
                  </a:cubicBezTo>
                  <a:cubicBezTo>
                    <a:pt x="17" y="5"/>
                    <a:pt x="17" y="5"/>
                    <a:pt x="17" y="5"/>
                  </a:cubicBezTo>
                  <a:cubicBezTo>
                    <a:pt x="10" y="5"/>
                    <a:pt x="9" y="6"/>
                    <a:pt x="7" y="8"/>
                  </a:cubicBezTo>
                  <a:cubicBezTo>
                    <a:pt x="6" y="9"/>
                    <a:pt x="5" y="12"/>
                    <a:pt x="3" y="15"/>
                  </a:cubicBezTo>
                  <a:cubicBezTo>
                    <a:pt x="0" y="15"/>
                    <a:pt x="0" y="15"/>
                    <a:pt x="0" y="15"/>
                  </a:cubicBezTo>
                  <a:cubicBezTo>
                    <a:pt x="2" y="10"/>
                    <a:pt x="3" y="4"/>
                    <a:pt x="4" y="0"/>
                  </a:cubicBezTo>
                  <a:cubicBezTo>
                    <a:pt x="6" y="0"/>
                    <a:pt x="6" y="0"/>
                    <a:pt x="6" y="0"/>
                  </a:cubicBezTo>
                  <a:cubicBezTo>
                    <a:pt x="7" y="2"/>
                    <a:pt x="8" y="2"/>
                    <a:pt x="10" y="2"/>
                  </a:cubicBezTo>
                  <a:cubicBezTo>
                    <a:pt x="43" y="2"/>
                    <a:pt x="43" y="2"/>
                    <a:pt x="43" y="2"/>
                  </a:cubicBezTo>
                  <a:cubicBezTo>
                    <a:pt x="45" y="2"/>
                    <a:pt x="46" y="1"/>
                    <a:pt x="47"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8"/>
            <p:cNvSpPr>
              <a:spLocks/>
            </p:cNvSpPr>
            <p:nvPr/>
          </p:nvSpPr>
          <p:spPr bwMode="auto">
            <a:xfrm>
              <a:off x="6669088" y="890588"/>
              <a:ext cx="252413" cy="207963"/>
            </a:xfrm>
            <a:custGeom>
              <a:avLst/>
              <a:gdLst>
                <a:gd name="T0" fmla="*/ 66 w 67"/>
                <a:gd name="T1" fmla="*/ 3 h 55"/>
                <a:gd name="T2" fmla="*/ 58 w 67"/>
                <a:gd name="T3" fmla="*/ 10 h 55"/>
                <a:gd name="T4" fmla="*/ 52 w 67"/>
                <a:gd name="T5" fmla="*/ 44 h 55"/>
                <a:gd name="T6" fmla="*/ 58 w 67"/>
                <a:gd name="T7" fmla="*/ 52 h 55"/>
                <a:gd name="T8" fmla="*/ 57 w 67"/>
                <a:gd name="T9" fmla="*/ 55 h 55"/>
                <a:gd name="T10" fmla="*/ 33 w 67"/>
                <a:gd name="T11" fmla="*/ 55 h 55"/>
                <a:gd name="T12" fmla="*/ 34 w 67"/>
                <a:gd name="T13" fmla="*/ 52 h 55"/>
                <a:gd name="T14" fmla="*/ 42 w 67"/>
                <a:gd name="T15" fmla="*/ 44 h 55"/>
                <a:gd name="T16" fmla="*/ 45 w 67"/>
                <a:gd name="T17" fmla="*/ 28 h 55"/>
                <a:gd name="T18" fmla="*/ 21 w 67"/>
                <a:gd name="T19" fmla="*/ 28 h 55"/>
                <a:gd name="T20" fmla="*/ 18 w 67"/>
                <a:gd name="T21" fmla="*/ 44 h 55"/>
                <a:gd name="T22" fmla="*/ 24 w 67"/>
                <a:gd name="T23" fmla="*/ 52 h 55"/>
                <a:gd name="T24" fmla="*/ 23 w 67"/>
                <a:gd name="T25" fmla="*/ 55 h 55"/>
                <a:gd name="T26" fmla="*/ 0 w 67"/>
                <a:gd name="T27" fmla="*/ 55 h 55"/>
                <a:gd name="T28" fmla="*/ 0 w 67"/>
                <a:gd name="T29" fmla="*/ 52 h 55"/>
                <a:gd name="T30" fmla="*/ 8 w 67"/>
                <a:gd name="T31" fmla="*/ 44 h 55"/>
                <a:gd name="T32" fmla="*/ 15 w 67"/>
                <a:gd name="T33" fmla="*/ 10 h 55"/>
                <a:gd name="T34" fmla="*/ 9 w 67"/>
                <a:gd name="T35" fmla="*/ 3 h 55"/>
                <a:gd name="T36" fmla="*/ 9 w 67"/>
                <a:gd name="T37" fmla="*/ 0 h 55"/>
                <a:gd name="T38" fmla="*/ 33 w 67"/>
                <a:gd name="T39" fmla="*/ 0 h 55"/>
                <a:gd name="T40" fmla="*/ 32 w 67"/>
                <a:gd name="T41" fmla="*/ 3 h 55"/>
                <a:gd name="T42" fmla="*/ 24 w 67"/>
                <a:gd name="T43" fmla="*/ 10 h 55"/>
                <a:gd name="T44" fmla="*/ 22 w 67"/>
                <a:gd name="T45" fmla="*/ 24 h 55"/>
                <a:gd name="T46" fmla="*/ 46 w 67"/>
                <a:gd name="T47" fmla="*/ 24 h 55"/>
                <a:gd name="T48" fmla="*/ 49 w 67"/>
                <a:gd name="T49" fmla="*/ 10 h 55"/>
                <a:gd name="T50" fmla="*/ 43 w 67"/>
                <a:gd name="T51" fmla="*/ 3 h 55"/>
                <a:gd name="T52" fmla="*/ 44 w 67"/>
                <a:gd name="T53" fmla="*/ 0 h 55"/>
                <a:gd name="T54" fmla="*/ 67 w 67"/>
                <a:gd name="T55" fmla="*/ 0 h 55"/>
                <a:gd name="T56" fmla="*/ 66 w 67"/>
                <a:gd name="T57"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55">
                  <a:moveTo>
                    <a:pt x="66" y="3"/>
                  </a:moveTo>
                  <a:cubicBezTo>
                    <a:pt x="60" y="3"/>
                    <a:pt x="59" y="4"/>
                    <a:pt x="58" y="10"/>
                  </a:cubicBezTo>
                  <a:cubicBezTo>
                    <a:pt x="52" y="44"/>
                    <a:pt x="52" y="44"/>
                    <a:pt x="52" y="44"/>
                  </a:cubicBezTo>
                  <a:cubicBezTo>
                    <a:pt x="50" y="51"/>
                    <a:pt x="51" y="52"/>
                    <a:pt x="58" y="52"/>
                  </a:cubicBezTo>
                  <a:cubicBezTo>
                    <a:pt x="57" y="55"/>
                    <a:pt x="57" y="55"/>
                    <a:pt x="57" y="55"/>
                  </a:cubicBezTo>
                  <a:cubicBezTo>
                    <a:pt x="33" y="55"/>
                    <a:pt x="33" y="55"/>
                    <a:pt x="33" y="55"/>
                  </a:cubicBezTo>
                  <a:cubicBezTo>
                    <a:pt x="34" y="52"/>
                    <a:pt x="34" y="52"/>
                    <a:pt x="34" y="52"/>
                  </a:cubicBezTo>
                  <a:cubicBezTo>
                    <a:pt x="40" y="52"/>
                    <a:pt x="41" y="51"/>
                    <a:pt x="42" y="44"/>
                  </a:cubicBezTo>
                  <a:cubicBezTo>
                    <a:pt x="45" y="28"/>
                    <a:pt x="45" y="28"/>
                    <a:pt x="45" y="28"/>
                  </a:cubicBezTo>
                  <a:cubicBezTo>
                    <a:pt x="21" y="28"/>
                    <a:pt x="21" y="28"/>
                    <a:pt x="21" y="28"/>
                  </a:cubicBezTo>
                  <a:cubicBezTo>
                    <a:pt x="18" y="44"/>
                    <a:pt x="18" y="44"/>
                    <a:pt x="18" y="44"/>
                  </a:cubicBezTo>
                  <a:cubicBezTo>
                    <a:pt x="17" y="51"/>
                    <a:pt x="17" y="52"/>
                    <a:pt x="24" y="52"/>
                  </a:cubicBezTo>
                  <a:cubicBezTo>
                    <a:pt x="23" y="55"/>
                    <a:pt x="23" y="55"/>
                    <a:pt x="23" y="55"/>
                  </a:cubicBezTo>
                  <a:cubicBezTo>
                    <a:pt x="0" y="55"/>
                    <a:pt x="0" y="55"/>
                    <a:pt x="0" y="55"/>
                  </a:cubicBezTo>
                  <a:cubicBezTo>
                    <a:pt x="0" y="52"/>
                    <a:pt x="0" y="52"/>
                    <a:pt x="0" y="52"/>
                  </a:cubicBezTo>
                  <a:cubicBezTo>
                    <a:pt x="7" y="52"/>
                    <a:pt x="7" y="51"/>
                    <a:pt x="8" y="44"/>
                  </a:cubicBezTo>
                  <a:cubicBezTo>
                    <a:pt x="15" y="10"/>
                    <a:pt x="15" y="10"/>
                    <a:pt x="15" y="10"/>
                  </a:cubicBezTo>
                  <a:cubicBezTo>
                    <a:pt x="16" y="4"/>
                    <a:pt x="15" y="3"/>
                    <a:pt x="9" y="3"/>
                  </a:cubicBezTo>
                  <a:cubicBezTo>
                    <a:pt x="9" y="0"/>
                    <a:pt x="9" y="0"/>
                    <a:pt x="9" y="0"/>
                  </a:cubicBezTo>
                  <a:cubicBezTo>
                    <a:pt x="33" y="0"/>
                    <a:pt x="33" y="0"/>
                    <a:pt x="33" y="0"/>
                  </a:cubicBezTo>
                  <a:cubicBezTo>
                    <a:pt x="32" y="3"/>
                    <a:pt x="32" y="3"/>
                    <a:pt x="32" y="3"/>
                  </a:cubicBezTo>
                  <a:cubicBezTo>
                    <a:pt x="26" y="3"/>
                    <a:pt x="26" y="4"/>
                    <a:pt x="24" y="10"/>
                  </a:cubicBezTo>
                  <a:cubicBezTo>
                    <a:pt x="22" y="24"/>
                    <a:pt x="22" y="24"/>
                    <a:pt x="22" y="24"/>
                  </a:cubicBezTo>
                  <a:cubicBezTo>
                    <a:pt x="46" y="24"/>
                    <a:pt x="46" y="24"/>
                    <a:pt x="46" y="24"/>
                  </a:cubicBezTo>
                  <a:cubicBezTo>
                    <a:pt x="49" y="10"/>
                    <a:pt x="49" y="10"/>
                    <a:pt x="49" y="10"/>
                  </a:cubicBezTo>
                  <a:cubicBezTo>
                    <a:pt x="50" y="4"/>
                    <a:pt x="49" y="3"/>
                    <a:pt x="43" y="3"/>
                  </a:cubicBezTo>
                  <a:cubicBezTo>
                    <a:pt x="44" y="0"/>
                    <a:pt x="44" y="0"/>
                    <a:pt x="44" y="0"/>
                  </a:cubicBezTo>
                  <a:cubicBezTo>
                    <a:pt x="67" y="0"/>
                    <a:pt x="67" y="0"/>
                    <a:pt x="67" y="0"/>
                  </a:cubicBezTo>
                  <a:lnTo>
                    <a:pt x="66"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9"/>
            <p:cNvSpPr>
              <a:spLocks/>
            </p:cNvSpPr>
            <p:nvPr/>
          </p:nvSpPr>
          <p:spPr bwMode="auto">
            <a:xfrm>
              <a:off x="6916738" y="890588"/>
              <a:ext cx="184150" cy="207963"/>
            </a:xfrm>
            <a:custGeom>
              <a:avLst/>
              <a:gdLst>
                <a:gd name="T0" fmla="*/ 49 w 49"/>
                <a:gd name="T1" fmla="*/ 0 h 55"/>
                <a:gd name="T2" fmla="*/ 47 w 49"/>
                <a:gd name="T3" fmla="*/ 13 h 55"/>
                <a:gd name="T4" fmla="*/ 44 w 49"/>
                <a:gd name="T5" fmla="*/ 13 h 55"/>
                <a:gd name="T6" fmla="*/ 43 w 49"/>
                <a:gd name="T7" fmla="*/ 6 h 55"/>
                <a:gd name="T8" fmla="*/ 35 w 49"/>
                <a:gd name="T9" fmla="*/ 3 h 55"/>
                <a:gd name="T10" fmla="*/ 30 w 49"/>
                <a:gd name="T11" fmla="*/ 3 h 55"/>
                <a:gd name="T12" fmla="*/ 26 w 49"/>
                <a:gd name="T13" fmla="*/ 7 h 55"/>
                <a:gd name="T14" fmla="*/ 23 w 49"/>
                <a:gd name="T15" fmla="*/ 24 h 55"/>
                <a:gd name="T16" fmla="*/ 29 w 49"/>
                <a:gd name="T17" fmla="*/ 24 h 55"/>
                <a:gd name="T18" fmla="*/ 39 w 49"/>
                <a:gd name="T19" fmla="*/ 18 h 55"/>
                <a:gd name="T20" fmla="*/ 42 w 49"/>
                <a:gd name="T21" fmla="*/ 18 h 55"/>
                <a:gd name="T22" fmla="*/ 39 w 49"/>
                <a:gd name="T23" fmla="*/ 35 h 55"/>
                <a:gd name="T24" fmla="*/ 36 w 49"/>
                <a:gd name="T25" fmla="*/ 35 h 55"/>
                <a:gd name="T26" fmla="*/ 29 w 49"/>
                <a:gd name="T27" fmla="*/ 28 h 55"/>
                <a:gd name="T28" fmla="*/ 22 w 49"/>
                <a:gd name="T29" fmla="*/ 28 h 55"/>
                <a:gd name="T30" fmla="*/ 19 w 49"/>
                <a:gd name="T31" fmla="*/ 43 h 55"/>
                <a:gd name="T32" fmla="*/ 20 w 49"/>
                <a:gd name="T33" fmla="*/ 50 h 55"/>
                <a:gd name="T34" fmla="*/ 27 w 49"/>
                <a:gd name="T35" fmla="*/ 51 h 55"/>
                <a:gd name="T36" fmla="*/ 38 w 49"/>
                <a:gd name="T37" fmla="*/ 49 h 55"/>
                <a:gd name="T38" fmla="*/ 43 w 49"/>
                <a:gd name="T39" fmla="*/ 40 h 55"/>
                <a:gd name="T40" fmla="*/ 46 w 49"/>
                <a:gd name="T41" fmla="*/ 41 h 55"/>
                <a:gd name="T42" fmla="*/ 41 w 49"/>
                <a:gd name="T43" fmla="*/ 55 h 55"/>
                <a:gd name="T44" fmla="*/ 0 w 49"/>
                <a:gd name="T45" fmla="*/ 55 h 55"/>
                <a:gd name="T46" fmla="*/ 1 w 49"/>
                <a:gd name="T47" fmla="*/ 52 h 55"/>
                <a:gd name="T48" fmla="*/ 9 w 49"/>
                <a:gd name="T49" fmla="*/ 44 h 55"/>
                <a:gd name="T50" fmla="*/ 16 w 49"/>
                <a:gd name="T51" fmla="*/ 10 h 55"/>
                <a:gd name="T52" fmla="*/ 10 w 49"/>
                <a:gd name="T53" fmla="*/ 3 h 55"/>
                <a:gd name="T54" fmla="*/ 11 w 49"/>
                <a:gd name="T55" fmla="*/ 0 h 55"/>
                <a:gd name="T56" fmla="*/ 49 w 49"/>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5">
                  <a:moveTo>
                    <a:pt x="49" y="0"/>
                  </a:moveTo>
                  <a:cubicBezTo>
                    <a:pt x="49" y="2"/>
                    <a:pt x="48" y="9"/>
                    <a:pt x="47" y="13"/>
                  </a:cubicBezTo>
                  <a:cubicBezTo>
                    <a:pt x="44" y="13"/>
                    <a:pt x="44" y="13"/>
                    <a:pt x="44" y="13"/>
                  </a:cubicBezTo>
                  <a:cubicBezTo>
                    <a:pt x="44" y="10"/>
                    <a:pt x="44" y="7"/>
                    <a:pt x="43" y="6"/>
                  </a:cubicBezTo>
                  <a:cubicBezTo>
                    <a:pt x="42" y="4"/>
                    <a:pt x="40" y="3"/>
                    <a:pt x="35" y="3"/>
                  </a:cubicBezTo>
                  <a:cubicBezTo>
                    <a:pt x="30" y="3"/>
                    <a:pt x="30" y="3"/>
                    <a:pt x="30" y="3"/>
                  </a:cubicBezTo>
                  <a:cubicBezTo>
                    <a:pt x="27" y="3"/>
                    <a:pt x="27" y="4"/>
                    <a:pt x="26" y="7"/>
                  </a:cubicBezTo>
                  <a:cubicBezTo>
                    <a:pt x="23" y="24"/>
                    <a:pt x="23" y="24"/>
                    <a:pt x="23" y="24"/>
                  </a:cubicBezTo>
                  <a:cubicBezTo>
                    <a:pt x="29" y="24"/>
                    <a:pt x="29" y="24"/>
                    <a:pt x="29" y="24"/>
                  </a:cubicBezTo>
                  <a:cubicBezTo>
                    <a:pt x="37" y="24"/>
                    <a:pt x="37" y="24"/>
                    <a:pt x="39" y="18"/>
                  </a:cubicBezTo>
                  <a:cubicBezTo>
                    <a:pt x="42" y="18"/>
                    <a:pt x="42" y="18"/>
                    <a:pt x="42" y="18"/>
                  </a:cubicBezTo>
                  <a:cubicBezTo>
                    <a:pt x="39" y="35"/>
                    <a:pt x="39" y="35"/>
                    <a:pt x="39" y="35"/>
                  </a:cubicBezTo>
                  <a:cubicBezTo>
                    <a:pt x="36" y="35"/>
                    <a:pt x="36" y="35"/>
                    <a:pt x="36" y="35"/>
                  </a:cubicBezTo>
                  <a:cubicBezTo>
                    <a:pt x="36" y="29"/>
                    <a:pt x="36" y="28"/>
                    <a:pt x="29" y="28"/>
                  </a:cubicBezTo>
                  <a:cubicBezTo>
                    <a:pt x="22" y="28"/>
                    <a:pt x="22" y="28"/>
                    <a:pt x="22" y="28"/>
                  </a:cubicBezTo>
                  <a:cubicBezTo>
                    <a:pt x="19" y="43"/>
                    <a:pt x="19" y="43"/>
                    <a:pt x="19" y="43"/>
                  </a:cubicBezTo>
                  <a:cubicBezTo>
                    <a:pt x="19" y="47"/>
                    <a:pt x="19" y="49"/>
                    <a:pt x="20" y="50"/>
                  </a:cubicBezTo>
                  <a:cubicBezTo>
                    <a:pt x="21" y="51"/>
                    <a:pt x="23" y="51"/>
                    <a:pt x="27" y="51"/>
                  </a:cubicBezTo>
                  <a:cubicBezTo>
                    <a:pt x="33" y="51"/>
                    <a:pt x="35" y="51"/>
                    <a:pt x="38" y="49"/>
                  </a:cubicBezTo>
                  <a:cubicBezTo>
                    <a:pt x="39" y="47"/>
                    <a:pt x="42" y="44"/>
                    <a:pt x="43" y="40"/>
                  </a:cubicBezTo>
                  <a:cubicBezTo>
                    <a:pt x="46" y="41"/>
                    <a:pt x="46" y="41"/>
                    <a:pt x="46" y="41"/>
                  </a:cubicBezTo>
                  <a:cubicBezTo>
                    <a:pt x="45" y="44"/>
                    <a:pt x="42" y="52"/>
                    <a:pt x="41" y="55"/>
                  </a:cubicBezTo>
                  <a:cubicBezTo>
                    <a:pt x="0" y="55"/>
                    <a:pt x="0" y="55"/>
                    <a:pt x="0" y="55"/>
                  </a:cubicBezTo>
                  <a:cubicBezTo>
                    <a:pt x="1" y="52"/>
                    <a:pt x="1" y="52"/>
                    <a:pt x="1" y="52"/>
                  </a:cubicBezTo>
                  <a:cubicBezTo>
                    <a:pt x="8" y="52"/>
                    <a:pt x="8" y="51"/>
                    <a:pt x="9" y="44"/>
                  </a:cubicBezTo>
                  <a:cubicBezTo>
                    <a:pt x="16" y="10"/>
                    <a:pt x="16" y="10"/>
                    <a:pt x="16" y="10"/>
                  </a:cubicBezTo>
                  <a:cubicBezTo>
                    <a:pt x="17" y="4"/>
                    <a:pt x="17" y="3"/>
                    <a:pt x="10" y="3"/>
                  </a:cubicBezTo>
                  <a:cubicBezTo>
                    <a:pt x="11" y="0"/>
                    <a:pt x="11" y="0"/>
                    <a:pt x="11"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30"/>
            <p:cNvSpPr>
              <a:spLocks noEditPoints="1"/>
            </p:cNvSpPr>
            <p:nvPr/>
          </p:nvSpPr>
          <p:spPr bwMode="auto">
            <a:xfrm>
              <a:off x="7112001" y="890588"/>
              <a:ext cx="192088" cy="207963"/>
            </a:xfrm>
            <a:custGeom>
              <a:avLst/>
              <a:gdLst>
                <a:gd name="T0" fmla="*/ 50 w 51"/>
                <a:gd name="T1" fmla="*/ 55 h 55"/>
                <a:gd name="T2" fmla="*/ 49 w 51"/>
                <a:gd name="T3" fmla="*/ 55 h 55"/>
                <a:gd name="T4" fmla="*/ 33 w 51"/>
                <a:gd name="T5" fmla="*/ 47 h 55"/>
                <a:gd name="T6" fmla="*/ 28 w 51"/>
                <a:gd name="T7" fmla="*/ 35 h 55"/>
                <a:gd name="T8" fmla="*/ 23 w 51"/>
                <a:gd name="T9" fmla="*/ 31 h 55"/>
                <a:gd name="T10" fmla="*/ 21 w 51"/>
                <a:gd name="T11" fmla="*/ 31 h 55"/>
                <a:gd name="T12" fmla="*/ 18 w 51"/>
                <a:gd name="T13" fmla="*/ 44 h 55"/>
                <a:gd name="T14" fmla="*/ 24 w 51"/>
                <a:gd name="T15" fmla="*/ 52 h 55"/>
                <a:gd name="T16" fmla="*/ 23 w 51"/>
                <a:gd name="T17" fmla="*/ 55 h 55"/>
                <a:gd name="T18" fmla="*/ 0 w 51"/>
                <a:gd name="T19" fmla="*/ 55 h 55"/>
                <a:gd name="T20" fmla="*/ 1 w 51"/>
                <a:gd name="T21" fmla="*/ 52 h 55"/>
                <a:gd name="T22" fmla="*/ 9 w 51"/>
                <a:gd name="T23" fmla="*/ 44 h 55"/>
                <a:gd name="T24" fmla="*/ 15 w 51"/>
                <a:gd name="T25" fmla="*/ 10 h 55"/>
                <a:gd name="T26" fmla="*/ 10 w 51"/>
                <a:gd name="T27" fmla="*/ 3 h 55"/>
                <a:gd name="T28" fmla="*/ 10 w 51"/>
                <a:gd name="T29" fmla="*/ 0 h 55"/>
                <a:gd name="T30" fmla="*/ 30 w 51"/>
                <a:gd name="T31" fmla="*/ 0 h 55"/>
                <a:gd name="T32" fmla="*/ 43 w 51"/>
                <a:gd name="T33" fmla="*/ 3 h 55"/>
                <a:gd name="T34" fmla="*/ 49 w 51"/>
                <a:gd name="T35" fmla="*/ 13 h 55"/>
                <a:gd name="T36" fmla="*/ 36 w 51"/>
                <a:gd name="T37" fmla="*/ 29 h 55"/>
                <a:gd name="T38" fmla="*/ 40 w 51"/>
                <a:gd name="T39" fmla="*/ 40 h 55"/>
                <a:gd name="T40" fmla="*/ 46 w 51"/>
                <a:gd name="T41" fmla="*/ 49 h 55"/>
                <a:gd name="T42" fmla="*/ 51 w 51"/>
                <a:gd name="T43" fmla="*/ 53 h 55"/>
                <a:gd name="T44" fmla="*/ 50 w 51"/>
                <a:gd name="T45" fmla="*/ 55 h 55"/>
                <a:gd name="T46" fmla="*/ 24 w 51"/>
                <a:gd name="T47" fmla="*/ 28 h 55"/>
                <a:gd name="T48" fmla="*/ 32 w 51"/>
                <a:gd name="T49" fmla="*/ 26 h 55"/>
                <a:gd name="T50" fmla="*/ 39 w 51"/>
                <a:gd name="T51" fmla="*/ 14 h 55"/>
                <a:gd name="T52" fmla="*/ 30 w 51"/>
                <a:gd name="T53" fmla="*/ 3 h 55"/>
                <a:gd name="T54" fmla="*/ 26 w 51"/>
                <a:gd name="T55" fmla="*/ 4 h 55"/>
                <a:gd name="T56" fmla="*/ 25 w 51"/>
                <a:gd name="T57" fmla="*/ 8 h 55"/>
                <a:gd name="T58" fmla="*/ 21 w 51"/>
                <a:gd name="T59" fmla="*/ 28 h 55"/>
                <a:gd name="T60" fmla="*/ 24 w 51"/>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55">
                  <a:moveTo>
                    <a:pt x="50" y="55"/>
                  </a:moveTo>
                  <a:cubicBezTo>
                    <a:pt x="49" y="55"/>
                    <a:pt x="49" y="55"/>
                    <a:pt x="49" y="55"/>
                  </a:cubicBezTo>
                  <a:cubicBezTo>
                    <a:pt x="39" y="55"/>
                    <a:pt x="36" y="53"/>
                    <a:pt x="33" y="47"/>
                  </a:cubicBezTo>
                  <a:cubicBezTo>
                    <a:pt x="31" y="44"/>
                    <a:pt x="30" y="39"/>
                    <a:pt x="28" y="35"/>
                  </a:cubicBezTo>
                  <a:cubicBezTo>
                    <a:pt x="27" y="32"/>
                    <a:pt x="26" y="31"/>
                    <a:pt x="23" y="31"/>
                  </a:cubicBezTo>
                  <a:cubicBezTo>
                    <a:pt x="21" y="31"/>
                    <a:pt x="21" y="31"/>
                    <a:pt x="21" y="31"/>
                  </a:cubicBezTo>
                  <a:cubicBezTo>
                    <a:pt x="18" y="44"/>
                    <a:pt x="18" y="44"/>
                    <a:pt x="18" y="44"/>
                  </a:cubicBezTo>
                  <a:cubicBezTo>
                    <a:pt x="17" y="51"/>
                    <a:pt x="17" y="52"/>
                    <a:pt x="24" y="52"/>
                  </a:cubicBezTo>
                  <a:cubicBezTo>
                    <a:pt x="23" y="55"/>
                    <a:pt x="23" y="55"/>
                    <a:pt x="23" y="55"/>
                  </a:cubicBezTo>
                  <a:cubicBezTo>
                    <a:pt x="0" y="55"/>
                    <a:pt x="0" y="55"/>
                    <a:pt x="0" y="55"/>
                  </a:cubicBezTo>
                  <a:cubicBezTo>
                    <a:pt x="1" y="52"/>
                    <a:pt x="1" y="52"/>
                    <a:pt x="1" y="52"/>
                  </a:cubicBezTo>
                  <a:cubicBezTo>
                    <a:pt x="7" y="52"/>
                    <a:pt x="7" y="51"/>
                    <a:pt x="9" y="44"/>
                  </a:cubicBezTo>
                  <a:cubicBezTo>
                    <a:pt x="15" y="10"/>
                    <a:pt x="15" y="10"/>
                    <a:pt x="15" y="10"/>
                  </a:cubicBezTo>
                  <a:cubicBezTo>
                    <a:pt x="17" y="3"/>
                    <a:pt x="16" y="3"/>
                    <a:pt x="10" y="3"/>
                  </a:cubicBezTo>
                  <a:cubicBezTo>
                    <a:pt x="10" y="0"/>
                    <a:pt x="10" y="0"/>
                    <a:pt x="10" y="0"/>
                  </a:cubicBezTo>
                  <a:cubicBezTo>
                    <a:pt x="30" y="0"/>
                    <a:pt x="30" y="0"/>
                    <a:pt x="30" y="0"/>
                  </a:cubicBezTo>
                  <a:cubicBezTo>
                    <a:pt x="35" y="0"/>
                    <a:pt x="40" y="0"/>
                    <a:pt x="43" y="3"/>
                  </a:cubicBezTo>
                  <a:cubicBezTo>
                    <a:pt x="46" y="5"/>
                    <a:pt x="49" y="8"/>
                    <a:pt x="49" y="13"/>
                  </a:cubicBezTo>
                  <a:cubicBezTo>
                    <a:pt x="49" y="21"/>
                    <a:pt x="42" y="27"/>
                    <a:pt x="36" y="29"/>
                  </a:cubicBezTo>
                  <a:cubicBezTo>
                    <a:pt x="36" y="31"/>
                    <a:pt x="38" y="36"/>
                    <a:pt x="40" y="40"/>
                  </a:cubicBezTo>
                  <a:cubicBezTo>
                    <a:pt x="43" y="44"/>
                    <a:pt x="44" y="47"/>
                    <a:pt x="46" y="49"/>
                  </a:cubicBezTo>
                  <a:cubicBezTo>
                    <a:pt x="47" y="52"/>
                    <a:pt x="49" y="52"/>
                    <a:pt x="51" y="53"/>
                  </a:cubicBezTo>
                  <a:lnTo>
                    <a:pt x="50" y="55"/>
                  </a:lnTo>
                  <a:close/>
                  <a:moveTo>
                    <a:pt x="24" y="28"/>
                  </a:moveTo>
                  <a:cubicBezTo>
                    <a:pt x="27" y="28"/>
                    <a:pt x="30" y="27"/>
                    <a:pt x="32" y="26"/>
                  </a:cubicBezTo>
                  <a:cubicBezTo>
                    <a:pt x="36" y="23"/>
                    <a:pt x="39" y="19"/>
                    <a:pt x="39" y="14"/>
                  </a:cubicBezTo>
                  <a:cubicBezTo>
                    <a:pt x="39" y="6"/>
                    <a:pt x="35" y="3"/>
                    <a:pt x="30" y="3"/>
                  </a:cubicBezTo>
                  <a:cubicBezTo>
                    <a:pt x="28" y="3"/>
                    <a:pt x="27" y="3"/>
                    <a:pt x="26" y="4"/>
                  </a:cubicBezTo>
                  <a:cubicBezTo>
                    <a:pt x="26" y="4"/>
                    <a:pt x="25" y="6"/>
                    <a:pt x="25" y="8"/>
                  </a:cubicBezTo>
                  <a:cubicBezTo>
                    <a:pt x="21" y="28"/>
                    <a:pt x="21" y="28"/>
                    <a:pt x="21" y="28"/>
                  </a:cubicBezTo>
                  <a:lnTo>
                    <a:pt x="2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6" name="Slide Number Placeholder 10"/>
          <p:cNvSpPr>
            <a:spLocks noGrp="1"/>
          </p:cNvSpPr>
          <p:nvPr>
            <p:ph type="sldNum" sz="quarter" idx="4"/>
          </p:nvPr>
        </p:nvSpPr>
        <p:spPr>
          <a:xfrm>
            <a:off x="7996239" y="4710113"/>
            <a:ext cx="585787" cy="211137"/>
          </a:xfrm>
          <a:prstGeom prst="rect">
            <a:avLst/>
          </a:prstGeom>
        </p:spPr>
        <p:txBody>
          <a:bodyPr vert="horz" lIns="91440" tIns="45720" rIns="0" bIns="45720" rtlCol="0" anchor="ctr"/>
          <a:lstStyle>
            <a:lvl1pPr algn="r" fontAlgn="auto">
              <a:spcBef>
                <a:spcPts val="0"/>
              </a:spcBef>
              <a:spcAft>
                <a:spcPts val="0"/>
              </a:spcAft>
              <a:defRPr sz="1000" i="1">
                <a:solidFill>
                  <a:schemeClr val="tx2"/>
                </a:solidFill>
                <a:latin typeface="+mj-lt"/>
                <a:ea typeface="+mn-ea"/>
                <a:cs typeface="Arial" panose="020B0604020202020204" pitchFamily="34" charset="0"/>
              </a:defRPr>
            </a:lvl1pPr>
          </a:lstStyle>
          <a:p>
            <a:fld id="{0B60CEC7-5474-7342-8514-8EC0F9C2B910}" type="slidenum">
              <a:rPr lang="en-US" smtClean="0"/>
              <a:t>‹#›</a:t>
            </a:fld>
            <a:endParaRPr lang="en-US"/>
          </a:p>
        </p:txBody>
      </p:sp>
    </p:spTree>
    <p:extLst>
      <p:ext uri="{BB962C8B-B14F-4D97-AF65-F5344CB8AC3E}">
        <p14:creationId xmlns:p14="http://schemas.microsoft.com/office/powerpoint/2010/main" val="1380925412"/>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2" y="330201"/>
            <a:ext cx="6246586" cy="1023938"/>
          </a:xfrm>
        </p:spPr>
        <p:txBody>
          <a:bodyPr/>
          <a:lstStyle/>
          <a:p>
            <a:r>
              <a:rPr lang="en-US" smtClean="0"/>
              <a:t>Click to edit Master title style</a:t>
            </a:r>
            <a:endParaRPr lang="en-US" dirty="0"/>
          </a:p>
        </p:txBody>
      </p:sp>
      <p:sp>
        <p:nvSpPr>
          <p:cNvPr id="8" name="Content Placeholder 7"/>
          <p:cNvSpPr>
            <a:spLocks noGrp="1"/>
          </p:cNvSpPr>
          <p:nvPr>
            <p:ph sz="quarter" idx="12"/>
          </p:nvPr>
        </p:nvSpPr>
        <p:spPr>
          <a:xfrm>
            <a:off x="581691" y="1430938"/>
            <a:ext cx="7963822" cy="2975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a:grpSpLocks noChangeAspect="1"/>
          </p:cNvGrpSpPr>
          <p:nvPr/>
        </p:nvGrpSpPr>
        <p:grpSpPr>
          <a:xfrm>
            <a:off x="6951663" y="285504"/>
            <a:ext cx="1600200" cy="393946"/>
            <a:chOff x="1893888" y="-228600"/>
            <a:chExt cx="5410201" cy="1331913"/>
          </a:xfrm>
          <a:solidFill>
            <a:schemeClr val="tx1"/>
          </a:solidFill>
        </p:grpSpPr>
        <p:sp>
          <p:nvSpPr>
            <p:cNvPr id="10" name="Freeform 5"/>
            <p:cNvSpPr>
              <a:spLocks noEditPoints="1"/>
            </p:cNvSpPr>
            <p:nvPr/>
          </p:nvSpPr>
          <p:spPr bwMode="auto">
            <a:xfrm>
              <a:off x="7083426" y="-220662"/>
              <a:ext cx="146050" cy="147638"/>
            </a:xfrm>
            <a:custGeom>
              <a:avLst/>
              <a:gdLst>
                <a:gd name="T0" fmla="*/ 19 w 39"/>
                <a:gd name="T1" fmla="*/ 35 h 39"/>
                <a:gd name="T2" fmla="*/ 3 w 39"/>
                <a:gd name="T3" fmla="*/ 19 h 39"/>
                <a:gd name="T4" fmla="*/ 19 w 39"/>
                <a:gd name="T5" fmla="*/ 3 h 39"/>
                <a:gd name="T6" fmla="*/ 35 w 39"/>
                <a:gd name="T7" fmla="*/ 19 h 39"/>
                <a:gd name="T8" fmla="*/ 19 w 39"/>
                <a:gd name="T9" fmla="*/ 35 h 39"/>
                <a:gd name="T10" fmla="*/ 19 w 39"/>
                <a:gd name="T11" fmla="*/ 0 h 39"/>
                <a:gd name="T12" fmla="*/ 0 w 39"/>
                <a:gd name="T13" fmla="*/ 19 h 39"/>
                <a:gd name="T14" fmla="*/ 19 w 39"/>
                <a:gd name="T15" fmla="*/ 39 h 39"/>
                <a:gd name="T16" fmla="*/ 39 w 39"/>
                <a:gd name="T17" fmla="*/ 19 h 39"/>
                <a:gd name="T18" fmla="*/ 19 w 39"/>
                <a:gd name="T19" fmla="*/ 0 h 39"/>
                <a:gd name="T20" fmla="*/ 17 w 39"/>
                <a:gd name="T21" fmla="*/ 21 h 39"/>
                <a:gd name="T22" fmla="*/ 18 w 39"/>
                <a:gd name="T23" fmla="*/ 21 h 39"/>
                <a:gd name="T24" fmla="*/ 22 w 39"/>
                <a:gd name="T25" fmla="*/ 26 h 39"/>
                <a:gd name="T26" fmla="*/ 22 w 39"/>
                <a:gd name="T27" fmla="*/ 31 h 39"/>
                <a:gd name="T28" fmla="*/ 28 w 39"/>
                <a:gd name="T29" fmla="*/ 31 h 39"/>
                <a:gd name="T30" fmla="*/ 27 w 39"/>
                <a:gd name="T31" fmla="*/ 24 h 39"/>
                <a:gd name="T32" fmla="*/ 22 w 39"/>
                <a:gd name="T33" fmla="*/ 19 h 39"/>
                <a:gd name="T34" fmla="*/ 22 w 39"/>
                <a:gd name="T35" fmla="*/ 19 h 39"/>
                <a:gd name="T36" fmla="*/ 27 w 39"/>
                <a:gd name="T37" fmla="*/ 14 h 39"/>
                <a:gd name="T38" fmla="*/ 21 w 39"/>
                <a:gd name="T39" fmla="*/ 8 h 39"/>
                <a:gd name="T40" fmla="*/ 12 w 39"/>
                <a:gd name="T41" fmla="*/ 8 h 39"/>
                <a:gd name="T42" fmla="*/ 12 w 39"/>
                <a:gd name="T43" fmla="*/ 31 h 39"/>
                <a:gd name="T44" fmla="*/ 17 w 39"/>
                <a:gd name="T45" fmla="*/ 31 h 39"/>
                <a:gd name="T46" fmla="*/ 17 w 39"/>
                <a:gd name="T47" fmla="*/ 21 h 39"/>
                <a:gd name="T48" fmla="*/ 17 w 39"/>
                <a:gd name="T49" fmla="*/ 12 h 39"/>
                <a:gd name="T50" fmla="*/ 19 w 39"/>
                <a:gd name="T51" fmla="*/ 12 h 39"/>
                <a:gd name="T52" fmla="*/ 22 w 39"/>
                <a:gd name="T53" fmla="*/ 15 h 39"/>
                <a:gd name="T54" fmla="*/ 19 w 39"/>
                <a:gd name="T55" fmla="*/ 18 h 39"/>
                <a:gd name="T56" fmla="*/ 17 w 39"/>
                <a:gd name="T57" fmla="*/ 18 h 39"/>
                <a:gd name="T58" fmla="*/ 17 w 39"/>
                <a:gd name="T59"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39">
                  <a:moveTo>
                    <a:pt x="19" y="35"/>
                  </a:moveTo>
                  <a:cubicBezTo>
                    <a:pt x="10" y="35"/>
                    <a:pt x="3" y="28"/>
                    <a:pt x="3" y="19"/>
                  </a:cubicBezTo>
                  <a:cubicBezTo>
                    <a:pt x="3" y="10"/>
                    <a:pt x="10" y="3"/>
                    <a:pt x="19" y="3"/>
                  </a:cubicBezTo>
                  <a:cubicBezTo>
                    <a:pt x="28" y="3"/>
                    <a:pt x="35" y="10"/>
                    <a:pt x="35" y="19"/>
                  </a:cubicBezTo>
                  <a:cubicBezTo>
                    <a:pt x="35" y="28"/>
                    <a:pt x="28" y="35"/>
                    <a:pt x="19" y="35"/>
                  </a:cubicBezTo>
                  <a:close/>
                  <a:moveTo>
                    <a:pt x="19" y="0"/>
                  </a:moveTo>
                  <a:cubicBezTo>
                    <a:pt x="8" y="0"/>
                    <a:pt x="0" y="8"/>
                    <a:pt x="0" y="19"/>
                  </a:cubicBezTo>
                  <a:cubicBezTo>
                    <a:pt x="0" y="30"/>
                    <a:pt x="8" y="39"/>
                    <a:pt x="19" y="39"/>
                  </a:cubicBezTo>
                  <a:cubicBezTo>
                    <a:pt x="30" y="39"/>
                    <a:pt x="39" y="30"/>
                    <a:pt x="39" y="19"/>
                  </a:cubicBezTo>
                  <a:cubicBezTo>
                    <a:pt x="39" y="8"/>
                    <a:pt x="30" y="0"/>
                    <a:pt x="19" y="0"/>
                  </a:cubicBezTo>
                  <a:close/>
                  <a:moveTo>
                    <a:pt x="17" y="21"/>
                  </a:moveTo>
                  <a:cubicBezTo>
                    <a:pt x="18" y="21"/>
                    <a:pt x="18" y="21"/>
                    <a:pt x="18" y="21"/>
                  </a:cubicBezTo>
                  <a:cubicBezTo>
                    <a:pt x="22" y="21"/>
                    <a:pt x="22" y="24"/>
                    <a:pt x="22" y="26"/>
                  </a:cubicBezTo>
                  <a:cubicBezTo>
                    <a:pt x="22" y="28"/>
                    <a:pt x="22" y="29"/>
                    <a:pt x="22" y="31"/>
                  </a:cubicBezTo>
                  <a:cubicBezTo>
                    <a:pt x="28" y="31"/>
                    <a:pt x="28" y="31"/>
                    <a:pt x="28" y="31"/>
                  </a:cubicBezTo>
                  <a:cubicBezTo>
                    <a:pt x="27" y="30"/>
                    <a:pt x="27" y="25"/>
                    <a:pt x="27" y="24"/>
                  </a:cubicBezTo>
                  <a:cubicBezTo>
                    <a:pt x="27" y="20"/>
                    <a:pt x="24" y="20"/>
                    <a:pt x="22" y="19"/>
                  </a:cubicBezTo>
                  <a:cubicBezTo>
                    <a:pt x="22" y="19"/>
                    <a:pt x="22" y="19"/>
                    <a:pt x="22" y="19"/>
                  </a:cubicBezTo>
                  <a:cubicBezTo>
                    <a:pt x="26" y="19"/>
                    <a:pt x="27" y="17"/>
                    <a:pt x="27" y="14"/>
                  </a:cubicBezTo>
                  <a:cubicBezTo>
                    <a:pt x="27" y="10"/>
                    <a:pt x="25" y="8"/>
                    <a:pt x="21" y="8"/>
                  </a:cubicBezTo>
                  <a:cubicBezTo>
                    <a:pt x="12" y="8"/>
                    <a:pt x="12" y="8"/>
                    <a:pt x="12" y="8"/>
                  </a:cubicBezTo>
                  <a:cubicBezTo>
                    <a:pt x="12" y="31"/>
                    <a:pt x="12" y="31"/>
                    <a:pt x="12" y="31"/>
                  </a:cubicBezTo>
                  <a:cubicBezTo>
                    <a:pt x="17" y="31"/>
                    <a:pt x="17" y="31"/>
                    <a:pt x="17" y="31"/>
                  </a:cubicBezTo>
                  <a:lnTo>
                    <a:pt x="17" y="21"/>
                  </a:lnTo>
                  <a:close/>
                  <a:moveTo>
                    <a:pt x="17" y="12"/>
                  </a:moveTo>
                  <a:cubicBezTo>
                    <a:pt x="19" y="12"/>
                    <a:pt x="19" y="12"/>
                    <a:pt x="19" y="12"/>
                  </a:cubicBezTo>
                  <a:cubicBezTo>
                    <a:pt x="21" y="12"/>
                    <a:pt x="22" y="12"/>
                    <a:pt x="22" y="15"/>
                  </a:cubicBezTo>
                  <a:cubicBezTo>
                    <a:pt x="22" y="16"/>
                    <a:pt x="21" y="18"/>
                    <a:pt x="19" y="18"/>
                  </a:cubicBezTo>
                  <a:cubicBezTo>
                    <a:pt x="17" y="18"/>
                    <a:pt x="17" y="18"/>
                    <a:pt x="17" y="18"/>
                  </a:cubicBezTo>
                  <a:lnTo>
                    <a:pt x="17"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noEditPoints="1"/>
            </p:cNvSpPr>
            <p:nvPr/>
          </p:nvSpPr>
          <p:spPr bwMode="auto">
            <a:xfrm>
              <a:off x="3798888" y="-228600"/>
              <a:ext cx="3482975" cy="839788"/>
            </a:xfrm>
            <a:custGeom>
              <a:avLst/>
              <a:gdLst>
                <a:gd name="T0" fmla="*/ 138 w 927"/>
                <a:gd name="T1" fmla="*/ 138 h 222"/>
                <a:gd name="T2" fmla="*/ 98 w 927"/>
                <a:gd name="T3" fmla="*/ 39 h 222"/>
                <a:gd name="T4" fmla="*/ 291 w 927"/>
                <a:gd name="T5" fmla="*/ 100 h 222"/>
                <a:gd name="T6" fmla="*/ 293 w 927"/>
                <a:gd name="T7" fmla="*/ 178 h 222"/>
                <a:gd name="T8" fmla="*/ 255 w 927"/>
                <a:gd name="T9" fmla="*/ 100 h 222"/>
                <a:gd name="T10" fmla="*/ 698 w 927"/>
                <a:gd name="T11" fmla="*/ 148 h 222"/>
                <a:gd name="T12" fmla="*/ 676 w 927"/>
                <a:gd name="T13" fmla="*/ 93 h 222"/>
                <a:gd name="T14" fmla="*/ 554 w 927"/>
                <a:gd name="T15" fmla="*/ 100 h 222"/>
                <a:gd name="T16" fmla="*/ 491 w 927"/>
                <a:gd name="T17" fmla="*/ 140 h 222"/>
                <a:gd name="T18" fmla="*/ 251 w 927"/>
                <a:gd name="T19" fmla="*/ 59 h 222"/>
                <a:gd name="T20" fmla="*/ 211 w 927"/>
                <a:gd name="T21" fmla="*/ 197 h 222"/>
                <a:gd name="T22" fmla="*/ 127 w 927"/>
                <a:gd name="T23" fmla="*/ 0 h 222"/>
                <a:gd name="T24" fmla="*/ 0 w 927"/>
                <a:gd name="T25" fmla="*/ 221 h 222"/>
                <a:gd name="T26" fmla="*/ 34 w 927"/>
                <a:gd name="T27" fmla="*/ 180 h 222"/>
                <a:gd name="T28" fmla="*/ 172 w 927"/>
                <a:gd name="T29" fmla="*/ 221 h 222"/>
                <a:gd name="T30" fmla="*/ 366 w 927"/>
                <a:gd name="T31" fmla="*/ 139 h 222"/>
                <a:gd name="T32" fmla="*/ 251 w 927"/>
                <a:gd name="T33" fmla="*/ 59 h 222"/>
                <a:gd name="T34" fmla="*/ 574 w 927"/>
                <a:gd name="T35" fmla="*/ 221 h 222"/>
                <a:gd name="T36" fmla="*/ 635 w 927"/>
                <a:gd name="T37" fmla="*/ 187 h 222"/>
                <a:gd name="T38" fmla="*/ 732 w 927"/>
                <a:gd name="T39" fmla="*/ 221 h 222"/>
                <a:gd name="T40" fmla="*/ 815 w 927"/>
                <a:gd name="T41" fmla="*/ 99 h 222"/>
                <a:gd name="T42" fmla="*/ 884 w 927"/>
                <a:gd name="T43" fmla="*/ 142 h 222"/>
                <a:gd name="T44" fmla="*/ 927 w 927"/>
                <a:gd name="T45" fmla="*/ 222 h 222"/>
                <a:gd name="T46" fmla="*/ 863 w 927"/>
                <a:gd name="T47" fmla="*/ 57 h 222"/>
                <a:gd name="T48" fmla="*/ 771 w 927"/>
                <a:gd name="T49" fmla="*/ 199 h 222"/>
                <a:gd name="T50" fmla="*/ 677 w 927"/>
                <a:gd name="T51" fmla="*/ 58 h 222"/>
                <a:gd name="T52" fmla="*/ 592 w 927"/>
                <a:gd name="T53" fmla="*/ 162 h 222"/>
                <a:gd name="T54" fmla="*/ 447 w 927"/>
                <a:gd name="T55" fmla="*/ 58 h 222"/>
                <a:gd name="T56" fmla="*/ 435 w 927"/>
                <a:gd name="T57" fmla="*/ 175 h 222"/>
                <a:gd name="T58" fmla="*/ 418 w 927"/>
                <a:gd name="T59" fmla="*/ 41 h 222"/>
                <a:gd name="T60" fmla="*/ 858 w 927"/>
                <a:gd name="T61" fmla="*/ 0 h 222"/>
                <a:gd name="T62" fmla="*/ 163 w 927"/>
                <a:gd name="T63" fmla="*/ 41 h 222"/>
                <a:gd name="T64" fmla="*/ 374 w 927"/>
                <a:gd name="T65" fmla="*/ 157 h 222"/>
                <a:gd name="T66" fmla="*/ 491 w 927"/>
                <a:gd name="T67" fmla="*/ 221 h 222"/>
                <a:gd name="T68" fmla="*/ 540 w 927"/>
                <a:gd name="T69" fmla="*/ 17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7" h="222">
                  <a:moveTo>
                    <a:pt x="98" y="39"/>
                  </a:moveTo>
                  <a:cubicBezTo>
                    <a:pt x="138" y="138"/>
                    <a:pt x="138" y="138"/>
                    <a:pt x="138" y="138"/>
                  </a:cubicBezTo>
                  <a:cubicBezTo>
                    <a:pt x="51" y="138"/>
                    <a:pt x="51" y="138"/>
                    <a:pt x="51" y="138"/>
                  </a:cubicBezTo>
                  <a:lnTo>
                    <a:pt x="98" y="39"/>
                  </a:lnTo>
                  <a:close/>
                  <a:moveTo>
                    <a:pt x="255" y="100"/>
                  </a:moveTo>
                  <a:cubicBezTo>
                    <a:pt x="291" y="100"/>
                    <a:pt x="291" y="100"/>
                    <a:pt x="291" y="100"/>
                  </a:cubicBezTo>
                  <a:cubicBezTo>
                    <a:pt x="302" y="100"/>
                    <a:pt x="319" y="116"/>
                    <a:pt x="319" y="141"/>
                  </a:cubicBezTo>
                  <a:cubicBezTo>
                    <a:pt x="321" y="163"/>
                    <a:pt x="305" y="178"/>
                    <a:pt x="293" y="178"/>
                  </a:cubicBezTo>
                  <a:cubicBezTo>
                    <a:pt x="255" y="178"/>
                    <a:pt x="255" y="178"/>
                    <a:pt x="255" y="178"/>
                  </a:cubicBezTo>
                  <a:lnTo>
                    <a:pt x="255" y="100"/>
                  </a:lnTo>
                  <a:close/>
                  <a:moveTo>
                    <a:pt x="676" y="93"/>
                  </a:moveTo>
                  <a:cubicBezTo>
                    <a:pt x="698" y="148"/>
                    <a:pt x="698" y="148"/>
                    <a:pt x="698" y="148"/>
                  </a:cubicBezTo>
                  <a:cubicBezTo>
                    <a:pt x="651" y="148"/>
                    <a:pt x="651" y="148"/>
                    <a:pt x="651" y="148"/>
                  </a:cubicBezTo>
                  <a:lnTo>
                    <a:pt x="676" y="93"/>
                  </a:lnTo>
                  <a:close/>
                  <a:moveTo>
                    <a:pt x="491" y="100"/>
                  </a:moveTo>
                  <a:cubicBezTo>
                    <a:pt x="554" y="100"/>
                    <a:pt x="554" y="100"/>
                    <a:pt x="554" y="100"/>
                  </a:cubicBezTo>
                  <a:cubicBezTo>
                    <a:pt x="580" y="100"/>
                    <a:pt x="581" y="140"/>
                    <a:pt x="555" y="140"/>
                  </a:cubicBezTo>
                  <a:cubicBezTo>
                    <a:pt x="491" y="140"/>
                    <a:pt x="491" y="140"/>
                    <a:pt x="491" y="140"/>
                  </a:cubicBezTo>
                  <a:lnTo>
                    <a:pt x="491" y="100"/>
                  </a:lnTo>
                  <a:close/>
                  <a:moveTo>
                    <a:pt x="251" y="59"/>
                  </a:moveTo>
                  <a:cubicBezTo>
                    <a:pt x="211" y="59"/>
                    <a:pt x="211" y="59"/>
                    <a:pt x="211" y="59"/>
                  </a:cubicBezTo>
                  <a:cubicBezTo>
                    <a:pt x="211" y="197"/>
                    <a:pt x="211" y="197"/>
                    <a:pt x="211" y="197"/>
                  </a:cubicBezTo>
                  <a:cubicBezTo>
                    <a:pt x="210" y="197"/>
                    <a:pt x="210" y="197"/>
                    <a:pt x="210" y="197"/>
                  </a:cubicBezTo>
                  <a:cubicBezTo>
                    <a:pt x="127" y="0"/>
                    <a:pt x="127" y="0"/>
                    <a:pt x="127" y="0"/>
                  </a:cubicBezTo>
                  <a:cubicBezTo>
                    <a:pt x="103" y="0"/>
                    <a:pt x="103" y="0"/>
                    <a:pt x="103" y="0"/>
                  </a:cubicBezTo>
                  <a:cubicBezTo>
                    <a:pt x="0" y="221"/>
                    <a:pt x="0" y="221"/>
                    <a:pt x="0" y="221"/>
                  </a:cubicBezTo>
                  <a:cubicBezTo>
                    <a:pt x="14" y="221"/>
                    <a:pt x="14" y="221"/>
                    <a:pt x="14" y="221"/>
                  </a:cubicBezTo>
                  <a:cubicBezTo>
                    <a:pt x="34" y="180"/>
                    <a:pt x="34" y="180"/>
                    <a:pt x="34" y="180"/>
                  </a:cubicBezTo>
                  <a:cubicBezTo>
                    <a:pt x="155" y="180"/>
                    <a:pt x="155" y="180"/>
                    <a:pt x="155" y="180"/>
                  </a:cubicBezTo>
                  <a:cubicBezTo>
                    <a:pt x="172" y="221"/>
                    <a:pt x="172" y="221"/>
                    <a:pt x="172" y="221"/>
                  </a:cubicBezTo>
                  <a:cubicBezTo>
                    <a:pt x="302" y="221"/>
                    <a:pt x="302" y="221"/>
                    <a:pt x="302" y="221"/>
                  </a:cubicBezTo>
                  <a:cubicBezTo>
                    <a:pt x="332" y="220"/>
                    <a:pt x="366" y="181"/>
                    <a:pt x="366" y="139"/>
                  </a:cubicBezTo>
                  <a:cubicBezTo>
                    <a:pt x="366" y="106"/>
                    <a:pt x="341" y="59"/>
                    <a:pt x="302" y="59"/>
                  </a:cubicBezTo>
                  <a:cubicBezTo>
                    <a:pt x="251" y="59"/>
                    <a:pt x="251" y="59"/>
                    <a:pt x="251" y="59"/>
                  </a:cubicBezTo>
                  <a:moveTo>
                    <a:pt x="540" y="177"/>
                  </a:moveTo>
                  <a:cubicBezTo>
                    <a:pt x="577" y="188"/>
                    <a:pt x="574" y="221"/>
                    <a:pt x="574" y="221"/>
                  </a:cubicBezTo>
                  <a:cubicBezTo>
                    <a:pt x="619" y="221"/>
                    <a:pt x="619" y="221"/>
                    <a:pt x="619" y="221"/>
                  </a:cubicBezTo>
                  <a:cubicBezTo>
                    <a:pt x="635" y="187"/>
                    <a:pt x="635" y="187"/>
                    <a:pt x="635" y="187"/>
                  </a:cubicBezTo>
                  <a:cubicBezTo>
                    <a:pt x="716" y="187"/>
                    <a:pt x="716" y="187"/>
                    <a:pt x="716" y="187"/>
                  </a:cubicBezTo>
                  <a:cubicBezTo>
                    <a:pt x="732" y="221"/>
                    <a:pt x="732" y="221"/>
                    <a:pt x="732" y="221"/>
                  </a:cubicBezTo>
                  <a:cubicBezTo>
                    <a:pt x="815" y="221"/>
                    <a:pt x="815" y="221"/>
                    <a:pt x="815" y="221"/>
                  </a:cubicBezTo>
                  <a:cubicBezTo>
                    <a:pt x="815" y="99"/>
                    <a:pt x="815" y="99"/>
                    <a:pt x="815" y="99"/>
                  </a:cubicBezTo>
                  <a:cubicBezTo>
                    <a:pt x="857" y="99"/>
                    <a:pt x="857" y="99"/>
                    <a:pt x="857" y="99"/>
                  </a:cubicBezTo>
                  <a:cubicBezTo>
                    <a:pt x="872" y="99"/>
                    <a:pt x="887" y="113"/>
                    <a:pt x="884" y="142"/>
                  </a:cubicBezTo>
                  <a:cubicBezTo>
                    <a:pt x="884" y="222"/>
                    <a:pt x="884" y="222"/>
                    <a:pt x="884" y="222"/>
                  </a:cubicBezTo>
                  <a:cubicBezTo>
                    <a:pt x="927" y="222"/>
                    <a:pt x="927" y="222"/>
                    <a:pt x="927" y="222"/>
                  </a:cubicBezTo>
                  <a:cubicBezTo>
                    <a:pt x="927" y="135"/>
                    <a:pt x="927" y="135"/>
                    <a:pt x="927" y="135"/>
                  </a:cubicBezTo>
                  <a:cubicBezTo>
                    <a:pt x="927" y="84"/>
                    <a:pt x="899" y="57"/>
                    <a:pt x="863" y="57"/>
                  </a:cubicBezTo>
                  <a:cubicBezTo>
                    <a:pt x="771" y="57"/>
                    <a:pt x="771" y="57"/>
                    <a:pt x="771" y="57"/>
                  </a:cubicBezTo>
                  <a:cubicBezTo>
                    <a:pt x="771" y="199"/>
                    <a:pt x="771" y="199"/>
                    <a:pt x="771" y="199"/>
                  </a:cubicBezTo>
                  <a:cubicBezTo>
                    <a:pt x="707" y="58"/>
                    <a:pt x="707" y="58"/>
                    <a:pt x="707" y="58"/>
                  </a:cubicBezTo>
                  <a:cubicBezTo>
                    <a:pt x="677" y="58"/>
                    <a:pt x="677" y="58"/>
                    <a:pt x="677" y="58"/>
                  </a:cubicBezTo>
                  <a:cubicBezTo>
                    <a:pt x="616" y="193"/>
                    <a:pt x="616" y="193"/>
                    <a:pt x="616" y="193"/>
                  </a:cubicBezTo>
                  <a:cubicBezTo>
                    <a:pt x="616" y="175"/>
                    <a:pt x="592" y="162"/>
                    <a:pt x="592" y="162"/>
                  </a:cubicBezTo>
                  <a:cubicBezTo>
                    <a:pt x="613" y="163"/>
                    <a:pt x="637" y="65"/>
                    <a:pt x="564" y="58"/>
                  </a:cubicBezTo>
                  <a:cubicBezTo>
                    <a:pt x="447" y="58"/>
                    <a:pt x="447" y="58"/>
                    <a:pt x="447" y="58"/>
                  </a:cubicBezTo>
                  <a:cubicBezTo>
                    <a:pt x="447" y="175"/>
                    <a:pt x="447" y="175"/>
                    <a:pt x="447" y="175"/>
                  </a:cubicBezTo>
                  <a:cubicBezTo>
                    <a:pt x="435" y="175"/>
                    <a:pt x="435" y="175"/>
                    <a:pt x="435" y="175"/>
                  </a:cubicBezTo>
                  <a:cubicBezTo>
                    <a:pt x="427" y="174"/>
                    <a:pt x="418" y="158"/>
                    <a:pt x="418" y="148"/>
                  </a:cubicBezTo>
                  <a:cubicBezTo>
                    <a:pt x="418" y="41"/>
                    <a:pt x="418" y="41"/>
                    <a:pt x="418" y="41"/>
                  </a:cubicBezTo>
                  <a:cubicBezTo>
                    <a:pt x="858" y="41"/>
                    <a:pt x="858" y="41"/>
                    <a:pt x="858" y="41"/>
                  </a:cubicBezTo>
                  <a:cubicBezTo>
                    <a:pt x="858" y="0"/>
                    <a:pt x="858" y="0"/>
                    <a:pt x="858" y="0"/>
                  </a:cubicBezTo>
                  <a:cubicBezTo>
                    <a:pt x="142" y="0"/>
                    <a:pt x="142" y="0"/>
                    <a:pt x="142" y="0"/>
                  </a:cubicBezTo>
                  <a:cubicBezTo>
                    <a:pt x="163" y="41"/>
                    <a:pt x="163" y="41"/>
                    <a:pt x="163" y="41"/>
                  </a:cubicBezTo>
                  <a:cubicBezTo>
                    <a:pt x="374" y="41"/>
                    <a:pt x="374" y="41"/>
                    <a:pt x="374" y="41"/>
                  </a:cubicBezTo>
                  <a:cubicBezTo>
                    <a:pt x="374" y="157"/>
                    <a:pt x="374" y="157"/>
                    <a:pt x="374" y="157"/>
                  </a:cubicBezTo>
                  <a:cubicBezTo>
                    <a:pt x="374" y="189"/>
                    <a:pt x="410" y="220"/>
                    <a:pt x="445" y="221"/>
                  </a:cubicBezTo>
                  <a:cubicBezTo>
                    <a:pt x="491" y="221"/>
                    <a:pt x="491" y="221"/>
                    <a:pt x="491" y="221"/>
                  </a:cubicBezTo>
                  <a:cubicBezTo>
                    <a:pt x="491" y="177"/>
                    <a:pt x="491" y="177"/>
                    <a:pt x="491" y="177"/>
                  </a:cubicBezTo>
                  <a:lnTo>
                    <a:pt x="540" y="1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7"/>
            <p:cNvSpPr>
              <a:spLocks noEditPoints="1"/>
            </p:cNvSpPr>
            <p:nvPr/>
          </p:nvSpPr>
          <p:spPr bwMode="auto">
            <a:xfrm>
              <a:off x="1893888" y="890588"/>
              <a:ext cx="184150" cy="207963"/>
            </a:xfrm>
            <a:custGeom>
              <a:avLst/>
              <a:gdLst>
                <a:gd name="T0" fmla="*/ 31 w 49"/>
                <a:gd name="T1" fmla="*/ 0 h 55"/>
                <a:gd name="T2" fmla="*/ 49 w 49"/>
                <a:gd name="T3" fmla="*/ 12 h 55"/>
                <a:gd name="T4" fmla="*/ 34 w 49"/>
                <a:gd name="T5" fmla="*/ 25 h 55"/>
                <a:gd name="T6" fmla="*/ 34 w 49"/>
                <a:gd name="T7" fmla="*/ 25 h 55"/>
                <a:gd name="T8" fmla="*/ 47 w 49"/>
                <a:gd name="T9" fmla="*/ 38 h 55"/>
                <a:gd name="T10" fmla="*/ 37 w 49"/>
                <a:gd name="T11" fmla="*/ 52 h 55"/>
                <a:gd name="T12" fmla="*/ 19 w 49"/>
                <a:gd name="T13" fmla="*/ 55 h 55"/>
                <a:gd name="T14" fmla="*/ 0 w 49"/>
                <a:gd name="T15" fmla="*/ 55 h 55"/>
                <a:gd name="T16" fmla="*/ 0 w 49"/>
                <a:gd name="T17" fmla="*/ 52 h 55"/>
                <a:gd name="T18" fmla="*/ 9 w 49"/>
                <a:gd name="T19" fmla="*/ 44 h 55"/>
                <a:gd name="T20" fmla="*/ 15 w 49"/>
                <a:gd name="T21" fmla="*/ 10 h 55"/>
                <a:gd name="T22" fmla="*/ 9 w 49"/>
                <a:gd name="T23" fmla="*/ 3 h 55"/>
                <a:gd name="T24" fmla="*/ 10 w 49"/>
                <a:gd name="T25" fmla="*/ 0 h 55"/>
                <a:gd name="T26" fmla="*/ 31 w 49"/>
                <a:gd name="T27" fmla="*/ 0 h 55"/>
                <a:gd name="T28" fmla="*/ 18 w 49"/>
                <a:gd name="T29" fmla="*/ 44 h 55"/>
                <a:gd name="T30" fmla="*/ 23 w 49"/>
                <a:gd name="T31" fmla="*/ 52 h 55"/>
                <a:gd name="T32" fmla="*/ 36 w 49"/>
                <a:gd name="T33" fmla="*/ 38 h 55"/>
                <a:gd name="T34" fmla="*/ 24 w 49"/>
                <a:gd name="T35" fmla="*/ 27 h 55"/>
                <a:gd name="T36" fmla="*/ 21 w 49"/>
                <a:gd name="T37" fmla="*/ 27 h 55"/>
                <a:gd name="T38" fmla="*/ 18 w 49"/>
                <a:gd name="T39" fmla="*/ 44 h 55"/>
                <a:gd name="T40" fmla="*/ 25 w 49"/>
                <a:gd name="T41" fmla="*/ 24 h 55"/>
                <a:gd name="T42" fmla="*/ 39 w 49"/>
                <a:gd name="T43" fmla="*/ 12 h 55"/>
                <a:gd name="T44" fmla="*/ 30 w 49"/>
                <a:gd name="T45" fmla="*/ 3 h 55"/>
                <a:gd name="T46" fmla="*/ 26 w 49"/>
                <a:gd name="T47" fmla="*/ 4 h 55"/>
                <a:gd name="T48" fmla="*/ 25 w 49"/>
                <a:gd name="T49" fmla="*/ 8 h 55"/>
                <a:gd name="T50" fmla="*/ 22 w 49"/>
                <a:gd name="T51" fmla="*/ 24 h 55"/>
                <a:gd name="T52" fmla="*/ 25 w 49"/>
                <a:gd name="T53"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55">
                  <a:moveTo>
                    <a:pt x="31" y="0"/>
                  </a:moveTo>
                  <a:cubicBezTo>
                    <a:pt x="42" y="0"/>
                    <a:pt x="49" y="3"/>
                    <a:pt x="49" y="12"/>
                  </a:cubicBezTo>
                  <a:cubicBezTo>
                    <a:pt x="49" y="20"/>
                    <a:pt x="42" y="23"/>
                    <a:pt x="34" y="25"/>
                  </a:cubicBezTo>
                  <a:cubicBezTo>
                    <a:pt x="34" y="25"/>
                    <a:pt x="34" y="25"/>
                    <a:pt x="34" y="25"/>
                  </a:cubicBezTo>
                  <a:cubicBezTo>
                    <a:pt x="41" y="26"/>
                    <a:pt x="47" y="30"/>
                    <a:pt x="47" y="38"/>
                  </a:cubicBezTo>
                  <a:cubicBezTo>
                    <a:pt x="47" y="44"/>
                    <a:pt x="43" y="49"/>
                    <a:pt x="37" y="52"/>
                  </a:cubicBezTo>
                  <a:cubicBezTo>
                    <a:pt x="33" y="54"/>
                    <a:pt x="26" y="55"/>
                    <a:pt x="19" y="55"/>
                  </a:cubicBezTo>
                  <a:cubicBezTo>
                    <a:pt x="0" y="55"/>
                    <a:pt x="0" y="55"/>
                    <a:pt x="0" y="55"/>
                  </a:cubicBezTo>
                  <a:cubicBezTo>
                    <a:pt x="0" y="52"/>
                    <a:pt x="0" y="52"/>
                    <a:pt x="0" y="52"/>
                  </a:cubicBezTo>
                  <a:cubicBezTo>
                    <a:pt x="7" y="52"/>
                    <a:pt x="7" y="51"/>
                    <a:pt x="9" y="44"/>
                  </a:cubicBezTo>
                  <a:cubicBezTo>
                    <a:pt x="15" y="10"/>
                    <a:pt x="15" y="10"/>
                    <a:pt x="15" y="10"/>
                  </a:cubicBezTo>
                  <a:cubicBezTo>
                    <a:pt x="17" y="4"/>
                    <a:pt x="16" y="3"/>
                    <a:pt x="9" y="3"/>
                  </a:cubicBezTo>
                  <a:cubicBezTo>
                    <a:pt x="10" y="0"/>
                    <a:pt x="10" y="0"/>
                    <a:pt x="10" y="0"/>
                  </a:cubicBezTo>
                  <a:lnTo>
                    <a:pt x="31" y="0"/>
                  </a:lnTo>
                  <a:close/>
                  <a:moveTo>
                    <a:pt x="18" y="44"/>
                  </a:moveTo>
                  <a:cubicBezTo>
                    <a:pt x="17" y="50"/>
                    <a:pt x="19" y="52"/>
                    <a:pt x="23" y="52"/>
                  </a:cubicBezTo>
                  <a:cubicBezTo>
                    <a:pt x="30" y="52"/>
                    <a:pt x="36" y="46"/>
                    <a:pt x="36" y="38"/>
                  </a:cubicBezTo>
                  <a:cubicBezTo>
                    <a:pt x="36" y="30"/>
                    <a:pt x="31" y="27"/>
                    <a:pt x="24" y="27"/>
                  </a:cubicBezTo>
                  <a:cubicBezTo>
                    <a:pt x="21" y="27"/>
                    <a:pt x="21" y="27"/>
                    <a:pt x="21" y="27"/>
                  </a:cubicBezTo>
                  <a:lnTo>
                    <a:pt x="18" y="44"/>
                  </a:lnTo>
                  <a:close/>
                  <a:moveTo>
                    <a:pt x="25" y="24"/>
                  </a:moveTo>
                  <a:cubicBezTo>
                    <a:pt x="34" y="24"/>
                    <a:pt x="39" y="19"/>
                    <a:pt x="39" y="12"/>
                  </a:cubicBezTo>
                  <a:cubicBezTo>
                    <a:pt x="39" y="5"/>
                    <a:pt x="34" y="3"/>
                    <a:pt x="30" y="3"/>
                  </a:cubicBezTo>
                  <a:cubicBezTo>
                    <a:pt x="28" y="3"/>
                    <a:pt x="27" y="3"/>
                    <a:pt x="26" y="4"/>
                  </a:cubicBezTo>
                  <a:cubicBezTo>
                    <a:pt x="26" y="4"/>
                    <a:pt x="25" y="6"/>
                    <a:pt x="25" y="8"/>
                  </a:cubicBezTo>
                  <a:cubicBezTo>
                    <a:pt x="22" y="24"/>
                    <a:pt x="22" y="24"/>
                    <a:pt x="22" y="24"/>
                  </a:cubicBezTo>
                  <a:lnTo>
                    <a:pt x="25"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8"/>
            <p:cNvSpPr>
              <a:spLocks noEditPoints="1"/>
            </p:cNvSpPr>
            <p:nvPr/>
          </p:nvSpPr>
          <p:spPr bwMode="auto">
            <a:xfrm>
              <a:off x="2097088" y="890588"/>
              <a:ext cx="192088" cy="207963"/>
            </a:xfrm>
            <a:custGeom>
              <a:avLst/>
              <a:gdLst>
                <a:gd name="T0" fmla="*/ 51 w 51"/>
                <a:gd name="T1" fmla="*/ 55 h 55"/>
                <a:gd name="T2" fmla="*/ 49 w 51"/>
                <a:gd name="T3" fmla="*/ 55 h 55"/>
                <a:gd name="T4" fmla="*/ 34 w 51"/>
                <a:gd name="T5" fmla="*/ 47 h 55"/>
                <a:gd name="T6" fmla="*/ 29 w 51"/>
                <a:gd name="T7" fmla="*/ 35 h 55"/>
                <a:gd name="T8" fmla="*/ 24 w 51"/>
                <a:gd name="T9" fmla="*/ 31 h 55"/>
                <a:gd name="T10" fmla="*/ 21 w 51"/>
                <a:gd name="T11" fmla="*/ 31 h 55"/>
                <a:gd name="T12" fmla="*/ 19 w 51"/>
                <a:gd name="T13" fmla="*/ 44 h 55"/>
                <a:gd name="T14" fmla="*/ 24 w 51"/>
                <a:gd name="T15" fmla="*/ 52 h 55"/>
                <a:gd name="T16" fmla="*/ 24 w 51"/>
                <a:gd name="T17" fmla="*/ 55 h 55"/>
                <a:gd name="T18" fmla="*/ 0 w 51"/>
                <a:gd name="T19" fmla="*/ 55 h 55"/>
                <a:gd name="T20" fmla="*/ 1 w 51"/>
                <a:gd name="T21" fmla="*/ 52 h 55"/>
                <a:gd name="T22" fmla="*/ 9 w 51"/>
                <a:gd name="T23" fmla="*/ 44 h 55"/>
                <a:gd name="T24" fmla="*/ 16 w 51"/>
                <a:gd name="T25" fmla="*/ 10 h 55"/>
                <a:gd name="T26" fmla="*/ 10 w 51"/>
                <a:gd name="T27" fmla="*/ 3 h 55"/>
                <a:gd name="T28" fmla="*/ 11 w 51"/>
                <a:gd name="T29" fmla="*/ 0 h 55"/>
                <a:gd name="T30" fmla="*/ 31 w 51"/>
                <a:gd name="T31" fmla="*/ 0 h 55"/>
                <a:gd name="T32" fmla="*/ 44 w 51"/>
                <a:gd name="T33" fmla="*/ 3 h 55"/>
                <a:gd name="T34" fmla="*/ 49 w 51"/>
                <a:gd name="T35" fmla="*/ 13 h 55"/>
                <a:gd name="T36" fmla="*/ 36 w 51"/>
                <a:gd name="T37" fmla="*/ 29 h 55"/>
                <a:gd name="T38" fmla="*/ 41 w 51"/>
                <a:gd name="T39" fmla="*/ 40 h 55"/>
                <a:gd name="T40" fmla="*/ 46 w 51"/>
                <a:gd name="T41" fmla="*/ 49 h 55"/>
                <a:gd name="T42" fmla="*/ 51 w 51"/>
                <a:gd name="T43" fmla="*/ 53 h 55"/>
                <a:gd name="T44" fmla="*/ 51 w 51"/>
                <a:gd name="T45" fmla="*/ 55 h 55"/>
                <a:gd name="T46" fmla="*/ 25 w 51"/>
                <a:gd name="T47" fmla="*/ 28 h 55"/>
                <a:gd name="T48" fmla="*/ 33 w 51"/>
                <a:gd name="T49" fmla="*/ 26 h 55"/>
                <a:gd name="T50" fmla="*/ 39 w 51"/>
                <a:gd name="T51" fmla="*/ 14 h 55"/>
                <a:gd name="T52" fmla="*/ 31 w 51"/>
                <a:gd name="T53" fmla="*/ 3 h 55"/>
                <a:gd name="T54" fmla="*/ 27 w 51"/>
                <a:gd name="T55" fmla="*/ 4 h 55"/>
                <a:gd name="T56" fmla="*/ 26 w 51"/>
                <a:gd name="T57" fmla="*/ 8 h 55"/>
                <a:gd name="T58" fmla="*/ 22 w 51"/>
                <a:gd name="T59" fmla="*/ 28 h 55"/>
                <a:gd name="T60" fmla="*/ 25 w 51"/>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55">
                  <a:moveTo>
                    <a:pt x="51" y="55"/>
                  </a:moveTo>
                  <a:cubicBezTo>
                    <a:pt x="49" y="55"/>
                    <a:pt x="49" y="55"/>
                    <a:pt x="49" y="55"/>
                  </a:cubicBezTo>
                  <a:cubicBezTo>
                    <a:pt x="39" y="55"/>
                    <a:pt x="37" y="53"/>
                    <a:pt x="34" y="47"/>
                  </a:cubicBezTo>
                  <a:cubicBezTo>
                    <a:pt x="32" y="44"/>
                    <a:pt x="30" y="39"/>
                    <a:pt x="29" y="35"/>
                  </a:cubicBezTo>
                  <a:cubicBezTo>
                    <a:pt x="27" y="32"/>
                    <a:pt x="26" y="31"/>
                    <a:pt x="24" y="31"/>
                  </a:cubicBezTo>
                  <a:cubicBezTo>
                    <a:pt x="21" y="31"/>
                    <a:pt x="21" y="31"/>
                    <a:pt x="21" y="31"/>
                  </a:cubicBezTo>
                  <a:cubicBezTo>
                    <a:pt x="19" y="44"/>
                    <a:pt x="19" y="44"/>
                    <a:pt x="19" y="44"/>
                  </a:cubicBezTo>
                  <a:cubicBezTo>
                    <a:pt x="17" y="51"/>
                    <a:pt x="18" y="52"/>
                    <a:pt x="24"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3"/>
                    <a:pt x="17" y="3"/>
                    <a:pt x="10" y="3"/>
                  </a:cubicBezTo>
                  <a:cubicBezTo>
                    <a:pt x="11" y="0"/>
                    <a:pt x="11" y="0"/>
                    <a:pt x="11" y="0"/>
                  </a:cubicBezTo>
                  <a:cubicBezTo>
                    <a:pt x="31" y="0"/>
                    <a:pt x="31" y="0"/>
                    <a:pt x="31" y="0"/>
                  </a:cubicBezTo>
                  <a:cubicBezTo>
                    <a:pt x="36" y="0"/>
                    <a:pt x="41" y="0"/>
                    <a:pt x="44" y="3"/>
                  </a:cubicBezTo>
                  <a:cubicBezTo>
                    <a:pt x="47" y="5"/>
                    <a:pt x="49" y="8"/>
                    <a:pt x="49" y="13"/>
                  </a:cubicBezTo>
                  <a:cubicBezTo>
                    <a:pt x="49" y="21"/>
                    <a:pt x="43" y="27"/>
                    <a:pt x="36" y="29"/>
                  </a:cubicBezTo>
                  <a:cubicBezTo>
                    <a:pt x="37" y="31"/>
                    <a:pt x="39" y="36"/>
                    <a:pt x="41" y="40"/>
                  </a:cubicBezTo>
                  <a:cubicBezTo>
                    <a:pt x="43" y="44"/>
                    <a:pt x="45" y="47"/>
                    <a:pt x="46" y="49"/>
                  </a:cubicBezTo>
                  <a:cubicBezTo>
                    <a:pt x="48" y="52"/>
                    <a:pt x="49" y="52"/>
                    <a:pt x="51" y="53"/>
                  </a:cubicBezTo>
                  <a:lnTo>
                    <a:pt x="51" y="55"/>
                  </a:lnTo>
                  <a:close/>
                  <a:moveTo>
                    <a:pt x="25" y="28"/>
                  </a:moveTo>
                  <a:cubicBezTo>
                    <a:pt x="28" y="28"/>
                    <a:pt x="31" y="27"/>
                    <a:pt x="33" y="26"/>
                  </a:cubicBezTo>
                  <a:cubicBezTo>
                    <a:pt x="37" y="23"/>
                    <a:pt x="39" y="19"/>
                    <a:pt x="39" y="14"/>
                  </a:cubicBezTo>
                  <a:cubicBezTo>
                    <a:pt x="39" y="6"/>
                    <a:pt x="35" y="3"/>
                    <a:pt x="31" y="3"/>
                  </a:cubicBezTo>
                  <a:cubicBezTo>
                    <a:pt x="29" y="3"/>
                    <a:pt x="28" y="3"/>
                    <a:pt x="27" y="4"/>
                  </a:cubicBezTo>
                  <a:cubicBezTo>
                    <a:pt x="26" y="4"/>
                    <a:pt x="26" y="6"/>
                    <a:pt x="26" y="8"/>
                  </a:cubicBezTo>
                  <a:cubicBezTo>
                    <a:pt x="22" y="28"/>
                    <a:pt x="22" y="28"/>
                    <a:pt x="22" y="28"/>
                  </a:cubicBezTo>
                  <a:lnTo>
                    <a:pt x="25"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p:cNvSpPr>
              <a:spLocks/>
            </p:cNvSpPr>
            <p:nvPr/>
          </p:nvSpPr>
          <p:spPr bwMode="auto">
            <a:xfrm>
              <a:off x="2308226" y="890588"/>
              <a:ext cx="127000" cy="207963"/>
            </a:xfrm>
            <a:custGeom>
              <a:avLst/>
              <a:gdLst>
                <a:gd name="T0" fmla="*/ 33 w 34"/>
                <a:gd name="T1" fmla="*/ 3 h 55"/>
                <a:gd name="T2" fmla="*/ 25 w 34"/>
                <a:gd name="T3" fmla="*/ 10 h 55"/>
                <a:gd name="T4" fmla="*/ 19 w 34"/>
                <a:gd name="T5" fmla="*/ 44 h 55"/>
                <a:gd name="T6" fmla="*/ 25 w 34"/>
                <a:gd name="T7" fmla="*/ 52 h 55"/>
                <a:gd name="T8" fmla="*/ 24 w 34"/>
                <a:gd name="T9" fmla="*/ 55 h 55"/>
                <a:gd name="T10" fmla="*/ 0 w 34"/>
                <a:gd name="T11" fmla="*/ 55 h 55"/>
                <a:gd name="T12" fmla="*/ 1 w 34"/>
                <a:gd name="T13" fmla="*/ 52 h 55"/>
                <a:gd name="T14" fmla="*/ 9 w 34"/>
                <a:gd name="T15" fmla="*/ 44 h 55"/>
                <a:gd name="T16" fmla="*/ 16 w 34"/>
                <a:gd name="T17" fmla="*/ 10 h 55"/>
                <a:gd name="T18" fmla="*/ 10 w 34"/>
                <a:gd name="T19" fmla="*/ 3 h 55"/>
                <a:gd name="T20" fmla="*/ 10 w 34"/>
                <a:gd name="T21" fmla="*/ 0 h 55"/>
                <a:gd name="T22" fmla="*/ 34 w 34"/>
                <a:gd name="T23" fmla="*/ 0 h 55"/>
                <a:gd name="T24" fmla="*/ 33 w 34"/>
                <a:gd name="T2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5">
                  <a:moveTo>
                    <a:pt x="33" y="3"/>
                  </a:moveTo>
                  <a:cubicBezTo>
                    <a:pt x="27" y="3"/>
                    <a:pt x="27" y="4"/>
                    <a:pt x="25" y="10"/>
                  </a:cubicBezTo>
                  <a:cubicBezTo>
                    <a:pt x="19" y="44"/>
                    <a:pt x="19" y="44"/>
                    <a:pt x="19" y="44"/>
                  </a:cubicBezTo>
                  <a:cubicBezTo>
                    <a:pt x="17" y="51"/>
                    <a:pt x="18" y="52"/>
                    <a:pt x="25"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4"/>
                    <a:pt x="16" y="3"/>
                    <a:pt x="10" y="3"/>
                  </a:cubicBezTo>
                  <a:cubicBezTo>
                    <a:pt x="10" y="0"/>
                    <a:pt x="10" y="0"/>
                    <a:pt x="10" y="0"/>
                  </a:cubicBezTo>
                  <a:cubicBezTo>
                    <a:pt x="34" y="0"/>
                    <a:pt x="34" y="0"/>
                    <a:pt x="34" y="0"/>
                  </a:cubicBezTo>
                  <a:lnTo>
                    <a:pt x="33"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p:cNvSpPr>
              <a:spLocks/>
            </p:cNvSpPr>
            <p:nvPr/>
          </p:nvSpPr>
          <p:spPr bwMode="auto">
            <a:xfrm>
              <a:off x="2432051" y="890588"/>
              <a:ext cx="242888" cy="212725"/>
            </a:xfrm>
            <a:custGeom>
              <a:avLst/>
              <a:gdLst>
                <a:gd name="T0" fmla="*/ 65 w 65"/>
                <a:gd name="T1" fmla="*/ 3 h 56"/>
                <a:gd name="T2" fmla="*/ 57 w 65"/>
                <a:gd name="T3" fmla="*/ 8 h 56"/>
                <a:gd name="T4" fmla="*/ 54 w 65"/>
                <a:gd name="T5" fmla="*/ 22 h 56"/>
                <a:gd name="T6" fmla="*/ 48 w 65"/>
                <a:gd name="T7" fmla="*/ 56 h 56"/>
                <a:gd name="T8" fmla="*/ 44 w 65"/>
                <a:gd name="T9" fmla="*/ 56 h 56"/>
                <a:gd name="T10" fmla="*/ 20 w 65"/>
                <a:gd name="T11" fmla="*/ 12 h 56"/>
                <a:gd name="T12" fmla="*/ 19 w 65"/>
                <a:gd name="T13" fmla="*/ 12 h 56"/>
                <a:gd name="T14" fmla="*/ 15 w 65"/>
                <a:gd name="T15" fmla="*/ 33 h 56"/>
                <a:gd name="T16" fmla="*/ 13 w 65"/>
                <a:gd name="T17" fmla="*/ 47 h 56"/>
                <a:gd name="T18" fmla="*/ 21 w 65"/>
                <a:gd name="T19" fmla="*/ 52 h 56"/>
                <a:gd name="T20" fmla="*/ 20 w 65"/>
                <a:gd name="T21" fmla="*/ 55 h 56"/>
                <a:gd name="T22" fmla="*/ 0 w 65"/>
                <a:gd name="T23" fmla="*/ 55 h 56"/>
                <a:gd name="T24" fmla="*/ 1 w 65"/>
                <a:gd name="T25" fmla="*/ 52 h 56"/>
                <a:gd name="T26" fmla="*/ 8 w 65"/>
                <a:gd name="T27" fmla="*/ 47 h 56"/>
                <a:gd name="T28" fmla="*/ 12 w 65"/>
                <a:gd name="T29" fmla="*/ 33 h 56"/>
                <a:gd name="T30" fmla="*/ 15 w 65"/>
                <a:gd name="T31" fmla="*/ 14 h 56"/>
                <a:gd name="T32" fmla="*/ 15 w 65"/>
                <a:gd name="T33" fmla="*/ 5 h 56"/>
                <a:gd name="T34" fmla="*/ 8 w 65"/>
                <a:gd name="T35" fmla="*/ 3 h 56"/>
                <a:gd name="T36" fmla="*/ 9 w 65"/>
                <a:gd name="T37" fmla="*/ 0 h 56"/>
                <a:gd name="T38" fmla="*/ 23 w 65"/>
                <a:gd name="T39" fmla="*/ 0 h 56"/>
                <a:gd name="T40" fmla="*/ 47 w 65"/>
                <a:gd name="T41" fmla="*/ 40 h 56"/>
                <a:gd name="T42" fmla="*/ 47 w 65"/>
                <a:gd name="T43" fmla="*/ 40 h 56"/>
                <a:gd name="T44" fmla="*/ 50 w 65"/>
                <a:gd name="T45" fmla="*/ 22 h 56"/>
                <a:gd name="T46" fmla="*/ 52 w 65"/>
                <a:gd name="T47" fmla="*/ 8 h 56"/>
                <a:gd name="T48" fmla="*/ 45 w 65"/>
                <a:gd name="T49" fmla="*/ 3 h 56"/>
                <a:gd name="T50" fmla="*/ 46 w 65"/>
                <a:gd name="T51" fmla="*/ 0 h 56"/>
                <a:gd name="T52" fmla="*/ 65 w 65"/>
                <a:gd name="T53" fmla="*/ 0 h 56"/>
                <a:gd name="T54" fmla="*/ 65 w 65"/>
                <a:gd name="T5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56">
                  <a:moveTo>
                    <a:pt x="65" y="3"/>
                  </a:moveTo>
                  <a:cubicBezTo>
                    <a:pt x="60" y="3"/>
                    <a:pt x="59" y="4"/>
                    <a:pt x="57" y="8"/>
                  </a:cubicBezTo>
                  <a:cubicBezTo>
                    <a:pt x="57" y="10"/>
                    <a:pt x="56" y="14"/>
                    <a:pt x="54" y="22"/>
                  </a:cubicBezTo>
                  <a:cubicBezTo>
                    <a:pt x="48" y="56"/>
                    <a:pt x="48" y="56"/>
                    <a:pt x="48" y="56"/>
                  </a:cubicBezTo>
                  <a:cubicBezTo>
                    <a:pt x="44" y="56"/>
                    <a:pt x="44" y="56"/>
                    <a:pt x="44" y="56"/>
                  </a:cubicBezTo>
                  <a:cubicBezTo>
                    <a:pt x="20" y="12"/>
                    <a:pt x="20" y="12"/>
                    <a:pt x="20" y="12"/>
                  </a:cubicBezTo>
                  <a:cubicBezTo>
                    <a:pt x="19" y="12"/>
                    <a:pt x="19" y="12"/>
                    <a:pt x="19" y="12"/>
                  </a:cubicBezTo>
                  <a:cubicBezTo>
                    <a:pt x="15" y="33"/>
                    <a:pt x="15" y="33"/>
                    <a:pt x="15" y="33"/>
                  </a:cubicBezTo>
                  <a:cubicBezTo>
                    <a:pt x="14" y="40"/>
                    <a:pt x="13" y="44"/>
                    <a:pt x="13" y="47"/>
                  </a:cubicBezTo>
                  <a:cubicBezTo>
                    <a:pt x="13" y="51"/>
                    <a:pt x="15" y="52"/>
                    <a:pt x="21" y="52"/>
                  </a:cubicBezTo>
                  <a:cubicBezTo>
                    <a:pt x="20" y="55"/>
                    <a:pt x="20" y="55"/>
                    <a:pt x="20" y="55"/>
                  </a:cubicBezTo>
                  <a:cubicBezTo>
                    <a:pt x="0" y="55"/>
                    <a:pt x="0" y="55"/>
                    <a:pt x="0" y="55"/>
                  </a:cubicBezTo>
                  <a:cubicBezTo>
                    <a:pt x="1" y="52"/>
                    <a:pt x="1" y="52"/>
                    <a:pt x="1" y="52"/>
                  </a:cubicBezTo>
                  <a:cubicBezTo>
                    <a:pt x="5" y="52"/>
                    <a:pt x="7" y="51"/>
                    <a:pt x="8" y="47"/>
                  </a:cubicBezTo>
                  <a:cubicBezTo>
                    <a:pt x="9" y="44"/>
                    <a:pt x="10" y="41"/>
                    <a:pt x="12" y="33"/>
                  </a:cubicBezTo>
                  <a:cubicBezTo>
                    <a:pt x="15" y="14"/>
                    <a:pt x="15" y="14"/>
                    <a:pt x="15" y="14"/>
                  </a:cubicBezTo>
                  <a:cubicBezTo>
                    <a:pt x="17" y="9"/>
                    <a:pt x="16" y="7"/>
                    <a:pt x="15" y="5"/>
                  </a:cubicBezTo>
                  <a:cubicBezTo>
                    <a:pt x="14" y="3"/>
                    <a:pt x="12" y="3"/>
                    <a:pt x="8" y="3"/>
                  </a:cubicBezTo>
                  <a:cubicBezTo>
                    <a:pt x="9" y="0"/>
                    <a:pt x="9" y="0"/>
                    <a:pt x="9" y="0"/>
                  </a:cubicBezTo>
                  <a:cubicBezTo>
                    <a:pt x="23" y="0"/>
                    <a:pt x="23" y="0"/>
                    <a:pt x="23" y="0"/>
                  </a:cubicBezTo>
                  <a:cubicBezTo>
                    <a:pt x="47" y="40"/>
                    <a:pt x="47" y="40"/>
                    <a:pt x="47" y="40"/>
                  </a:cubicBezTo>
                  <a:cubicBezTo>
                    <a:pt x="47" y="40"/>
                    <a:pt x="47" y="40"/>
                    <a:pt x="47" y="40"/>
                  </a:cubicBezTo>
                  <a:cubicBezTo>
                    <a:pt x="50" y="22"/>
                    <a:pt x="50" y="22"/>
                    <a:pt x="50" y="22"/>
                  </a:cubicBezTo>
                  <a:cubicBezTo>
                    <a:pt x="52" y="14"/>
                    <a:pt x="52" y="10"/>
                    <a:pt x="52" y="8"/>
                  </a:cubicBezTo>
                  <a:cubicBezTo>
                    <a:pt x="53" y="4"/>
                    <a:pt x="51" y="3"/>
                    <a:pt x="45" y="3"/>
                  </a:cubicBezTo>
                  <a:cubicBezTo>
                    <a:pt x="46" y="0"/>
                    <a:pt x="46" y="0"/>
                    <a:pt x="46" y="0"/>
                  </a:cubicBezTo>
                  <a:cubicBezTo>
                    <a:pt x="65" y="0"/>
                    <a:pt x="65" y="0"/>
                    <a:pt x="65" y="0"/>
                  </a:cubicBezTo>
                  <a:lnTo>
                    <a:pt x="65"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p:cNvSpPr>
              <a:spLocks/>
            </p:cNvSpPr>
            <p:nvPr/>
          </p:nvSpPr>
          <p:spPr bwMode="auto">
            <a:xfrm>
              <a:off x="2690813" y="887413"/>
              <a:ext cx="195263" cy="215900"/>
            </a:xfrm>
            <a:custGeom>
              <a:avLst/>
              <a:gdLst>
                <a:gd name="T0" fmla="*/ 47 w 52"/>
                <a:gd name="T1" fmla="*/ 16 h 57"/>
                <a:gd name="T2" fmla="*/ 34 w 52"/>
                <a:gd name="T3" fmla="*/ 3 h 57"/>
                <a:gd name="T4" fmla="*/ 11 w 52"/>
                <a:gd name="T5" fmla="*/ 33 h 57"/>
                <a:gd name="T6" fmla="*/ 27 w 52"/>
                <a:gd name="T7" fmla="*/ 54 h 57"/>
                <a:gd name="T8" fmla="*/ 35 w 52"/>
                <a:gd name="T9" fmla="*/ 48 h 57"/>
                <a:gd name="T10" fmla="*/ 36 w 52"/>
                <a:gd name="T11" fmla="*/ 40 h 57"/>
                <a:gd name="T12" fmla="*/ 28 w 52"/>
                <a:gd name="T13" fmla="*/ 33 h 57"/>
                <a:gd name="T14" fmla="*/ 29 w 52"/>
                <a:gd name="T15" fmla="*/ 30 h 57"/>
                <a:gd name="T16" fmla="*/ 52 w 52"/>
                <a:gd name="T17" fmla="*/ 30 h 57"/>
                <a:gd name="T18" fmla="*/ 52 w 52"/>
                <a:gd name="T19" fmla="*/ 33 h 57"/>
                <a:gd name="T20" fmla="*/ 45 w 52"/>
                <a:gd name="T21" fmla="*/ 40 h 57"/>
                <a:gd name="T22" fmla="*/ 44 w 52"/>
                <a:gd name="T23" fmla="*/ 47 h 57"/>
                <a:gd name="T24" fmla="*/ 44 w 52"/>
                <a:gd name="T25" fmla="*/ 54 h 57"/>
                <a:gd name="T26" fmla="*/ 26 w 52"/>
                <a:gd name="T27" fmla="*/ 57 h 57"/>
                <a:gd name="T28" fmla="*/ 0 w 52"/>
                <a:gd name="T29" fmla="*/ 33 h 57"/>
                <a:gd name="T30" fmla="*/ 36 w 52"/>
                <a:gd name="T31" fmla="*/ 0 h 57"/>
                <a:gd name="T32" fmla="*/ 51 w 52"/>
                <a:gd name="T33" fmla="*/ 2 h 57"/>
                <a:gd name="T34" fmla="*/ 50 w 52"/>
                <a:gd name="T35" fmla="*/ 16 h 57"/>
                <a:gd name="T36" fmla="*/ 47 w 52"/>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7">
                  <a:moveTo>
                    <a:pt x="47" y="16"/>
                  </a:moveTo>
                  <a:cubicBezTo>
                    <a:pt x="47" y="6"/>
                    <a:pt x="41" y="3"/>
                    <a:pt x="34" y="3"/>
                  </a:cubicBezTo>
                  <a:cubicBezTo>
                    <a:pt x="21" y="3"/>
                    <a:pt x="11" y="16"/>
                    <a:pt x="11" y="33"/>
                  </a:cubicBezTo>
                  <a:cubicBezTo>
                    <a:pt x="11" y="45"/>
                    <a:pt x="17" y="54"/>
                    <a:pt x="27" y="54"/>
                  </a:cubicBezTo>
                  <a:cubicBezTo>
                    <a:pt x="31" y="54"/>
                    <a:pt x="34" y="53"/>
                    <a:pt x="35" y="48"/>
                  </a:cubicBezTo>
                  <a:cubicBezTo>
                    <a:pt x="36" y="40"/>
                    <a:pt x="36" y="40"/>
                    <a:pt x="36" y="40"/>
                  </a:cubicBezTo>
                  <a:cubicBezTo>
                    <a:pt x="37" y="34"/>
                    <a:pt x="36" y="34"/>
                    <a:pt x="28" y="33"/>
                  </a:cubicBezTo>
                  <a:cubicBezTo>
                    <a:pt x="29" y="30"/>
                    <a:pt x="29" y="30"/>
                    <a:pt x="29" y="30"/>
                  </a:cubicBezTo>
                  <a:cubicBezTo>
                    <a:pt x="52" y="30"/>
                    <a:pt x="52" y="30"/>
                    <a:pt x="52" y="30"/>
                  </a:cubicBezTo>
                  <a:cubicBezTo>
                    <a:pt x="52" y="33"/>
                    <a:pt x="52" y="33"/>
                    <a:pt x="52" y="33"/>
                  </a:cubicBezTo>
                  <a:cubicBezTo>
                    <a:pt x="47" y="34"/>
                    <a:pt x="47" y="34"/>
                    <a:pt x="45" y="40"/>
                  </a:cubicBezTo>
                  <a:cubicBezTo>
                    <a:pt x="44" y="47"/>
                    <a:pt x="44" y="47"/>
                    <a:pt x="44" y="47"/>
                  </a:cubicBezTo>
                  <a:cubicBezTo>
                    <a:pt x="44" y="50"/>
                    <a:pt x="44" y="52"/>
                    <a:pt x="44" y="54"/>
                  </a:cubicBezTo>
                  <a:cubicBezTo>
                    <a:pt x="39" y="55"/>
                    <a:pt x="32" y="57"/>
                    <a:pt x="26" y="57"/>
                  </a:cubicBezTo>
                  <a:cubicBezTo>
                    <a:pt x="10" y="57"/>
                    <a:pt x="0" y="48"/>
                    <a:pt x="0" y="33"/>
                  </a:cubicBezTo>
                  <a:cubicBezTo>
                    <a:pt x="0" y="13"/>
                    <a:pt x="15" y="0"/>
                    <a:pt x="36" y="0"/>
                  </a:cubicBezTo>
                  <a:cubicBezTo>
                    <a:pt x="43" y="0"/>
                    <a:pt x="49" y="1"/>
                    <a:pt x="51" y="2"/>
                  </a:cubicBezTo>
                  <a:cubicBezTo>
                    <a:pt x="51" y="5"/>
                    <a:pt x="51" y="10"/>
                    <a:pt x="50" y="16"/>
                  </a:cubicBezTo>
                  <a:lnTo>
                    <a:pt x="47"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2"/>
            <p:cNvSpPr>
              <a:spLocks/>
            </p:cNvSpPr>
            <p:nvPr/>
          </p:nvSpPr>
          <p:spPr bwMode="auto">
            <a:xfrm>
              <a:off x="2905126" y="890588"/>
              <a:ext cx="123825" cy="207963"/>
            </a:xfrm>
            <a:custGeom>
              <a:avLst/>
              <a:gdLst>
                <a:gd name="T0" fmla="*/ 33 w 33"/>
                <a:gd name="T1" fmla="*/ 3 h 55"/>
                <a:gd name="T2" fmla="*/ 24 w 33"/>
                <a:gd name="T3" fmla="*/ 10 h 55"/>
                <a:gd name="T4" fmla="*/ 18 w 33"/>
                <a:gd name="T5" fmla="*/ 44 h 55"/>
                <a:gd name="T6" fmla="*/ 24 w 33"/>
                <a:gd name="T7" fmla="*/ 52 h 55"/>
                <a:gd name="T8" fmla="*/ 23 w 33"/>
                <a:gd name="T9" fmla="*/ 55 h 55"/>
                <a:gd name="T10" fmla="*/ 0 w 33"/>
                <a:gd name="T11" fmla="*/ 55 h 55"/>
                <a:gd name="T12" fmla="*/ 0 w 33"/>
                <a:gd name="T13" fmla="*/ 52 h 55"/>
                <a:gd name="T14" fmla="*/ 8 w 33"/>
                <a:gd name="T15" fmla="*/ 44 h 55"/>
                <a:gd name="T16" fmla="*/ 15 w 33"/>
                <a:gd name="T17" fmla="*/ 10 h 55"/>
                <a:gd name="T18" fmla="*/ 9 w 33"/>
                <a:gd name="T19" fmla="*/ 3 h 55"/>
                <a:gd name="T20" fmla="*/ 9 w 33"/>
                <a:gd name="T21" fmla="*/ 0 h 55"/>
                <a:gd name="T22" fmla="*/ 33 w 33"/>
                <a:gd name="T23" fmla="*/ 0 h 55"/>
                <a:gd name="T24" fmla="*/ 33 w 33"/>
                <a:gd name="T2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5">
                  <a:moveTo>
                    <a:pt x="33" y="3"/>
                  </a:moveTo>
                  <a:cubicBezTo>
                    <a:pt x="26" y="3"/>
                    <a:pt x="26" y="4"/>
                    <a:pt x="24" y="10"/>
                  </a:cubicBezTo>
                  <a:cubicBezTo>
                    <a:pt x="18" y="44"/>
                    <a:pt x="18" y="44"/>
                    <a:pt x="18" y="44"/>
                  </a:cubicBezTo>
                  <a:cubicBezTo>
                    <a:pt x="17" y="51"/>
                    <a:pt x="17" y="52"/>
                    <a:pt x="24" y="52"/>
                  </a:cubicBezTo>
                  <a:cubicBezTo>
                    <a:pt x="23" y="55"/>
                    <a:pt x="23" y="55"/>
                    <a:pt x="23" y="55"/>
                  </a:cubicBezTo>
                  <a:cubicBezTo>
                    <a:pt x="0" y="55"/>
                    <a:pt x="0" y="55"/>
                    <a:pt x="0" y="55"/>
                  </a:cubicBezTo>
                  <a:cubicBezTo>
                    <a:pt x="0" y="52"/>
                    <a:pt x="0" y="52"/>
                    <a:pt x="0" y="52"/>
                  </a:cubicBezTo>
                  <a:cubicBezTo>
                    <a:pt x="6" y="52"/>
                    <a:pt x="7" y="51"/>
                    <a:pt x="8" y="44"/>
                  </a:cubicBezTo>
                  <a:cubicBezTo>
                    <a:pt x="15" y="10"/>
                    <a:pt x="15" y="10"/>
                    <a:pt x="15" y="10"/>
                  </a:cubicBezTo>
                  <a:cubicBezTo>
                    <a:pt x="16" y="4"/>
                    <a:pt x="16" y="3"/>
                    <a:pt x="9" y="3"/>
                  </a:cubicBezTo>
                  <a:cubicBezTo>
                    <a:pt x="9" y="0"/>
                    <a:pt x="9" y="0"/>
                    <a:pt x="9" y="0"/>
                  </a:cubicBezTo>
                  <a:cubicBezTo>
                    <a:pt x="33" y="0"/>
                    <a:pt x="33" y="0"/>
                    <a:pt x="33" y="0"/>
                  </a:cubicBezTo>
                  <a:lnTo>
                    <a:pt x="33"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3"/>
            <p:cNvSpPr>
              <a:spLocks/>
            </p:cNvSpPr>
            <p:nvPr/>
          </p:nvSpPr>
          <p:spPr bwMode="auto">
            <a:xfrm>
              <a:off x="3025776" y="890588"/>
              <a:ext cx="247650" cy="212725"/>
            </a:xfrm>
            <a:custGeom>
              <a:avLst/>
              <a:gdLst>
                <a:gd name="T0" fmla="*/ 65 w 66"/>
                <a:gd name="T1" fmla="*/ 3 h 56"/>
                <a:gd name="T2" fmla="*/ 58 w 66"/>
                <a:gd name="T3" fmla="*/ 8 h 56"/>
                <a:gd name="T4" fmla="*/ 54 w 66"/>
                <a:gd name="T5" fmla="*/ 22 h 56"/>
                <a:gd name="T6" fmla="*/ 48 w 66"/>
                <a:gd name="T7" fmla="*/ 56 h 56"/>
                <a:gd name="T8" fmla="*/ 44 w 66"/>
                <a:gd name="T9" fmla="*/ 56 h 56"/>
                <a:gd name="T10" fmla="*/ 20 w 66"/>
                <a:gd name="T11" fmla="*/ 12 h 56"/>
                <a:gd name="T12" fmla="*/ 20 w 66"/>
                <a:gd name="T13" fmla="*/ 12 h 56"/>
                <a:gd name="T14" fmla="*/ 16 w 66"/>
                <a:gd name="T15" fmla="*/ 33 h 56"/>
                <a:gd name="T16" fmla="*/ 14 w 66"/>
                <a:gd name="T17" fmla="*/ 47 h 56"/>
                <a:gd name="T18" fmla="*/ 21 w 66"/>
                <a:gd name="T19" fmla="*/ 52 h 56"/>
                <a:gd name="T20" fmla="*/ 20 w 66"/>
                <a:gd name="T21" fmla="*/ 55 h 56"/>
                <a:gd name="T22" fmla="*/ 0 w 66"/>
                <a:gd name="T23" fmla="*/ 55 h 56"/>
                <a:gd name="T24" fmla="*/ 1 w 66"/>
                <a:gd name="T25" fmla="*/ 52 h 56"/>
                <a:gd name="T26" fmla="*/ 8 w 66"/>
                <a:gd name="T27" fmla="*/ 47 h 56"/>
                <a:gd name="T28" fmla="*/ 12 w 66"/>
                <a:gd name="T29" fmla="*/ 33 h 56"/>
                <a:gd name="T30" fmla="*/ 16 w 66"/>
                <a:gd name="T31" fmla="*/ 14 h 56"/>
                <a:gd name="T32" fmla="*/ 15 w 66"/>
                <a:gd name="T33" fmla="*/ 5 h 56"/>
                <a:gd name="T34" fmla="*/ 9 w 66"/>
                <a:gd name="T35" fmla="*/ 3 h 56"/>
                <a:gd name="T36" fmla="*/ 9 w 66"/>
                <a:gd name="T37" fmla="*/ 0 h 56"/>
                <a:gd name="T38" fmla="*/ 23 w 66"/>
                <a:gd name="T39" fmla="*/ 0 h 56"/>
                <a:gd name="T40" fmla="*/ 47 w 66"/>
                <a:gd name="T41" fmla="*/ 40 h 56"/>
                <a:gd name="T42" fmla="*/ 47 w 66"/>
                <a:gd name="T43" fmla="*/ 40 h 56"/>
                <a:gd name="T44" fmla="*/ 50 w 66"/>
                <a:gd name="T45" fmla="*/ 22 h 56"/>
                <a:gd name="T46" fmla="*/ 52 w 66"/>
                <a:gd name="T47" fmla="*/ 8 h 56"/>
                <a:gd name="T48" fmla="*/ 45 w 66"/>
                <a:gd name="T49" fmla="*/ 3 h 56"/>
                <a:gd name="T50" fmla="*/ 46 w 66"/>
                <a:gd name="T51" fmla="*/ 0 h 56"/>
                <a:gd name="T52" fmla="*/ 66 w 66"/>
                <a:gd name="T53" fmla="*/ 0 h 56"/>
                <a:gd name="T54" fmla="*/ 65 w 66"/>
                <a:gd name="T5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56">
                  <a:moveTo>
                    <a:pt x="65" y="3"/>
                  </a:moveTo>
                  <a:cubicBezTo>
                    <a:pt x="60" y="3"/>
                    <a:pt x="59" y="4"/>
                    <a:pt x="58" y="8"/>
                  </a:cubicBezTo>
                  <a:cubicBezTo>
                    <a:pt x="57" y="10"/>
                    <a:pt x="56" y="14"/>
                    <a:pt x="54" y="22"/>
                  </a:cubicBezTo>
                  <a:cubicBezTo>
                    <a:pt x="48" y="56"/>
                    <a:pt x="48" y="56"/>
                    <a:pt x="48" y="56"/>
                  </a:cubicBezTo>
                  <a:cubicBezTo>
                    <a:pt x="44" y="56"/>
                    <a:pt x="44" y="56"/>
                    <a:pt x="44" y="56"/>
                  </a:cubicBezTo>
                  <a:cubicBezTo>
                    <a:pt x="20" y="12"/>
                    <a:pt x="20" y="12"/>
                    <a:pt x="20" y="12"/>
                  </a:cubicBezTo>
                  <a:cubicBezTo>
                    <a:pt x="20" y="12"/>
                    <a:pt x="20" y="12"/>
                    <a:pt x="20" y="12"/>
                  </a:cubicBezTo>
                  <a:cubicBezTo>
                    <a:pt x="16" y="33"/>
                    <a:pt x="16" y="33"/>
                    <a:pt x="16" y="33"/>
                  </a:cubicBezTo>
                  <a:cubicBezTo>
                    <a:pt x="14" y="40"/>
                    <a:pt x="14" y="44"/>
                    <a:pt x="14" y="47"/>
                  </a:cubicBezTo>
                  <a:cubicBezTo>
                    <a:pt x="13" y="51"/>
                    <a:pt x="15" y="52"/>
                    <a:pt x="21" y="52"/>
                  </a:cubicBezTo>
                  <a:cubicBezTo>
                    <a:pt x="20" y="55"/>
                    <a:pt x="20" y="55"/>
                    <a:pt x="20" y="55"/>
                  </a:cubicBezTo>
                  <a:cubicBezTo>
                    <a:pt x="0" y="55"/>
                    <a:pt x="0" y="55"/>
                    <a:pt x="0" y="55"/>
                  </a:cubicBezTo>
                  <a:cubicBezTo>
                    <a:pt x="1" y="52"/>
                    <a:pt x="1" y="52"/>
                    <a:pt x="1" y="52"/>
                  </a:cubicBezTo>
                  <a:cubicBezTo>
                    <a:pt x="5" y="52"/>
                    <a:pt x="7" y="51"/>
                    <a:pt x="8" y="47"/>
                  </a:cubicBezTo>
                  <a:cubicBezTo>
                    <a:pt x="9" y="44"/>
                    <a:pt x="10" y="41"/>
                    <a:pt x="12" y="33"/>
                  </a:cubicBezTo>
                  <a:cubicBezTo>
                    <a:pt x="16" y="14"/>
                    <a:pt x="16" y="14"/>
                    <a:pt x="16" y="14"/>
                  </a:cubicBezTo>
                  <a:cubicBezTo>
                    <a:pt x="17" y="9"/>
                    <a:pt x="16" y="7"/>
                    <a:pt x="15" y="5"/>
                  </a:cubicBezTo>
                  <a:cubicBezTo>
                    <a:pt x="14" y="3"/>
                    <a:pt x="12" y="3"/>
                    <a:pt x="9" y="3"/>
                  </a:cubicBezTo>
                  <a:cubicBezTo>
                    <a:pt x="9" y="0"/>
                    <a:pt x="9" y="0"/>
                    <a:pt x="9" y="0"/>
                  </a:cubicBezTo>
                  <a:cubicBezTo>
                    <a:pt x="23" y="0"/>
                    <a:pt x="23" y="0"/>
                    <a:pt x="23" y="0"/>
                  </a:cubicBezTo>
                  <a:cubicBezTo>
                    <a:pt x="47" y="40"/>
                    <a:pt x="47" y="40"/>
                    <a:pt x="47" y="40"/>
                  </a:cubicBezTo>
                  <a:cubicBezTo>
                    <a:pt x="47" y="40"/>
                    <a:pt x="47" y="40"/>
                    <a:pt x="47" y="40"/>
                  </a:cubicBezTo>
                  <a:cubicBezTo>
                    <a:pt x="50" y="22"/>
                    <a:pt x="50" y="22"/>
                    <a:pt x="50" y="22"/>
                  </a:cubicBezTo>
                  <a:cubicBezTo>
                    <a:pt x="52" y="14"/>
                    <a:pt x="52" y="10"/>
                    <a:pt x="52" y="8"/>
                  </a:cubicBezTo>
                  <a:cubicBezTo>
                    <a:pt x="53" y="4"/>
                    <a:pt x="51" y="3"/>
                    <a:pt x="45" y="3"/>
                  </a:cubicBezTo>
                  <a:cubicBezTo>
                    <a:pt x="46" y="0"/>
                    <a:pt x="46" y="0"/>
                    <a:pt x="46" y="0"/>
                  </a:cubicBezTo>
                  <a:cubicBezTo>
                    <a:pt x="66" y="0"/>
                    <a:pt x="66" y="0"/>
                    <a:pt x="66" y="0"/>
                  </a:cubicBezTo>
                  <a:lnTo>
                    <a:pt x="65"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4"/>
            <p:cNvSpPr>
              <a:spLocks/>
            </p:cNvSpPr>
            <p:nvPr/>
          </p:nvSpPr>
          <p:spPr bwMode="auto">
            <a:xfrm>
              <a:off x="3284538" y="887413"/>
              <a:ext cx="198438" cy="215900"/>
            </a:xfrm>
            <a:custGeom>
              <a:avLst/>
              <a:gdLst>
                <a:gd name="T0" fmla="*/ 48 w 53"/>
                <a:gd name="T1" fmla="*/ 16 h 57"/>
                <a:gd name="T2" fmla="*/ 34 w 53"/>
                <a:gd name="T3" fmla="*/ 3 h 57"/>
                <a:gd name="T4" fmla="*/ 11 w 53"/>
                <a:gd name="T5" fmla="*/ 33 h 57"/>
                <a:gd name="T6" fmla="*/ 27 w 53"/>
                <a:gd name="T7" fmla="*/ 54 h 57"/>
                <a:gd name="T8" fmla="*/ 35 w 53"/>
                <a:gd name="T9" fmla="*/ 48 h 57"/>
                <a:gd name="T10" fmla="*/ 36 w 53"/>
                <a:gd name="T11" fmla="*/ 40 h 57"/>
                <a:gd name="T12" fmla="*/ 28 w 53"/>
                <a:gd name="T13" fmla="*/ 33 h 57"/>
                <a:gd name="T14" fmla="*/ 29 w 53"/>
                <a:gd name="T15" fmla="*/ 30 h 57"/>
                <a:gd name="T16" fmla="*/ 53 w 53"/>
                <a:gd name="T17" fmla="*/ 30 h 57"/>
                <a:gd name="T18" fmla="*/ 52 w 53"/>
                <a:gd name="T19" fmla="*/ 33 h 57"/>
                <a:gd name="T20" fmla="*/ 46 w 53"/>
                <a:gd name="T21" fmla="*/ 40 h 57"/>
                <a:gd name="T22" fmla="*/ 44 w 53"/>
                <a:gd name="T23" fmla="*/ 47 h 57"/>
                <a:gd name="T24" fmla="*/ 44 w 53"/>
                <a:gd name="T25" fmla="*/ 54 h 57"/>
                <a:gd name="T26" fmla="*/ 26 w 53"/>
                <a:gd name="T27" fmla="*/ 57 h 57"/>
                <a:gd name="T28" fmla="*/ 0 w 53"/>
                <a:gd name="T29" fmla="*/ 33 h 57"/>
                <a:gd name="T30" fmla="*/ 36 w 53"/>
                <a:gd name="T31" fmla="*/ 0 h 57"/>
                <a:gd name="T32" fmla="*/ 51 w 53"/>
                <a:gd name="T33" fmla="*/ 2 h 57"/>
                <a:gd name="T34" fmla="*/ 50 w 53"/>
                <a:gd name="T35" fmla="*/ 16 h 57"/>
                <a:gd name="T36" fmla="*/ 48 w 53"/>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7">
                  <a:moveTo>
                    <a:pt x="48" y="16"/>
                  </a:moveTo>
                  <a:cubicBezTo>
                    <a:pt x="47" y="6"/>
                    <a:pt x="41" y="3"/>
                    <a:pt x="34" y="3"/>
                  </a:cubicBezTo>
                  <a:cubicBezTo>
                    <a:pt x="21" y="3"/>
                    <a:pt x="11" y="16"/>
                    <a:pt x="11" y="33"/>
                  </a:cubicBezTo>
                  <a:cubicBezTo>
                    <a:pt x="11" y="45"/>
                    <a:pt x="17" y="54"/>
                    <a:pt x="27" y="54"/>
                  </a:cubicBezTo>
                  <a:cubicBezTo>
                    <a:pt x="31" y="54"/>
                    <a:pt x="34" y="53"/>
                    <a:pt x="35" y="48"/>
                  </a:cubicBezTo>
                  <a:cubicBezTo>
                    <a:pt x="36" y="40"/>
                    <a:pt x="36" y="40"/>
                    <a:pt x="36" y="40"/>
                  </a:cubicBezTo>
                  <a:cubicBezTo>
                    <a:pt x="37" y="34"/>
                    <a:pt x="37" y="34"/>
                    <a:pt x="28" y="33"/>
                  </a:cubicBezTo>
                  <a:cubicBezTo>
                    <a:pt x="29" y="30"/>
                    <a:pt x="29" y="30"/>
                    <a:pt x="29" y="30"/>
                  </a:cubicBezTo>
                  <a:cubicBezTo>
                    <a:pt x="53" y="30"/>
                    <a:pt x="53" y="30"/>
                    <a:pt x="53" y="30"/>
                  </a:cubicBezTo>
                  <a:cubicBezTo>
                    <a:pt x="52" y="33"/>
                    <a:pt x="52" y="33"/>
                    <a:pt x="52" y="33"/>
                  </a:cubicBezTo>
                  <a:cubicBezTo>
                    <a:pt x="47" y="34"/>
                    <a:pt x="47" y="34"/>
                    <a:pt x="46" y="40"/>
                  </a:cubicBezTo>
                  <a:cubicBezTo>
                    <a:pt x="44" y="47"/>
                    <a:pt x="44" y="47"/>
                    <a:pt x="44" y="47"/>
                  </a:cubicBezTo>
                  <a:cubicBezTo>
                    <a:pt x="44" y="50"/>
                    <a:pt x="44" y="52"/>
                    <a:pt x="44" y="54"/>
                  </a:cubicBezTo>
                  <a:cubicBezTo>
                    <a:pt x="39" y="55"/>
                    <a:pt x="33" y="57"/>
                    <a:pt x="26" y="57"/>
                  </a:cubicBezTo>
                  <a:cubicBezTo>
                    <a:pt x="10" y="57"/>
                    <a:pt x="0" y="48"/>
                    <a:pt x="0" y="33"/>
                  </a:cubicBezTo>
                  <a:cubicBezTo>
                    <a:pt x="0" y="13"/>
                    <a:pt x="15" y="0"/>
                    <a:pt x="36" y="0"/>
                  </a:cubicBezTo>
                  <a:cubicBezTo>
                    <a:pt x="43" y="0"/>
                    <a:pt x="49" y="1"/>
                    <a:pt x="51" y="2"/>
                  </a:cubicBezTo>
                  <a:cubicBezTo>
                    <a:pt x="51" y="5"/>
                    <a:pt x="51" y="10"/>
                    <a:pt x="50" y="16"/>
                  </a:cubicBezTo>
                  <a:lnTo>
                    <a:pt x="48"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5"/>
            <p:cNvSpPr>
              <a:spLocks/>
            </p:cNvSpPr>
            <p:nvPr/>
          </p:nvSpPr>
          <p:spPr bwMode="auto">
            <a:xfrm>
              <a:off x="3606801" y="884238"/>
              <a:ext cx="184150" cy="214313"/>
            </a:xfrm>
            <a:custGeom>
              <a:avLst/>
              <a:gdLst>
                <a:gd name="T0" fmla="*/ 49 w 49"/>
                <a:gd name="T1" fmla="*/ 0 h 57"/>
                <a:gd name="T2" fmla="*/ 47 w 49"/>
                <a:gd name="T3" fmla="*/ 15 h 57"/>
                <a:gd name="T4" fmla="*/ 44 w 49"/>
                <a:gd name="T5" fmla="*/ 15 h 57"/>
                <a:gd name="T6" fmla="*/ 43 w 49"/>
                <a:gd name="T7" fmla="*/ 7 h 57"/>
                <a:gd name="T8" fmla="*/ 35 w 49"/>
                <a:gd name="T9" fmla="*/ 5 h 57"/>
                <a:gd name="T10" fmla="*/ 30 w 49"/>
                <a:gd name="T11" fmla="*/ 5 h 57"/>
                <a:gd name="T12" fmla="*/ 22 w 49"/>
                <a:gd name="T13" fmla="*/ 46 h 57"/>
                <a:gd name="T14" fmla="*/ 29 w 49"/>
                <a:gd name="T15" fmla="*/ 54 h 57"/>
                <a:gd name="T16" fmla="*/ 29 w 49"/>
                <a:gd name="T17" fmla="*/ 57 h 57"/>
                <a:gd name="T18" fmla="*/ 3 w 49"/>
                <a:gd name="T19" fmla="*/ 57 h 57"/>
                <a:gd name="T20" fmla="*/ 4 w 49"/>
                <a:gd name="T21" fmla="*/ 54 h 57"/>
                <a:gd name="T22" fmla="*/ 13 w 49"/>
                <a:gd name="T23" fmla="*/ 46 h 57"/>
                <a:gd name="T24" fmla="*/ 21 w 49"/>
                <a:gd name="T25" fmla="*/ 5 h 57"/>
                <a:gd name="T26" fmla="*/ 17 w 49"/>
                <a:gd name="T27" fmla="*/ 5 h 57"/>
                <a:gd name="T28" fmla="*/ 7 w 49"/>
                <a:gd name="T29" fmla="*/ 8 h 57"/>
                <a:gd name="T30" fmla="*/ 3 w 49"/>
                <a:gd name="T31" fmla="*/ 15 h 57"/>
                <a:gd name="T32" fmla="*/ 0 w 49"/>
                <a:gd name="T33" fmla="*/ 15 h 57"/>
                <a:gd name="T34" fmla="*/ 4 w 49"/>
                <a:gd name="T35" fmla="*/ 0 h 57"/>
                <a:gd name="T36" fmla="*/ 6 w 49"/>
                <a:gd name="T37" fmla="*/ 0 h 57"/>
                <a:gd name="T38" fmla="*/ 10 w 49"/>
                <a:gd name="T39" fmla="*/ 2 h 57"/>
                <a:gd name="T40" fmla="*/ 43 w 49"/>
                <a:gd name="T41" fmla="*/ 2 h 57"/>
                <a:gd name="T42" fmla="*/ 47 w 49"/>
                <a:gd name="T43" fmla="*/ 0 h 57"/>
                <a:gd name="T44" fmla="*/ 49 w 4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7">
                  <a:moveTo>
                    <a:pt x="49" y="0"/>
                  </a:moveTo>
                  <a:cubicBezTo>
                    <a:pt x="48" y="3"/>
                    <a:pt x="47" y="10"/>
                    <a:pt x="47" y="15"/>
                  </a:cubicBezTo>
                  <a:cubicBezTo>
                    <a:pt x="44" y="15"/>
                    <a:pt x="44" y="15"/>
                    <a:pt x="44" y="15"/>
                  </a:cubicBezTo>
                  <a:cubicBezTo>
                    <a:pt x="44" y="12"/>
                    <a:pt x="44" y="9"/>
                    <a:pt x="43" y="7"/>
                  </a:cubicBezTo>
                  <a:cubicBezTo>
                    <a:pt x="42" y="6"/>
                    <a:pt x="40" y="5"/>
                    <a:pt x="35" y="5"/>
                  </a:cubicBezTo>
                  <a:cubicBezTo>
                    <a:pt x="30" y="5"/>
                    <a:pt x="30" y="5"/>
                    <a:pt x="30" y="5"/>
                  </a:cubicBezTo>
                  <a:cubicBezTo>
                    <a:pt x="22" y="46"/>
                    <a:pt x="22" y="46"/>
                    <a:pt x="22" y="46"/>
                  </a:cubicBezTo>
                  <a:cubicBezTo>
                    <a:pt x="21" y="53"/>
                    <a:pt x="21" y="54"/>
                    <a:pt x="29" y="54"/>
                  </a:cubicBezTo>
                  <a:cubicBezTo>
                    <a:pt x="29" y="57"/>
                    <a:pt x="29" y="57"/>
                    <a:pt x="29" y="57"/>
                  </a:cubicBezTo>
                  <a:cubicBezTo>
                    <a:pt x="3" y="57"/>
                    <a:pt x="3" y="57"/>
                    <a:pt x="3" y="57"/>
                  </a:cubicBezTo>
                  <a:cubicBezTo>
                    <a:pt x="4" y="54"/>
                    <a:pt x="4" y="54"/>
                    <a:pt x="4" y="54"/>
                  </a:cubicBezTo>
                  <a:cubicBezTo>
                    <a:pt x="11" y="54"/>
                    <a:pt x="11" y="53"/>
                    <a:pt x="13" y="46"/>
                  </a:cubicBezTo>
                  <a:cubicBezTo>
                    <a:pt x="21" y="5"/>
                    <a:pt x="21" y="5"/>
                    <a:pt x="21" y="5"/>
                  </a:cubicBezTo>
                  <a:cubicBezTo>
                    <a:pt x="17" y="5"/>
                    <a:pt x="17" y="5"/>
                    <a:pt x="17" y="5"/>
                  </a:cubicBezTo>
                  <a:cubicBezTo>
                    <a:pt x="10" y="5"/>
                    <a:pt x="9" y="6"/>
                    <a:pt x="7" y="8"/>
                  </a:cubicBezTo>
                  <a:cubicBezTo>
                    <a:pt x="6" y="9"/>
                    <a:pt x="4" y="12"/>
                    <a:pt x="3" y="15"/>
                  </a:cubicBezTo>
                  <a:cubicBezTo>
                    <a:pt x="0" y="15"/>
                    <a:pt x="0" y="15"/>
                    <a:pt x="0" y="15"/>
                  </a:cubicBezTo>
                  <a:cubicBezTo>
                    <a:pt x="1" y="10"/>
                    <a:pt x="3" y="4"/>
                    <a:pt x="4" y="0"/>
                  </a:cubicBezTo>
                  <a:cubicBezTo>
                    <a:pt x="6" y="0"/>
                    <a:pt x="6" y="0"/>
                    <a:pt x="6" y="0"/>
                  </a:cubicBezTo>
                  <a:cubicBezTo>
                    <a:pt x="7" y="2"/>
                    <a:pt x="8" y="2"/>
                    <a:pt x="10" y="2"/>
                  </a:cubicBezTo>
                  <a:cubicBezTo>
                    <a:pt x="43" y="2"/>
                    <a:pt x="43" y="2"/>
                    <a:pt x="43" y="2"/>
                  </a:cubicBezTo>
                  <a:cubicBezTo>
                    <a:pt x="45" y="2"/>
                    <a:pt x="45" y="1"/>
                    <a:pt x="47"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6"/>
            <p:cNvSpPr>
              <a:spLocks/>
            </p:cNvSpPr>
            <p:nvPr/>
          </p:nvSpPr>
          <p:spPr bwMode="auto">
            <a:xfrm>
              <a:off x="3787776" y="890588"/>
              <a:ext cx="255588" cy="207963"/>
            </a:xfrm>
            <a:custGeom>
              <a:avLst/>
              <a:gdLst>
                <a:gd name="T0" fmla="*/ 67 w 68"/>
                <a:gd name="T1" fmla="*/ 3 h 55"/>
                <a:gd name="T2" fmla="*/ 59 w 68"/>
                <a:gd name="T3" fmla="*/ 10 h 55"/>
                <a:gd name="T4" fmla="*/ 52 w 68"/>
                <a:gd name="T5" fmla="*/ 44 h 55"/>
                <a:gd name="T6" fmla="*/ 58 w 68"/>
                <a:gd name="T7" fmla="*/ 52 h 55"/>
                <a:gd name="T8" fmla="*/ 58 w 68"/>
                <a:gd name="T9" fmla="*/ 55 h 55"/>
                <a:gd name="T10" fmla="*/ 34 w 68"/>
                <a:gd name="T11" fmla="*/ 55 h 55"/>
                <a:gd name="T12" fmla="*/ 34 w 68"/>
                <a:gd name="T13" fmla="*/ 52 h 55"/>
                <a:gd name="T14" fmla="*/ 43 w 68"/>
                <a:gd name="T15" fmla="*/ 44 h 55"/>
                <a:gd name="T16" fmla="*/ 46 w 68"/>
                <a:gd name="T17" fmla="*/ 28 h 55"/>
                <a:gd name="T18" fmla="*/ 22 w 68"/>
                <a:gd name="T19" fmla="*/ 28 h 55"/>
                <a:gd name="T20" fmla="*/ 19 w 68"/>
                <a:gd name="T21" fmla="*/ 44 h 55"/>
                <a:gd name="T22" fmla="*/ 25 w 68"/>
                <a:gd name="T23" fmla="*/ 52 h 55"/>
                <a:gd name="T24" fmla="*/ 24 w 68"/>
                <a:gd name="T25" fmla="*/ 55 h 55"/>
                <a:gd name="T26" fmla="*/ 0 w 68"/>
                <a:gd name="T27" fmla="*/ 55 h 55"/>
                <a:gd name="T28" fmla="*/ 1 w 68"/>
                <a:gd name="T29" fmla="*/ 52 h 55"/>
                <a:gd name="T30" fmla="*/ 9 w 68"/>
                <a:gd name="T31" fmla="*/ 44 h 55"/>
                <a:gd name="T32" fmla="*/ 16 w 68"/>
                <a:gd name="T33" fmla="*/ 10 h 55"/>
                <a:gd name="T34" fmla="*/ 9 w 68"/>
                <a:gd name="T35" fmla="*/ 3 h 55"/>
                <a:gd name="T36" fmla="*/ 10 w 68"/>
                <a:gd name="T37" fmla="*/ 0 h 55"/>
                <a:gd name="T38" fmla="*/ 34 w 68"/>
                <a:gd name="T39" fmla="*/ 0 h 55"/>
                <a:gd name="T40" fmla="*/ 33 w 68"/>
                <a:gd name="T41" fmla="*/ 3 h 55"/>
                <a:gd name="T42" fmla="*/ 25 w 68"/>
                <a:gd name="T43" fmla="*/ 10 h 55"/>
                <a:gd name="T44" fmla="*/ 23 w 68"/>
                <a:gd name="T45" fmla="*/ 24 h 55"/>
                <a:gd name="T46" fmla="*/ 47 w 68"/>
                <a:gd name="T47" fmla="*/ 24 h 55"/>
                <a:gd name="T48" fmla="*/ 49 w 68"/>
                <a:gd name="T49" fmla="*/ 10 h 55"/>
                <a:gd name="T50" fmla="*/ 44 w 68"/>
                <a:gd name="T51" fmla="*/ 3 h 55"/>
                <a:gd name="T52" fmla="*/ 44 w 68"/>
                <a:gd name="T53" fmla="*/ 0 h 55"/>
                <a:gd name="T54" fmla="*/ 68 w 68"/>
                <a:gd name="T55" fmla="*/ 0 h 55"/>
                <a:gd name="T56" fmla="*/ 67 w 68"/>
                <a:gd name="T57"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55">
                  <a:moveTo>
                    <a:pt x="67" y="3"/>
                  </a:moveTo>
                  <a:cubicBezTo>
                    <a:pt x="61" y="3"/>
                    <a:pt x="60" y="4"/>
                    <a:pt x="59" y="10"/>
                  </a:cubicBezTo>
                  <a:cubicBezTo>
                    <a:pt x="52" y="44"/>
                    <a:pt x="52" y="44"/>
                    <a:pt x="52" y="44"/>
                  </a:cubicBezTo>
                  <a:cubicBezTo>
                    <a:pt x="51" y="51"/>
                    <a:pt x="52" y="52"/>
                    <a:pt x="58" y="52"/>
                  </a:cubicBezTo>
                  <a:cubicBezTo>
                    <a:pt x="58" y="55"/>
                    <a:pt x="58" y="55"/>
                    <a:pt x="58" y="55"/>
                  </a:cubicBezTo>
                  <a:cubicBezTo>
                    <a:pt x="34" y="55"/>
                    <a:pt x="34" y="55"/>
                    <a:pt x="34" y="55"/>
                  </a:cubicBezTo>
                  <a:cubicBezTo>
                    <a:pt x="34" y="52"/>
                    <a:pt x="34" y="52"/>
                    <a:pt x="34" y="52"/>
                  </a:cubicBezTo>
                  <a:cubicBezTo>
                    <a:pt x="41" y="52"/>
                    <a:pt x="42" y="51"/>
                    <a:pt x="43" y="44"/>
                  </a:cubicBezTo>
                  <a:cubicBezTo>
                    <a:pt x="46" y="28"/>
                    <a:pt x="46" y="28"/>
                    <a:pt x="46" y="28"/>
                  </a:cubicBezTo>
                  <a:cubicBezTo>
                    <a:pt x="22" y="28"/>
                    <a:pt x="22" y="28"/>
                    <a:pt x="22" y="28"/>
                  </a:cubicBezTo>
                  <a:cubicBezTo>
                    <a:pt x="19" y="44"/>
                    <a:pt x="19" y="44"/>
                    <a:pt x="19" y="44"/>
                  </a:cubicBezTo>
                  <a:cubicBezTo>
                    <a:pt x="17" y="51"/>
                    <a:pt x="18" y="52"/>
                    <a:pt x="25"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4"/>
                    <a:pt x="16" y="3"/>
                    <a:pt x="9" y="3"/>
                  </a:cubicBezTo>
                  <a:cubicBezTo>
                    <a:pt x="10" y="0"/>
                    <a:pt x="10" y="0"/>
                    <a:pt x="10" y="0"/>
                  </a:cubicBezTo>
                  <a:cubicBezTo>
                    <a:pt x="34" y="0"/>
                    <a:pt x="34" y="0"/>
                    <a:pt x="34" y="0"/>
                  </a:cubicBezTo>
                  <a:cubicBezTo>
                    <a:pt x="33" y="3"/>
                    <a:pt x="33" y="3"/>
                    <a:pt x="33" y="3"/>
                  </a:cubicBezTo>
                  <a:cubicBezTo>
                    <a:pt x="27" y="3"/>
                    <a:pt x="26" y="4"/>
                    <a:pt x="25" y="10"/>
                  </a:cubicBezTo>
                  <a:cubicBezTo>
                    <a:pt x="23" y="24"/>
                    <a:pt x="23" y="24"/>
                    <a:pt x="23" y="24"/>
                  </a:cubicBezTo>
                  <a:cubicBezTo>
                    <a:pt x="47" y="24"/>
                    <a:pt x="47" y="24"/>
                    <a:pt x="47" y="24"/>
                  </a:cubicBezTo>
                  <a:cubicBezTo>
                    <a:pt x="49" y="10"/>
                    <a:pt x="49" y="10"/>
                    <a:pt x="49" y="10"/>
                  </a:cubicBezTo>
                  <a:cubicBezTo>
                    <a:pt x="51" y="4"/>
                    <a:pt x="50" y="3"/>
                    <a:pt x="44" y="3"/>
                  </a:cubicBezTo>
                  <a:cubicBezTo>
                    <a:pt x="44" y="0"/>
                    <a:pt x="44" y="0"/>
                    <a:pt x="44" y="0"/>
                  </a:cubicBezTo>
                  <a:cubicBezTo>
                    <a:pt x="68" y="0"/>
                    <a:pt x="68" y="0"/>
                    <a:pt x="68" y="0"/>
                  </a:cubicBezTo>
                  <a:lnTo>
                    <a:pt x="67"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7"/>
            <p:cNvSpPr>
              <a:spLocks/>
            </p:cNvSpPr>
            <p:nvPr/>
          </p:nvSpPr>
          <p:spPr bwMode="auto">
            <a:xfrm>
              <a:off x="4040188" y="890588"/>
              <a:ext cx="184150" cy="207963"/>
            </a:xfrm>
            <a:custGeom>
              <a:avLst/>
              <a:gdLst>
                <a:gd name="T0" fmla="*/ 49 w 49"/>
                <a:gd name="T1" fmla="*/ 0 h 55"/>
                <a:gd name="T2" fmla="*/ 47 w 49"/>
                <a:gd name="T3" fmla="*/ 13 h 55"/>
                <a:gd name="T4" fmla="*/ 44 w 49"/>
                <a:gd name="T5" fmla="*/ 13 h 55"/>
                <a:gd name="T6" fmla="*/ 43 w 49"/>
                <a:gd name="T7" fmla="*/ 6 h 55"/>
                <a:gd name="T8" fmla="*/ 35 w 49"/>
                <a:gd name="T9" fmla="*/ 3 h 55"/>
                <a:gd name="T10" fmla="*/ 30 w 49"/>
                <a:gd name="T11" fmla="*/ 3 h 55"/>
                <a:gd name="T12" fmla="*/ 26 w 49"/>
                <a:gd name="T13" fmla="*/ 7 h 55"/>
                <a:gd name="T14" fmla="*/ 23 w 49"/>
                <a:gd name="T15" fmla="*/ 24 h 55"/>
                <a:gd name="T16" fmla="*/ 29 w 49"/>
                <a:gd name="T17" fmla="*/ 24 h 55"/>
                <a:gd name="T18" fmla="*/ 39 w 49"/>
                <a:gd name="T19" fmla="*/ 18 h 55"/>
                <a:gd name="T20" fmla="*/ 42 w 49"/>
                <a:gd name="T21" fmla="*/ 18 h 55"/>
                <a:gd name="T22" fmla="*/ 38 w 49"/>
                <a:gd name="T23" fmla="*/ 35 h 55"/>
                <a:gd name="T24" fmla="*/ 36 w 49"/>
                <a:gd name="T25" fmla="*/ 35 h 55"/>
                <a:gd name="T26" fmla="*/ 29 w 49"/>
                <a:gd name="T27" fmla="*/ 28 h 55"/>
                <a:gd name="T28" fmla="*/ 22 w 49"/>
                <a:gd name="T29" fmla="*/ 28 h 55"/>
                <a:gd name="T30" fmla="*/ 19 w 49"/>
                <a:gd name="T31" fmla="*/ 43 h 55"/>
                <a:gd name="T32" fmla="*/ 19 w 49"/>
                <a:gd name="T33" fmla="*/ 50 h 55"/>
                <a:gd name="T34" fmla="*/ 27 w 49"/>
                <a:gd name="T35" fmla="*/ 51 h 55"/>
                <a:gd name="T36" fmla="*/ 37 w 49"/>
                <a:gd name="T37" fmla="*/ 49 h 55"/>
                <a:gd name="T38" fmla="*/ 43 w 49"/>
                <a:gd name="T39" fmla="*/ 40 h 55"/>
                <a:gd name="T40" fmla="*/ 46 w 49"/>
                <a:gd name="T41" fmla="*/ 41 h 55"/>
                <a:gd name="T42" fmla="*/ 41 w 49"/>
                <a:gd name="T43" fmla="*/ 55 h 55"/>
                <a:gd name="T44" fmla="*/ 0 w 49"/>
                <a:gd name="T45" fmla="*/ 55 h 55"/>
                <a:gd name="T46" fmla="*/ 1 w 49"/>
                <a:gd name="T47" fmla="*/ 52 h 55"/>
                <a:gd name="T48" fmla="*/ 9 w 49"/>
                <a:gd name="T49" fmla="*/ 44 h 55"/>
                <a:gd name="T50" fmla="*/ 16 w 49"/>
                <a:gd name="T51" fmla="*/ 10 h 55"/>
                <a:gd name="T52" fmla="*/ 10 w 49"/>
                <a:gd name="T53" fmla="*/ 3 h 55"/>
                <a:gd name="T54" fmla="*/ 11 w 49"/>
                <a:gd name="T55" fmla="*/ 0 h 55"/>
                <a:gd name="T56" fmla="*/ 49 w 49"/>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5">
                  <a:moveTo>
                    <a:pt x="49" y="0"/>
                  </a:moveTo>
                  <a:cubicBezTo>
                    <a:pt x="48" y="2"/>
                    <a:pt x="48" y="9"/>
                    <a:pt x="47" y="13"/>
                  </a:cubicBezTo>
                  <a:cubicBezTo>
                    <a:pt x="44" y="13"/>
                    <a:pt x="44" y="13"/>
                    <a:pt x="44" y="13"/>
                  </a:cubicBezTo>
                  <a:cubicBezTo>
                    <a:pt x="44" y="10"/>
                    <a:pt x="44" y="7"/>
                    <a:pt x="43" y="6"/>
                  </a:cubicBezTo>
                  <a:cubicBezTo>
                    <a:pt x="42" y="4"/>
                    <a:pt x="40" y="3"/>
                    <a:pt x="35" y="3"/>
                  </a:cubicBezTo>
                  <a:cubicBezTo>
                    <a:pt x="30" y="3"/>
                    <a:pt x="30" y="3"/>
                    <a:pt x="30" y="3"/>
                  </a:cubicBezTo>
                  <a:cubicBezTo>
                    <a:pt x="27" y="3"/>
                    <a:pt x="27" y="4"/>
                    <a:pt x="26" y="7"/>
                  </a:cubicBezTo>
                  <a:cubicBezTo>
                    <a:pt x="23" y="24"/>
                    <a:pt x="23" y="24"/>
                    <a:pt x="23" y="24"/>
                  </a:cubicBezTo>
                  <a:cubicBezTo>
                    <a:pt x="29" y="24"/>
                    <a:pt x="29" y="24"/>
                    <a:pt x="29" y="24"/>
                  </a:cubicBezTo>
                  <a:cubicBezTo>
                    <a:pt x="36" y="24"/>
                    <a:pt x="37" y="24"/>
                    <a:pt x="39" y="18"/>
                  </a:cubicBezTo>
                  <a:cubicBezTo>
                    <a:pt x="42" y="18"/>
                    <a:pt x="42" y="18"/>
                    <a:pt x="42" y="18"/>
                  </a:cubicBezTo>
                  <a:cubicBezTo>
                    <a:pt x="38" y="35"/>
                    <a:pt x="38" y="35"/>
                    <a:pt x="38" y="35"/>
                  </a:cubicBezTo>
                  <a:cubicBezTo>
                    <a:pt x="36" y="35"/>
                    <a:pt x="36" y="35"/>
                    <a:pt x="36" y="35"/>
                  </a:cubicBezTo>
                  <a:cubicBezTo>
                    <a:pt x="36" y="29"/>
                    <a:pt x="36" y="28"/>
                    <a:pt x="29" y="28"/>
                  </a:cubicBezTo>
                  <a:cubicBezTo>
                    <a:pt x="22" y="28"/>
                    <a:pt x="22" y="28"/>
                    <a:pt x="22" y="28"/>
                  </a:cubicBezTo>
                  <a:cubicBezTo>
                    <a:pt x="19" y="43"/>
                    <a:pt x="19" y="43"/>
                    <a:pt x="19" y="43"/>
                  </a:cubicBezTo>
                  <a:cubicBezTo>
                    <a:pt x="18" y="47"/>
                    <a:pt x="18" y="49"/>
                    <a:pt x="19" y="50"/>
                  </a:cubicBezTo>
                  <a:cubicBezTo>
                    <a:pt x="20" y="51"/>
                    <a:pt x="23" y="51"/>
                    <a:pt x="27" y="51"/>
                  </a:cubicBezTo>
                  <a:cubicBezTo>
                    <a:pt x="33" y="51"/>
                    <a:pt x="35" y="51"/>
                    <a:pt x="37" y="49"/>
                  </a:cubicBezTo>
                  <a:cubicBezTo>
                    <a:pt x="39" y="47"/>
                    <a:pt x="41" y="44"/>
                    <a:pt x="43" y="40"/>
                  </a:cubicBezTo>
                  <a:cubicBezTo>
                    <a:pt x="46" y="41"/>
                    <a:pt x="46" y="41"/>
                    <a:pt x="46" y="41"/>
                  </a:cubicBezTo>
                  <a:cubicBezTo>
                    <a:pt x="45" y="44"/>
                    <a:pt x="42" y="52"/>
                    <a:pt x="41" y="55"/>
                  </a:cubicBezTo>
                  <a:cubicBezTo>
                    <a:pt x="0" y="55"/>
                    <a:pt x="0" y="55"/>
                    <a:pt x="0" y="55"/>
                  </a:cubicBezTo>
                  <a:cubicBezTo>
                    <a:pt x="1" y="52"/>
                    <a:pt x="1" y="52"/>
                    <a:pt x="1" y="52"/>
                  </a:cubicBezTo>
                  <a:cubicBezTo>
                    <a:pt x="7" y="52"/>
                    <a:pt x="8" y="51"/>
                    <a:pt x="9" y="44"/>
                  </a:cubicBezTo>
                  <a:cubicBezTo>
                    <a:pt x="16" y="10"/>
                    <a:pt x="16" y="10"/>
                    <a:pt x="16" y="10"/>
                  </a:cubicBezTo>
                  <a:cubicBezTo>
                    <a:pt x="17" y="4"/>
                    <a:pt x="17" y="3"/>
                    <a:pt x="10" y="3"/>
                  </a:cubicBezTo>
                  <a:cubicBezTo>
                    <a:pt x="11" y="0"/>
                    <a:pt x="11" y="0"/>
                    <a:pt x="11"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8"/>
            <p:cNvSpPr>
              <a:spLocks/>
            </p:cNvSpPr>
            <p:nvPr/>
          </p:nvSpPr>
          <p:spPr bwMode="auto">
            <a:xfrm>
              <a:off x="4348163" y="890588"/>
              <a:ext cx="288925" cy="212725"/>
            </a:xfrm>
            <a:custGeom>
              <a:avLst/>
              <a:gdLst>
                <a:gd name="T0" fmla="*/ 76 w 77"/>
                <a:gd name="T1" fmla="*/ 3 h 56"/>
                <a:gd name="T2" fmla="*/ 67 w 77"/>
                <a:gd name="T3" fmla="*/ 11 h 56"/>
                <a:gd name="T4" fmla="*/ 46 w 77"/>
                <a:gd name="T5" fmla="*/ 56 h 56"/>
                <a:gd name="T6" fmla="*/ 42 w 77"/>
                <a:gd name="T7" fmla="*/ 56 h 56"/>
                <a:gd name="T8" fmla="*/ 35 w 77"/>
                <a:gd name="T9" fmla="*/ 16 h 56"/>
                <a:gd name="T10" fmla="*/ 35 w 77"/>
                <a:gd name="T11" fmla="*/ 16 h 56"/>
                <a:gd name="T12" fmla="*/ 16 w 77"/>
                <a:gd name="T13" fmla="*/ 56 h 56"/>
                <a:gd name="T14" fmla="*/ 13 w 77"/>
                <a:gd name="T15" fmla="*/ 56 h 56"/>
                <a:gd name="T16" fmla="*/ 7 w 77"/>
                <a:gd name="T17" fmla="*/ 11 h 56"/>
                <a:gd name="T18" fmla="*/ 0 w 77"/>
                <a:gd name="T19" fmla="*/ 3 h 56"/>
                <a:gd name="T20" fmla="*/ 1 w 77"/>
                <a:gd name="T21" fmla="*/ 0 h 56"/>
                <a:gd name="T22" fmla="*/ 22 w 77"/>
                <a:gd name="T23" fmla="*/ 0 h 56"/>
                <a:gd name="T24" fmla="*/ 22 w 77"/>
                <a:gd name="T25" fmla="*/ 3 h 56"/>
                <a:gd name="T26" fmla="*/ 20 w 77"/>
                <a:gd name="T27" fmla="*/ 3 h 56"/>
                <a:gd name="T28" fmla="*/ 17 w 77"/>
                <a:gd name="T29" fmla="*/ 9 h 56"/>
                <a:gd name="T30" fmla="*/ 20 w 77"/>
                <a:gd name="T31" fmla="*/ 40 h 56"/>
                <a:gd name="T32" fmla="*/ 20 w 77"/>
                <a:gd name="T33" fmla="*/ 40 h 56"/>
                <a:gd name="T34" fmla="*/ 39 w 77"/>
                <a:gd name="T35" fmla="*/ 1 h 56"/>
                <a:gd name="T36" fmla="*/ 42 w 77"/>
                <a:gd name="T37" fmla="*/ 1 h 56"/>
                <a:gd name="T38" fmla="*/ 49 w 77"/>
                <a:gd name="T39" fmla="*/ 41 h 56"/>
                <a:gd name="T40" fmla="*/ 49 w 77"/>
                <a:gd name="T41" fmla="*/ 41 h 56"/>
                <a:gd name="T42" fmla="*/ 63 w 77"/>
                <a:gd name="T43" fmla="*/ 10 h 56"/>
                <a:gd name="T44" fmla="*/ 60 w 77"/>
                <a:gd name="T45" fmla="*/ 3 h 56"/>
                <a:gd name="T46" fmla="*/ 58 w 77"/>
                <a:gd name="T47" fmla="*/ 3 h 56"/>
                <a:gd name="T48" fmla="*/ 59 w 77"/>
                <a:gd name="T49" fmla="*/ 0 h 56"/>
                <a:gd name="T50" fmla="*/ 77 w 77"/>
                <a:gd name="T51" fmla="*/ 0 h 56"/>
                <a:gd name="T52" fmla="*/ 76 w 77"/>
                <a:gd name="T53"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56">
                  <a:moveTo>
                    <a:pt x="76" y="3"/>
                  </a:moveTo>
                  <a:cubicBezTo>
                    <a:pt x="71" y="3"/>
                    <a:pt x="71" y="4"/>
                    <a:pt x="67" y="11"/>
                  </a:cubicBezTo>
                  <a:cubicBezTo>
                    <a:pt x="63" y="19"/>
                    <a:pt x="56" y="32"/>
                    <a:pt x="46" y="56"/>
                  </a:cubicBezTo>
                  <a:cubicBezTo>
                    <a:pt x="42" y="56"/>
                    <a:pt x="42" y="56"/>
                    <a:pt x="42" y="56"/>
                  </a:cubicBezTo>
                  <a:cubicBezTo>
                    <a:pt x="35" y="16"/>
                    <a:pt x="35" y="16"/>
                    <a:pt x="35" y="16"/>
                  </a:cubicBezTo>
                  <a:cubicBezTo>
                    <a:pt x="35" y="16"/>
                    <a:pt x="35" y="16"/>
                    <a:pt x="35" y="16"/>
                  </a:cubicBezTo>
                  <a:cubicBezTo>
                    <a:pt x="16" y="56"/>
                    <a:pt x="16" y="56"/>
                    <a:pt x="16" y="56"/>
                  </a:cubicBezTo>
                  <a:cubicBezTo>
                    <a:pt x="13" y="56"/>
                    <a:pt x="13" y="56"/>
                    <a:pt x="13" y="56"/>
                  </a:cubicBezTo>
                  <a:cubicBezTo>
                    <a:pt x="7" y="11"/>
                    <a:pt x="7" y="11"/>
                    <a:pt x="7" y="11"/>
                  </a:cubicBezTo>
                  <a:cubicBezTo>
                    <a:pt x="7" y="4"/>
                    <a:pt x="6" y="3"/>
                    <a:pt x="0" y="3"/>
                  </a:cubicBezTo>
                  <a:cubicBezTo>
                    <a:pt x="1" y="0"/>
                    <a:pt x="1" y="0"/>
                    <a:pt x="1" y="0"/>
                  </a:cubicBezTo>
                  <a:cubicBezTo>
                    <a:pt x="22" y="0"/>
                    <a:pt x="22" y="0"/>
                    <a:pt x="22" y="0"/>
                  </a:cubicBezTo>
                  <a:cubicBezTo>
                    <a:pt x="22" y="3"/>
                    <a:pt x="22" y="3"/>
                    <a:pt x="22" y="3"/>
                  </a:cubicBezTo>
                  <a:cubicBezTo>
                    <a:pt x="20" y="3"/>
                    <a:pt x="20" y="3"/>
                    <a:pt x="20" y="3"/>
                  </a:cubicBezTo>
                  <a:cubicBezTo>
                    <a:pt x="17" y="3"/>
                    <a:pt x="16" y="4"/>
                    <a:pt x="17" y="9"/>
                  </a:cubicBezTo>
                  <a:cubicBezTo>
                    <a:pt x="20" y="40"/>
                    <a:pt x="20" y="40"/>
                    <a:pt x="20" y="40"/>
                  </a:cubicBezTo>
                  <a:cubicBezTo>
                    <a:pt x="20" y="40"/>
                    <a:pt x="20" y="40"/>
                    <a:pt x="20" y="40"/>
                  </a:cubicBezTo>
                  <a:cubicBezTo>
                    <a:pt x="39" y="1"/>
                    <a:pt x="39" y="1"/>
                    <a:pt x="39" y="1"/>
                  </a:cubicBezTo>
                  <a:cubicBezTo>
                    <a:pt x="42" y="1"/>
                    <a:pt x="42" y="1"/>
                    <a:pt x="42" y="1"/>
                  </a:cubicBezTo>
                  <a:cubicBezTo>
                    <a:pt x="49" y="41"/>
                    <a:pt x="49" y="41"/>
                    <a:pt x="49" y="41"/>
                  </a:cubicBezTo>
                  <a:cubicBezTo>
                    <a:pt x="49" y="41"/>
                    <a:pt x="49" y="41"/>
                    <a:pt x="49" y="41"/>
                  </a:cubicBezTo>
                  <a:cubicBezTo>
                    <a:pt x="54" y="30"/>
                    <a:pt x="60" y="17"/>
                    <a:pt x="63" y="10"/>
                  </a:cubicBezTo>
                  <a:cubicBezTo>
                    <a:pt x="65" y="4"/>
                    <a:pt x="65" y="3"/>
                    <a:pt x="60" y="3"/>
                  </a:cubicBezTo>
                  <a:cubicBezTo>
                    <a:pt x="58" y="3"/>
                    <a:pt x="58" y="3"/>
                    <a:pt x="58" y="3"/>
                  </a:cubicBezTo>
                  <a:cubicBezTo>
                    <a:pt x="59" y="0"/>
                    <a:pt x="59" y="0"/>
                    <a:pt x="59" y="0"/>
                  </a:cubicBezTo>
                  <a:cubicBezTo>
                    <a:pt x="77" y="0"/>
                    <a:pt x="77" y="0"/>
                    <a:pt x="77" y="0"/>
                  </a:cubicBezTo>
                  <a:lnTo>
                    <a:pt x="76"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9"/>
            <p:cNvSpPr>
              <a:spLocks noEditPoints="1"/>
            </p:cNvSpPr>
            <p:nvPr/>
          </p:nvSpPr>
          <p:spPr bwMode="auto">
            <a:xfrm>
              <a:off x="4645026" y="887413"/>
              <a:ext cx="206375" cy="215900"/>
            </a:xfrm>
            <a:custGeom>
              <a:avLst/>
              <a:gdLst>
                <a:gd name="T0" fmla="*/ 55 w 55"/>
                <a:gd name="T1" fmla="*/ 24 h 57"/>
                <a:gd name="T2" fmla="*/ 24 w 55"/>
                <a:gd name="T3" fmla="*/ 57 h 57"/>
                <a:gd name="T4" fmla="*/ 0 w 55"/>
                <a:gd name="T5" fmla="*/ 33 h 57"/>
                <a:gd name="T6" fmla="*/ 32 w 55"/>
                <a:gd name="T7" fmla="*/ 0 h 57"/>
                <a:gd name="T8" fmla="*/ 55 w 55"/>
                <a:gd name="T9" fmla="*/ 24 h 57"/>
                <a:gd name="T10" fmla="*/ 11 w 55"/>
                <a:gd name="T11" fmla="*/ 35 h 57"/>
                <a:gd name="T12" fmla="*/ 24 w 55"/>
                <a:gd name="T13" fmla="*/ 54 h 57"/>
                <a:gd name="T14" fmla="*/ 44 w 55"/>
                <a:gd name="T15" fmla="*/ 22 h 57"/>
                <a:gd name="T16" fmla="*/ 31 w 55"/>
                <a:gd name="T17" fmla="*/ 3 h 57"/>
                <a:gd name="T18" fmla="*/ 11 w 55"/>
                <a:gd name="T1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7">
                  <a:moveTo>
                    <a:pt x="55" y="24"/>
                  </a:moveTo>
                  <a:cubicBezTo>
                    <a:pt x="55" y="42"/>
                    <a:pt x="42" y="57"/>
                    <a:pt x="24" y="57"/>
                  </a:cubicBezTo>
                  <a:cubicBezTo>
                    <a:pt x="10" y="57"/>
                    <a:pt x="0" y="48"/>
                    <a:pt x="0" y="33"/>
                  </a:cubicBezTo>
                  <a:cubicBezTo>
                    <a:pt x="0" y="15"/>
                    <a:pt x="14" y="0"/>
                    <a:pt x="32" y="0"/>
                  </a:cubicBezTo>
                  <a:cubicBezTo>
                    <a:pt x="46" y="0"/>
                    <a:pt x="55" y="10"/>
                    <a:pt x="55" y="24"/>
                  </a:cubicBezTo>
                  <a:close/>
                  <a:moveTo>
                    <a:pt x="11" y="35"/>
                  </a:moveTo>
                  <a:cubicBezTo>
                    <a:pt x="11" y="46"/>
                    <a:pt x="15" y="54"/>
                    <a:pt x="24" y="54"/>
                  </a:cubicBezTo>
                  <a:cubicBezTo>
                    <a:pt x="36" y="54"/>
                    <a:pt x="44" y="36"/>
                    <a:pt x="44" y="22"/>
                  </a:cubicBezTo>
                  <a:cubicBezTo>
                    <a:pt x="44" y="11"/>
                    <a:pt x="40" y="3"/>
                    <a:pt x="31" y="3"/>
                  </a:cubicBezTo>
                  <a:cubicBezTo>
                    <a:pt x="20" y="3"/>
                    <a:pt x="11" y="19"/>
                    <a:pt x="11"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0"/>
            <p:cNvSpPr>
              <a:spLocks noEditPoints="1"/>
            </p:cNvSpPr>
            <p:nvPr/>
          </p:nvSpPr>
          <p:spPr bwMode="auto">
            <a:xfrm>
              <a:off x="4862513" y="890588"/>
              <a:ext cx="192088" cy="207963"/>
            </a:xfrm>
            <a:custGeom>
              <a:avLst/>
              <a:gdLst>
                <a:gd name="T0" fmla="*/ 50 w 51"/>
                <a:gd name="T1" fmla="*/ 55 h 55"/>
                <a:gd name="T2" fmla="*/ 49 w 51"/>
                <a:gd name="T3" fmla="*/ 55 h 55"/>
                <a:gd name="T4" fmla="*/ 34 w 51"/>
                <a:gd name="T5" fmla="*/ 47 h 55"/>
                <a:gd name="T6" fmla="*/ 28 w 51"/>
                <a:gd name="T7" fmla="*/ 35 h 55"/>
                <a:gd name="T8" fmla="*/ 24 w 51"/>
                <a:gd name="T9" fmla="*/ 31 h 55"/>
                <a:gd name="T10" fmla="*/ 21 w 51"/>
                <a:gd name="T11" fmla="*/ 31 h 55"/>
                <a:gd name="T12" fmla="*/ 19 w 51"/>
                <a:gd name="T13" fmla="*/ 44 h 55"/>
                <a:gd name="T14" fmla="*/ 24 w 51"/>
                <a:gd name="T15" fmla="*/ 52 h 55"/>
                <a:gd name="T16" fmla="*/ 24 w 51"/>
                <a:gd name="T17" fmla="*/ 55 h 55"/>
                <a:gd name="T18" fmla="*/ 0 w 51"/>
                <a:gd name="T19" fmla="*/ 55 h 55"/>
                <a:gd name="T20" fmla="*/ 1 w 51"/>
                <a:gd name="T21" fmla="*/ 52 h 55"/>
                <a:gd name="T22" fmla="*/ 9 w 51"/>
                <a:gd name="T23" fmla="*/ 44 h 55"/>
                <a:gd name="T24" fmla="*/ 16 w 51"/>
                <a:gd name="T25" fmla="*/ 10 h 55"/>
                <a:gd name="T26" fmla="*/ 10 w 51"/>
                <a:gd name="T27" fmla="*/ 3 h 55"/>
                <a:gd name="T28" fmla="*/ 11 w 51"/>
                <a:gd name="T29" fmla="*/ 0 h 55"/>
                <a:gd name="T30" fmla="*/ 31 w 51"/>
                <a:gd name="T31" fmla="*/ 0 h 55"/>
                <a:gd name="T32" fmla="*/ 44 w 51"/>
                <a:gd name="T33" fmla="*/ 3 h 55"/>
                <a:gd name="T34" fmla="*/ 49 w 51"/>
                <a:gd name="T35" fmla="*/ 13 h 55"/>
                <a:gd name="T36" fmla="*/ 36 w 51"/>
                <a:gd name="T37" fmla="*/ 29 h 55"/>
                <a:gd name="T38" fmla="*/ 41 w 51"/>
                <a:gd name="T39" fmla="*/ 40 h 55"/>
                <a:gd name="T40" fmla="*/ 46 w 51"/>
                <a:gd name="T41" fmla="*/ 49 h 55"/>
                <a:gd name="T42" fmla="*/ 51 w 51"/>
                <a:gd name="T43" fmla="*/ 53 h 55"/>
                <a:gd name="T44" fmla="*/ 50 w 51"/>
                <a:gd name="T45" fmla="*/ 55 h 55"/>
                <a:gd name="T46" fmla="*/ 24 w 51"/>
                <a:gd name="T47" fmla="*/ 28 h 55"/>
                <a:gd name="T48" fmla="*/ 33 w 51"/>
                <a:gd name="T49" fmla="*/ 26 h 55"/>
                <a:gd name="T50" fmla="*/ 39 w 51"/>
                <a:gd name="T51" fmla="*/ 14 h 55"/>
                <a:gd name="T52" fmla="*/ 30 w 51"/>
                <a:gd name="T53" fmla="*/ 3 h 55"/>
                <a:gd name="T54" fmla="*/ 27 w 51"/>
                <a:gd name="T55" fmla="*/ 4 h 55"/>
                <a:gd name="T56" fmla="*/ 25 w 51"/>
                <a:gd name="T57" fmla="*/ 8 h 55"/>
                <a:gd name="T58" fmla="*/ 22 w 51"/>
                <a:gd name="T59" fmla="*/ 28 h 55"/>
                <a:gd name="T60" fmla="*/ 24 w 51"/>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55">
                  <a:moveTo>
                    <a:pt x="50" y="55"/>
                  </a:moveTo>
                  <a:cubicBezTo>
                    <a:pt x="49" y="55"/>
                    <a:pt x="49" y="55"/>
                    <a:pt x="49" y="55"/>
                  </a:cubicBezTo>
                  <a:cubicBezTo>
                    <a:pt x="39" y="55"/>
                    <a:pt x="36" y="53"/>
                    <a:pt x="34" y="47"/>
                  </a:cubicBezTo>
                  <a:cubicBezTo>
                    <a:pt x="32" y="44"/>
                    <a:pt x="30" y="39"/>
                    <a:pt x="28" y="35"/>
                  </a:cubicBezTo>
                  <a:cubicBezTo>
                    <a:pt x="27" y="32"/>
                    <a:pt x="26" y="31"/>
                    <a:pt x="24" y="31"/>
                  </a:cubicBezTo>
                  <a:cubicBezTo>
                    <a:pt x="21" y="31"/>
                    <a:pt x="21" y="31"/>
                    <a:pt x="21" y="31"/>
                  </a:cubicBezTo>
                  <a:cubicBezTo>
                    <a:pt x="19" y="44"/>
                    <a:pt x="19" y="44"/>
                    <a:pt x="19" y="44"/>
                  </a:cubicBezTo>
                  <a:cubicBezTo>
                    <a:pt x="17" y="51"/>
                    <a:pt x="18" y="52"/>
                    <a:pt x="24" y="52"/>
                  </a:cubicBezTo>
                  <a:cubicBezTo>
                    <a:pt x="24" y="55"/>
                    <a:pt x="24" y="55"/>
                    <a:pt x="24" y="55"/>
                  </a:cubicBezTo>
                  <a:cubicBezTo>
                    <a:pt x="0" y="55"/>
                    <a:pt x="0" y="55"/>
                    <a:pt x="0" y="55"/>
                  </a:cubicBezTo>
                  <a:cubicBezTo>
                    <a:pt x="1" y="52"/>
                    <a:pt x="1" y="52"/>
                    <a:pt x="1" y="52"/>
                  </a:cubicBezTo>
                  <a:cubicBezTo>
                    <a:pt x="7" y="52"/>
                    <a:pt x="8" y="51"/>
                    <a:pt x="9" y="44"/>
                  </a:cubicBezTo>
                  <a:cubicBezTo>
                    <a:pt x="16" y="10"/>
                    <a:pt x="16" y="10"/>
                    <a:pt x="16" y="10"/>
                  </a:cubicBezTo>
                  <a:cubicBezTo>
                    <a:pt x="17" y="3"/>
                    <a:pt x="17" y="3"/>
                    <a:pt x="10" y="3"/>
                  </a:cubicBezTo>
                  <a:cubicBezTo>
                    <a:pt x="11" y="0"/>
                    <a:pt x="11" y="0"/>
                    <a:pt x="11" y="0"/>
                  </a:cubicBezTo>
                  <a:cubicBezTo>
                    <a:pt x="31" y="0"/>
                    <a:pt x="31" y="0"/>
                    <a:pt x="31" y="0"/>
                  </a:cubicBezTo>
                  <a:cubicBezTo>
                    <a:pt x="36" y="0"/>
                    <a:pt x="40" y="0"/>
                    <a:pt x="44" y="3"/>
                  </a:cubicBezTo>
                  <a:cubicBezTo>
                    <a:pt x="47" y="5"/>
                    <a:pt x="49" y="8"/>
                    <a:pt x="49" y="13"/>
                  </a:cubicBezTo>
                  <a:cubicBezTo>
                    <a:pt x="49" y="21"/>
                    <a:pt x="43" y="27"/>
                    <a:pt x="36" y="29"/>
                  </a:cubicBezTo>
                  <a:cubicBezTo>
                    <a:pt x="37" y="31"/>
                    <a:pt x="39" y="36"/>
                    <a:pt x="41" y="40"/>
                  </a:cubicBezTo>
                  <a:cubicBezTo>
                    <a:pt x="43" y="44"/>
                    <a:pt x="45" y="47"/>
                    <a:pt x="46" y="49"/>
                  </a:cubicBezTo>
                  <a:cubicBezTo>
                    <a:pt x="48" y="52"/>
                    <a:pt x="49" y="52"/>
                    <a:pt x="51" y="53"/>
                  </a:cubicBezTo>
                  <a:lnTo>
                    <a:pt x="50" y="55"/>
                  </a:lnTo>
                  <a:close/>
                  <a:moveTo>
                    <a:pt x="24" y="28"/>
                  </a:moveTo>
                  <a:cubicBezTo>
                    <a:pt x="28" y="28"/>
                    <a:pt x="30" y="27"/>
                    <a:pt x="33" y="26"/>
                  </a:cubicBezTo>
                  <a:cubicBezTo>
                    <a:pt x="37" y="23"/>
                    <a:pt x="39" y="19"/>
                    <a:pt x="39" y="14"/>
                  </a:cubicBezTo>
                  <a:cubicBezTo>
                    <a:pt x="39" y="6"/>
                    <a:pt x="35" y="3"/>
                    <a:pt x="30" y="3"/>
                  </a:cubicBezTo>
                  <a:cubicBezTo>
                    <a:pt x="29" y="3"/>
                    <a:pt x="28" y="3"/>
                    <a:pt x="27" y="4"/>
                  </a:cubicBezTo>
                  <a:cubicBezTo>
                    <a:pt x="26" y="4"/>
                    <a:pt x="26" y="6"/>
                    <a:pt x="25" y="8"/>
                  </a:cubicBezTo>
                  <a:cubicBezTo>
                    <a:pt x="22" y="28"/>
                    <a:pt x="22" y="28"/>
                    <a:pt x="22" y="28"/>
                  </a:cubicBezTo>
                  <a:lnTo>
                    <a:pt x="2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1"/>
            <p:cNvSpPr>
              <a:spLocks/>
            </p:cNvSpPr>
            <p:nvPr/>
          </p:nvSpPr>
          <p:spPr bwMode="auto">
            <a:xfrm>
              <a:off x="5072063" y="890588"/>
              <a:ext cx="166688" cy="207963"/>
            </a:xfrm>
            <a:custGeom>
              <a:avLst/>
              <a:gdLst>
                <a:gd name="T0" fmla="*/ 44 w 44"/>
                <a:gd name="T1" fmla="*/ 41 h 55"/>
                <a:gd name="T2" fmla="*/ 39 w 44"/>
                <a:gd name="T3" fmla="*/ 55 h 55"/>
                <a:gd name="T4" fmla="*/ 0 w 44"/>
                <a:gd name="T5" fmla="*/ 55 h 55"/>
                <a:gd name="T6" fmla="*/ 0 w 44"/>
                <a:gd name="T7" fmla="*/ 52 h 55"/>
                <a:gd name="T8" fmla="*/ 9 w 44"/>
                <a:gd name="T9" fmla="*/ 44 h 55"/>
                <a:gd name="T10" fmla="*/ 16 w 44"/>
                <a:gd name="T11" fmla="*/ 10 h 55"/>
                <a:gd name="T12" fmla="*/ 10 w 44"/>
                <a:gd name="T13" fmla="*/ 3 h 55"/>
                <a:gd name="T14" fmla="*/ 10 w 44"/>
                <a:gd name="T15" fmla="*/ 0 h 55"/>
                <a:gd name="T16" fmla="*/ 34 w 44"/>
                <a:gd name="T17" fmla="*/ 0 h 55"/>
                <a:gd name="T18" fmla="*/ 33 w 44"/>
                <a:gd name="T19" fmla="*/ 3 h 55"/>
                <a:gd name="T20" fmla="*/ 25 w 44"/>
                <a:gd name="T21" fmla="*/ 10 h 55"/>
                <a:gd name="T22" fmla="*/ 19 w 44"/>
                <a:gd name="T23" fmla="*/ 44 h 55"/>
                <a:gd name="T24" fmla="*/ 19 w 44"/>
                <a:gd name="T25" fmla="*/ 50 h 55"/>
                <a:gd name="T26" fmla="*/ 26 w 44"/>
                <a:gd name="T27" fmla="*/ 51 h 55"/>
                <a:gd name="T28" fmla="*/ 35 w 44"/>
                <a:gd name="T29" fmla="*/ 49 h 55"/>
                <a:gd name="T30" fmla="*/ 41 w 44"/>
                <a:gd name="T31" fmla="*/ 40 h 55"/>
                <a:gd name="T32" fmla="*/ 44 w 44"/>
                <a:gd name="T33"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5">
                  <a:moveTo>
                    <a:pt x="44" y="41"/>
                  </a:moveTo>
                  <a:cubicBezTo>
                    <a:pt x="43" y="44"/>
                    <a:pt x="40" y="52"/>
                    <a:pt x="39" y="55"/>
                  </a:cubicBezTo>
                  <a:cubicBezTo>
                    <a:pt x="0" y="55"/>
                    <a:pt x="0" y="55"/>
                    <a:pt x="0" y="55"/>
                  </a:cubicBezTo>
                  <a:cubicBezTo>
                    <a:pt x="0" y="52"/>
                    <a:pt x="0" y="52"/>
                    <a:pt x="0" y="52"/>
                  </a:cubicBezTo>
                  <a:cubicBezTo>
                    <a:pt x="7" y="52"/>
                    <a:pt x="8" y="51"/>
                    <a:pt x="9" y="44"/>
                  </a:cubicBezTo>
                  <a:cubicBezTo>
                    <a:pt x="16" y="10"/>
                    <a:pt x="16" y="10"/>
                    <a:pt x="16" y="10"/>
                  </a:cubicBezTo>
                  <a:cubicBezTo>
                    <a:pt x="17" y="4"/>
                    <a:pt x="16" y="3"/>
                    <a:pt x="10" y="3"/>
                  </a:cubicBezTo>
                  <a:cubicBezTo>
                    <a:pt x="10" y="0"/>
                    <a:pt x="10" y="0"/>
                    <a:pt x="10" y="0"/>
                  </a:cubicBezTo>
                  <a:cubicBezTo>
                    <a:pt x="34" y="0"/>
                    <a:pt x="34" y="0"/>
                    <a:pt x="34" y="0"/>
                  </a:cubicBezTo>
                  <a:cubicBezTo>
                    <a:pt x="33" y="3"/>
                    <a:pt x="33" y="3"/>
                    <a:pt x="33" y="3"/>
                  </a:cubicBezTo>
                  <a:cubicBezTo>
                    <a:pt x="27" y="3"/>
                    <a:pt x="26" y="4"/>
                    <a:pt x="25" y="10"/>
                  </a:cubicBezTo>
                  <a:cubicBezTo>
                    <a:pt x="19" y="44"/>
                    <a:pt x="19" y="44"/>
                    <a:pt x="19" y="44"/>
                  </a:cubicBezTo>
                  <a:cubicBezTo>
                    <a:pt x="18" y="47"/>
                    <a:pt x="18" y="49"/>
                    <a:pt x="19" y="50"/>
                  </a:cubicBezTo>
                  <a:cubicBezTo>
                    <a:pt x="20" y="51"/>
                    <a:pt x="22" y="51"/>
                    <a:pt x="26" y="51"/>
                  </a:cubicBezTo>
                  <a:cubicBezTo>
                    <a:pt x="30" y="51"/>
                    <a:pt x="33" y="51"/>
                    <a:pt x="35" y="49"/>
                  </a:cubicBezTo>
                  <a:cubicBezTo>
                    <a:pt x="37" y="47"/>
                    <a:pt x="39" y="44"/>
                    <a:pt x="41" y="40"/>
                  </a:cubicBezTo>
                  <a:lnTo>
                    <a:pt x="4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noEditPoints="1"/>
            </p:cNvSpPr>
            <p:nvPr/>
          </p:nvSpPr>
          <p:spPr bwMode="auto">
            <a:xfrm>
              <a:off x="5256213" y="890588"/>
              <a:ext cx="225425" cy="207963"/>
            </a:xfrm>
            <a:custGeom>
              <a:avLst/>
              <a:gdLst>
                <a:gd name="T0" fmla="*/ 32 w 60"/>
                <a:gd name="T1" fmla="*/ 0 h 55"/>
                <a:gd name="T2" fmla="*/ 60 w 60"/>
                <a:gd name="T3" fmla="*/ 23 h 55"/>
                <a:gd name="T4" fmla="*/ 46 w 60"/>
                <a:gd name="T5" fmla="*/ 49 h 55"/>
                <a:gd name="T6" fmla="*/ 20 w 60"/>
                <a:gd name="T7" fmla="*/ 55 h 55"/>
                <a:gd name="T8" fmla="*/ 0 w 60"/>
                <a:gd name="T9" fmla="*/ 55 h 55"/>
                <a:gd name="T10" fmla="*/ 1 w 60"/>
                <a:gd name="T11" fmla="*/ 52 h 55"/>
                <a:gd name="T12" fmla="*/ 9 w 60"/>
                <a:gd name="T13" fmla="*/ 44 h 55"/>
                <a:gd name="T14" fmla="*/ 16 w 60"/>
                <a:gd name="T15" fmla="*/ 11 h 55"/>
                <a:gd name="T16" fmla="*/ 10 w 60"/>
                <a:gd name="T17" fmla="*/ 3 h 55"/>
                <a:gd name="T18" fmla="*/ 10 w 60"/>
                <a:gd name="T19" fmla="*/ 0 h 55"/>
                <a:gd name="T20" fmla="*/ 32 w 60"/>
                <a:gd name="T21" fmla="*/ 0 h 55"/>
                <a:gd name="T22" fmla="*/ 19 w 60"/>
                <a:gd name="T23" fmla="*/ 43 h 55"/>
                <a:gd name="T24" fmla="*/ 20 w 60"/>
                <a:gd name="T25" fmla="*/ 50 h 55"/>
                <a:gd name="T26" fmla="*/ 25 w 60"/>
                <a:gd name="T27" fmla="*/ 51 h 55"/>
                <a:gd name="T28" fmla="*/ 49 w 60"/>
                <a:gd name="T29" fmla="*/ 22 h 55"/>
                <a:gd name="T30" fmla="*/ 32 w 60"/>
                <a:gd name="T31" fmla="*/ 3 h 55"/>
                <a:gd name="T32" fmla="*/ 27 w 60"/>
                <a:gd name="T33" fmla="*/ 4 h 55"/>
                <a:gd name="T34" fmla="*/ 25 w 60"/>
                <a:gd name="T35" fmla="*/ 8 h 55"/>
                <a:gd name="T36" fmla="*/ 19 w 60"/>
                <a:gd name="T3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55">
                  <a:moveTo>
                    <a:pt x="32" y="0"/>
                  </a:moveTo>
                  <a:cubicBezTo>
                    <a:pt x="50" y="0"/>
                    <a:pt x="60" y="7"/>
                    <a:pt x="60" y="23"/>
                  </a:cubicBezTo>
                  <a:cubicBezTo>
                    <a:pt x="60" y="34"/>
                    <a:pt x="55" y="43"/>
                    <a:pt x="46" y="49"/>
                  </a:cubicBezTo>
                  <a:cubicBezTo>
                    <a:pt x="39" y="53"/>
                    <a:pt x="30" y="55"/>
                    <a:pt x="20" y="55"/>
                  </a:cubicBezTo>
                  <a:cubicBezTo>
                    <a:pt x="0" y="55"/>
                    <a:pt x="0" y="55"/>
                    <a:pt x="0" y="55"/>
                  </a:cubicBezTo>
                  <a:cubicBezTo>
                    <a:pt x="1" y="52"/>
                    <a:pt x="1" y="52"/>
                    <a:pt x="1" y="52"/>
                  </a:cubicBezTo>
                  <a:cubicBezTo>
                    <a:pt x="7" y="52"/>
                    <a:pt x="8" y="51"/>
                    <a:pt x="9" y="44"/>
                  </a:cubicBezTo>
                  <a:cubicBezTo>
                    <a:pt x="16" y="11"/>
                    <a:pt x="16" y="11"/>
                    <a:pt x="16" y="11"/>
                  </a:cubicBezTo>
                  <a:cubicBezTo>
                    <a:pt x="17" y="4"/>
                    <a:pt x="16" y="3"/>
                    <a:pt x="10" y="3"/>
                  </a:cubicBezTo>
                  <a:cubicBezTo>
                    <a:pt x="10" y="0"/>
                    <a:pt x="10" y="0"/>
                    <a:pt x="10" y="0"/>
                  </a:cubicBezTo>
                  <a:lnTo>
                    <a:pt x="32" y="0"/>
                  </a:lnTo>
                  <a:close/>
                  <a:moveTo>
                    <a:pt x="19" y="43"/>
                  </a:moveTo>
                  <a:cubicBezTo>
                    <a:pt x="18" y="47"/>
                    <a:pt x="18" y="49"/>
                    <a:pt x="20" y="50"/>
                  </a:cubicBezTo>
                  <a:cubicBezTo>
                    <a:pt x="21" y="51"/>
                    <a:pt x="23" y="51"/>
                    <a:pt x="25" y="51"/>
                  </a:cubicBezTo>
                  <a:cubicBezTo>
                    <a:pt x="40" y="51"/>
                    <a:pt x="49" y="38"/>
                    <a:pt x="49" y="22"/>
                  </a:cubicBezTo>
                  <a:cubicBezTo>
                    <a:pt x="49" y="11"/>
                    <a:pt x="44" y="3"/>
                    <a:pt x="32" y="3"/>
                  </a:cubicBezTo>
                  <a:cubicBezTo>
                    <a:pt x="30" y="3"/>
                    <a:pt x="28" y="3"/>
                    <a:pt x="27" y="4"/>
                  </a:cubicBezTo>
                  <a:cubicBezTo>
                    <a:pt x="26" y="5"/>
                    <a:pt x="26" y="6"/>
                    <a:pt x="25" y="8"/>
                  </a:cubicBezTo>
                  <a:lnTo>
                    <a:pt x="19"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3"/>
            <p:cNvSpPr>
              <a:spLocks/>
            </p:cNvSpPr>
            <p:nvPr/>
          </p:nvSpPr>
          <p:spPr bwMode="auto">
            <a:xfrm>
              <a:off x="5610226" y="884238"/>
              <a:ext cx="184150" cy="214313"/>
            </a:xfrm>
            <a:custGeom>
              <a:avLst/>
              <a:gdLst>
                <a:gd name="T0" fmla="*/ 49 w 49"/>
                <a:gd name="T1" fmla="*/ 0 h 57"/>
                <a:gd name="T2" fmla="*/ 47 w 49"/>
                <a:gd name="T3" fmla="*/ 15 h 57"/>
                <a:gd name="T4" fmla="*/ 44 w 49"/>
                <a:gd name="T5" fmla="*/ 15 h 57"/>
                <a:gd name="T6" fmla="*/ 43 w 49"/>
                <a:gd name="T7" fmla="*/ 7 h 57"/>
                <a:gd name="T8" fmla="*/ 35 w 49"/>
                <a:gd name="T9" fmla="*/ 5 h 57"/>
                <a:gd name="T10" fmla="*/ 30 w 49"/>
                <a:gd name="T11" fmla="*/ 5 h 57"/>
                <a:gd name="T12" fmla="*/ 22 w 49"/>
                <a:gd name="T13" fmla="*/ 46 h 57"/>
                <a:gd name="T14" fmla="*/ 29 w 49"/>
                <a:gd name="T15" fmla="*/ 54 h 57"/>
                <a:gd name="T16" fmla="*/ 29 w 49"/>
                <a:gd name="T17" fmla="*/ 57 h 57"/>
                <a:gd name="T18" fmla="*/ 3 w 49"/>
                <a:gd name="T19" fmla="*/ 57 h 57"/>
                <a:gd name="T20" fmla="*/ 4 w 49"/>
                <a:gd name="T21" fmla="*/ 54 h 57"/>
                <a:gd name="T22" fmla="*/ 13 w 49"/>
                <a:gd name="T23" fmla="*/ 46 h 57"/>
                <a:gd name="T24" fmla="*/ 21 w 49"/>
                <a:gd name="T25" fmla="*/ 5 h 57"/>
                <a:gd name="T26" fmla="*/ 17 w 49"/>
                <a:gd name="T27" fmla="*/ 5 h 57"/>
                <a:gd name="T28" fmla="*/ 7 w 49"/>
                <a:gd name="T29" fmla="*/ 8 h 57"/>
                <a:gd name="T30" fmla="*/ 3 w 49"/>
                <a:gd name="T31" fmla="*/ 15 h 57"/>
                <a:gd name="T32" fmla="*/ 0 w 49"/>
                <a:gd name="T33" fmla="*/ 15 h 57"/>
                <a:gd name="T34" fmla="*/ 4 w 49"/>
                <a:gd name="T35" fmla="*/ 0 h 57"/>
                <a:gd name="T36" fmla="*/ 6 w 49"/>
                <a:gd name="T37" fmla="*/ 0 h 57"/>
                <a:gd name="T38" fmla="*/ 10 w 49"/>
                <a:gd name="T39" fmla="*/ 2 h 57"/>
                <a:gd name="T40" fmla="*/ 43 w 49"/>
                <a:gd name="T41" fmla="*/ 2 h 57"/>
                <a:gd name="T42" fmla="*/ 47 w 49"/>
                <a:gd name="T43" fmla="*/ 0 h 57"/>
                <a:gd name="T44" fmla="*/ 49 w 4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7">
                  <a:moveTo>
                    <a:pt x="49" y="0"/>
                  </a:moveTo>
                  <a:cubicBezTo>
                    <a:pt x="49" y="3"/>
                    <a:pt x="48" y="10"/>
                    <a:pt x="47" y="15"/>
                  </a:cubicBezTo>
                  <a:cubicBezTo>
                    <a:pt x="44" y="15"/>
                    <a:pt x="44" y="15"/>
                    <a:pt x="44" y="15"/>
                  </a:cubicBezTo>
                  <a:cubicBezTo>
                    <a:pt x="44" y="12"/>
                    <a:pt x="44" y="9"/>
                    <a:pt x="43" y="7"/>
                  </a:cubicBezTo>
                  <a:cubicBezTo>
                    <a:pt x="42" y="6"/>
                    <a:pt x="40" y="5"/>
                    <a:pt x="35" y="5"/>
                  </a:cubicBezTo>
                  <a:cubicBezTo>
                    <a:pt x="30" y="5"/>
                    <a:pt x="30" y="5"/>
                    <a:pt x="30" y="5"/>
                  </a:cubicBezTo>
                  <a:cubicBezTo>
                    <a:pt x="22" y="46"/>
                    <a:pt x="22" y="46"/>
                    <a:pt x="22" y="46"/>
                  </a:cubicBezTo>
                  <a:cubicBezTo>
                    <a:pt x="21" y="53"/>
                    <a:pt x="22" y="54"/>
                    <a:pt x="29" y="54"/>
                  </a:cubicBezTo>
                  <a:cubicBezTo>
                    <a:pt x="29" y="57"/>
                    <a:pt x="29" y="57"/>
                    <a:pt x="29" y="57"/>
                  </a:cubicBezTo>
                  <a:cubicBezTo>
                    <a:pt x="3" y="57"/>
                    <a:pt x="3" y="57"/>
                    <a:pt x="3" y="57"/>
                  </a:cubicBezTo>
                  <a:cubicBezTo>
                    <a:pt x="4" y="54"/>
                    <a:pt x="4" y="54"/>
                    <a:pt x="4" y="54"/>
                  </a:cubicBezTo>
                  <a:cubicBezTo>
                    <a:pt x="11" y="54"/>
                    <a:pt x="12" y="53"/>
                    <a:pt x="13" y="46"/>
                  </a:cubicBezTo>
                  <a:cubicBezTo>
                    <a:pt x="21" y="5"/>
                    <a:pt x="21" y="5"/>
                    <a:pt x="21" y="5"/>
                  </a:cubicBezTo>
                  <a:cubicBezTo>
                    <a:pt x="17" y="5"/>
                    <a:pt x="17" y="5"/>
                    <a:pt x="17" y="5"/>
                  </a:cubicBezTo>
                  <a:cubicBezTo>
                    <a:pt x="10" y="5"/>
                    <a:pt x="9" y="6"/>
                    <a:pt x="7" y="8"/>
                  </a:cubicBezTo>
                  <a:cubicBezTo>
                    <a:pt x="6" y="9"/>
                    <a:pt x="4" y="12"/>
                    <a:pt x="3" y="15"/>
                  </a:cubicBezTo>
                  <a:cubicBezTo>
                    <a:pt x="0" y="15"/>
                    <a:pt x="0" y="15"/>
                    <a:pt x="0" y="15"/>
                  </a:cubicBezTo>
                  <a:cubicBezTo>
                    <a:pt x="2" y="10"/>
                    <a:pt x="3" y="4"/>
                    <a:pt x="4" y="0"/>
                  </a:cubicBezTo>
                  <a:cubicBezTo>
                    <a:pt x="6" y="0"/>
                    <a:pt x="6" y="0"/>
                    <a:pt x="6" y="0"/>
                  </a:cubicBezTo>
                  <a:cubicBezTo>
                    <a:pt x="7" y="2"/>
                    <a:pt x="8" y="2"/>
                    <a:pt x="10" y="2"/>
                  </a:cubicBezTo>
                  <a:cubicBezTo>
                    <a:pt x="43" y="2"/>
                    <a:pt x="43" y="2"/>
                    <a:pt x="43" y="2"/>
                  </a:cubicBezTo>
                  <a:cubicBezTo>
                    <a:pt x="45" y="2"/>
                    <a:pt x="45" y="1"/>
                    <a:pt x="47"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4"/>
            <p:cNvSpPr>
              <a:spLocks noEditPoints="1"/>
            </p:cNvSpPr>
            <p:nvPr/>
          </p:nvSpPr>
          <p:spPr bwMode="auto">
            <a:xfrm>
              <a:off x="5813426" y="887413"/>
              <a:ext cx="201613" cy="215900"/>
            </a:xfrm>
            <a:custGeom>
              <a:avLst/>
              <a:gdLst>
                <a:gd name="T0" fmla="*/ 54 w 54"/>
                <a:gd name="T1" fmla="*/ 24 h 57"/>
                <a:gd name="T2" fmla="*/ 23 w 54"/>
                <a:gd name="T3" fmla="*/ 57 h 57"/>
                <a:gd name="T4" fmla="*/ 0 w 54"/>
                <a:gd name="T5" fmla="*/ 33 h 57"/>
                <a:gd name="T6" fmla="*/ 31 w 54"/>
                <a:gd name="T7" fmla="*/ 0 h 57"/>
                <a:gd name="T8" fmla="*/ 54 w 54"/>
                <a:gd name="T9" fmla="*/ 24 h 57"/>
                <a:gd name="T10" fmla="*/ 11 w 54"/>
                <a:gd name="T11" fmla="*/ 35 h 57"/>
                <a:gd name="T12" fmla="*/ 23 w 54"/>
                <a:gd name="T13" fmla="*/ 54 h 57"/>
                <a:gd name="T14" fmla="*/ 43 w 54"/>
                <a:gd name="T15" fmla="*/ 22 h 57"/>
                <a:gd name="T16" fmla="*/ 31 w 54"/>
                <a:gd name="T17" fmla="*/ 3 h 57"/>
                <a:gd name="T18" fmla="*/ 11 w 54"/>
                <a:gd name="T1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7">
                  <a:moveTo>
                    <a:pt x="54" y="24"/>
                  </a:moveTo>
                  <a:cubicBezTo>
                    <a:pt x="54" y="42"/>
                    <a:pt x="41" y="57"/>
                    <a:pt x="23" y="57"/>
                  </a:cubicBezTo>
                  <a:cubicBezTo>
                    <a:pt x="9" y="57"/>
                    <a:pt x="0" y="48"/>
                    <a:pt x="0" y="33"/>
                  </a:cubicBezTo>
                  <a:cubicBezTo>
                    <a:pt x="0" y="15"/>
                    <a:pt x="13" y="0"/>
                    <a:pt x="31" y="0"/>
                  </a:cubicBezTo>
                  <a:cubicBezTo>
                    <a:pt x="45" y="0"/>
                    <a:pt x="54" y="10"/>
                    <a:pt x="54" y="24"/>
                  </a:cubicBezTo>
                  <a:close/>
                  <a:moveTo>
                    <a:pt x="11" y="35"/>
                  </a:moveTo>
                  <a:cubicBezTo>
                    <a:pt x="11" y="46"/>
                    <a:pt x="14" y="54"/>
                    <a:pt x="23" y="54"/>
                  </a:cubicBezTo>
                  <a:cubicBezTo>
                    <a:pt x="36" y="54"/>
                    <a:pt x="43" y="36"/>
                    <a:pt x="43" y="22"/>
                  </a:cubicBezTo>
                  <a:cubicBezTo>
                    <a:pt x="43" y="11"/>
                    <a:pt x="40" y="3"/>
                    <a:pt x="31" y="3"/>
                  </a:cubicBezTo>
                  <a:cubicBezTo>
                    <a:pt x="19" y="3"/>
                    <a:pt x="11" y="19"/>
                    <a:pt x="11"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5"/>
            <p:cNvSpPr>
              <a:spLocks/>
            </p:cNvSpPr>
            <p:nvPr/>
          </p:nvSpPr>
          <p:spPr bwMode="auto">
            <a:xfrm>
              <a:off x="6056313" y="887413"/>
              <a:ext cx="200025" cy="215900"/>
            </a:xfrm>
            <a:custGeom>
              <a:avLst/>
              <a:gdLst>
                <a:gd name="T0" fmla="*/ 48 w 53"/>
                <a:gd name="T1" fmla="*/ 16 h 57"/>
                <a:gd name="T2" fmla="*/ 35 w 53"/>
                <a:gd name="T3" fmla="*/ 3 h 57"/>
                <a:gd name="T4" fmla="*/ 11 w 53"/>
                <a:gd name="T5" fmla="*/ 33 h 57"/>
                <a:gd name="T6" fmla="*/ 28 w 53"/>
                <a:gd name="T7" fmla="*/ 54 h 57"/>
                <a:gd name="T8" fmla="*/ 35 w 53"/>
                <a:gd name="T9" fmla="*/ 48 h 57"/>
                <a:gd name="T10" fmla="*/ 37 w 53"/>
                <a:gd name="T11" fmla="*/ 40 h 57"/>
                <a:gd name="T12" fmla="*/ 29 w 53"/>
                <a:gd name="T13" fmla="*/ 33 h 57"/>
                <a:gd name="T14" fmla="*/ 30 w 53"/>
                <a:gd name="T15" fmla="*/ 30 h 57"/>
                <a:gd name="T16" fmla="*/ 53 w 53"/>
                <a:gd name="T17" fmla="*/ 30 h 57"/>
                <a:gd name="T18" fmla="*/ 53 w 53"/>
                <a:gd name="T19" fmla="*/ 33 h 57"/>
                <a:gd name="T20" fmla="*/ 46 w 53"/>
                <a:gd name="T21" fmla="*/ 40 h 57"/>
                <a:gd name="T22" fmla="*/ 45 w 53"/>
                <a:gd name="T23" fmla="*/ 47 h 57"/>
                <a:gd name="T24" fmla="*/ 44 w 53"/>
                <a:gd name="T25" fmla="*/ 54 h 57"/>
                <a:gd name="T26" fmla="*/ 26 w 53"/>
                <a:gd name="T27" fmla="*/ 57 h 57"/>
                <a:gd name="T28" fmla="*/ 0 w 53"/>
                <a:gd name="T29" fmla="*/ 33 h 57"/>
                <a:gd name="T30" fmla="*/ 37 w 53"/>
                <a:gd name="T31" fmla="*/ 0 h 57"/>
                <a:gd name="T32" fmla="*/ 52 w 53"/>
                <a:gd name="T33" fmla="*/ 2 h 57"/>
                <a:gd name="T34" fmla="*/ 51 w 53"/>
                <a:gd name="T35" fmla="*/ 16 h 57"/>
                <a:gd name="T36" fmla="*/ 48 w 53"/>
                <a:gd name="T3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7">
                  <a:moveTo>
                    <a:pt x="48" y="16"/>
                  </a:moveTo>
                  <a:cubicBezTo>
                    <a:pt x="48" y="6"/>
                    <a:pt x="42" y="3"/>
                    <a:pt x="35" y="3"/>
                  </a:cubicBezTo>
                  <a:cubicBezTo>
                    <a:pt x="22" y="3"/>
                    <a:pt x="11" y="16"/>
                    <a:pt x="11" y="33"/>
                  </a:cubicBezTo>
                  <a:cubicBezTo>
                    <a:pt x="11" y="45"/>
                    <a:pt x="18" y="54"/>
                    <a:pt x="28" y="54"/>
                  </a:cubicBezTo>
                  <a:cubicBezTo>
                    <a:pt x="31" y="54"/>
                    <a:pt x="34" y="53"/>
                    <a:pt x="35" y="48"/>
                  </a:cubicBezTo>
                  <a:cubicBezTo>
                    <a:pt x="37" y="40"/>
                    <a:pt x="37" y="40"/>
                    <a:pt x="37" y="40"/>
                  </a:cubicBezTo>
                  <a:cubicBezTo>
                    <a:pt x="38" y="34"/>
                    <a:pt x="37" y="34"/>
                    <a:pt x="29" y="33"/>
                  </a:cubicBezTo>
                  <a:cubicBezTo>
                    <a:pt x="30" y="30"/>
                    <a:pt x="30" y="30"/>
                    <a:pt x="30" y="30"/>
                  </a:cubicBezTo>
                  <a:cubicBezTo>
                    <a:pt x="53" y="30"/>
                    <a:pt x="53" y="30"/>
                    <a:pt x="53" y="30"/>
                  </a:cubicBezTo>
                  <a:cubicBezTo>
                    <a:pt x="53" y="33"/>
                    <a:pt x="53" y="33"/>
                    <a:pt x="53" y="33"/>
                  </a:cubicBezTo>
                  <a:cubicBezTo>
                    <a:pt x="48" y="34"/>
                    <a:pt x="47" y="34"/>
                    <a:pt x="46" y="40"/>
                  </a:cubicBezTo>
                  <a:cubicBezTo>
                    <a:pt x="45" y="47"/>
                    <a:pt x="45" y="47"/>
                    <a:pt x="45" y="47"/>
                  </a:cubicBezTo>
                  <a:cubicBezTo>
                    <a:pt x="44" y="50"/>
                    <a:pt x="44" y="52"/>
                    <a:pt x="44" y="54"/>
                  </a:cubicBezTo>
                  <a:cubicBezTo>
                    <a:pt x="39" y="55"/>
                    <a:pt x="33" y="57"/>
                    <a:pt x="26" y="57"/>
                  </a:cubicBezTo>
                  <a:cubicBezTo>
                    <a:pt x="11" y="57"/>
                    <a:pt x="0" y="48"/>
                    <a:pt x="0" y="33"/>
                  </a:cubicBezTo>
                  <a:cubicBezTo>
                    <a:pt x="0" y="13"/>
                    <a:pt x="16" y="0"/>
                    <a:pt x="37" y="0"/>
                  </a:cubicBezTo>
                  <a:cubicBezTo>
                    <a:pt x="44" y="0"/>
                    <a:pt x="50" y="1"/>
                    <a:pt x="52" y="2"/>
                  </a:cubicBezTo>
                  <a:cubicBezTo>
                    <a:pt x="52" y="5"/>
                    <a:pt x="51" y="10"/>
                    <a:pt x="51" y="16"/>
                  </a:cubicBezTo>
                  <a:lnTo>
                    <a:pt x="48"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6"/>
            <p:cNvSpPr>
              <a:spLocks/>
            </p:cNvSpPr>
            <p:nvPr/>
          </p:nvSpPr>
          <p:spPr bwMode="auto">
            <a:xfrm>
              <a:off x="6270626" y="890588"/>
              <a:ext cx="180975" cy="207963"/>
            </a:xfrm>
            <a:custGeom>
              <a:avLst/>
              <a:gdLst>
                <a:gd name="T0" fmla="*/ 48 w 48"/>
                <a:gd name="T1" fmla="*/ 0 h 55"/>
                <a:gd name="T2" fmla="*/ 47 w 48"/>
                <a:gd name="T3" fmla="*/ 13 h 55"/>
                <a:gd name="T4" fmla="*/ 44 w 48"/>
                <a:gd name="T5" fmla="*/ 13 h 55"/>
                <a:gd name="T6" fmla="*/ 43 w 48"/>
                <a:gd name="T7" fmla="*/ 6 h 55"/>
                <a:gd name="T8" fmla="*/ 35 w 48"/>
                <a:gd name="T9" fmla="*/ 3 h 55"/>
                <a:gd name="T10" fmla="*/ 30 w 48"/>
                <a:gd name="T11" fmla="*/ 3 h 55"/>
                <a:gd name="T12" fmla="*/ 26 w 48"/>
                <a:gd name="T13" fmla="*/ 7 h 55"/>
                <a:gd name="T14" fmla="*/ 22 w 48"/>
                <a:gd name="T15" fmla="*/ 24 h 55"/>
                <a:gd name="T16" fmla="*/ 29 w 48"/>
                <a:gd name="T17" fmla="*/ 24 h 55"/>
                <a:gd name="T18" fmla="*/ 39 w 48"/>
                <a:gd name="T19" fmla="*/ 18 h 55"/>
                <a:gd name="T20" fmla="*/ 42 w 48"/>
                <a:gd name="T21" fmla="*/ 18 h 55"/>
                <a:gd name="T22" fmla="*/ 38 w 48"/>
                <a:gd name="T23" fmla="*/ 35 h 55"/>
                <a:gd name="T24" fmla="*/ 35 w 48"/>
                <a:gd name="T25" fmla="*/ 35 h 55"/>
                <a:gd name="T26" fmla="*/ 28 w 48"/>
                <a:gd name="T27" fmla="*/ 28 h 55"/>
                <a:gd name="T28" fmla="*/ 22 w 48"/>
                <a:gd name="T29" fmla="*/ 28 h 55"/>
                <a:gd name="T30" fmla="*/ 19 w 48"/>
                <a:gd name="T31" fmla="*/ 43 h 55"/>
                <a:gd name="T32" fmla="*/ 19 w 48"/>
                <a:gd name="T33" fmla="*/ 50 h 55"/>
                <a:gd name="T34" fmla="*/ 27 w 48"/>
                <a:gd name="T35" fmla="*/ 51 h 55"/>
                <a:gd name="T36" fmla="*/ 37 w 48"/>
                <a:gd name="T37" fmla="*/ 49 h 55"/>
                <a:gd name="T38" fmla="*/ 43 w 48"/>
                <a:gd name="T39" fmla="*/ 40 h 55"/>
                <a:gd name="T40" fmla="*/ 46 w 48"/>
                <a:gd name="T41" fmla="*/ 41 h 55"/>
                <a:gd name="T42" fmla="*/ 41 w 48"/>
                <a:gd name="T43" fmla="*/ 55 h 55"/>
                <a:gd name="T44" fmla="*/ 0 w 48"/>
                <a:gd name="T45" fmla="*/ 55 h 55"/>
                <a:gd name="T46" fmla="*/ 0 w 48"/>
                <a:gd name="T47" fmla="*/ 52 h 55"/>
                <a:gd name="T48" fmla="*/ 9 w 48"/>
                <a:gd name="T49" fmla="*/ 44 h 55"/>
                <a:gd name="T50" fmla="*/ 16 w 48"/>
                <a:gd name="T51" fmla="*/ 10 h 55"/>
                <a:gd name="T52" fmla="*/ 10 w 48"/>
                <a:gd name="T53" fmla="*/ 3 h 55"/>
                <a:gd name="T54" fmla="*/ 10 w 48"/>
                <a:gd name="T55" fmla="*/ 0 h 55"/>
                <a:gd name="T56" fmla="*/ 48 w 48"/>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5">
                  <a:moveTo>
                    <a:pt x="48" y="0"/>
                  </a:moveTo>
                  <a:cubicBezTo>
                    <a:pt x="48" y="2"/>
                    <a:pt x="47" y="9"/>
                    <a:pt x="47" y="13"/>
                  </a:cubicBezTo>
                  <a:cubicBezTo>
                    <a:pt x="44" y="13"/>
                    <a:pt x="44" y="13"/>
                    <a:pt x="44" y="13"/>
                  </a:cubicBezTo>
                  <a:cubicBezTo>
                    <a:pt x="44" y="10"/>
                    <a:pt x="44" y="7"/>
                    <a:pt x="43" y="6"/>
                  </a:cubicBezTo>
                  <a:cubicBezTo>
                    <a:pt x="41" y="4"/>
                    <a:pt x="40" y="3"/>
                    <a:pt x="35" y="3"/>
                  </a:cubicBezTo>
                  <a:cubicBezTo>
                    <a:pt x="30" y="3"/>
                    <a:pt x="30" y="3"/>
                    <a:pt x="30" y="3"/>
                  </a:cubicBezTo>
                  <a:cubicBezTo>
                    <a:pt x="27" y="3"/>
                    <a:pt x="26" y="4"/>
                    <a:pt x="26" y="7"/>
                  </a:cubicBezTo>
                  <a:cubicBezTo>
                    <a:pt x="22" y="24"/>
                    <a:pt x="22" y="24"/>
                    <a:pt x="22" y="24"/>
                  </a:cubicBezTo>
                  <a:cubicBezTo>
                    <a:pt x="29" y="24"/>
                    <a:pt x="29" y="24"/>
                    <a:pt x="29" y="24"/>
                  </a:cubicBezTo>
                  <a:cubicBezTo>
                    <a:pt x="36" y="24"/>
                    <a:pt x="36" y="24"/>
                    <a:pt x="39" y="18"/>
                  </a:cubicBezTo>
                  <a:cubicBezTo>
                    <a:pt x="42" y="18"/>
                    <a:pt x="42" y="18"/>
                    <a:pt x="42" y="18"/>
                  </a:cubicBezTo>
                  <a:cubicBezTo>
                    <a:pt x="38" y="35"/>
                    <a:pt x="38" y="35"/>
                    <a:pt x="38" y="35"/>
                  </a:cubicBezTo>
                  <a:cubicBezTo>
                    <a:pt x="35" y="35"/>
                    <a:pt x="35" y="35"/>
                    <a:pt x="35" y="35"/>
                  </a:cubicBezTo>
                  <a:cubicBezTo>
                    <a:pt x="35" y="29"/>
                    <a:pt x="35" y="28"/>
                    <a:pt x="28" y="28"/>
                  </a:cubicBezTo>
                  <a:cubicBezTo>
                    <a:pt x="22" y="28"/>
                    <a:pt x="22" y="28"/>
                    <a:pt x="22" y="28"/>
                  </a:cubicBezTo>
                  <a:cubicBezTo>
                    <a:pt x="19" y="43"/>
                    <a:pt x="19" y="43"/>
                    <a:pt x="19" y="43"/>
                  </a:cubicBezTo>
                  <a:cubicBezTo>
                    <a:pt x="18" y="47"/>
                    <a:pt x="18" y="49"/>
                    <a:pt x="19" y="50"/>
                  </a:cubicBezTo>
                  <a:cubicBezTo>
                    <a:pt x="20" y="51"/>
                    <a:pt x="23" y="51"/>
                    <a:pt x="27" y="51"/>
                  </a:cubicBezTo>
                  <a:cubicBezTo>
                    <a:pt x="32" y="51"/>
                    <a:pt x="35" y="51"/>
                    <a:pt x="37" y="49"/>
                  </a:cubicBezTo>
                  <a:cubicBezTo>
                    <a:pt x="39" y="47"/>
                    <a:pt x="41" y="44"/>
                    <a:pt x="43" y="40"/>
                  </a:cubicBezTo>
                  <a:cubicBezTo>
                    <a:pt x="46" y="41"/>
                    <a:pt x="46" y="41"/>
                    <a:pt x="46" y="41"/>
                  </a:cubicBezTo>
                  <a:cubicBezTo>
                    <a:pt x="45" y="44"/>
                    <a:pt x="42" y="52"/>
                    <a:pt x="41" y="55"/>
                  </a:cubicBezTo>
                  <a:cubicBezTo>
                    <a:pt x="0" y="55"/>
                    <a:pt x="0" y="55"/>
                    <a:pt x="0" y="55"/>
                  </a:cubicBezTo>
                  <a:cubicBezTo>
                    <a:pt x="0" y="52"/>
                    <a:pt x="0" y="52"/>
                    <a:pt x="0" y="52"/>
                  </a:cubicBezTo>
                  <a:cubicBezTo>
                    <a:pt x="7" y="52"/>
                    <a:pt x="8" y="51"/>
                    <a:pt x="9" y="44"/>
                  </a:cubicBezTo>
                  <a:cubicBezTo>
                    <a:pt x="16" y="10"/>
                    <a:pt x="16" y="10"/>
                    <a:pt x="16" y="10"/>
                  </a:cubicBezTo>
                  <a:cubicBezTo>
                    <a:pt x="17" y="4"/>
                    <a:pt x="16" y="3"/>
                    <a:pt x="10" y="3"/>
                  </a:cubicBezTo>
                  <a:cubicBezTo>
                    <a:pt x="10" y="0"/>
                    <a:pt x="10" y="0"/>
                    <a:pt x="10" y="0"/>
                  </a:cubicBezTo>
                  <a:lnTo>
                    <a:pt x="4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27"/>
            <p:cNvSpPr>
              <a:spLocks/>
            </p:cNvSpPr>
            <p:nvPr/>
          </p:nvSpPr>
          <p:spPr bwMode="auto">
            <a:xfrm>
              <a:off x="6484938" y="884238"/>
              <a:ext cx="184150" cy="214313"/>
            </a:xfrm>
            <a:custGeom>
              <a:avLst/>
              <a:gdLst>
                <a:gd name="T0" fmla="*/ 49 w 49"/>
                <a:gd name="T1" fmla="*/ 0 h 57"/>
                <a:gd name="T2" fmla="*/ 47 w 49"/>
                <a:gd name="T3" fmla="*/ 15 h 57"/>
                <a:gd name="T4" fmla="*/ 44 w 49"/>
                <a:gd name="T5" fmla="*/ 15 h 57"/>
                <a:gd name="T6" fmla="*/ 43 w 49"/>
                <a:gd name="T7" fmla="*/ 7 h 57"/>
                <a:gd name="T8" fmla="*/ 35 w 49"/>
                <a:gd name="T9" fmla="*/ 5 h 57"/>
                <a:gd name="T10" fmla="*/ 30 w 49"/>
                <a:gd name="T11" fmla="*/ 5 h 57"/>
                <a:gd name="T12" fmla="*/ 23 w 49"/>
                <a:gd name="T13" fmla="*/ 46 h 57"/>
                <a:gd name="T14" fmla="*/ 29 w 49"/>
                <a:gd name="T15" fmla="*/ 54 h 57"/>
                <a:gd name="T16" fmla="*/ 29 w 49"/>
                <a:gd name="T17" fmla="*/ 57 h 57"/>
                <a:gd name="T18" fmla="*/ 3 w 49"/>
                <a:gd name="T19" fmla="*/ 57 h 57"/>
                <a:gd name="T20" fmla="*/ 4 w 49"/>
                <a:gd name="T21" fmla="*/ 54 h 57"/>
                <a:gd name="T22" fmla="*/ 13 w 49"/>
                <a:gd name="T23" fmla="*/ 46 h 57"/>
                <a:gd name="T24" fmla="*/ 21 w 49"/>
                <a:gd name="T25" fmla="*/ 5 h 57"/>
                <a:gd name="T26" fmla="*/ 17 w 49"/>
                <a:gd name="T27" fmla="*/ 5 h 57"/>
                <a:gd name="T28" fmla="*/ 7 w 49"/>
                <a:gd name="T29" fmla="*/ 8 h 57"/>
                <a:gd name="T30" fmla="*/ 3 w 49"/>
                <a:gd name="T31" fmla="*/ 15 h 57"/>
                <a:gd name="T32" fmla="*/ 0 w 49"/>
                <a:gd name="T33" fmla="*/ 15 h 57"/>
                <a:gd name="T34" fmla="*/ 4 w 49"/>
                <a:gd name="T35" fmla="*/ 0 h 57"/>
                <a:gd name="T36" fmla="*/ 6 w 49"/>
                <a:gd name="T37" fmla="*/ 0 h 57"/>
                <a:gd name="T38" fmla="*/ 10 w 49"/>
                <a:gd name="T39" fmla="*/ 2 h 57"/>
                <a:gd name="T40" fmla="*/ 43 w 49"/>
                <a:gd name="T41" fmla="*/ 2 h 57"/>
                <a:gd name="T42" fmla="*/ 47 w 49"/>
                <a:gd name="T43" fmla="*/ 0 h 57"/>
                <a:gd name="T44" fmla="*/ 49 w 49"/>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7">
                  <a:moveTo>
                    <a:pt x="49" y="0"/>
                  </a:moveTo>
                  <a:cubicBezTo>
                    <a:pt x="49" y="3"/>
                    <a:pt x="48" y="10"/>
                    <a:pt x="47" y="15"/>
                  </a:cubicBezTo>
                  <a:cubicBezTo>
                    <a:pt x="44" y="15"/>
                    <a:pt x="44" y="15"/>
                    <a:pt x="44" y="15"/>
                  </a:cubicBezTo>
                  <a:cubicBezTo>
                    <a:pt x="44" y="12"/>
                    <a:pt x="44" y="9"/>
                    <a:pt x="43" y="7"/>
                  </a:cubicBezTo>
                  <a:cubicBezTo>
                    <a:pt x="42" y="6"/>
                    <a:pt x="40" y="5"/>
                    <a:pt x="35" y="5"/>
                  </a:cubicBezTo>
                  <a:cubicBezTo>
                    <a:pt x="30" y="5"/>
                    <a:pt x="30" y="5"/>
                    <a:pt x="30" y="5"/>
                  </a:cubicBezTo>
                  <a:cubicBezTo>
                    <a:pt x="23" y="46"/>
                    <a:pt x="23" y="46"/>
                    <a:pt x="23" y="46"/>
                  </a:cubicBezTo>
                  <a:cubicBezTo>
                    <a:pt x="21" y="53"/>
                    <a:pt x="22" y="54"/>
                    <a:pt x="29" y="54"/>
                  </a:cubicBezTo>
                  <a:cubicBezTo>
                    <a:pt x="29" y="57"/>
                    <a:pt x="29" y="57"/>
                    <a:pt x="29" y="57"/>
                  </a:cubicBezTo>
                  <a:cubicBezTo>
                    <a:pt x="3" y="57"/>
                    <a:pt x="3" y="57"/>
                    <a:pt x="3" y="57"/>
                  </a:cubicBezTo>
                  <a:cubicBezTo>
                    <a:pt x="4" y="54"/>
                    <a:pt x="4" y="54"/>
                    <a:pt x="4" y="54"/>
                  </a:cubicBezTo>
                  <a:cubicBezTo>
                    <a:pt x="11" y="54"/>
                    <a:pt x="12" y="53"/>
                    <a:pt x="13" y="46"/>
                  </a:cubicBezTo>
                  <a:cubicBezTo>
                    <a:pt x="21" y="5"/>
                    <a:pt x="21" y="5"/>
                    <a:pt x="21" y="5"/>
                  </a:cubicBezTo>
                  <a:cubicBezTo>
                    <a:pt x="17" y="5"/>
                    <a:pt x="17" y="5"/>
                    <a:pt x="17" y="5"/>
                  </a:cubicBezTo>
                  <a:cubicBezTo>
                    <a:pt x="10" y="5"/>
                    <a:pt x="9" y="6"/>
                    <a:pt x="7" y="8"/>
                  </a:cubicBezTo>
                  <a:cubicBezTo>
                    <a:pt x="6" y="9"/>
                    <a:pt x="5" y="12"/>
                    <a:pt x="3" y="15"/>
                  </a:cubicBezTo>
                  <a:cubicBezTo>
                    <a:pt x="0" y="15"/>
                    <a:pt x="0" y="15"/>
                    <a:pt x="0" y="15"/>
                  </a:cubicBezTo>
                  <a:cubicBezTo>
                    <a:pt x="2" y="10"/>
                    <a:pt x="3" y="4"/>
                    <a:pt x="4" y="0"/>
                  </a:cubicBezTo>
                  <a:cubicBezTo>
                    <a:pt x="6" y="0"/>
                    <a:pt x="6" y="0"/>
                    <a:pt x="6" y="0"/>
                  </a:cubicBezTo>
                  <a:cubicBezTo>
                    <a:pt x="7" y="2"/>
                    <a:pt x="8" y="2"/>
                    <a:pt x="10" y="2"/>
                  </a:cubicBezTo>
                  <a:cubicBezTo>
                    <a:pt x="43" y="2"/>
                    <a:pt x="43" y="2"/>
                    <a:pt x="43" y="2"/>
                  </a:cubicBezTo>
                  <a:cubicBezTo>
                    <a:pt x="45" y="2"/>
                    <a:pt x="46" y="1"/>
                    <a:pt x="47"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8"/>
            <p:cNvSpPr>
              <a:spLocks/>
            </p:cNvSpPr>
            <p:nvPr/>
          </p:nvSpPr>
          <p:spPr bwMode="auto">
            <a:xfrm>
              <a:off x="6669088" y="890588"/>
              <a:ext cx="252413" cy="207963"/>
            </a:xfrm>
            <a:custGeom>
              <a:avLst/>
              <a:gdLst>
                <a:gd name="T0" fmla="*/ 66 w 67"/>
                <a:gd name="T1" fmla="*/ 3 h 55"/>
                <a:gd name="T2" fmla="*/ 58 w 67"/>
                <a:gd name="T3" fmla="*/ 10 h 55"/>
                <a:gd name="T4" fmla="*/ 52 w 67"/>
                <a:gd name="T5" fmla="*/ 44 h 55"/>
                <a:gd name="T6" fmla="*/ 58 w 67"/>
                <a:gd name="T7" fmla="*/ 52 h 55"/>
                <a:gd name="T8" fmla="*/ 57 w 67"/>
                <a:gd name="T9" fmla="*/ 55 h 55"/>
                <a:gd name="T10" fmla="*/ 33 w 67"/>
                <a:gd name="T11" fmla="*/ 55 h 55"/>
                <a:gd name="T12" fmla="*/ 34 w 67"/>
                <a:gd name="T13" fmla="*/ 52 h 55"/>
                <a:gd name="T14" fmla="*/ 42 w 67"/>
                <a:gd name="T15" fmla="*/ 44 h 55"/>
                <a:gd name="T16" fmla="*/ 45 w 67"/>
                <a:gd name="T17" fmla="*/ 28 h 55"/>
                <a:gd name="T18" fmla="*/ 21 w 67"/>
                <a:gd name="T19" fmla="*/ 28 h 55"/>
                <a:gd name="T20" fmla="*/ 18 w 67"/>
                <a:gd name="T21" fmla="*/ 44 h 55"/>
                <a:gd name="T22" fmla="*/ 24 w 67"/>
                <a:gd name="T23" fmla="*/ 52 h 55"/>
                <a:gd name="T24" fmla="*/ 23 w 67"/>
                <a:gd name="T25" fmla="*/ 55 h 55"/>
                <a:gd name="T26" fmla="*/ 0 w 67"/>
                <a:gd name="T27" fmla="*/ 55 h 55"/>
                <a:gd name="T28" fmla="*/ 0 w 67"/>
                <a:gd name="T29" fmla="*/ 52 h 55"/>
                <a:gd name="T30" fmla="*/ 8 w 67"/>
                <a:gd name="T31" fmla="*/ 44 h 55"/>
                <a:gd name="T32" fmla="*/ 15 w 67"/>
                <a:gd name="T33" fmla="*/ 10 h 55"/>
                <a:gd name="T34" fmla="*/ 9 w 67"/>
                <a:gd name="T35" fmla="*/ 3 h 55"/>
                <a:gd name="T36" fmla="*/ 9 w 67"/>
                <a:gd name="T37" fmla="*/ 0 h 55"/>
                <a:gd name="T38" fmla="*/ 33 w 67"/>
                <a:gd name="T39" fmla="*/ 0 h 55"/>
                <a:gd name="T40" fmla="*/ 32 w 67"/>
                <a:gd name="T41" fmla="*/ 3 h 55"/>
                <a:gd name="T42" fmla="*/ 24 w 67"/>
                <a:gd name="T43" fmla="*/ 10 h 55"/>
                <a:gd name="T44" fmla="*/ 22 w 67"/>
                <a:gd name="T45" fmla="*/ 24 h 55"/>
                <a:gd name="T46" fmla="*/ 46 w 67"/>
                <a:gd name="T47" fmla="*/ 24 h 55"/>
                <a:gd name="T48" fmla="*/ 49 w 67"/>
                <a:gd name="T49" fmla="*/ 10 h 55"/>
                <a:gd name="T50" fmla="*/ 43 w 67"/>
                <a:gd name="T51" fmla="*/ 3 h 55"/>
                <a:gd name="T52" fmla="*/ 44 w 67"/>
                <a:gd name="T53" fmla="*/ 0 h 55"/>
                <a:gd name="T54" fmla="*/ 67 w 67"/>
                <a:gd name="T55" fmla="*/ 0 h 55"/>
                <a:gd name="T56" fmla="*/ 66 w 67"/>
                <a:gd name="T57"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55">
                  <a:moveTo>
                    <a:pt x="66" y="3"/>
                  </a:moveTo>
                  <a:cubicBezTo>
                    <a:pt x="60" y="3"/>
                    <a:pt x="59" y="4"/>
                    <a:pt x="58" y="10"/>
                  </a:cubicBezTo>
                  <a:cubicBezTo>
                    <a:pt x="52" y="44"/>
                    <a:pt x="52" y="44"/>
                    <a:pt x="52" y="44"/>
                  </a:cubicBezTo>
                  <a:cubicBezTo>
                    <a:pt x="50" y="51"/>
                    <a:pt x="51" y="52"/>
                    <a:pt x="58" y="52"/>
                  </a:cubicBezTo>
                  <a:cubicBezTo>
                    <a:pt x="57" y="55"/>
                    <a:pt x="57" y="55"/>
                    <a:pt x="57" y="55"/>
                  </a:cubicBezTo>
                  <a:cubicBezTo>
                    <a:pt x="33" y="55"/>
                    <a:pt x="33" y="55"/>
                    <a:pt x="33" y="55"/>
                  </a:cubicBezTo>
                  <a:cubicBezTo>
                    <a:pt x="34" y="52"/>
                    <a:pt x="34" y="52"/>
                    <a:pt x="34" y="52"/>
                  </a:cubicBezTo>
                  <a:cubicBezTo>
                    <a:pt x="40" y="52"/>
                    <a:pt x="41" y="51"/>
                    <a:pt x="42" y="44"/>
                  </a:cubicBezTo>
                  <a:cubicBezTo>
                    <a:pt x="45" y="28"/>
                    <a:pt x="45" y="28"/>
                    <a:pt x="45" y="28"/>
                  </a:cubicBezTo>
                  <a:cubicBezTo>
                    <a:pt x="21" y="28"/>
                    <a:pt x="21" y="28"/>
                    <a:pt x="21" y="28"/>
                  </a:cubicBezTo>
                  <a:cubicBezTo>
                    <a:pt x="18" y="44"/>
                    <a:pt x="18" y="44"/>
                    <a:pt x="18" y="44"/>
                  </a:cubicBezTo>
                  <a:cubicBezTo>
                    <a:pt x="17" y="51"/>
                    <a:pt x="17" y="52"/>
                    <a:pt x="24" y="52"/>
                  </a:cubicBezTo>
                  <a:cubicBezTo>
                    <a:pt x="23" y="55"/>
                    <a:pt x="23" y="55"/>
                    <a:pt x="23" y="55"/>
                  </a:cubicBezTo>
                  <a:cubicBezTo>
                    <a:pt x="0" y="55"/>
                    <a:pt x="0" y="55"/>
                    <a:pt x="0" y="55"/>
                  </a:cubicBezTo>
                  <a:cubicBezTo>
                    <a:pt x="0" y="52"/>
                    <a:pt x="0" y="52"/>
                    <a:pt x="0" y="52"/>
                  </a:cubicBezTo>
                  <a:cubicBezTo>
                    <a:pt x="7" y="52"/>
                    <a:pt x="7" y="51"/>
                    <a:pt x="8" y="44"/>
                  </a:cubicBezTo>
                  <a:cubicBezTo>
                    <a:pt x="15" y="10"/>
                    <a:pt x="15" y="10"/>
                    <a:pt x="15" y="10"/>
                  </a:cubicBezTo>
                  <a:cubicBezTo>
                    <a:pt x="16" y="4"/>
                    <a:pt x="15" y="3"/>
                    <a:pt x="9" y="3"/>
                  </a:cubicBezTo>
                  <a:cubicBezTo>
                    <a:pt x="9" y="0"/>
                    <a:pt x="9" y="0"/>
                    <a:pt x="9" y="0"/>
                  </a:cubicBezTo>
                  <a:cubicBezTo>
                    <a:pt x="33" y="0"/>
                    <a:pt x="33" y="0"/>
                    <a:pt x="33" y="0"/>
                  </a:cubicBezTo>
                  <a:cubicBezTo>
                    <a:pt x="32" y="3"/>
                    <a:pt x="32" y="3"/>
                    <a:pt x="32" y="3"/>
                  </a:cubicBezTo>
                  <a:cubicBezTo>
                    <a:pt x="26" y="3"/>
                    <a:pt x="26" y="4"/>
                    <a:pt x="24" y="10"/>
                  </a:cubicBezTo>
                  <a:cubicBezTo>
                    <a:pt x="22" y="24"/>
                    <a:pt x="22" y="24"/>
                    <a:pt x="22" y="24"/>
                  </a:cubicBezTo>
                  <a:cubicBezTo>
                    <a:pt x="46" y="24"/>
                    <a:pt x="46" y="24"/>
                    <a:pt x="46" y="24"/>
                  </a:cubicBezTo>
                  <a:cubicBezTo>
                    <a:pt x="49" y="10"/>
                    <a:pt x="49" y="10"/>
                    <a:pt x="49" y="10"/>
                  </a:cubicBezTo>
                  <a:cubicBezTo>
                    <a:pt x="50" y="4"/>
                    <a:pt x="49" y="3"/>
                    <a:pt x="43" y="3"/>
                  </a:cubicBezTo>
                  <a:cubicBezTo>
                    <a:pt x="44" y="0"/>
                    <a:pt x="44" y="0"/>
                    <a:pt x="44" y="0"/>
                  </a:cubicBezTo>
                  <a:cubicBezTo>
                    <a:pt x="67" y="0"/>
                    <a:pt x="67" y="0"/>
                    <a:pt x="67" y="0"/>
                  </a:cubicBezTo>
                  <a:lnTo>
                    <a:pt x="66"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9"/>
            <p:cNvSpPr>
              <a:spLocks/>
            </p:cNvSpPr>
            <p:nvPr/>
          </p:nvSpPr>
          <p:spPr bwMode="auto">
            <a:xfrm>
              <a:off x="6916738" y="890588"/>
              <a:ext cx="184150" cy="207963"/>
            </a:xfrm>
            <a:custGeom>
              <a:avLst/>
              <a:gdLst>
                <a:gd name="T0" fmla="*/ 49 w 49"/>
                <a:gd name="T1" fmla="*/ 0 h 55"/>
                <a:gd name="T2" fmla="*/ 47 w 49"/>
                <a:gd name="T3" fmla="*/ 13 h 55"/>
                <a:gd name="T4" fmla="*/ 44 w 49"/>
                <a:gd name="T5" fmla="*/ 13 h 55"/>
                <a:gd name="T6" fmla="*/ 43 w 49"/>
                <a:gd name="T7" fmla="*/ 6 h 55"/>
                <a:gd name="T8" fmla="*/ 35 w 49"/>
                <a:gd name="T9" fmla="*/ 3 h 55"/>
                <a:gd name="T10" fmla="*/ 30 w 49"/>
                <a:gd name="T11" fmla="*/ 3 h 55"/>
                <a:gd name="T12" fmla="*/ 26 w 49"/>
                <a:gd name="T13" fmla="*/ 7 h 55"/>
                <a:gd name="T14" fmla="*/ 23 w 49"/>
                <a:gd name="T15" fmla="*/ 24 h 55"/>
                <a:gd name="T16" fmla="*/ 29 w 49"/>
                <a:gd name="T17" fmla="*/ 24 h 55"/>
                <a:gd name="T18" fmla="*/ 39 w 49"/>
                <a:gd name="T19" fmla="*/ 18 h 55"/>
                <a:gd name="T20" fmla="*/ 42 w 49"/>
                <a:gd name="T21" fmla="*/ 18 h 55"/>
                <a:gd name="T22" fmla="*/ 39 w 49"/>
                <a:gd name="T23" fmla="*/ 35 h 55"/>
                <a:gd name="T24" fmla="*/ 36 w 49"/>
                <a:gd name="T25" fmla="*/ 35 h 55"/>
                <a:gd name="T26" fmla="*/ 29 w 49"/>
                <a:gd name="T27" fmla="*/ 28 h 55"/>
                <a:gd name="T28" fmla="*/ 22 w 49"/>
                <a:gd name="T29" fmla="*/ 28 h 55"/>
                <a:gd name="T30" fmla="*/ 19 w 49"/>
                <a:gd name="T31" fmla="*/ 43 h 55"/>
                <a:gd name="T32" fmla="*/ 20 w 49"/>
                <a:gd name="T33" fmla="*/ 50 h 55"/>
                <a:gd name="T34" fmla="*/ 27 w 49"/>
                <a:gd name="T35" fmla="*/ 51 h 55"/>
                <a:gd name="T36" fmla="*/ 38 w 49"/>
                <a:gd name="T37" fmla="*/ 49 h 55"/>
                <a:gd name="T38" fmla="*/ 43 w 49"/>
                <a:gd name="T39" fmla="*/ 40 h 55"/>
                <a:gd name="T40" fmla="*/ 46 w 49"/>
                <a:gd name="T41" fmla="*/ 41 h 55"/>
                <a:gd name="T42" fmla="*/ 41 w 49"/>
                <a:gd name="T43" fmla="*/ 55 h 55"/>
                <a:gd name="T44" fmla="*/ 0 w 49"/>
                <a:gd name="T45" fmla="*/ 55 h 55"/>
                <a:gd name="T46" fmla="*/ 1 w 49"/>
                <a:gd name="T47" fmla="*/ 52 h 55"/>
                <a:gd name="T48" fmla="*/ 9 w 49"/>
                <a:gd name="T49" fmla="*/ 44 h 55"/>
                <a:gd name="T50" fmla="*/ 16 w 49"/>
                <a:gd name="T51" fmla="*/ 10 h 55"/>
                <a:gd name="T52" fmla="*/ 10 w 49"/>
                <a:gd name="T53" fmla="*/ 3 h 55"/>
                <a:gd name="T54" fmla="*/ 11 w 49"/>
                <a:gd name="T55" fmla="*/ 0 h 55"/>
                <a:gd name="T56" fmla="*/ 49 w 49"/>
                <a:gd name="T5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5">
                  <a:moveTo>
                    <a:pt x="49" y="0"/>
                  </a:moveTo>
                  <a:cubicBezTo>
                    <a:pt x="49" y="2"/>
                    <a:pt x="48" y="9"/>
                    <a:pt x="47" y="13"/>
                  </a:cubicBezTo>
                  <a:cubicBezTo>
                    <a:pt x="44" y="13"/>
                    <a:pt x="44" y="13"/>
                    <a:pt x="44" y="13"/>
                  </a:cubicBezTo>
                  <a:cubicBezTo>
                    <a:pt x="44" y="10"/>
                    <a:pt x="44" y="7"/>
                    <a:pt x="43" y="6"/>
                  </a:cubicBezTo>
                  <a:cubicBezTo>
                    <a:pt x="42" y="4"/>
                    <a:pt x="40" y="3"/>
                    <a:pt x="35" y="3"/>
                  </a:cubicBezTo>
                  <a:cubicBezTo>
                    <a:pt x="30" y="3"/>
                    <a:pt x="30" y="3"/>
                    <a:pt x="30" y="3"/>
                  </a:cubicBezTo>
                  <a:cubicBezTo>
                    <a:pt x="27" y="3"/>
                    <a:pt x="27" y="4"/>
                    <a:pt x="26" y="7"/>
                  </a:cubicBezTo>
                  <a:cubicBezTo>
                    <a:pt x="23" y="24"/>
                    <a:pt x="23" y="24"/>
                    <a:pt x="23" y="24"/>
                  </a:cubicBezTo>
                  <a:cubicBezTo>
                    <a:pt x="29" y="24"/>
                    <a:pt x="29" y="24"/>
                    <a:pt x="29" y="24"/>
                  </a:cubicBezTo>
                  <a:cubicBezTo>
                    <a:pt x="37" y="24"/>
                    <a:pt x="37" y="24"/>
                    <a:pt x="39" y="18"/>
                  </a:cubicBezTo>
                  <a:cubicBezTo>
                    <a:pt x="42" y="18"/>
                    <a:pt x="42" y="18"/>
                    <a:pt x="42" y="18"/>
                  </a:cubicBezTo>
                  <a:cubicBezTo>
                    <a:pt x="39" y="35"/>
                    <a:pt x="39" y="35"/>
                    <a:pt x="39" y="35"/>
                  </a:cubicBezTo>
                  <a:cubicBezTo>
                    <a:pt x="36" y="35"/>
                    <a:pt x="36" y="35"/>
                    <a:pt x="36" y="35"/>
                  </a:cubicBezTo>
                  <a:cubicBezTo>
                    <a:pt x="36" y="29"/>
                    <a:pt x="36" y="28"/>
                    <a:pt x="29" y="28"/>
                  </a:cubicBezTo>
                  <a:cubicBezTo>
                    <a:pt x="22" y="28"/>
                    <a:pt x="22" y="28"/>
                    <a:pt x="22" y="28"/>
                  </a:cubicBezTo>
                  <a:cubicBezTo>
                    <a:pt x="19" y="43"/>
                    <a:pt x="19" y="43"/>
                    <a:pt x="19" y="43"/>
                  </a:cubicBezTo>
                  <a:cubicBezTo>
                    <a:pt x="19" y="47"/>
                    <a:pt x="19" y="49"/>
                    <a:pt x="20" y="50"/>
                  </a:cubicBezTo>
                  <a:cubicBezTo>
                    <a:pt x="21" y="51"/>
                    <a:pt x="23" y="51"/>
                    <a:pt x="27" y="51"/>
                  </a:cubicBezTo>
                  <a:cubicBezTo>
                    <a:pt x="33" y="51"/>
                    <a:pt x="35" y="51"/>
                    <a:pt x="38" y="49"/>
                  </a:cubicBezTo>
                  <a:cubicBezTo>
                    <a:pt x="39" y="47"/>
                    <a:pt x="42" y="44"/>
                    <a:pt x="43" y="40"/>
                  </a:cubicBezTo>
                  <a:cubicBezTo>
                    <a:pt x="46" y="41"/>
                    <a:pt x="46" y="41"/>
                    <a:pt x="46" y="41"/>
                  </a:cubicBezTo>
                  <a:cubicBezTo>
                    <a:pt x="45" y="44"/>
                    <a:pt x="42" y="52"/>
                    <a:pt x="41" y="55"/>
                  </a:cubicBezTo>
                  <a:cubicBezTo>
                    <a:pt x="0" y="55"/>
                    <a:pt x="0" y="55"/>
                    <a:pt x="0" y="55"/>
                  </a:cubicBezTo>
                  <a:cubicBezTo>
                    <a:pt x="1" y="52"/>
                    <a:pt x="1" y="52"/>
                    <a:pt x="1" y="52"/>
                  </a:cubicBezTo>
                  <a:cubicBezTo>
                    <a:pt x="8" y="52"/>
                    <a:pt x="8" y="51"/>
                    <a:pt x="9" y="44"/>
                  </a:cubicBezTo>
                  <a:cubicBezTo>
                    <a:pt x="16" y="10"/>
                    <a:pt x="16" y="10"/>
                    <a:pt x="16" y="10"/>
                  </a:cubicBezTo>
                  <a:cubicBezTo>
                    <a:pt x="17" y="4"/>
                    <a:pt x="17" y="3"/>
                    <a:pt x="10" y="3"/>
                  </a:cubicBezTo>
                  <a:cubicBezTo>
                    <a:pt x="11" y="0"/>
                    <a:pt x="11" y="0"/>
                    <a:pt x="11" y="0"/>
                  </a:cubicBezTo>
                  <a:lnTo>
                    <a:pt x="4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30"/>
            <p:cNvSpPr>
              <a:spLocks noEditPoints="1"/>
            </p:cNvSpPr>
            <p:nvPr/>
          </p:nvSpPr>
          <p:spPr bwMode="auto">
            <a:xfrm>
              <a:off x="7112001" y="890588"/>
              <a:ext cx="192088" cy="207963"/>
            </a:xfrm>
            <a:custGeom>
              <a:avLst/>
              <a:gdLst>
                <a:gd name="T0" fmla="*/ 50 w 51"/>
                <a:gd name="T1" fmla="*/ 55 h 55"/>
                <a:gd name="T2" fmla="*/ 49 w 51"/>
                <a:gd name="T3" fmla="*/ 55 h 55"/>
                <a:gd name="T4" fmla="*/ 33 w 51"/>
                <a:gd name="T5" fmla="*/ 47 h 55"/>
                <a:gd name="T6" fmla="*/ 28 w 51"/>
                <a:gd name="T7" fmla="*/ 35 h 55"/>
                <a:gd name="T8" fmla="*/ 23 w 51"/>
                <a:gd name="T9" fmla="*/ 31 h 55"/>
                <a:gd name="T10" fmla="*/ 21 w 51"/>
                <a:gd name="T11" fmla="*/ 31 h 55"/>
                <a:gd name="T12" fmla="*/ 18 w 51"/>
                <a:gd name="T13" fmla="*/ 44 h 55"/>
                <a:gd name="T14" fmla="*/ 24 w 51"/>
                <a:gd name="T15" fmla="*/ 52 h 55"/>
                <a:gd name="T16" fmla="*/ 23 w 51"/>
                <a:gd name="T17" fmla="*/ 55 h 55"/>
                <a:gd name="T18" fmla="*/ 0 w 51"/>
                <a:gd name="T19" fmla="*/ 55 h 55"/>
                <a:gd name="T20" fmla="*/ 1 w 51"/>
                <a:gd name="T21" fmla="*/ 52 h 55"/>
                <a:gd name="T22" fmla="*/ 9 w 51"/>
                <a:gd name="T23" fmla="*/ 44 h 55"/>
                <a:gd name="T24" fmla="*/ 15 w 51"/>
                <a:gd name="T25" fmla="*/ 10 h 55"/>
                <a:gd name="T26" fmla="*/ 10 w 51"/>
                <a:gd name="T27" fmla="*/ 3 h 55"/>
                <a:gd name="T28" fmla="*/ 10 w 51"/>
                <a:gd name="T29" fmla="*/ 0 h 55"/>
                <a:gd name="T30" fmla="*/ 30 w 51"/>
                <a:gd name="T31" fmla="*/ 0 h 55"/>
                <a:gd name="T32" fmla="*/ 43 w 51"/>
                <a:gd name="T33" fmla="*/ 3 h 55"/>
                <a:gd name="T34" fmla="*/ 49 w 51"/>
                <a:gd name="T35" fmla="*/ 13 h 55"/>
                <a:gd name="T36" fmla="*/ 36 w 51"/>
                <a:gd name="T37" fmla="*/ 29 h 55"/>
                <a:gd name="T38" fmla="*/ 40 w 51"/>
                <a:gd name="T39" fmla="*/ 40 h 55"/>
                <a:gd name="T40" fmla="*/ 46 w 51"/>
                <a:gd name="T41" fmla="*/ 49 h 55"/>
                <a:gd name="T42" fmla="*/ 51 w 51"/>
                <a:gd name="T43" fmla="*/ 53 h 55"/>
                <a:gd name="T44" fmla="*/ 50 w 51"/>
                <a:gd name="T45" fmla="*/ 55 h 55"/>
                <a:gd name="T46" fmla="*/ 24 w 51"/>
                <a:gd name="T47" fmla="*/ 28 h 55"/>
                <a:gd name="T48" fmla="*/ 32 w 51"/>
                <a:gd name="T49" fmla="*/ 26 h 55"/>
                <a:gd name="T50" fmla="*/ 39 w 51"/>
                <a:gd name="T51" fmla="*/ 14 h 55"/>
                <a:gd name="T52" fmla="*/ 30 w 51"/>
                <a:gd name="T53" fmla="*/ 3 h 55"/>
                <a:gd name="T54" fmla="*/ 26 w 51"/>
                <a:gd name="T55" fmla="*/ 4 h 55"/>
                <a:gd name="T56" fmla="*/ 25 w 51"/>
                <a:gd name="T57" fmla="*/ 8 h 55"/>
                <a:gd name="T58" fmla="*/ 21 w 51"/>
                <a:gd name="T59" fmla="*/ 28 h 55"/>
                <a:gd name="T60" fmla="*/ 24 w 51"/>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55">
                  <a:moveTo>
                    <a:pt x="50" y="55"/>
                  </a:moveTo>
                  <a:cubicBezTo>
                    <a:pt x="49" y="55"/>
                    <a:pt x="49" y="55"/>
                    <a:pt x="49" y="55"/>
                  </a:cubicBezTo>
                  <a:cubicBezTo>
                    <a:pt x="39" y="55"/>
                    <a:pt x="36" y="53"/>
                    <a:pt x="33" y="47"/>
                  </a:cubicBezTo>
                  <a:cubicBezTo>
                    <a:pt x="31" y="44"/>
                    <a:pt x="30" y="39"/>
                    <a:pt x="28" y="35"/>
                  </a:cubicBezTo>
                  <a:cubicBezTo>
                    <a:pt x="27" y="32"/>
                    <a:pt x="26" y="31"/>
                    <a:pt x="23" y="31"/>
                  </a:cubicBezTo>
                  <a:cubicBezTo>
                    <a:pt x="21" y="31"/>
                    <a:pt x="21" y="31"/>
                    <a:pt x="21" y="31"/>
                  </a:cubicBezTo>
                  <a:cubicBezTo>
                    <a:pt x="18" y="44"/>
                    <a:pt x="18" y="44"/>
                    <a:pt x="18" y="44"/>
                  </a:cubicBezTo>
                  <a:cubicBezTo>
                    <a:pt x="17" y="51"/>
                    <a:pt x="17" y="52"/>
                    <a:pt x="24" y="52"/>
                  </a:cubicBezTo>
                  <a:cubicBezTo>
                    <a:pt x="23" y="55"/>
                    <a:pt x="23" y="55"/>
                    <a:pt x="23" y="55"/>
                  </a:cubicBezTo>
                  <a:cubicBezTo>
                    <a:pt x="0" y="55"/>
                    <a:pt x="0" y="55"/>
                    <a:pt x="0" y="55"/>
                  </a:cubicBezTo>
                  <a:cubicBezTo>
                    <a:pt x="1" y="52"/>
                    <a:pt x="1" y="52"/>
                    <a:pt x="1" y="52"/>
                  </a:cubicBezTo>
                  <a:cubicBezTo>
                    <a:pt x="7" y="52"/>
                    <a:pt x="7" y="51"/>
                    <a:pt x="9" y="44"/>
                  </a:cubicBezTo>
                  <a:cubicBezTo>
                    <a:pt x="15" y="10"/>
                    <a:pt x="15" y="10"/>
                    <a:pt x="15" y="10"/>
                  </a:cubicBezTo>
                  <a:cubicBezTo>
                    <a:pt x="17" y="3"/>
                    <a:pt x="16" y="3"/>
                    <a:pt x="10" y="3"/>
                  </a:cubicBezTo>
                  <a:cubicBezTo>
                    <a:pt x="10" y="0"/>
                    <a:pt x="10" y="0"/>
                    <a:pt x="10" y="0"/>
                  </a:cubicBezTo>
                  <a:cubicBezTo>
                    <a:pt x="30" y="0"/>
                    <a:pt x="30" y="0"/>
                    <a:pt x="30" y="0"/>
                  </a:cubicBezTo>
                  <a:cubicBezTo>
                    <a:pt x="35" y="0"/>
                    <a:pt x="40" y="0"/>
                    <a:pt x="43" y="3"/>
                  </a:cubicBezTo>
                  <a:cubicBezTo>
                    <a:pt x="46" y="5"/>
                    <a:pt x="49" y="8"/>
                    <a:pt x="49" y="13"/>
                  </a:cubicBezTo>
                  <a:cubicBezTo>
                    <a:pt x="49" y="21"/>
                    <a:pt x="42" y="27"/>
                    <a:pt x="36" y="29"/>
                  </a:cubicBezTo>
                  <a:cubicBezTo>
                    <a:pt x="36" y="31"/>
                    <a:pt x="38" y="36"/>
                    <a:pt x="40" y="40"/>
                  </a:cubicBezTo>
                  <a:cubicBezTo>
                    <a:pt x="43" y="44"/>
                    <a:pt x="44" y="47"/>
                    <a:pt x="46" y="49"/>
                  </a:cubicBezTo>
                  <a:cubicBezTo>
                    <a:pt x="47" y="52"/>
                    <a:pt x="49" y="52"/>
                    <a:pt x="51" y="53"/>
                  </a:cubicBezTo>
                  <a:lnTo>
                    <a:pt x="50" y="55"/>
                  </a:lnTo>
                  <a:close/>
                  <a:moveTo>
                    <a:pt x="24" y="28"/>
                  </a:moveTo>
                  <a:cubicBezTo>
                    <a:pt x="27" y="28"/>
                    <a:pt x="30" y="27"/>
                    <a:pt x="32" y="26"/>
                  </a:cubicBezTo>
                  <a:cubicBezTo>
                    <a:pt x="36" y="23"/>
                    <a:pt x="39" y="19"/>
                    <a:pt x="39" y="14"/>
                  </a:cubicBezTo>
                  <a:cubicBezTo>
                    <a:pt x="39" y="6"/>
                    <a:pt x="35" y="3"/>
                    <a:pt x="30" y="3"/>
                  </a:cubicBezTo>
                  <a:cubicBezTo>
                    <a:pt x="28" y="3"/>
                    <a:pt x="27" y="3"/>
                    <a:pt x="26" y="4"/>
                  </a:cubicBezTo>
                  <a:cubicBezTo>
                    <a:pt x="26" y="4"/>
                    <a:pt x="25" y="6"/>
                    <a:pt x="25" y="8"/>
                  </a:cubicBezTo>
                  <a:cubicBezTo>
                    <a:pt x="21" y="28"/>
                    <a:pt x="21" y="28"/>
                    <a:pt x="21" y="28"/>
                  </a:cubicBezTo>
                  <a:lnTo>
                    <a:pt x="2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6" name="Slide Number Placeholder 10"/>
          <p:cNvSpPr>
            <a:spLocks noGrp="1"/>
          </p:cNvSpPr>
          <p:nvPr>
            <p:ph type="sldNum" sz="quarter" idx="4"/>
          </p:nvPr>
        </p:nvSpPr>
        <p:spPr>
          <a:xfrm>
            <a:off x="7996239" y="4710113"/>
            <a:ext cx="585787" cy="211137"/>
          </a:xfrm>
          <a:prstGeom prst="rect">
            <a:avLst/>
          </a:prstGeom>
        </p:spPr>
        <p:txBody>
          <a:bodyPr vert="horz" lIns="91440" tIns="45720" rIns="0" bIns="45720" rtlCol="0" anchor="ctr"/>
          <a:lstStyle>
            <a:lvl1pPr algn="r" fontAlgn="auto">
              <a:spcBef>
                <a:spcPts val="0"/>
              </a:spcBef>
              <a:spcAft>
                <a:spcPts val="0"/>
              </a:spcAft>
              <a:defRPr sz="1000" i="1">
                <a:solidFill>
                  <a:schemeClr val="tx2"/>
                </a:solidFill>
                <a:latin typeface="+mj-lt"/>
                <a:ea typeface="+mn-ea"/>
                <a:cs typeface="Arial" panose="020B0604020202020204" pitchFamily="34" charset="0"/>
              </a:defRPr>
            </a:lvl1pPr>
          </a:lstStyle>
          <a:p>
            <a:fld id="{0B60CEC7-5474-7342-8514-8EC0F9C2B910}" type="slidenum">
              <a:rPr lang="en-US" smtClean="0"/>
              <a:t>‹#›</a:t>
            </a:fld>
            <a:endParaRPr lang="en-US"/>
          </a:p>
        </p:txBody>
      </p:sp>
    </p:spTree>
    <p:extLst>
      <p:ext uri="{BB962C8B-B14F-4D97-AF65-F5344CB8AC3E}">
        <p14:creationId xmlns:p14="http://schemas.microsoft.com/office/powerpoint/2010/main" val="3786178898"/>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535" y="283639"/>
            <a:ext cx="6765925" cy="43100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97732"/>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97732"/>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37230" y="361924"/>
            <a:ext cx="2286000" cy="435891"/>
          </a:xfrm>
          <a:prstGeom prst="rect">
            <a:avLst/>
          </a:prstGeom>
        </p:spPr>
      </p:pic>
    </p:spTree>
    <p:extLst>
      <p:ext uri="{BB962C8B-B14F-4D97-AF65-F5344CB8AC3E}">
        <p14:creationId xmlns:p14="http://schemas.microsoft.com/office/powerpoint/2010/main" val="171132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ark Title">
    <p:spTree>
      <p:nvGrpSpPr>
        <p:cNvPr id="1" name=""/>
        <p:cNvGrpSpPr/>
        <p:nvPr/>
      </p:nvGrpSpPr>
      <p:grpSpPr>
        <a:xfrm>
          <a:off x="0" y="0"/>
          <a:ext cx="0" cy="0"/>
          <a:chOff x="0" y="0"/>
          <a:chExt cx="0" cy="0"/>
        </a:xfrm>
      </p:grpSpPr>
      <p:pic>
        <p:nvPicPr>
          <p:cNvPr id="5" name="Picture 7" descr="Campus6.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082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44914" y="795339"/>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963856" y="2921544"/>
            <a:ext cx="5213115" cy="378922"/>
          </a:xfrm>
          <a:noFill/>
        </p:spPr>
        <p:txBody>
          <a:bodyPr tIns="0" rIns="0" bIns="0">
            <a:noAutofit/>
          </a:bodyPr>
          <a:lstStyle>
            <a:lvl1pPr marL="0" indent="0" algn="ctr">
              <a:spcBef>
                <a:spcPts val="0"/>
              </a:spcBef>
              <a:buNone/>
              <a:defRPr sz="2000">
                <a:solidFill>
                  <a:schemeClr val="bg2"/>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18" name="Text Placeholder 17"/>
          <p:cNvSpPr>
            <a:spLocks noGrp="1"/>
          </p:cNvSpPr>
          <p:nvPr>
            <p:ph type="body" sz="quarter" idx="10"/>
          </p:nvPr>
        </p:nvSpPr>
        <p:spPr>
          <a:xfrm>
            <a:off x="3017428" y="4160839"/>
            <a:ext cx="3108325" cy="428625"/>
          </a:xfrm>
        </p:spPr>
        <p:txBody>
          <a:bodyPr>
            <a:noAutofit/>
          </a:bodyPr>
          <a:lstStyle>
            <a:lvl1pPr marL="0" indent="0" algn="ctr">
              <a:buFontTx/>
              <a:buNone/>
              <a:defRPr sz="1000" b="0" baseline="0">
                <a:solidFill>
                  <a:schemeClr val="bg2"/>
                </a:solidFill>
              </a:defRPr>
            </a:lvl1pPr>
            <a:lvl2pPr marL="342892" indent="0" algn="ctr">
              <a:buFontTx/>
              <a:buNone/>
              <a:defRPr sz="1000" b="1"/>
            </a:lvl2pPr>
            <a:lvl3pPr marL="685783" indent="0" algn="ctr">
              <a:buFontTx/>
              <a:buNone/>
              <a:defRPr sz="1000" b="1"/>
            </a:lvl3pPr>
            <a:lvl4pPr marL="1028675" indent="0" algn="ctr">
              <a:buFontTx/>
              <a:buNone/>
              <a:defRPr sz="1000" b="1"/>
            </a:lvl4pPr>
            <a:lvl5pPr marL="1371566" indent="0" algn="ctr">
              <a:buFontTx/>
              <a:buNone/>
              <a:defRPr sz="1000" b="1"/>
            </a:lvl5pPr>
          </a:lstStyle>
          <a:p>
            <a:pPr lvl="0"/>
            <a:r>
              <a:rPr lang="en-US"/>
              <a:t>Edit Master text styles</a:t>
            </a:r>
          </a:p>
        </p:txBody>
      </p:sp>
      <p:sp>
        <p:nvSpPr>
          <p:cNvPr id="24" name="Text Placeholder 23"/>
          <p:cNvSpPr>
            <a:spLocks noGrp="1"/>
          </p:cNvSpPr>
          <p:nvPr>
            <p:ph type="body" sz="quarter" idx="13"/>
          </p:nvPr>
        </p:nvSpPr>
        <p:spPr>
          <a:xfrm>
            <a:off x="1221299" y="1684339"/>
            <a:ext cx="6707187" cy="1220787"/>
          </a:xfrm>
        </p:spPr>
        <p:txBody>
          <a:bodyPr lIns="91438" anchor="b">
            <a:noAutofit/>
          </a:bodyPr>
          <a:lstStyle>
            <a:lvl1pPr marL="0" indent="0" algn="ctr">
              <a:lnSpc>
                <a:spcPct val="80000"/>
              </a:lnSpc>
              <a:spcBef>
                <a:spcPts val="0"/>
              </a:spcBef>
              <a:buNone/>
              <a:defRPr sz="4800" i="1" cap="all">
                <a:solidFill>
                  <a:schemeClr val="bg1"/>
                </a:solidFill>
                <a:latin typeface="+mj-lt"/>
                <a:cs typeface="Minion Pro"/>
              </a:defRPr>
            </a:lvl1pPr>
            <a:lvl2pPr marL="342892" indent="0">
              <a:buNone/>
              <a:defRPr i="1">
                <a:latin typeface="+mj-lt"/>
                <a:cs typeface="Minion Pro"/>
              </a:defRPr>
            </a:lvl2pPr>
            <a:lvl3pPr marL="685783" indent="0">
              <a:buNone/>
              <a:defRPr i="1">
                <a:latin typeface="+mj-lt"/>
                <a:cs typeface="Minion Pro"/>
              </a:defRPr>
            </a:lvl3pPr>
            <a:lvl4pPr marL="1028675" indent="0">
              <a:buNone/>
              <a:defRPr i="1">
                <a:latin typeface="+mj-lt"/>
                <a:cs typeface="Minion Pro"/>
              </a:defRPr>
            </a:lvl4pPr>
            <a:lvl5pPr marL="1371566" indent="0">
              <a:buNone/>
              <a:defRPr i="1">
                <a:latin typeface="+mj-lt"/>
                <a:cs typeface="Minion Pro"/>
              </a:defRPr>
            </a:lvl5pPr>
          </a:lstStyle>
          <a:p>
            <a:pPr lvl="0"/>
            <a:r>
              <a:rPr lang="en-US"/>
              <a:t>Edit Master text styles</a:t>
            </a:r>
          </a:p>
        </p:txBody>
      </p:sp>
    </p:spTree>
    <p:extLst>
      <p:ext uri="{BB962C8B-B14F-4D97-AF65-F5344CB8AC3E}">
        <p14:creationId xmlns:p14="http://schemas.microsoft.com/office/powerpoint/2010/main" val="1715632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Title">
    <p:spTree>
      <p:nvGrpSpPr>
        <p:cNvPr id="1" name=""/>
        <p:cNvGrpSpPr/>
        <p:nvPr/>
      </p:nvGrpSpPr>
      <p:grpSpPr>
        <a:xfrm>
          <a:off x="0" y="0"/>
          <a:ext cx="0" cy="0"/>
          <a:chOff x="0" y="0"/>
          <a:chExt cx="0" cy="0"/>
        </a:xfrm>
      </p:grpSpPr>
      <p:pic>
        <p:nvPicPr>
          <p:cNvPr id="12" name="Picture 5"/>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89" y="0"/>
            <a:ext cx="914082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3362152"/>
            <a:ext cx="4048217" cy="1252711"/>
          </a:xfrm>
          <a:prstGeom prst="rect">
            <a:avLst/>
          </a:prstGeom>
          <a:solidFill>
            <a:schemeClr val="accent3">
              <a:alpha val="50000"/>
            </a:schemeClr>
          </a:solidFill>
        </p:spPr>
        <p:txBody>
          <a:bodyPr vert="horz" wrap="square" lIns="0" tIns="91438" rIns="91438" bIns="91438" rtlCol="0">
            <a:noAutofit/>
          </a:bodyPr>
          <a:lstStyle/>
          <a:p>
            <a:pPr marL="339716" defTabSz="685783">
              <a:lnSpc>
                <a:spcPct val="90000"/>
              </a:lnSpc>
              <a:spcBef>
                <a:spcPts val="1200"/>
              </a:spcBef>
              <a:buClr>
                <a:srgbClr val="2BAA96"/>
              </a:buClr>
              <a:buFont typeface="Arial" panose="020B0604020202020204" pitchFamily="34" charset="0"/>
              <a:buNone/>
            </a:pPr>
            <a:endParaRPr lang="en-US" sz="14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7" name="Title 1"/>
          <p:cNvSpPr>
            <a:spLocks noGrp="1"/>
          </p:cNvSpPr>
          <p:nvPr>
            <p:ph type="ctrTitle"/>
          </p:nvPr>
        </p:nvSpPr>
        <p:spPr>
          <a:xfrm>
            <a:off x="1" y="1635464"/>
            <a:ext cx="4048217" cy="1726627"/>
          </a:xfrm>
          <a:solidFill>
            <a:schemeClr val="accent3">
              <a:alpha val="50000"/>
            </a:schemeClr>
          </a:solidFill>
        </p:spPr>
        <p:txBody>
          <a:bodyPr wrap="square" lIns="0" tIns="182876" anchor="b">
            <a:spAutoFit/>
          </a:bodyPr>
          <a:lstStyle>
            <a:lvl1pPr marL="339716" indent="0" algn="l">
              <a:defRPr sz="3600" i="1" cap="all" baseline="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
          </p:nvPr>
        </p:nvSpPr>
        <p:spPr>
          <a:xfrm>
            <a:off x="1" y="3368504"/>
            <a:ext cx="4048217" cy="589656"/>
          </a:xfrm>
          <a:noFill/>
        </p:spPr>
        <p:txBody>
          <a:bodyPr wrap="square" lIns="0" tIns="91438" bIns="91438">
            <a:noAutofit/>
          </a:bodyPr>
          <a:lstStyle>
            <a:lvl1pPr marL="339716" indent="0" algn="l">
              <a:spcBef>
                <a:spcPts val="1200"/>
              </a:spcBef>
              <a:buNone/>
              <a:defRPr sz="1400">
                <a:solidFill>
                  <a:schemeClr val="bg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cxnSp>
        <p:nvCxnSpPr>
          <p:cNvPr id="9" name="Straight Connector 8"/>
          <p:cNvCxnSpPr/>
          <p:nvPr userDrawn="1"/>
        </p:nvCxnSpPr>
        <p:spPr>
          <a:xfrm>
            <a:off x="342900" y="3362090"/>
            <a:ext cx="342102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71"/>
          <p:cNvSpPr>
            <a:spLocks noGrp="1"/>
          </p:cNvSpPr>
          <p:nvPr>
            <p:ph type="body" sz="quarter" idx="10" hasCustomPrompt="1"/>
          </p:nvPr>
        </p:nvSpPr>
        <p:spPr>
          <a:xfrm>
            <a:off x="0" y="3970201"/>
            <a:ext cx="4048216" cy="304098"/>
          </a:xfrm>
          <a:noFill/>
        </p:spPr>
        <p:txBody>
          <a:bodyPr vert="horz" wrap="square" lIns="0" tIns="91438" rIns="91438" bIns="91438" rtlCol="0">
            <a:noAutofit/>
          </a:bodyPr>
          <a:lstStyle>
            <a:lvl1pPr marL="511163" indent="-171446">
              <a:buNone/>
              <a:defRPr lang="en-US" sz="1200" baseline="0" smtClean="0">
                <a:solidFill>
                  <a:schemeClr val="bg1"/>
                </a:solidFill>
              </a:defRPr>
            </a:lvl1pPr>
            <a:lvl2pPr>
              <a:defRPr lang="en-US" sz="1500" smtClean="0"/>
            </a:lvl2pPr>
            <a:lvl3pPr>
              <a:defRPr lang="en-US" sz="1400" smtClean="0"/>
            </a:lvl3pPr>
            <a:lvl4pPr>
              <a:defRPr lang="en-US" sz="1200" smtClean="0"/>
            </a:lvl4pPr>
            <a:lvl5pPr>
              <a:defRPr lang="en-US" sz="1200"/>
            </a:lvl5pPr>
          </a:lstStyle>
          <a:p>
            <a:pPr marL="339716" lvl="0" indent="0">
              <a:spcBef>
                <a:spcPts val="1200"/>
              </a:spcBef>
            </a:pPr>
            <a:r>
              <a:rPr lang="en-US" dirty="0"/>
              <a:t>Presenter Name, Title Here</a:t>
            </a:r>
          </a:p>
        </p:txBody>
      </p:sp>
      <p:sp>
        <p:nvSpPr>
          <p:cNvPr id="11" name="Text Placeholder 74"/>
          <p:cNvSpPr>
            <a:spLocks noGrp="1"/>
          </p:cNvSpPr>
          <p:nvPr>
            <p:ph type="body" sz="quarter" idx="11" hasCustomPrompt="1"/>
          </p:nvPr>
        </p:nvSpPr>
        <p:spPr>
          <a:xfrm>
            <a:off x="1" y="4293429"/>
            <a:ext cx="1559779" cy="264395"/>
          </a:xfrm>
          <a:noFill/>
        </p:spPr>
        <p:txBody>
          <a:bodyPr vert="horz" wrap="square" lIns="0" tIns="0" rIns="91438" bIns="91438" rtlCol="0">
            <a:noAutofit/>
          </a:bodyPr>
          <a:lstStyle>
            <a:lvl1pPr marL="511163" indent="-171446">
              <a:buNone/>
              <a:defRPr lang="en-US" sz="1000" baseline="0" smtClean="0">
                <a:solidFill>
                  <a:schemeClr val="bg1"/>
                </a:solidFill>
              </a:defRPr>
            </a:lvl1pPr>
            <a:lvl2pPr>
              <a:defRPr lang="en-US" sz="1500" smtClean="0"/>
            </a:lvl2pPr>
            <a:lvl3pPr>
              <a:defRPr lang="en-US" sz="1400" smtClean="0"/>
            </a:lvl3pPr>
            <a:lvl4pPr>
              <a:defRPr lang="en-US" sz="1200" smtClean="0"/>
            </a:lvl4pPr>
            <a:lvl5pPr>
              <a:defRPr lang="en-US" sz="1200"/>
            </a:lvl5pPr>
          </a:lstStyle>
          <a:p>
            <a:pPr marL="339716" lvl="0" indent="0">
              <a:spcBef>
                <a:spcPts val="1200"/>
              </a:spcBef>
            </a:pPr>
            <a:r>
              <a:rPr lang="en-US" dirty="0"/>
              <a:t>Date</a:t>
            </a:r>
          </a:p>
        </p:txBody>
      </p:sp>
      <p:grpSp>
        <p:nvGrpSpPr>
          <p:cNvPr id="13" name="Group 12"/>
          <p:cNvGrpSpPr/>
          <p:nvPr userDrawn="1"/>
        </p:nvGrpSpPr>
        <p:grpSpPr>
          <a:xfrm>
            <a:off x="342900" y="665160"/>
            <a:ext cx="2400300" cy="593570"/>
            <a:chOff x="2574925" y="-92075"/>
            <a:chExt cx="3074988" cy="760413"/>
          </a:xfrm>
          <a:solidFill>
            <a:schemeClr val="bg1"/>
          </a:solidFill>
        </p:grpSpPr>
        <p:sp>
          <p:nvSpPr>
            <p:cNvPr id="14" name="Freeform 5"/>
            <p:cNvSpPr>
              <a:spLocks noEditPoints="1"/>
            </p:cNvSpPr>
            <p:nvPr/>
          </p:nvSpPr>
          <p:spPr bwMode="auto">
            <a:xfrm>
              <a:off x="4468813" y="-88900"/>
              <a:ext cx="82550" cy="87313"/>
            </a:xfrm>
            <a:custGeom>
              <a:avLst/>
              <a:gdLst>
                <a:gd name="T0" fmla="*/ 11 w 22"/>
                <a:gd name="T1" fmla="*/ 21 h 23"/>
                <a:gd name="T2" fmla="*/ 2 w 22"/>
                <a:gd name="T3" fmla="*/ 11 h 23"/>
                <a:gd name="T4" fmla="*/ 11 w 22"/>
                <a:gd name="T5" fmla="*/ 2 h 23"/>
                <a:gd name="T6" fmla="*/ 20 w 22"/>
                <a:gd name="T7" fmla="*/ 11 h 23"/>
                <a:gd name="T8" fmla="*/ 11 w 22"/>
                <a:gd name="T9" fmla="*/ 21 h 23"/>
                <a:gd name="T10" fmla="*/ 11 w 22"/>
                <a:gd name="T11" fmla="*/ 0 h 23"/>
                <a:gd name="T12" fmla="*/ 0 w 22"/>
                <a:gd name="T13" fmla="*/ 11 h 23"/>
                <a:gd name="T14" fmla="*/ 11 w 22"/>
                <a:gd name="T15" fmla="*/ 23 h 23"/>
                <a:gd name="T16" fmla="*/ 22 w 22"/>
                <a:gd name="T17" fmla="*/ 11 h 23"/>
                <a:gd name="T18" fmla="*/ 11 w 22"/>
                <a:gd name="T19" fmla="*/ 0 h 23"/>
                <a:gd name="T20" fmla="*/ 10 w 22"/>
                <a:gd name="T21" fmla="*/ 13 h 23"/>
                <a:gd name="T22" fmla="*/ 10 w 22"/>
                <a:gd name="T23" fmla="*/ 13 h 23"/>
                <a:gd name="T24" fmla="*/ 13 w 22"/>
                <a:gd name="T25" fmla="*/ 15 h 23"/>
                <a:gd name="T26" fmla="*/ 13 w 22"/>
                <a:gd name="T27" fmla="*/ 18 h 23"/>
                <a:gd name="T28" fmla="*/ 16 w 22"/>
                <a:gd name="T29" fmla="*/ 18 h 23"/>
                <a:gd name="T30" fmla="*/ 15 w 22"/>
                <a:gd name="T31" fmla="*/ 14 h 23"/>
                <a:gd name="T32" fmla="*/ 13 w 22"/>
                <a:gd name="T33" fmla="*/ 12 h 23"/>
                <a:gd name="T34" fmla="*/ 13 w 22"/>
                <a:gd name="T35" fmla="*/ 11 h 23"/>
                <a:gd name="T36" fmla="*/ 16 w 22"/>
                <a:gd name="T37" fmla="*/ 8 h 23"/>
                <a:gd name="T38" fmla="*/ 12 w 22"/>
                <a:gd name="T39" fmla="*/ 5 h 23"/>
                <a:gd name="T40" fmla="*/ 7 w 22"/>
                <a:gd name="T41" fmla="*/ 5 h 23"/>
                <a:gd name="T42" fmla="*/ 7 w 22"/>
                <a:gd name="T43" fmla="*/ 18 h 23"/>
                <a:gd name="T44" fmla="*/ 10 w 22"/>
                <a:gd name="T45" fmla="*/ 18 h 23"/>
                <a:gd name="T46" fmla="*/ 10 w 22"/>
                <a:gd name="T47" fmla="*/ 13 h 23"/>
                <a:gd name="T48" fmla="*/ 10 w 22"/>
                <a:gd name="T49" fmla="*/ 7 h 23"/>
                <a:gd name="T50" fmla="*/ 11 w 22"/>
                <a:gd name="T51" fmla="*/ 7 h 23"/>
                <a:gd name="T52" fmla="*/ 13 w 22"/>
                <a:gd name="T53" fmla="*/ 9 h 23"/>
                <a:gd name="T54" fmla="*/ 11 w 22"/>
                <a:gd name="T55" fmla="*/ 11 h 23"/>
                <a:gd name="T56" fmla="*/ 10 w 22"/>
                <a:gd name="T57" fmla="*/ 11 h 23"/>
                <a:gd name="T58" fmla="*/ 10 w 22"/>
                <a:gd name="T5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3">
                  <a:moveTo>
                    <a:pt x="11" y="21"/>
                  </a:moveTo>
                  <a:cubicBezTo>
                    <a:pt x="6" y="21"/>
                    <a:pt x="2" y="16"/>
                    <a:pt x="2" y="11"/>
                  </a:cubicBezTo>
                  <a:cubicBezTo>
                    <a:pt x="2" y="6"/>
                    <a:pt x="6" y="2"/>
                    <a:pt x="11" y="2"/>
                  </a:cubicBezTo>
                  <a:cubicBezTo>
                    <a:pt x="16" y="2"/>
                    <a:pt x="20" y="6"/>
                    <a:pt x="20" y="11"/>
                  </a:cubicBezTo>
                  <a:cubicBezTo>
                    <a:pt x="20" y="16"/>
                    <a:pt x="16" y="21"/>
                    <a:pt x="11" y="21"/>
                  </a:cubicBezTo>
                  <a:close/>
                  <a:moveTo>
                    <a:pt x="11" y="0"/>
                  </a:moveTo>
                  <a:cubicBezTo>
                    <a:pt x="5" y="0"/>
                    <a:pt x="0" y="5"/>
                    <a:pt x="0" y="11"/>
                  </a:cubicBezTo>
                  <a:cubicBezTo>
                    <a:pt x="0" y="18"/>
                    <a:pt x="5" y="23"/>
                    <a:pt x="11" y="23"/>
                  </a:cubicBezTo>
                  <a:cubicBezTo>
                    <a:pt x="17" y="23"/>
                    <a:pt x="22" y="18"/>
                    <a:pt x="22" y="11"/>
                  </a:cubicBezTo>
                  <a:cubicBezTo>
                    <a:pt x="22" y="5"/>
                    <a:pt x="17" y="0"/>
                    <a:pt x="11" y="0"/>
                  </a:cubicBezTo>
                  <a:close/>
                  <a:moveTo>
                    <a:pt x="10" y="13"/>
                  </a:moveTo>
                  <a:cubicBezTo>
                    <a:pt x="10" y="13"/>
                    <a:pt x="10" y="13"/>
                    <a:pt x="10" y="13"/>
                  </a:cubicBezTo>
                  <a:cubicBezTo>
                    <a:pt x="13" y="13"/>
                    <a:pt x="13" y="14"/>
                    <a:pt x="13" y="15"/>
                  </a:cubicBezTo>
                  <a:cubicBezTo>
                    <a:pt x="13" y="16"/>
                    <a:pt x="13" y="17"/>
                    <a:pt x="13" y="18"/>
                  </a:cubicBezTo>
                  <a:cubicBezTo>
                    <a:pt x="16" y="18"/>
                    <a:pt x="16" y="18"/>
                    <a:pt x="16" y="18"/>
                  </a:cubicBezTo>
                  <a:cubicBezTo>
                    <a:pt x="16" y="17"/>
                    <a:pt x="15" y="15"/>
                    <a:pt x="15" y="14"/>
                  </a:cubicBezTo>
                  <a:cubicBezTo>
                    <a:pt x="15" y="12"/>
                    <a:pt x="14" y="12"/>
                    <a:pt x="13" y="12"/>
                  </a:cubicBezTo>
                  <a:cubicBezTo>
                    <a:pt x="13" y="11"/>
                    <a:pt x="13" y="11"/>
                    <a:pt x="13" y="11"/>
                  </a:cubicBezTo>
                  <a:cubicBezTo>
                    <a:pt x="15" y="11"/>
                    <a:pt x="16" y="10"/>
                    <a:pt x="16" y="8"/>
                  </a:cubicBezTo>
                  <a:cubicBezTo>
                    <a:pt x="16" y="6"/>
                    <a:pt x="14" y="5"/>
                    <a:pt x="12" y="5"/>
                  </a:cubicBezTo>
                  <a:cubicBezTo>
                    <a:pt x="7" y="5"/>
                    <a:pt x="7" y="5"/>
                    <a:pt x="7" y="5"/>
                  </a:cubicBezTo>
                  <a:cubicBezTo>
                    <a:pt x="7" y="18"/>
                    <a:pt x="7" y="18"/>
                    <a:pt x="7" y="18"/>
                  </a:cubicBezTo>
                  <a:cubicBezTo>
                    <a:pt x="10" y="18"/>
                    <a:pt x="10" y="18"/>
                    <a:pt x="10" y="18"/>
                  </a:cubicBezTo>
                  <a:lnTo>
                    <a:pt x="10" y="13"/>
                  </a:lnTo>
                  <a:close/>
                  <a:moveTo>
                    <a:pt x="10" y="7"/>
                  </a:moveTo>
                  <a:cubicBezTo>
                    <a:pt x="11" y="7"/>
                    <a:pt x="11" y="7"/>
                    <a:pt x="11" y="7"/>
                  </a:cubicBezTo>
                  <a:cubicBezTo>
                    <a:pt x="12" y="7"/>
                    <a:pt x="13" y="8"/>
                    <a:pt x="13" y="9"/>
                  </a:cubicBezTo>
                  <a:cubicBezTo>
                    <a:pt x="13" y="10"/>
                    <a:pt x="12" y="11"/>
                    <a:pt x="11" y="11"/>
                  </a:cubicBezTo>
                  <a:cubicBezTo>
                    <a:pt x="10" y="11"/>
                    <a:pt x="10" y="11"/>
                    <a:pt x="10" y="11"/>
                  </a:cubicBezTo>
                  <a:lnTo>
                    <a:pt x="10" y="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15" name="Freeform 6"/>
            <p:cNvSpPr>
              <a:spLocks noEditPoints="1"/>
            </p:cNvSpPr>
            <p:nvPr/>
          </p:nvSpPr>
          <p:spPr bwMode="auto">
            <a:xfrm>
              <a:off x="2601913" y="-92075"/>
              <a:ext cx="1979613" cy="479425"/>
            </a:xfrm>
            <a:custGeom>
              <a:avLst/>
              <a:gdLst>
                <a:gd name="T0" fmla="*/ 78 w 526"/>
                <a:gd name="T1" fmla="*/ 79 h 126"/>
                <a:gd name="T2" fmla="*/ 56 w 526"/>
                <a:gd name="T3" fmla="*/ 22 h 126"/>
                <a:gd name="T4" fmla="*/ 165 w 526"/>
                <a:gd name="T5" fmla="*/ 57 h 126"/>
                <a:gd name="T6" fmla="*/ 166 w 526"/>
                <a:gd name="T7" fmla="*/ 101 h 126"/>
                <a:gd name="T8" fmla="*/ 145 w 526"/>
                <a:gd name="T9" fmla="*/ 57 h 126"/>
                <a:gd name="T10" fmla="*/ 396 w 526"/>
                <a:gd name="T11" fmla="*/ 84 h 126"/>
                <a:gd name="T12" fmla="*/ 384 w 526"/>
                <a:gd name="T13" fmla="*/ 53 h 126"/>
                <a:gd name="T14" fmla="*/ 315 w 526"/>
                <a:gd name="T15" fmla="*/ 57 h 126"/>
                <a:gd name="T16" fmla="*/ 279 w 526"/>
                <a:gd name="T17" fmla="*/ 80 h 126"/>
                <a:gd name="T18" fmla="*/ 143 w 526"/>
                <a:gd name="T19" fmla="*/ 34 h 126"/>
                <a:gd name="T20" fmla="*/ 120 w 526"/>
                <a:gd name="T21" fmla="*/ 112 h 126"/>
                <a:gd name="T22" fmla="*/ 72 w 526"/>
                <a:gd name="T23" fmla="*/ 0 h 126"/>
                <a:gd name="T24" fmla="*/ 0 w 526"/>
                <a:gd name="T25" fmla="*/ 126 h 126"/>
                <a:gd name="T26" fmla="*/ 19 w 526"/>
                <a:gd name="T27" fmla="*/ 103 h 126"/>
                <a:gd name="T28" fmla="*/ 98 w 526"/>
                <a:gd name="T29" fmla="*/ 126 h 126"/>
                <a:gd name="T30" fmla="*/ 208 w 526"/>
                <a:gd name="T31" fmla="*/ 80 h 126"/>
                <a:gd name="T32" fmla="*/ 142 w 526"/>
                <a:gd name="T33" fmla="*/ 34 h 126"/>
                <a:gd name="T34" fmla="*/ 326 w 526"/>
                <a:gd name="T35" fmla="*/ 126 h 126"/>
                <a:gd name="T36" fmla="*/ 360 w 526"/>
                <a:gd name="T37" fmla="*/ 107 h 126"/>
                <a:gd name="T38" fmla="*/ 415 w 526"/>
                <a:gd name="T39" fmla="*/ 126 h 126"/>
                <a:gd name="T40" fmla="*/ 463 w 526"/>
                <a:gd name="T41" fmla="*/ 56 h 126"/>
                <a:gd name="T42" fmla="*/ 502 w 526"/>
                <a:gd name="T43" fmla="*/ 81 h 126"/>
                <a:gd name="T44" fmla="*/ 526 w 526"/>
                <a:gd name="T45" fmla="*/ 126 h 126"/>
                <a:gd name="T46" fmla="*/ 490 w 526"/>
                <a:gd name="T47" fmla="*/ 32 h 126"/>
                <a:gd name="T48" fmla="*/ 438 w 526"/>
                <a:gd name="T49" fmla="*/ 113 h 126"/>
                <a:gd name="T50" fmla="*/ 385 w 526"/>
                <a:gd name="T51" fmla="*/ 33 h 126"/>
                <a:gd name="T52" fmla="*/ 336 w 526"/>
                <a:gd name="T53" fmla="*/ 92 h 126"/>
                <a:gd name="T54" fmla="*/ 254 w 526"/>
                <a:gd name="T55" fmla="*/ 33 h 126"/>
                <a:gd name="T56" fmla="*/ 247 w 526"/>
                <a:gd name="T57" fmla="*/ 100 h 126"/>
                <a:gd name="T58" fmla="*/ 237 w 526"/>
                <a:gd name="T59" fmla="*/ 23 h 126"/>
                <a:gd name="T60" fmla="*/ 487 w 526"/>
                <a:gd name="T61" fmla="*/ 0 h 126"/>
                <a:gd name="T62" fmla="*/ 93 w 526"/>
                <a:gd name="T63" fmla="*/ 23 h 126"/>
                <a:gd name="T64" fmla="*/ 212 w 526"/>
                <a:gd name="T65" fmla="*/ 89 h 126"/>
                <a:gd name="T66" fmla="*/ 279 w 526"/>
                <a:gd name="T67" fmla="*/ 126 h 126"/>
                <a:gd name="T68" fmla="*/ 306 w 526"/>
                <a:gd name="T69" fmla="*/ 10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6" h="126">
                  <a:moveTo>
                    <a:pt x="56" y="22"/>
                  </a:moveTo>
                  <a:cubicBezTo>
                    <a:pt x="78" y="79"/>
                    <a:pt x="78" y="79"/>
                    <a:pt x="78" y="79"/>
                  </a:cubicBezTo>
                  <a:cubicBezTo>
                    <a:pt x="29" y="79"/>
                    <a:pt x="29" y="79"/>
                    <a:pt x="29" y="79"/>
                  </a:cubicBezTo>
                  <a:lnTo>
                    <a:pt x="56" y="22"/>
                  </a:lnTo>
                  <a:close/>
                  <a:moveTo>
                    <a:pt x="145" y="57"/>
                  </a:moveTo>
                  <a:cubicBezTo>
                    <a:pt x="165" y="57"/>
                    <a:pt x="165" y="57"/>
                    <a:pt x="165" y="57"/>
                  </a:cubicBezTo>
                  <a:cubicBezTo>
                    <a:pt x="171" y="57"/>
                    <a:pt x="181" y="66"/>
                    <a:pt x="181" y="80"/>
                  </a:cubicBezTo>
                  <a:cubicBezTo>
                    <a:pt x="182" y="93"/>
                    <a:pt x="173" y="101"/>
                    <a:pt x="166" y="101"/>
                  </a:cubicBezTo>
                  <a:cubicBezTo>
                    <a:pt x="145" y="101"/>
                    <a:pt x="145" y="101"/>
                    <a:pt x="145" y="101"/>
                  </a:cubicBezTo>
                  <a:lnTo>
                    <a:pt x="145" y="57"/>
                  </a:lnTo>
                  <a:close/>
                  <a:moveTo>
                    <a:pt x="384" y="53"/>
                  </a:moveTo>
                  <a:cubicBezTo>
                    <a:pt x="396" y="84"/>
                    <a:pt x="396" y="84"/>
                    <a:pt x="396" y="84"/>
                  </a:cubicBezTo>
                  <a:cubicBezTo>
                    <a:pt x="370" y="84"/>
                    <a:pt x="370" y="84"/>
                    <a:pt x="370" y="84"/>
                  </a:cubicBezTo>
                  <a:lnTo>
                    <a:pt x="384" y="53"/>
                  </a:lnTo>
                  <a:close/>
                  <a:moveTo>
                    <a:pt x="279" y="57"/>
                  </a:moveTo>
                  <a:cubicBezTo>
                    <a:pt x="315" y="57"/>
                    <a:pt x="315" y="57"/>
                    <a:pt x="315" y="57"/>
                  </a:cubicBezTo>
                  <a:cubicBezTo>
                    <a:pt x="329" y="57"/>
                    <a:pt x="330" y="80"/>
                    <a:pt x="315" y="80"/>
                  </a:cubicBezTo>
                  <a:cubicBezTo>
                    <a:pt x="279" y="80"/>
                    <a:pt x="279" y="80"/>
                    <a:pt x="279" y="80"/>
                  </a:cubicBezTo>
                  <a:lnTo>
                    <a:pt x="279" y="57"/>
                  </a:lnTo>
                  <a:close/>
                  <a:moveTo>
                    <a:pt x="143" y="34"/>
                  </a:moveTo>
                  <a:cubicBezTo>
                    <a:pt x="120" y="34"/>
                    <a:pt x="120" y="34"/>
                    <a:pt x="120" y="34"/>
                  </a:cubicBezTo>
                  <a:cubicBezTo>
                    <a:pt x="120" y="112"/>
                    <a:pt x="120" y="112"/>
                    <a:pt x="120" y="112"/>
                  </a:cubicBezTo>
                  <a:cubicBezTo>
                    <a:pt x="119" y="112"/>
                    <a:pt x="119" y="112"/>
                    <a:pt x="119" y="112"/>
                  </a:cubicBezTo>
                  <a:cubicBezTo>
                    <a:pt x="72" y="0"/>
                    <a:pt x="72" y="0"/>
                    <a:pt x="72" y="0"/>
                  </a:cubicBezTo>
                  <a:cubicBezTo>
                    <a:pt x="58" y="0"/>
                    <a:pt x="58" y="0"/>
                    <a:pt x="58" y="0"/>
                  </a:cubicBezTo>
                  <a:cubicBezTo>
                    <a:pt x="0" y="126"/>
                    <a:pt x="0" y="126"/>
                    <a:pt x="0" y="126"/>
                  </a:cubicBezTo>
                  <a:cubicBezTo>
                    <a:pt x="8" y="126"/>
                    <a:pt x="8" y="126"/>
                    <a:pt x="8" y="126"/>
                  </a:cubicBezTo>
                  <a:cubicBezTo>
                    <a:pt x="19" y="103"/>
                    <a:pt x="19" y="103"/>
                    <a:pt x="19" y="103"/>
                  </a:cubicBezTo>
                  <a:cubicBezTo>
                    <a:pt x="88" y="103"/>
                    <a:pt x="88" y="103"/>
                    <a:pt x="88" y="103"/>
                  </a:cubicBezTo>
                  <a:cubicBezTo>
                    <a:pt x="98" y="126"/>
                    <a:pt x="98" y="126"/>
                    <a:pt x="98" y="126"/>
                  </a:cubicBezTo>
                  <a:cubicBezTo>
                    <a:pt x="171" y="126"/>
                    <a:pt x="171" y="126"/>
                    <a:pt x="171" y="126"/>
                  </a:cubicBezTo>
                  <a:cubicBezTo>
                    <a:pt x="189" y="125"/>
                    <a:pt x="208" y="103"/>
                    <a:pt x="208" y="80"/>
                  </a:cubicBezTo>
                  <a:cubicBezTo>
                    <a:pt x="208" y="61"/>
                    <a:pt x="193" y="34"/>
                    <a:pt x="171" y="34"/>
                  </a:cubicBezTo>
                  <a:cubicBezTo>
                    <a:pt x="142" y="34"/>
                    <a:pt x="142" y="34"/>
                    <a:pt x="142" y="34"/>
                  </a:cubicBezTo>
                  <a:moveTo>
                    <a:pt x="306" y="101"/>
                  </a:moveTo>
                  <a:cubicBezTo>
                    <a:pt x="328" y="107"/>
                    <a:pt x="326" y="126"/>
                    <a:pt x="326" y="126"/>
                  </a:cubicBezTo>
                  <a:cubicBezTo>
                    <a:pt x="351" y="126"/>
                    <a:pt x="351" y="126"/>
                    <a:pt x="351" y="126"/>
                  </a:cubicBezTo>
                  <a:cubicBezTo>
                    <a:pt x="360" y="107"/>
                    <a:pt x="360" y="107"/>
                    <a:pt x="360" y="107"/>
                  </a:cubicBezTo>
                  <a:cubicBezTo>
                    <a:pt x="406" y="107"/>
                    <a:pt x="406" y="107"/>
                    <a:pt x="406" y="107"/>
                  </a:cubicBezTo>
                  <a:cubicBezTo>
                    <a:pt x="415" y="126"/>
                    <a:pt x="415" y="126"/>
                    <a:pt x="415" y="126"/>
                  </a:cubicBezTo>
                  <a:cubicBezTo>
                    <a:pt x="463" y="126"/>
                    <a:pt x="463" y="126"/>
                    <a:pt x="463" y="126"/>
                  </a:cubicBezTo>
                  <a:cubicBezTo>
                    <a:pt x="463" y="56"/>
                    <a:pt x="463" y="56"/>
                    <a:pt x="463" y="56"/>
                  </a:cubicBezTo>
                  <a:cubicBezTo>
                    <a:pt x="487" y="56"/>
                    <a:pt x="487" y="56"/>
                    <a:pt x="487" y="56"/>
                  </a:cubicBezTo>
                  <a:cubicBezTo>
                    <a:pt x="495" y="56"/>
                    <a:pt x="503" y="65"/>
                    <a:pt x="502" y="81"/>
                  </a:cubicBezTo>
                  <a:cubicBezTo>
                    <a:pt x="502" y="126"/>
                    <a:pt x="502" y="126"/>
                    <a:pt x="502" y="126"/>
                  </a:cubicBezTo>
                  <a:cubicBezTo>
                    <a:pt x="526" y="126"/>
                    <a:pt x="526" y="126"/>
                    <a:pt x="526" y="126"/>
                  </a:cubicBezTo>
                  <a:cubicBezTo>
                    <a:pt x="526" y="77"/>
                    <a:pt x="526" y="77"/>
                    <a:pt x="526" y="77"/>
                  </a:cubicBezTo>
                  <a:cubicBezTo>
                    <a:pt x="526" y="48"/>
                    <a:pt x="510" y="33"/>
                    <a:pt x="490" y="32"/>
                  </a:cubicBezTo>
                  <a:cubicBezTo>
                    <a:pt x="438" y="32"/>
                    <a:pt x="438" y="32"/>
                    <a:pt x="438" y="32"/>
                  </a:cubicBezTo>
                  <a:cubicBezTo>
                    <a:pt x="438" y="113"/>
                    <a:pt x="438" y="113"/>
                    <a:pt x="438" y="113"/>
                  </a:cubicBezTo>
                  <a:cubicBezTo>
                    <a:pt x="401" y="33"/>
                    <a:pt x="401" y="33"/>
                    <a:pt x="401" y="33"/>
                  </a:cubicBezTo>
                  <a:cubicBezTo>
                    <a:pt x="385" y="33"/>
                    <a:pt x="385" y="33"/>
                    <a:pt x="385" y="33"/>
                  </a:cubicBezTo>
                  <a:cubicBezTo>
                    <a:pt x="349" y="110"/>
                    <a:pt x="349" y="110"/>
                    <a:pt x="349" y="110"/>
                  </a:cubicBezTo>
                  <a:cubicBezTo>
                    <a:pt x="349" y="99"/>
                    <a:pt x="336" y="92"/>
                    <a:pt x="336" y="92"/>
                  </a:cubicBezTo>
                  <a:cubicBezTo>
                    <a:pt x="348" y="93"/>
                    <a:pt x="362" y="37"/>
                    <a:pt x="320" y="33"/>
                  </a:cubicBezTo>
                  <a:cubicBezTo>
                    <a:pt x="254" y="33"/>
                    <a:pt x="254" y="33"/>
                    <a:pt x="254" y="33"/>
                  </a:cubicBezTo>
                  <a:cubicBezTo>
                    <a:pt x="254" y="100"/>
                    <a:pt x="254" y="100"/>
                    <a:pt x="254" y="100"/>
                  </a:cubicBezTo>
                  <a:cubicBezTo>
                    <a:pt x="247" y="100"/>
                    <a:pt x="247" y="100"/>
                    <a:pt x="247" y="100"/>
                  </a:cubicBezTo>
                  <a:cubicBezTo>
                    <a:pt x="242" y="99"/>
                    <a:pt x="237" y="90"/>
                    <a:pt x="237" y="84"/>
                  </a:cubicBezTo>
                  <a:cubicBezTo>
                    <a:pt x="237" y="23"/>
                    <a:pt x="237" y="23"/>
                    <a:pt x="237" y="23"/>
                  </a:cubicBezTo>
                  <a:cubicBezTo>
                    <a:pt x="487" y="23"/>
                    <a:pt x="487" y="23"/>
                    <a:pt x="487" y="23"/>
                  </a:cubicBezTo>
                  <a:cubicBezTo>
                    <a:pt x="487" y="0"/>
                    <a:pt x="487" y="0"/>
                    <a:pt x="487" y="0"/>
                  </a:cubicBezTo>
                  <a:cubicBezTo>
                    <a:pt x="81" y="0"/>
                    <a:pt x="81" y="0"/>
                    <a:pt x="81" y="0"/>
                  </a:cubicBezTo>
                  <a:cubicBezTo>
                    <a:pt x="93" y="23"/>
                    <a:pt x="93" y="23"/>
                    <a:pt x="93" y="23"/>
                  </a:cubicBezTo>
                  <a:cubicBezTo>
                    <a:pt x="212" y="23"/>
                    <a:pt x="212" y="23"/>
                    <a:pt x="212" y="23"/>
                  </a:cubicBezTo>
                  <a:cubicBezTo>
                    <a:pt x="212" y="89"/>
                    <a:pt x="212" y="89"/>
                    <a:pt x="212" y="89"/>
                  </a:cubicBezTo>
                  <a:cubicBezTo>
                    <a:pt x="212" y="108"/>
                    <a:pt x="233" y="125"/>
                    <a:pt x="253" y="126"/>
                  </a:cubicBezTo>
                  <a:cubicBezTo>
                    <a:pt x="279" y="126"/>
                    <a:pt x="279" y="126"/>
                    <a:pt x="279" y="126"/>
                  </a:cubicBezTo>
                  <a:cubicBezTo>
                    <a:pt x="279" y="101"/>
                    <a:pt x="279" y="101"/>
                    <a:pt x="279" y="101"/>
                  </a:cubicBezTo>
                  <a:lnTo>
                    <a:pt x="306" y="1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16" name="Freeform 7"/>
            <p:cNvSpPr>
              <a:spLocks noEditPoints="1"/>
            </p:cNvSpPr>
            <p:nvPr/>
          </p:nvSpPr>
          <p:spPr bwMode="auto">
            <a:xfrm>
              <a:off x="2574925" y="547688"/>
              <a:ext cx="101600" cy="117475"/>
            </a:xfrm>
            <a:custGeom>
              <a:avLst/>
              <a:gdLst>
                <a:gd name="T0" fmla="*/ 18 w 27"/>
                <a:gd name="T1" fmla="*/ 0 h 31"/>
                <a:gd name="T2" fmla="*/ 27 w 27"/>
                <a:gd name="T3" fmla="*/ 7 h 31"/>
                <a:gd name="T4" fmla="*/ 19 w 27"/>
                <a:gd name="T5" fmla="*/ 14 h 31"/>
                <a:gd name="T6" fmla="*/ 19 w 27"/>
                <a:gd name="T7" fmla="*/ 14 h 31"/>
                <a:gd name="T8" fmla="*/ 27 w 27"/>
                <a:gd name="T9" fmla="*/ 22 h 31"/>
                <a:gd name="T10" fmla="*/ 21 w 27"/>
                <a:gd name="T11" fmla="*/ 30 h 31"/>
                <a:gd name="T12" fmla="*/ 11 w 27"/>
                <a:gd name="T13" fmla="*/ 31 h 31"/>
                <a:gd name="T14" fmla="*/ 0 w 27"/>
                <a:gd name="T15" fmla="*/ 31 h 31"/>
                <a:gd name="T16" fmla="*/ 0 w 27"/>
                <a:gd name="T17" fmla="*/ 30 h 31"/>
                <a:gd name="T18" fmla="*/ 5 w 27"/>
                <a:gd name="T19" fmla="*/ 25 h 31"/>
                <a:gd name="T20" fmla="*/ 8 w 27"/>
                <a:gd name="T21" fmla="*/ 6 h 31"/>
                <a:gd name="T22" fmla="*/ 5 w 27"/>
                <a:gd name="T23" fmla="*/ 2 h 31"/>
                <a:gd name="T24" fmla="*/ 6 w 27"/>
                <a:gd name="T25" fmla="*/ 0 h 31"/>
                <a:gd name="T26" fmla="*/ 18 w 27"/>
                <a:gd name="T27" fmla="*/ 0 h 31"/>
                <a:gd name="T28" fmla="*/ 10 w 27"/>
                <a:gd name="T29" fmla="*/ 25 h 31"/>
                <a:gd name="T30" fmla="*/ 13 w 27"/>
                <a:gd name="T31" fmla="*/ 30 h 31"/>
                <a:gd name="T32" fmla="*/ 21 w 27"/>
                <a:gd name="T33" fmla="*/ 22 h 31"/>
                <a:gd name="T34" fmla="*/ 14 w 27"/>
                <a:gd name="T35" fmla="*/ 16 h 31"/>
                <a:gd name="T36" fmla="*/ 12 w 27"/>
                <a:gd name="T37" fmla="*/ 16 h 31"/>
                <a:gd name="T38" fmla="*/ 10 w 27"/>
                <a:gd name="T39" fmla="*/ 25 h 31"/>
                <a:gd name="T40" fmla="*/ 14 w 27"/>
                <a:gd name="T41" fmla="*/ 14 h 31"/>
                <a:gd name="T42" fmla="*/ 22 w 27"/>
                <a:gd name="T43" fmla="*/ 7 h 31"/>
                <a:gd name="T44" fmla="*/ 17 w 27"/>
                <a:gd name="T45" fmla="*/ 2 h 31"/>
                <a:gd name="T46" fmla="*/ 15 w 27"/>
                <a:gd name="T47" fmla="*/ 3 h 31"/>
                <a:gd name="T48" fmla="*/ 14 w 27"/>
                <a:gd name="T49" fmla="*/ 5 h 31"/>
                <a:gd name="T50" fmla="*/ 12 w 27"/>
                <a:gd name="T51" fmla="*/ 14 h 31"/>
                <a:gd name="T52" fmla="*/ 14 w 27"/>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18" y="0"/>
                  </a:moveTo>
                  <a:cubicBezTo>
                    <a:pt x="24" y="0"/>
                    <a:pt x="27" y="2"/>
                    <a:pt x="27" y="7"/>
                  </a:cubicBezTo>
                  <a:cubicBezTo>
                    <a:pt x="27" y="12"/>
                    <a:pt x="24" y="14"/>
                    <a:pt x="19" y="14"/>
                  </a:cubicBezTo>
                  <a:cubicBezTo>
                    <a:pt x="19" y="14"/>
                    <a:pt x="19" y="14"/>
                    <a:pt x="19" y="14"/>
                  </a:cubicBezTo>
                  <a:cubicBezTo>
                    <a:pt x="23" y="15"/>
                    <a:pt x="27" y="18"/>
                    <a:pt x="27" y="22"/>
                  </a:cubicBezTo>
                  <a:cubicBezTo>
                    <a:pt x="27" y="25"/>
                    <a:pt x="24" y="28"/>
                    <a:pt x="21" y="30"/>
                  </a:cubicBezTo>
                  <a:cubicBezTo>
                    <a:pt x="18" y="31"/>
                    <a:pt x="15" y="31"/>
                    <a:pt x="11" y="31"/>
                  </a:cubicBezTo>
                  <a:cubicBezTo>
                    <a:pt x="0" y="31"/>
                    <a:pt x="0" y="31"/>
                    <a:pt x="0" y="31"/>
                  </a:cubicBezTo>
                  <a:cubicBezTo>
                    <a:pt x="0" y="30"/>
                    <a:pt x="0" y="30"/>
                    <a:pt x="0" y="30"/>
                  </a:cubicBezTo>
                  <a:cubicBezTo>
                    <a:pt x="4" y="30"/>
                    <a:pt x="4" y="29"/>
                    <a:pt x="5" y="25"/>
                  </a:cubicBezTo>
                  <a:cubicBezTo>
                    <a:pt x="8" y="6"/>
                    <a:pt x="8" y="6"/>
                    <a:pt x="8" y="6"/>
                  </a:cubicBezTo>
                  <a:cubicBezTo>
                    <a:pt x="9" y="2"/>
                    <a:pt x="9" y="2"/>
                    <a:pt x="5" y="2"/>
                  </a:cubicBezTo>
                  <a:cubicBezTo>
                    <a:pt x="6" y="0"/>
                    <a:pt x="6" y="0"/>
                    <a:pt x="6" y="0"/>
                  </a:cubicBezTo>
                  <a:lnTo>
                    <a:pt x="18" y="0"/>
                  </a:lnTo>
                  <a:close/>
                  <a:moveTo>
                    <a:pt x="10" y="25"/>
                  </a:moveTo>
                  <a:cubicBezTo>
                    <a:pt x="9" y="29"/>
                    <a:pt x="11" y="30"/>
                    <a:pt x="13" y="30"/>
                  </a:cubicBezTo>
                  <a:cubicBezTo>
                    <a:pt x="17" y="30"/>
                    <a:pt x="21" y="27"/>
                    <a:pt x="21" y="22"/>
                  </a:cubicBezTo>
                  <a:cubicBezTo>
                    <a:pt x="21" y="17"/>
                    <a:pt x="17" y="16"/>
                    <a:pt x="14" y="16"/>
                  </a:cubicBezTo>
                  <a:cubicBezTo>
                    <a:pt x="12" y="16"/>
                    <a:pt x="12" y="16"/>
                    <a:pt x="12" y="16"/>
                  </a:cubicBezTo>
                  <a:lnTo>
                    <a:pt x="10" y="25"/>
                  </a:lnTo>
                  <a:close/>
                  <a:moveTo>
                    <a:pt x="14" y="14"/>
                  </a:moveTo>
                  <a:cubicBezTo>
                    <a:pt x="19" y="14"/>
                    <a:pt x="22" y="11"/>
                    <a:pt x="22" y="7"/>
                  </a:cubicBezTo>
                  <a:cubicBezTo>
                    <a:pt x="22" y="3"/>
                    <a:pt x="19" y="2"/>
                    <a:pt x="17" y="2"/>
                  </a:cubicBezTo>
                  <a:cubicBezTo>
                    <a:pt x="16" y="2"/>
                    <a:pt x="15" y="2"/>
                    <a:pt x="15" y="3"/>
                  </a:cubicBezTo>
                  <a:cubicBezTo>
                    <a:pt x="14" y="3"/>
                    <a:pt x="14" y="4"/>
                    <a:pt x="14" y="5"/>
                  </a:cubicBezTo>
                  <a:cubicBezTo>
                    <a:pt x="12" y="14"/>
                    <a:pt x="12" y="14"/>
                    <a:pt x="12" y="14"/>
                  </a:cubicBezTo>
                  <a:lnTo>
                    <a:pt x="1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17" name="Freeform 8"/>
            <p:cNvSpPr>
              <a:spLocks noEditPoints="1"/>
            </p:cNvSpPr>
            <p:nvPr/>
          </p:nvSpPr>
          <p:spPr bwMode="auto">
            <a:xfrm>
              <a:off x="2692400" y="547688"/>
              <a:ext cx="107950" cy="120650"/>
            </a:xfrm>
            <a:custGeom>
              <a:avLst/>
              <a:gdLst>
                <a:gd name="T0" fmla="*/ 28 w 29"/>
                <a:gd name="T1" fmla="*/ 32 h 32"/>
                <a:gd name="T2" fmla="*/ 28 w 29"/>
                <a:gd name="T3" fmla="*/ 32 h 32"/>
                <a:gd name="T4" fmla="*/ 19 w 29"/>
                <a:gd name="T5" fmla="*/ 27 h 32"/>
                <a:gd name="T6" fmla="*/ 16 w 29"/>
                <a:gd name="T7" fmla="*/ 20 h 32"/>
                <a:gd name="T8" fmla="*/ 13 w 29"/>
                <a:gd name="T9" fmla="*/ 18 h 32"/>
                <a:gd name="T10" fmla="*/ 12 w 29"/>
                <a:gd name="T11" fmla="*/ 18 h 32"/>
                <a:gd name="T12" fmla="*/ 10 w 29"/>
                <a:gd name="T13" fmla="*/ 25 h 32"/>
                <a:gd name="T14" fmla="*/ 13 w 29"/>
                <a:gd name="T15" fmla="*/ 30 h 32"/>
                <a:gd name="T16" fmla="*/ 13 w 29"/>
                <a:gd name="T17" fmla="*/ 31 h 32"/>
                <a:gd name="T18" fmla="*/ 0 w 29"/>
                <a:gd name="T19" fmla="*/ 31 h 32"/>
                <a:gd name="T20" fmla="*/ 0 w 29"/>
                <a:gd name="T21" fmla="*/ 30 h 32"/>
                <a:gd name="T22" fmla="*/ 5 w 29"/>
                <a:gd name="T23" fmla="*/ 25 h 32"/>
                <a:gd name="T24" fmla="*/ 8 w 29"/>
                <a:gd name="T25" fmla="*/ 6 h 32"/>
                <a:gd name="T26" fmla="*/ 5 w 29"/>
                <a:gd name="T27" fmla="*/ 2 h 32"/>
                <a:gd name="T28" fmla="*/ 6 w 29"/>
                <a:gd name="T29" fmla="*/ 0 h 32"/>
                <a:gd name="T30" fmla="*/ 17 w 29"/>
                <a:gd name="T31" fmla="*/ 0 h 32"/>
                <a:gd name="T32" fmla="*/ 24 w 29"/>
                <a:gd name="T33" fmla="*/ 2 h 32"/>
                <a:gd name="T34" fmla="*/ 27 w 29"/>
                <a:gd name="T35" fmla="*/ 8 h 32"/>
                <a:gd name="T36" fmla="*/ 20 w 29"/>
                <a:gd name="T37" fmla="*/ 17 h 32"/>
                <a:gd name="T38" fmla="*/ 23 w 29"/>
                <a:gd name="T39" fmla="*/ 23 h 32"/>
                <a:gd name="T40" fmla="*/ 26 w 29"/>
                <a:gd name="T41" fmla="*/ 28 h 32"/>
                <a:gd name="T42" fmla="*/ 29 w 29"/>
                <a:gd name="T43" fmla="*/ 30 h 32"/>
                <a:gd name="T44" fmla="*/ 28 w 29"/>
                <a:gd name="T45" fmla="*/ 32 h 32"/>
                <a:gd name="T46" fmla="*/ 13 w 29"/>
                <a:gd name="T47" fmla="*/ 16 h 32"/>
                <a:gd name="T48" fmla="*/ 18 w 29"/>
                <a:gd name="T49" fmla="*/ 15 h 32"/>
                <a:gd name="T50" fmla="*/ 22 w 29"/>
                <a:gd name="T51" fmla="*/ 8 h 32"/>
                <a:gd name="T52" fmla="*/ 17 w 29"/>
                <a:gd name="T53" fmla="*/ 2 h 32"/>
                <a:gd name="T54" fmla="*/ 15 w 29"/>
                <a:gd name="T55" fmla="*/ 3 h 32"/>
                <a:gd name="T56" fmla="*/ 14 w 29"/>
                <a:gd name="T57" fmla="*/ 5 h 32"/>
                <a:gd name="T58" fmla="*/ 12 w 29"/>
                <a:gd name="T59" fmla="*/ 16 h 32"/>
                <a:gd name="T60" fmla="*/ 13 w 29"/>
                <a:gd name="T6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2">
                  <a:moveTo>
                    <a:pt x="28" y="32"/>
                  </a:moveTo>
                  <a:cubicBezTo>
                    <a:pt x="28" y="32"/>
                    <a:pt x="28" y="32"/>
                    <a:pt x="28" y="32"/>
                  </a:cubicBezTo>
                  <a:cubicBezTo>
                    <a:pt x="22" y="32"/>
                    <a:pt x="20" y="30"/>
                    <a:pt x="19" y="27"/>
                  </a:cubicBezTo>
                  <a:cubicBezTo>
                    <a:pt x="18" y="25"/>
                    <a:pt x="17" y="23"/>
                    <a:pt x="16" y="20"/>
                  </a:cubicBezTo>
                  <a:cubicBezTo>
                    <a:pt x="15" y="18"/>
                    <a:pt x="14" y="18"/>
                    <a:pt x="13" y="18"/>
                  </a:cubicBezTo>
                  <a:cubicBezTo>
                    <a:pt x="12" y="18"/>
                    <a:pt x="12" y="18"/>
                    <a:pt x="12" y="18"/>
                  </a:cubicBezTo>
                  <a:cubicBezTo>
                    <a:pt x="10" y="25"/>
                    <a:pt x="10" y="25"/>
                    <a:pt x="10" y="25"/>
                  </a:cubicBezTo>
                  <a:cubicBezTo>
                    <a:pt x="9" y="29"/>
                    <a:pt x="10" y="30"/>
                    <a:pt x="13" y="30"/>
                  </a:cubicBezTo>
                  <a:cubicBezTo>
                    <a:pt x="13" y="31"/>
                    <a:pt x="13" y="31"/>
                    <a:pt x="13" y="31"/>
                  </a:cubicBezTo>
                  <a:cubicBezTo>
                    <a:pt x="0" y="31"/>
                    <a:pt x="0" y="31"/>
                    <a:pt x="0" y="31"/>
                  </a:cubicBezTo>
                  <a:cubicBezTo>
                    <a:pt x="0" y="30"/>
                    <a:pt x="0" y="30"/>
                    <a:pt x="0" y="30"/>
                  </a:cubicBezTo>
                  <a:cubicBezTo>
                    <a:pt x="4" y="30"/>
                    <a:pt x="4" y="29"/>
                    <a:pt x="5" y="25"/>
                  </a:cubicBezTo>
                  <a:cubicBezTo>
                    <a:pt x="8" y="6"/>
                    <a:pt x="8" y="6"/>
                    <a:pt x="8" y="6"/>
                  </a:cubicBezTo>
                  <a:cubicBezTo>
                    <a:pt x="9" y="2"/>
                    <a:pt x="9" y="2"/>
                    <a:pt x="5" y="2"/>
                  </a:cubicBezTo>
                  <a:cubicBezTo>
                    <a:pt x="6" y="0"/>
                    <a:pt x="6" y="0"/>
                    <a:pt x="6" y="0"/>
                  </a:cubicBezTo>
                  <a:cubicBezTo>
                    <a:pt x="17" y="0"/>
                    <a:pt x="17" y="0"/>
                    <a:pt x="17" y="0"/>
                  </a:cubicBezTo>
                  <a:cubicBezTo>
                    <a:pt x="20" y="0"/>
                    <a:pt x="23" y="1"/>
                    <a:pt x="24" y="2"/>
                  </a:cubicBezTo>
                  <a:cubicBezTo>
                    <a:pt x="26" y="3"/>
                    <a:pt x="27" y="5"/>
                    <a:pt x="27" y="8"/>
                  </a:cubicBezTo>
                  <a:cubicBezTo>
                    <a:pt x="27" y="13"/>
                    <a:pt x="24" y="16"/>
                    <a:pt x="20" y="17"/>
                  </a:cubicBezTo>
                  <a:cubicBezTo>
                    <a:pt x="20" y="18"/>
                    <a:pt x="22" y="21"/>
                    <a:pt x="23" y="23"/>
                  </a:cubicBezTo>
                  <a:cubicBezTo>
                    <a:pt x="24" y="26"/>
                    <a:pt x="25" y="27"/>
                    <a:pt x="26" y="28"/>
                  </a:cubicBezTo>
                  <a:cubicBezTo>
                    <a:pt x="27" y="30"/>
                    <a:pt x="27" y="30"/>
                    <a:pt x="29" y="30"/>
                  </a:cubicBezTo>
                  <a:lnTo>
                    <a:pt x="28" y="32"/>
                  </a:lnTo>
                  <a:close/>
                  <a:moveTo>
                    <a:pt x="13" y="16"/>
                  </a:moveTo>
                  <a:cubicBezTo>
                    <a:pt x="15" y="16"/>
                    <a:pt x="17" y="16"/>
                    <a:pt x="18" y="15"/>
                  </a:cubicBezTo>
                  <a:cubicBezTo>
                    <a:pt x="20" y="14"/>
                    <a:pt x="22" y="11"/>
                    <a:pt x="22" y="8"/>
                  </a:cubicBezTo>
                  <a:cubicBezTo>
                    <a:pt x="22" y="4"/>
                    <a:pt x="20" y="2"/>
                    <a:pt x="17" y="2"/>
                  </a:cubicBezTo>
                  <a:cubicBezTo>
                    <a:pt x="16" y="2"/>
                    <a:pt x="15" y="2"/>
                    <a:pt x="15" y="3"/>
                  </a:cubicBezTo>
                  <a:cubicBezTo>
                    <a:pt x="14" y="3"/>
                    <a:pt x="14" y="4"/>
                    <a:pt x="14" y="5"/>
                  </a:cubicBezTo>
                  <a:cubicBezTo>
                    <a:pt x="12" y="16"/>
                    <a:pt x="12" y="16"/>
                    <a:pt x="12" y="16"/>
                  </a:cubicBezTo>
                  <a:lnTo>
                    <a:pt x="13"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18" name="Freeform 9"/>
            <p:cNvSpPr>
              <a:spLocks/>
            </p:cNvSpPr>
            <p:nvPr/>
          </p:nvSpPr>
          <p:spPr bwMode="auto">
            <a:xfrm>
              <a:off x="2811463" y="547688"/>
              <a:ext cx="73025" cy="117475"/>
            </a:xfrm>
            <a:custGeom>
              <a:avLst/>
              <a:gdLst>
                <a:gd name="T0" fmla="*/ 18 w 19"/>
                <a:gd name="T1" fmla="*/ 2 h 31"/>
                <a:gd name="T2" fmla="*/ 14 w 19"/>
                <a:gd name="T3" fmla="*/ 6 h 31"/>
                <a:gd name="T4" fmla="*/ 10 w 19"/>
                <a:gd name="T5" fmla="*/ 26 h 31"/>
                <a:gd name="T6" fmla="*/ 13 w 19"/>
                <a:gd name="T7" fmla="*/ 30 h 31"/>
                <a:gd name="T8" fmla="*/ 13 w 19"/>
                <a:gd name="T9" fmla="*/ 31 h 31"/>
                <a:gd name="T10" fmla="*/ 0 w 19"/>
                <a:gd name="T11" fmla="*/ 31 h 31"/>
                <a:gd name="T12" fmla="*/ 0 w 19"/>
                <a:gd name="T13" fmla="*/ 30 h 31"/>
                <a:gd name="T14" fmla="*/ 4 w 19"/>
                <a:gd name="T15" fmla="*/ 26 h 31"/>
                <a:gd name="T16" fmla="*/ 8 w 19"/>
                <a:gd name="T17" fmla="*/ 6 h 31"/>
                <a:gd name="T18" fmla="*/ 5 w 19"/>
                <a:gd name="T19" fmla="*/ 2 h 31"/>
                <a:gd name="T20" fmla="*/ 5 w 19"/>
                <a:gd name="T21" fmla="*/ 0 h 31"/>
                <a:gd name="T22" fmla="*/ 19 w 19"/>
                <a:gd name="T23" fmla="*/ 0 h 31"/>
                <a:gd name="T24" fmla="*/ 18 w 19"/>
                <a:gd name="T25"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1">
                  <a:moveTo>
                    <a:pt x="18" y="2"/>
                  </a:moveTo>
                  <a:cubicBezTo>
                    <a:pt x="15" y="2"/>
                    <a:pt x="14" y="3"/>
                    <a:pt x="14" y="6"/>
                  </a:cubicBezTo>
                  <a:cubicBezTo>
                    <a:pt x="10" y="26"/>
                    <a:pt x="10" y="26"/>
                    <a:pt x="10" y="26"/>
                  </a:cubicBezTo>
                  <a:cubicBezTo>
                    <a:pt x="9" y="29"/>
                    <a:pt x="9" y="30"/>
                    <a:pt x="13" y="30"/>
                  </a:cubicBezTo>
                  <a:cubicBezTo>
                    <a:pt x="13" y="31"/>
                    <a:pt x="13" y="31"/>
                    <a:pt x="13" y="31"/>
                  </a:cubicBezTo>
                  <a:cubicBezTo>
                    <a:pt x="0" y="31"/>
                    <a:pt x="0" y="31"/>
                    <a:pt x="0" y="31"/>
                  </a:cubicBezTo>
                  <a:cubicBezTo>
                    <a:pt x="0" y="30"/>
                    <a:pt x="0" y="30"/>
                    <a:pt x="0" y="30"/>
                  </a:cubicBezTo>
                  <a:cubicBezTo>
                    <a:pt x="3" y="30"/>
                    <a:pt x="4" y="29"/>
                    <a:pt x="4" y="26"/>
                  </a:cubicBezTo>
                  <a:cubicBezTo>
                    <a:pt x="8" y="6"/>
                    <a:pt x="8" y="6"/>
                    <a:pt x="8" y="6"/>
                  </a:cubicBezTo>
                  <a:cubicBezTo>
                    <a:pt x="9" y="2"/>
                    <a:pt x="9" y="2"/>
                    <a:pt x="5" y="2"/>
                  </a:cubicBezTo>
                  <a:cubicBezTo>
                    <a:pt x="5" y="0"/>
                    <a:pt x="5" y="0"/>
                    <a:pt x="5" y="0"/>
                  </a:cubicBezTo>
                  <a:cubicBezTo>
                    <a:pt x="19" y="0"/>
                    <a:pt x="19" y="0"/>
                    <a:pt x="19" y="0"/>
                  </a:cubicBezTo>
                  <a:lnTo>
                    <a:pt x="18"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19" name="Freeform 10"/>
            <p:cNvSpPr>
              <a:spLocks/>
            </p:cNvSpPr>
            <p:nvPr/>
          </p:nvSpPr>
          <p:spPr bwMode="auto">
            <a:xfrm>
              <a:off x="2879725" y="547688"/>
              <a:ext cx="139700" cy="120650"/>
            </a:xfrm>
            <a:custGeom>
              <a:avLst/>
              <a:gdLst>
                <a:gd name="T0" fmla="*/ 37 w 37"/>
                <a:gd name="T1" fmla="*/ 2 h 32"/>
                <a:gd name="T2" fmla="*/ 33 w 37"/>
                <a:gd name="T3" fmla="*/ 5 h 32"/>
                <a:gd name="T4" fmla="*/ 31 w 37"/>
                <a:gd name="T5" fmla="*/ 13 h 32"/>
                <a:gd name="T6" fmla="*/ 27 w 37"/>
                <a:gd name="T7" fmla="*/ 32 h 32"/>
                <a:gd name="T8" fmla="*/ 25 w 37"/>
                <a:gd name="T9" fmla="*/ 32 h 32"/>
                <a:gd name="T10" fmla="*/ 11 w 37"/>
                <a:gd name="T11" fmla="*/ 7 h 32"/>
                <a:gd name="T12" fmla="*/ 11 w 37"/>
                <a:gd name="T13" fmla="*/ 7 h 32"/>
                <a:gd name="T14" fmla="*/ 9 w 37"/>
                <a:gd name="T15" fmla="*/ 19 h 32"/>
                <a:gd name="T16" fmla="*/ 8 w 37"/>
                <a:gd name="T17" fmla="*/ 27 h 32"/>
                <a:gd name="T18" fmla="*/ 12 w 37"/>
                <a:gd name="T19" fmla="*/ 30 h 32"/>
                <a:gd name="T20" fmla="*/ 11 w 37"/>
                <a:gd name="T21" fmla="*/ 31 h 32"/>
                <a:gd name="T22" fmla="*/ 0 w 37"/>
                <a:gd name="T23" fmla="*/ 31 h 32"/>
                <a:gd name="T24" fmla="*/ 0 w 37"/>
                <a:gd name="T25" fmla="*/ 30 h 32"/>
                <a:gd name="T26" fmla="*/ 5 w 37"/>
                <a:gd name="T27" fmla="*/ 27 h 32"/>
                <a:gd name="T28" fmla="*/ 7 w 37"/>
                <a:gd name="T29" fmla="*/ 19 h 32"/>
                <a:gd name="T30" fmla="*/ 9 w 37"/>
                <a:gd name="T31" fmla="*/ 8 h 32"/>
                <a:gd name="T32" fmla="*/ 9 w 37"/>
                <a:gd name="T33" fmla="*/ 3 h 32"/>
                <a:gd name="T34" fmla="*/ 5 w 37"/>
                <a:gd name="T35" fmla="*/ 2 h 32"/>
                <a:gd name="T36" fmla="*/ 5 w 37"/>
                <a:gd name="T37" fmla="*/ 0 h 32"/>
                <a:gd name="T38" fmla="*/ 13 w 37"/>
                <a:gd name="T39" fmla="*/ 0 h 32"/>
                <a:gd name="T40" fmla="*/ 26 w 37"/>
                <a:gd name="T41" fmla="*/ 23 h 32"/>
                <a:gd name="T42" fmla="*/ 27 w 37"/>
                <a:gd name="T43" fmla="*/ 23 h 32"/>
                <a:gd name="T44" fmla="*/ 28 w 37"/>
                <a:gd name="T45" fmla="*/ 13 h 32"/>
                <a:gd name="T46" fmla="*/ 30 w 37"/>
                <a:gd name="T47" fmla="*/ 5 h 32"/>
                <a:gd name="T48" fmla="*/ 26 w 37"/>
                <a:gd name="T49" fmla="*/ 2 h 32"/>
                <a:gd name="T50" fmla="*/ 26 w 37"/>
                <a:gd name="T51" fmla="*/ 0 h 32"/>
                <a:gd name="T52" fmla="*/ 37 w 37"/>
                <a:gd name="T53" fmla="*/ 0 h 32"/>
                <a:gd name="T54" fmla="*/ 37 w 37"/>
                <a:gd name="T55"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32">
                  <a:moveTo>
                    <a:pt x="37" y="2"/>
                  </a:moveTo>
                  <a:cubicBezTo>
                    <a:pt x="34" y="2"/>
                    <a:pt x="33" y="3"/>
                    <a:pt x="33" y="5"/>
                  </a:cubicBezTo>
                  <a:cubicBezTo>
                    <a:pt x="32" y="6"/>
                    <a:pt x="32" y="8"/>
                    <a:pt x="31" y="13"/>
                  </a:cubicBezTo>
                  <a:cubicBezTo>
                    <a:pt x="27" y="32"/>
                    <a:pt x="27" y="32"/>
                    <a:pt x="27" y="32"/>
                  </a:cubicBezTo>
                  <a:cubicBezTo>
                    <a:pt x="25" y="32"/>
                    <a:pt x="25" y="32"/>
                    <a:pt x="25" y="32"/>
                  </a:cubicBezTo>
                  <a:cubicBezTo>
                    <a:pt x="11" y="7"/>
                    <a:pt x="11" y="7"/>
                    <a:pt x="11" y="7"/>
                  </a:cubicBezTo>
                  <a:cubicBezTo>
                    <a:pt x="11" y="7"/>
                    <a:pt x="11" y="7"/>
                    <a:pt x="11" y="7"/>
                  </a:cubicBezTo>
                  <a:cubicBezTo>
                    <a:pt x="9" y="19"/>
                    <a:pt x="9" y="19"/>
                    <a:pt x="9" y="19"/>
                  </a:cubicBezTo>
                  <a:cubicBezTo>
                    <a:pt x="8" y="23"/>
                    <a:pt x="8" y="25"/>
                    <a:pt x="8" y="27"/>
                  </a:cubicBezTo>
                  <a:cubicBezTo>
                    <a:pt x="7" y="29"/>
                    <a:pt x="8" y="30"/>
                    <a:pt x="12" y="30"/>
                  </a:cubicBezTo>
                  <a:cubicBezTo>
                    <a:pt x="11" y="31"/>
                    <a:pt x="11" y="31"/>
                    <a:pt x="11" y="31"/>
                  </a:cubicBezTo>
                  <a:cubicBezTo>
                    <a:pt x="0" y="31"/>
                    <a:pt x="0" y="31"/>
                    <a:pt x="0" y="31"/>
                  </a:cubicBezTo>
                  <a:cubicBezTo>
                    <a:pt x="0" y="30"/>
                    <a:pt x="0" y="30"/>
                    <a:pt x="0" y="30"/>
                  </a:cubicBezTo>
                  <a:cubicBezTo>
                    <a:pt x="3" y="30"/>
                    <a:pt x="4" y="29"/>
                    <a:pt x="5" y="27"/>
                  </a:cubicBezTo>
                  <a:cubicBezTo>
                    <a:pt x="5" y="25"/>
                    <a:pt x="6" y="23"/>
                    <a:pt x="7" y="19"/>
                  </a:cubicBezTo>
                  <a:cubicBezTo>
                    <a:pt x="9" y="8"/>
                    <a:pt x="9" y="8"/>
                    <a:pt x="9" y="8"/>
                  </a:cubicBezTo>
                  <a:cubicBezTo>
                    <a:pt x="9" y="5"/>
                    <a:pt x="9" y="4"/>
                    <a:pt x="9" y="3"/>
                  </a:cubicBezTo>
                  <a:cubicBezTo>
                    <a:pt x="8" y="2"/>
                    <a:pt x="7" y="2"/>
                    <a:pt x="5" y="2"/>
                  </a:cubicBezTo>
                  <a:cubicBezTo>
                    <a:pt x="5" y="0"/>
                    <a:pt x="5" y="0"/>
                    <a:pt x="5" y="0"/>
                  </a:cubicBezTo>
                  <a:cubicBezTo>
                    <a:pt x="13" y="0"/>
                    <a:pt x="13" y="0"/>
                    <a:pt x="13" y="0"/>
                  </a:cubicBezTo>
                  <a:cubicBezTo>
                    <a:pt x="26" y="23"/>
                    <a:pt x="26" y="23"/>
                    <a:pt x="26" y="23"/>
                  </a:cubicBezTo>
                  <a:cubicBezTo>
                    <a:pt x="27" y="23"/>
                    <a:pt x="27" y="23"/>
                    <a:pt x="27" y="23"/>
                  </a:cubicBezTo>
                  <a:cubicBezTo>
                    <a:pt x="28" y="13"/>
                    <a:pt x="28" y="13"/>
                    <a:pt x="28" y="13"/>
                  </a:cubicBezTo>
                  <a:cubicBezTo>
                    <a:pt x="29" y="8"/>
                    <a:pt x="30" y="6"/>
                    <a:pt x="30" y="5"/>
                  </a:cubicBezTo>
                  <a:cubicBezTo>
                    <a:pt x="30" y="3"/>
                    <a:pt x="29" y="2"/>
                    <a:pt x="26" y="2"/>
                  </a:cubicBezTo>
                  <a:cubicBezTo>
                    <a:pt x="26" y="0"/>
                    <a:pt x="26" y="0"/>
                    <a:pt x="26" y="0"/>
                  </a:cubicBezTo>
                  <a:cubicBezTo>
                    <a:pt x="37" y="0"/>
                    <a:pt x="37" y="0"/>
                    <a:pt x="37" y="0"/>
                  </a:cubicBezTo>
                  <a:lnTo>
                    <a:pt x="37"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0" name="Freeform 11"/>
            <p:cNvSpPr>
              <a:spLocks/>
            </p:cNvSpPr>
            <p:nvPr/>
          </p:nvSpPr>
          <p:spPr bwMode="auto">
            <a:xfrm>
              <a:off x="3027363" y="547688"/>
              <a:ext cx="112713" cy="120650"/>
            </a:xfrm>
            <a:custGeom>
              <a:avLst/>
              <a:gdLst>
                <a:gd name="T0" fmla="*/ 27 w 30"/>
                <a:gd name="T1" fmla="*/ 9 h 32"/>
                <a:gd name="T2" fmla="*/ 20 w 30"/>
                <a:gd name="T3" fmla="*/ 2 h 32"/>
                <a:gd name="T4" fmla="*/ 6 w 30"/>
                <a:gd name="T5" fmla="*/ 18 h 32"/>
                <a:gd name="T6" fmla="*/ 16 w 30"/>
                <a:gd name="T7" fmla="*/ 30 h 32"/>
                <a:gd name="T8" fmla="*/ 20 w 30"/>
                <a:gd name="T9" fmla="*/ 27 h 32"/>
                <a:gd name="T10" fmla="*/ 21 w 30"/>
                <a:gd name="T11" fmla="*/ 23 h 32"/>
                <a:gd name="T12" fmla="*/ 16 w 30"/>
                <a:gd name="T13" fmla="*/ 19 h 32"/>
                <a:gd name="T14" fmla="*/ 17 w 30"/>
                <a:gd name="T15" fmla="*/ 17 h 32"/>
                <a:gd name="T16" fmla="*/ 30 w 30"/>
                <a:gd name="T17" fmla="*/ 17 h 32"/>
                <a:gd name="T18" fmla="*/ 30 w 30"/>
                <a:gd name="T19" fmla="*/ 19 h 32"/>
                <a:gd name="T20" fmla="*/ 26 w 30"/>
                <a:gd name="T21" fmla="*/ 23 h 32"/>
                <a:gd name="T22" fmla="*/ 25 w 30"/>
                <a:gd name="T23" fmla="*/ 27 h 32"/>
                <a:gd name="T24" fmla="*/ 25 w 30"/>
                <a:gd name="T25" fmla="*/ 30 h 32"/>
                <a:gd name="T26" fmla="*/ 15 w 30"/>
                <a:gd name="T27" fmla="*/ 32 h 32"/>
                <a:gd name="T28" fmla="*/ 0 w 30"/>
                <a:gd name="T29" fmla="*/ 18 h 32"/>
                <a:gd name="T30" fmla="*/ 21 w 30"/>
                <a:gd name="T31" fmla="*/ 0 h 32"/>
                <a:gd name="T32" fmla="*/ 29 w 30"/>
                <a:gd name="T33" fmla="*/ 1 h 32"/>
                <a:gd name="T34" fmla="*/ 29 w 30"/>
                <a:gd name="T35" fmla="*/ 9 h 32"/>
                <a:gd name="T36" fmla="*/ 27 w 30"/>
                <a:gd name="T3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2">
                  <a:moveTo>
                    <a:pt x="27" y="9"/>
                  </a:moveTo>
                  <a:cubicBezTo>
                    <a:pt x="27" y="3"/>
                    <a:pt x="24" y="2"/>
                    <a:pt x="20" y="2"/>
                  </a:cubicBezTo>
                  <a:cubicBezTo>
                    <a:pt x="12" y="2"/>
                    <a:pt x="6" y="9"/>
                    <a:pt x="6" y="18"/>
                  </a:cubicBezTo>
                  <a:cubicBezTo>
                    <a:pt x="6" y="26"/>
                    <a:pt x="10" y="30"/>
                    <a:pt x="16" y="30"/>
                  </a:cubicBezTo>
                  <a:cubicBezTo>
                    <a:pt x="18" y="30"/>
                    <a:pt x="19" y="30"/>
                    <a:pt x="20" y="27"/>
                  </a:cubicBezTo>
                  <a:cubicBezTo>
                    <a:pt x="21" y="23"/>
                    <a:pt x="21" y="23"/>
                    <a:pt x="21" y="23"/>
                  </a:cubicBezTo>
                  <a:cubicBezTo>
                    <a:pt x="21" y="19"/>
                    <a:pt x="21" y="19"/>
                    <a:pt x="16" y="19"/>
                  </a:cubicBezTo>
                  <a:cubicBezTo>
                    <a:pt x="17" y="17"/>
                    <a:pt x="17" y="17"/>
                    <a:pt x="17" y="17"/>
                  </a:cubicBezTo>
                  <a:cubicBezTo>
                    <a:pt x="30" y="17"/>
                    <a:pt x="30" y="17"/>
                    <a:pt x="30" y="17"/>
                  </a:cubicBezTo>
                  <a:cubicBezTo>
                    <a:pt x="30" y="19"/>
                    <a:pt x="30" y="19"/>
                    <a:pt x="30" y="19"/>
                  </a:cubicBezTo>
                  <a:cubicBezTo>
                    <a:pt x="27" y="19"/>
                    <a:pt x="27" y="19"/>
                    <a:pt x="26" y="23"/>
                  </a:cubicBezTo>
                  <a:cubicBezTo>
                    <a:pt x="25" y="27"/>
                    <a:pt x="25" y="27"/>
                    <a:pt x="25" y="27"/>
                  </a:cubicBezTo>
                  <a:cubicBezTo>
                    <a:pt x="25" y="28"/>
                    <a:pt x="25" y="29"/>
                    <a:pt x="25" y="30"/>
                  </a:cubicBezTo>
                  <a:cubicBezTo>
                    <a:pt x="22" y="31"/>
                    <a:pt x="19" y="32"/>
                    <a:pt x="15" y="32"/>
                  </a:cubicBezTo>
                  <a:cubicBezTo>
                    <a:pt x="6" y="32"/>
                    <a:pt x="0" y="27"/>
                    <a:pt x="0" y="18"/>
                  </a:cubicBezTo>
                  <a:cubicBezTo>
                    <a:pt x="0" y="7"/>
                    <a:pt x="9" y="0"/>
                    <a:pt x="21" y="0"/>
                  </a:cubicBezTo>
                  <a:cubicBezTo>
                    <a:pt x="25" y="0"/>
                    <a:pt x="28" y="1"/>
                    <a:pt x="29" y="1"/>
                  </a:cubicBezTo>
                  <a:cubicBezTo>
                    <a:pt x="29" y="2"/>
                    <a:pt x="29" y="5"/>
                    <a:pt x="29" y="9"/>
                  </a:cubicBezTo>
                  <a:lnTo>
                    <a:pt x="27"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1" name="Freeform 12"/>
            <p:cNvSpPr>
              <a:spLocks/>
            </p:cNvSpPr>
            <p:nvPr/>
          </p:nvSpPr>
          <p:spPr bwMode="auto">
            <a:xfrm>
              <a:off x="3148013" y="547688"/>
              <a:ext cx="71438" cy="117475"/>
            </a:xfrm>
            <a:custGeom>
              <a:avLst/>
              <a:gdLst>
                <a:gd name="T0" fmla="*/ 19 w 19"/>
                <a:gd name="T1" fmla="*/ 2 h 31"/>
                <a:gd name="T2" fmla="*/ 14 w 19"/>
                <a:gd name="T3" fmla="*/ 6 h 31"/>
                <a:gd name="T4" fmla="*/ 11 w 19"/>
                <a:gd name="T5" fmla="*/ 26 h 31"/>
                <a:gd name="T6" fmla="*/ 14 w 19"/>
                <a:gd name="T7" fmla="*/ 30 h 31"/>
                <a:gd name="T8" fmla="*/ 14 w 19"/>
                <a:gd name="T9" fmla="*/ 31 h 31"/>
                <a:gd name="T10" fmla="*/ 0 w 19"/>
                <a:gd name="T11" fmla="*/ 31 h 31"/>
                <a:gd name="T12" fmla="*/ 1 w 19"/>
                <a:gd name="T13" fmla="*/ 30 h 31"/>
                <a:gd name="T14" fmla="*/ 5 w 19"/>
                <a:gd name="T15" fmla="*/ 26 h 31"/>
                <a:gd name="T16" fmla="*/ 9 w 19"/>
                <a:gd name="T17" fmla="*/ 6 h 31"/>
                <a:gd name="T18" fmla="*/ 6 w 19"/>
                <a:gd name="T19" fmla="*/ 2 h 31"/>
                <a:gd name="T20" fmla="*/ 6 w 19"/>
                <a:gd name="T21" fmla="*/ 0 h 31"/>
                <a:gd name="T22" fmla="*/ 19 w 19"/>
                <a:gd name="T23" fmla="*/ 0 h 31"/>
                <a:gd name="T24" fmla="*/ 19 w 19"/>
                <a:gd name="T25"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1">
                  <a:moveTo>
                    <a:pt x="19" y="2"/>
                  </a:moveTo>
                  <a:cubicBezTo>
                    <a:pt x="15" y="2"/>
                    <a:pt x="15" y="3"/>
                    <a:pt x="14" y="6"/>
                  </a:cubicBezTo>
                  <a:cubicBezTo>
                    <a:pt x="11" y="26"/>
                    <a:pt x="11" y="26"/>
                    <a:pt x="11" y="26"/>
                  </a:cubicBezTo>
                  <a:cubicBezTo>
                    <a:pt x="10" y="29"/>
                    <a:pt x="10" y="30"/>
                    <a:pt x="14" y="30"/>
                  </a:cubicBezTo>
                  <a:cubicBezTo>
                    <a:pt x="14" y="31"/>
                    <a:pt x="14" y="31"/>
                    <a:pt x="14" y="31"/>
                  </a:cubicBezTo>
                  <a:cubicBezTo>
                    <a:pt x="0" y="31"/>
                    <a:pt x="0" y="31"/>
                    <a:pt x="0" y="31"/>
                  </a:cubicBezTo>
                  <a:cubicBezTo>
                    <a:pt x="1" y="30"/>
                    <a:pt x="1" y="30"/>
                    <a:pt x="1" y="30"/>
                  </a:cubicBezTo>
                  <a:cubicBezTo>
                    <a:pt x="4" y="30"/>
                    <a:pt x="5" y="29"/>
                    <a:pt x="5" y="26"/>
                  </a:cubicBezTo>
                  <a:cubicBezTo>
                    <a:pt x="9" y="6"/>
                    <a:pt x="9" y="6"/>
                    <a:pt x="9" y="6"/>
                  </a:cubicBezTo>
                  <a:cubicBezTo>
                    <a:pt x="10" y="2"/>
                    <a:pt x="9" y="2"/>
                    <a:pt x="6" y="2"/>
                  </a:cubicBezTo>
                  <a:cubicBezTo>
                    <a:pt x="6" y="0"/>
                    <a:pt x="6" y="0"/>
                    <a:pt x="6" y="0"/>
                  </a:cubicBezTo>
                  <a:cubicBezTo>
                    <a:pt x="19" y="0"/>
                    <a:pt x="19" y="0"/>
                    <a:pt x="19" y="0"/>
                  </a:cubicBezTo>
                  <a:lnTo>
                    <a:pt x="19"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2" name="Freeform 13"/>
            <p:cNvSpPr>
              <a:spLocks/>
            </p:cNvSpPr>
            <p:nvPr/>
          </p:nvSpPr>
          <p:spPr bwMode="auto">
            <a:xfrm>
              <a:off x="3219450" y="547688"/>
              <a:ext cx="138113" cy="120650"/>
            </a:xfrm>
            <a:custGeom>
              <a:avLst/>
              <a:gdLst>
                <a:gd name="T0" fmla="*/ 37 w 37"/>
                <a:gd name="T1" fmla="*/ 2 h 32"/>
                <a:gd name="T2" fmla="*/ 32 w 37"/>
                <a:gd name="T3" fmla="*/ 5 h 32"/>
                <a:gd name="T4" fmla="*/ 31 w 37"/>
                <a:gd name="T5" fmla="*/ 13 h 32"/>
                <a:gd name="T6" fmla="*/ 27 w 37"/>
                <a:gd name="T7" fmla="*/ 32 h 32"/>
                <a:gd name="T8" fmla="*/ 25 w 37"/>
                <a:gd name="T9" fmla="*/ 32 h 32"/>
                <a:gd name="T10" fmla="*/ 11 w 37"/>
                <a:gd name="T11" fmla="*/ 7 h 32"/>
                <a:gd name="T12" fmla="*/ 11 w 37"/>
                <a:gd name="T13" fmla="*/ 7 h 32"/>
                <a:gd name="T14" fmla="*/ 9 w 37"/>
                <a:gd name="T15" fmla="*/ 19 h 32"/>
                <a:gd name="T16" fmla="*/ 7 w 37"/>
                <a:gd name="T17" fmla="*/ 27 h 32"/>
                <a:gd name="T18" fmla="*/ 12 w 37"/>
                <a:gd name="T19" fmla="*/ 30 h 32"/>
                <a:gd name="T20" fmla="*/ 11 w 37"/>
                <a:gd name="T21" fmla="*/ 31 h 32"/>
                <a:gd name="T22" fmla="*/ 0 w 37"/>
                <a:gd name="T23" fmla="*/ 31 h 32"/>
                <a:gd name="T24" fmla="*/ 0 w 37"/>
                <a:gd name="T25" fmla="*/ 30 h 32"/>
                <a:gd name="T26" fmla="*/ 4 w 37"/>
                <a:gd name="T27" fmla="*/ 27 h 32"/>
                <a:gd name="T28" fmla="*/ 6 w 37"/>
                <a:gd name="T29" fmla="*/ 19 h 32"/>
                <a:gd name="T30" fmla="*/ 9 w 37"/>
                <a:gd name="T31" fmla="*/ 8 h 32"/>
                <a:gd name="T32" fmla="*/ 8 w 37"/>
                <a:gd name="T33" fmla="*/ 3 h 32"/>
                <a:gd name="T34" fmla="*/ 5 w 37"/>
                <a:gd name="T35" fmla="*/ 2 h 32"/>
                <a:gd name="T36" fmla="*/ 5 w 37"/>
                <a:gd name="T37" fmla="*/ 0 h 32"/>
                <a:gd name="T38" fmla="*/ 13 w 37"/>
                <a:gd name="T39" fmla="*/ 0 h 32"/>
                <a:gd name="T40" fmla="*/ 26 w 37"/>
                <a:gd name="T41" fmla="*/ 23 h 32"/>
                <a:gd name="T42" fmla="*/ 26 w 37"/>
                <a:gd name="T43" fmla="*/ 23 h 32"/>
                <a:gd name="T44" fmla="*/ 28 w 37"/>
                <a:gd name="T45" fmla="*/ 13 h 32"/>
                <a:gd name="T46" fmla="*/ 29 w 37"/>
                <a:gd name="T47" fmla="*/ 5 h 32"/>
                <a:gd name="T48" fmla="*/ 25 w 37"/>
                <a:gd name="T49" fmla="*/ 2 h 32"/>
                <a:gd name="T50" fmla="*/ 26 w 37"/>
                <a:gd name="T51" fmla="*/ 0 h 32"/>
                <a:gd name="T52" fmla="*/ 37 w 37"/>
                <a:gd name="T53" fmla="*/ 0 h 32"/>
                <a:gd name="T54" fmla="*/ 37 w 37"/>
                <a:gd name="T55"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32">
                  <a:moveTo>
                    <a:pt x="37" y="2"/>
                  </a:moveTo>
                  <a:cubicBezTo>
                    <a:pt x="34" y="2"/>
                    <a:pt x="33" y="3"/>
                    <a:pt x="32" y="5"/>
                  </a:cubicBezTo>
                  <a:cubicBezTo>
                    <a:pt x="32" y="6"/>
                    <a:pt x="31" y="8"/>
                    <a:pt x="31" y="13"/>
                  </a:cubicBezTo>
                  <a:cubicBezTo>
                    <a:pt x="27" y="32"/>
                    <a:pt x="27" y="32"/>
                    <a:pt x="27" y="32"/>
                  </a:cubicBezTo>
                  <a:cubicBezTo>
                    <a:pt x="25" y="32"/>
                    <a:pt x="25" y="32"/>
                    <a:pt x="25" y="32"/>
                  </a:cubicBezTo>
                  <a:cubicBezTo>
                    <a:pt x="11" y="7"/>
                    <a:pt x="11" y="7"/>
                    <a:pt x="11" y="7"/>
                  </a:cubicBezTo>
                  <a:cubicBezTo>
                    <a:pt x="11" y="7"/>
                    <a:pt x="11" y="7"/>
                    <a:pt x="11" y="7"/>
                  </a:cubicBezTo>
                  <a:cubicBezTo>
                    <a:pt x="9" y="19"/>
                    <a:pt x="9" y="19"/>
                    <a:pt x="9" y="19"/>
                  </a:cubicBezTo>
                  <a:cubicBezTo>
                    <a:pt x="8" y="23"/>
                    <a:pt x="7" y="25"/>
                    <a:pt x="7" y="27"/>
                  </a:cubicBezTo>
                  <a:cubicBezTo>
                    <a:pt x="7" y="29"/>
                    <a:pt x="8" y="30"/>
                    <a:pt x="12" y="30"/>
                  </a:cubicBezTo>
                  <a:cubicBezTo>
                    <a:pt x="11" y="31"/>
                    <a:pt x="11" y="31"/>
                    <a:pt x="11" y="31"/>
                  </a:cubicBezTo>
                  <a:cubicBezTo>
                    <a:pt x="0" y="31"/>
                    <a:pt x="0" y="31"/>
                    <a:pt x="0" y="31"/>
                  </a:cubicBezTo>
                  <a:cubicBezTo>
                    <a:pt x="0" y="30"/>
                    <a:pt x="0" y="30"/>
                    <a:pt x="0" y="30"/>
                  </a:cubicBezTo>
                  <a:cubicBezTo>
                    <a:pt x="3" y="30"/>
                    <a:pt x="4" y="29"/>
                    <a:pt x="4" y="27"/>
                  </a:cubicBezTo>
                  <a:cubicBezTo>
                    <a:pt x="5" y="25"/>
                    <a:pt x="5" y="23"/>
                    <a:pt x="6" y="19"/>
                  </a:cubicBezTo>
                  <a:cubicBezTo>
                    <a:pt x="9" y="8"/>
                    <a:pt x="9" y="8"/>
                    <a:pt x="9" y="8"/>
                  </a:cubicBezTo>
                  <a:cubicBezTo>
                    <a:pt x="9" y="5"/>
                    <a:pt x="9" y="4"/>
                    <a:pt x="8" y="3"/>
                  </a:cubicBezTo>
                  <a:cubicBezTo>
                    <a:pt x="8" y="2"/>
                    <a:pt x="7" y="2"/>
                    <a:pt x="5" y="2"/>
                  </a:cubicBezTo>
                  <a:cubicBezTo>
                    <a:pt x="5" y="0"/>
                    <a:pt x="5" y="0"/>
                    <a:pt x="5" y="0"/>
                  </a:cubicBezTo>
                  <a:cubicBezTo>
                    <a:pt x="13" y="0"/>
                    <a:pt x="13" y="0"/>
                    <a:pt x="13" y="0"/>
                  </a:cubicBezTo>
                  <a:cubicBezTo>
                    <a:pt x="26" y="23"/>
                    <a:pt x="26" y="23"/>
                    <a:pt x="26" y="23"/>
                  </a:cubicBezTo>
                  <a:cubicBezTo>
                    <a:pt x="26" y="23"/>
                    <a:pt x="26" y="23"/>
                    <a:pt x="26" y="23"/>
                  </a:cubicBezTo>
                  <a:cubicBezTo>
                    <a:pt x="28" y="13"/>
                    <a:pt x="28" y="13"/>
                    <a:pt x="28" y="13"/>
                  </a:cubicBezTo>
                  <a:cubicBezTo>
                    <a:pt x="29" y="8"/>
                    <a:pt x="29" y="6"/>
                    <a:pt x="29" y="5"/>
                  </a:cubicBezTo>
                  <a:cubicBezTo>
                    <a:pt x="30" y="3"/>
                    <a:pt x="29" y="2"/>
                    <a:pt x="25" y="2"/>
                  </a:cubicBezTo>
                  <a:cubicBezTo>
                    <a:pt x="26" y="0"/>
                    <a:pt x="26" y="0"/>
                    <a:pt x="26" y="0"/>
                  </a:cubicBezTo>
                  <a:cubicBezTo>
                    <a:pt x="37" y="0"/>
                    <a:pt x="37" y="0"/>
                    <a:pt x="37" y="0"/>
                  </a:cubicBezTo>
                  <a:lnTo>
                    <a:pt x="37"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3" name="Freeform 14"/>
            <p:cNvSpPr>
              <a:spLocks/>
            </p:cNvSpPr>
            <p:nvPr/>
          </p:nvSpPr>
          <p:spPr bwMode="auto">
            <a:xfrm>
              <a:off x="3365500" y="547688"/>
              <a:ext cx="112713" cy="120650"/>
            </a:xfrm>
            <a:custGeom>
              <a:avLst/>
              <a:gdLst>
                <a:gd name="T0" fmla="*/ 27 w 30"/>
                <a:gd name="T1" fmla="*/ 9 h 32"/>
                <a:gd name="T2" fmla="*/ 19 w 30"/>
                <a:gd name="T3" fmla="*/ 2 h 32"/>
                <a:gd name="T4" fmla="*/ 6 w 30"/>
                <a:gd name="T5" fmla="*/ 18 h 32"/>
                <a:gd name="T6" fmla="*/ 15 w 30"/>
                <a:gd name="T7" fmla="*/ 30 h 32"/>
                <a:gd name="T8" fmla="*/ 20 w 30"/>
                <a:gd name="T9" fmla="*/ 27 h 32"/>
                <a:gd name="T10" fmla="*/ 20 w 30"/>
                <a:gd name="T11" fmla="*/ 23 h 32"/>
                <a:gd name="T12" fmla="*/ 16 w 30"/>
                <a:gd name="T13" fmla="*/ 19 h 32"/>
                <a:gd name="T14" fmla="*/ 16 w 30"/>
                <a:gd name="T15" fmla="*/ 17 h 32"/>
                <a:gd name="T16" fmla="*/ 30 w 30"/>
                <a:gd name="T17" fmla="*/ 17 h 32"/>
                <a:gd name="T18" fmla="*/ 29 w 30"/>
                <a:gd name="T19" fmla="*/ 19 h 32"/>
                <a:gd name="T20" fmla="*/ 26 w 30"/>
                <a:gd name="T21" fmla="*/ 23 h 32"/>
                <a:gd name="T22" fmla="*/ 25 w 30"/>
                <a:gd name="T23" fmla="*/ 27 h 32"/>
                <a:gd name="T24" fmla="*/ 25 w 30"/>
                <a:gd name="T25" fmla="*/ 30 h 32"/>
                <a:gd name="T26" fmla="*/ 15 w 30"/>
                <a:gd name="T27" fmla="*/ 32 h 32"/>
                <a:gd name="T28" fmla="*/ 0 w 30"/>
                <a:gd name="T29" fmla="*/ 18 h 32"/>
                <a:gd name="T30" fmla="*/ 21 w 30"/>
                <a:gd name="T31" fmla="*/ 0 h 32"/>
                <a:gd name="T32" fmla="*/ 29 w 30"/>
                <a:gd name="T33" fmla="*/ 1 h 32"/>
                <a:gd name="T34" fmla="*/ 28 w 30"/>
                <a:gd name="T35" fmla="*/ 9 h 32"/>
                <a:gd name="T36" fmla="*/ 27 w 30"/>
                <a:gd name="T3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2">
                  <a:moveTo>
                    <a:pt x="27" y="9"/>
                  </a:moveTo>
                  <a:cubicBezTo>
                    <a:pt x="27" y="3"/>
                    <a:pt x="23" y="2"/>
                    <a:pt x="19" y="2"/>
                  </a:cubicBezTo>
                  <a:cubicBezTo>
                    <a:pt x="12" y="2"/>
                    <a:pt x="6" y="9"/>
                    <a:pt x="6" y="18"/>
                  </a:cubicBezTo>
                  <a:cubicBezTo>
                    <a:pt x="6" y="26"/>
                    <a:pt x="9" y="30"/>
                    <a:pt x="15" y="30"/>
                  </a:cubicBezTo>
                  <a:cubicBezTo>
                    <a:pt x="17" y="30"/>
                    <a:pt x="19" y="30"/>
                    <a:pt x="20" y="27"/>
                  </a:cubicBezTo>
                  <a:cubicBezTo>
                    <a:pt x="20" y="23"/>
                    <a:pt x="20" y="23"/>
                    <a:pt x="20" y="23"/>
                  </a:cubicBezTo>
                  <a:cubicBezTo>
                    <a:pt x="21" y="19"/>
                    <a:pt x="21" y="19"/>
                    <a:pt x="16" y="19"/>
                  </a:cubicBezTo>
                  <a:cubicBezTo>
                    <a:pt x="16" y="17"/>
                    <a:pt x="16" y="17"/>
                    <a:pt x="16" y="17"/>
                  </a:cubicBezTo>
                  <a:cubicBezTo>
                    <a:pt x="30" y="17"/>
                    <a:pt x="30" y="17"/>
                    <a:pt x="30" y="17"/>
                  </a:cubicBezTo>
                  <a:cubicBezTo>
                    <a:pt x="29" y="19"/>
                    <a:pt x="29" y="19"/>
                    <a:pt x="29" y="19"/>
                  </a:cubicBezTo>
                  <a:cubicBezTo>
                    <a:pt x="27" y="19"/>
                    <a:pt x="26" y="19"/>
                    <a:pt x="26" y="23"/>
                  </a:cubicBezTo>
                  <a:cubicBezTo>
                    <a:pt x="25" y="27"/>
                    <a:pt x="25" y="27"/>
                    <a:pt x="25" y="27"/>
                  </a:cubicBezTo>
                  <a:cubicBezTo>
                    <a:pt x="25" y="28"/>
                    <a:pt x="25" y="29"/>
                    <a:pt x="25" y="30"/>
                  </a:cubicBezTo>
                  <a:cubicBezTo>
                    <a:pt x="22" y="31"/>
                    <a:pt x="18" y="32"/>
                    <a:pt x="15" y="32"/>
                  </a:cubicBezTo>
                  <a:cubicBezTo>
                    <a:pt x="6" y="32"/>
                    <a:pt x="0" y="27"/>
                    <a:pt x="0" y="18"/>
                  </a:cubicBezTo>
                  <a:cubicBezTo>
                    <a:pt x="0" y="7"/>
                    <a:pt x="8" y="0"/>
                    <a:pt x="21" y="0"/>
                  </a:cubicBezTo>
                  <a:cubicBezTo>
                    <a:pt x="24" y="0"/>
                    <a:pt x="28" y="1"/>
                    <a:pt x="29" y="1"/>
                  </a:cubicBezTo>
                  <a:cubicBezTo>
                    <a:pt x="29" y="2"/>
                    <a:pt x="29" y="5"/>
                    <a:pt x="28" y="9"/>
                  </a:cubicBezTo>
                  <a:lnTo>
                    <a:pt x="27"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4" name="Freeform 15"/>
            <p:cNvSpPr>
              <a:spLocks/>
            </p:cNvSpPr>
            <p:nvPr/>
          </p:nvSpPr>
          <p:spPr bwMode="auto">
            <a:xfrm>
              <a:off x="3549650" y="542925"/>
              <a:ext cx="106363" cy="122238"/>
            </a:xfrm>
            <a:custGeom>
              <a:avLst/>
              <a:gdLst>
                <a:gd name="T0" fmla="*/ 28 w 28"/>
                <a:gd name="T1" fmla="*/ 0 h 32"/>
                <a:gd name="T2" fmla="*/ 26 w 28"/>
                <a:gd name="T3" fmla="*/ 9 h 32"/>
                <a:gd name="T4" fmla="*/ 25 w 28"/>
                <a:gd name="T5" fmla="*/ 9 h 32"/>
                <a:gd name="T6" fmla="*/ 24 w 28"/>
                <a:gd name="T7" fmla="*/ 5 h 32"/>
                <a:gd name="T8" fmla="*/ 19 w 28"/>
                <a:gd name="T9" fmla="*/ 3 h 32"/>
                <a:gd name="T10" fmla="*/ 17 w 28"/>
                <a:gd name="T11" fmla="*/ 3 h 32"/>
                <a:gd name="T12" fmla="*/ 12 w 28"/>
                <a:gd name="T13" fmla="*/ 26 h 32"/>
                <a:gd name="T14" fmla="*/ 16 w 28"/>
                <a:gd name="T15" fmla="*/ 31 h 32"/>
                <a:gd name="T16" fmla="*/ 16 w 28"/>
                <a:gd name="T17" fmla="*/ 32 h 32"/>
                <a:gd name="T18" fmla="*/ 1 w 28"/>
                <a:gd name="T19" fmla="*/ 32 h 32"/>
                <a:gd name="T20" fmla="*/ 2 w 28"/>
                <a:gd name="T21" fmla="*/ 31 h 32"/>
                <a:gd name="T22" fmla="*/ 7 w 28"/>
                <a:gd name="T23" fmla="*/ 26 h 32"/>
                <a:gd name="T24" fmla="*/ 11 w 28"/>
                <a:gd name="T25" fmla="*/ 3 h 32"/>
                <a:gd name="T26" fmla="*/ 9 w 28"/>
                <a:gd name="T27" fmla="*/ 3 h 32"/>
                <a:gd name="T28" fmla="*/ 4 w 28"/>
                <a:gd name="T29" fmla="*/ 5 h 32"/>
                <a:gd name="T30" fmla="*/ 1 w 28"/>
                <a:gd name="T31" fmla="*/ 9 h 32"/>
                <a:gd name="T32" fmla="*/ 0 w 28"/>
                <a:gd name="T33" fmla="*/ 9 h 32"/>
                <a:gd name="T34" fmla="*/ 2 w 28"/>
                <a:gd name="T35" fmla="*/ 0 h 32"/>
                <a:gd name="T36" fmla="*/ 3 w 28"/>
                <a:gd name="T37" fmla="*/ 0 h 32"/>
                <a:gd name="T38" fmla="*/ 5 w 28"/>
                <a:gd name="T39" fmla="*/ 1 h 32"/>
                <a:gd name="T40" fmla="*/ 24 w 28"/>
                <a:gd name="T41" fmla="*/ 1 h 32"/>
                <a:gd name="T42" fmla="*/ 26 w 28"/>
                <a:gd name="T43" fmla="*/ 0 h 32"/>
                <a:gd name="T44" fmla="*/ 28 w 2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2">
                  <a:moveTo>
                    <a:pt x="28" y="0"/>
                  </a:moveTo>
                  <a:cubicBezTo>
                    <a:pt x="27" y="2"/>
                    <a:pt x="27" y="6"/>
                    <a:pt x="26" y="9"/>
                  </a:cubicBezTo>
                  <a:cubicBezTo>
                    <a:pt x="25" y="9"/>
                    <a:pt x="25" y="9"/>
                    <a:pt x="25" y="9"/>
                  </a:cubicBezTo>
                  <a:cubicBezTo>
                    <a:pt x="25" y="7"/>
                    <a:pt x="25" y="5"/>
                    <a:pt x="24" y="5"/>
                  </a:cubicBezTo>
                  <a:cubicBezTo>
                    <a:pt x="23" y="3"/>
                    <a:pt x="22" y="3"/>
                    <a:pt x="19" y="3"/>
                  </a:cubicBezTo>
                  <a:cubicBezTo>
                    <a:pt x="17" y="3"/>
                    <a:pt x="17" y="3"/>
                    <a:pt x="17" y="3"/>
                  </a:cubicBezTo>
                  <a:cubicBezTo>
                    <a:pt x="12" y="26"/>
                    <a:pt x="12" y="26"/>
                    <a:pt x="12" y="26"/>
                  </a:cubicBezTo>
                  <a:cubicBezTo>
                    <a:pt x="12" y="30"/>
                    <a:pt x="12" y="31"/>
                    <a:pt x="16" y="31"/>
                  </a:cubicBezTo>
                  <a:cubicBezTo>
                    <a:pt x="16" y="32"/>
                    <a:pt x="16" y="32"/>
                    <a:pt x="16" y="32"/>
                  </a:cubicBezTo>
                  <a:cubicBezTo>
                    <a:pt x="1" y="32"/>
                    <a:pt x="1" y="32"/>
                    <a:pt x="1" y="32"/>
                  </a:cubicBezTo>
                  <a:cubicBezTo>
                    <a:pt x="2" y="31"/>
                    <a:pt x="2" y="31"/>
                    <a:pt x="2" y="31"/>
                  </a:cubicBezTo>
                  <a:cubicBezTo>
                    <a:pt x="6" y="31"/>
                    <a:pt x="6" y="30"/>
                    <a:pt x="7" y="26"/>
                  </a:cubicBezTo>
                  <a:cubicBezTo>
                    <a:pt x="11" y="3"/>
                    <a:pt x="11" y="3"/>
                    <a:pt x="11" y="3"/>
                  </a:cubicBezTo>
                  <a:cubicBezTo>
                    <a:pt x="9" y="3"/>
                    <a:pt x="9" y="3"/>
                    <a:pt x="9" y="3"/>
                  </a:cubicBezTo>
                  <a:cubicBezTo>
                    <a:pt x="5" y="3"/>
                    <a:pt x="5" y="4"/>
                    <a:pt x="4" y="5"/>
                  </a:cubicBezTo>
                  <a:cubicBezTo>
                    <a:pt x="3" y="6"/>
                    <a:pt x="2" y="7"/>
                    <a:pt x="1" y="9"/>
                  </a:cubicBezTo>
                  <a:cubicBezTo>
                    <a:pt x="0" y="9"/>
                    <a:pt x="0" y="9"/>
                    <a:pt x="0" y="9"/>
                  </a:cubicBezTo>
                  <a:cubicBezTo>
                    <a:pt x="0" y="6"/>
                    <a:pt x="1" y="3"/>
                    <a:pt x="2" y="0"/>
                  </a:cubicBezTo>
                  <a:cubicBezTo>
                    <a:pt x="3" y="0"/>
                    <a:pt x="3" y="0"/>
                    <a:pt x="3" y="0"/>
                  </a:cubicBezTo>
                  <a:cubicBezTo>
                    <a:pt x="4" y="1"/>
                    <a:pt x="4" y="1"/>
                    <a:pt x="5" y="1"/>
                  </a:cubicBezTo>
                  <a:cubicBezTo>
                    <a:pt x="24" y="1"/>
                    <a:pt x="24" y="1"/>
                    <a:pt x="24" y="1"/>
                  </a:cubicBezTo>
                  <a:cubicBezTo>
                    <a:pt x="25" y="1"/>
                    <a:pt x="25" y="1"/>
                    <a:pt x="2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5" name="Freeform 16"/>
            <p:cNvSpPr>
              <a:spLocks/>
            </p:cNvSpPr>
            <p:nvPr/>
          </p:nvSpPr>
          <p:spPr bwMode="auto">
            <a:xfrm>
              <a:off x="3651250" y="547688"/>
              <a:ext cx="142875" cy="117475"/>
            </a:xfrm>
            <a:custGeom>
              <a:avLst/>
              <a:gdLst>
                <a:gd name="T0" fmla="*/ 38 w 38"/>
                <a:gd name="T1" fmla="*/ 2 h 31"/>
                <a:gd name="T2" fmla="*/ 33 w 38"/>
                <a:gd name="T3" fmla="*/ 6 h 31"/>
                <a:gd name="T4" fmla="*/ 30 w 38"/>
                <a:gd name="T5" fmla="*/ 25 h 31"/>
                <a:gd name="T6" fmla="*/ 33 w 38"/>
                <a:gd name="T7" fmla="*/ 30 h 31"/>
                <a:gd name="T8" fmla="*/ 33 w 38"/>
                <a:gd name="T9" fmla="*/ 31 h 31"/>
                <a:gd name="T10" fmla="*/ 19 w 38"/>
                <a:gd name="T11" fmla="*/ 31 h 31"/>
                <a:gd name="T12" fmla="*/ 19 w 38"/>
                <a:gd name="T13" fmla="*/ 30 h 31"/>
                <a:gd name="T14" fmla="*/ 24 w 38"/>
                <a:gd name="T15" fmla="*/ 25 h 31"/>
                <a:gd name="T16" fmla="*/ 26 w 38"/>
                <a:gd name="T17" fmla="*/ 16 h 31"/>
                <a:gd name="T18" fmla="*/ 12 w 38"/>
                <a:gd name="T19" fmla="*/ 16 h 31"/>
                <a:gd name="T20" fmla="*/ 11 w 38"/>
                <a:gd name="T21" fmla="*/ 25 h 31"/>
                <a:gd name="T22" fmla="*/ 14 w 38"/>
                <a:gd name="T23" fmla="*/ 30 h 31"/>
                <a:gd name="T24" fmla="*/ 14 w 38"/>
                <a:gd name="T25" fmla="*/ 31 h 31"/>
                <a:gd name="T26" fmla="*/ 0 w 38"/>
                <a:gd name="T27" fmla="*/ 31 h 31"/>
                <a:gd name="T28" fmla="*/ 1 w 38"/>
                <a:gd name="T29" fmla="*/ 30 h 31"/>
                <a:gd name="T30" fmla="*/ 5 w 38"/>
                <a:gd name="T31" fmla="*/ 25 h 31"/>
                <a:gd name="T32" fmla="*/ 9 w 38"/>
                <a:gd name="T33" fmla="*/ 6 h 31"/>
                <a:gd name="T34" fmla="*/ 5 w 38"/>
                <a:gd name="T35" fmla="*/ 2 h 31"/>
                <a:gd name="T36" fmla="*/ 6 w 38"/>
                <a:gd name="T37" fmla="*/ 0 h 31"/>
                <a:gd name="T38" fmla="*/ 19 w 38"/>
                <a:gd name="T39" fmla="*/ 0 h 31"/>
                <a:gd name="T40" fmla="*/ 19 w 38"/>
                <a:gd name="T41" fmla="*/ 2 h 31"/>
                <a:gd name="T42" fmla="*/ 14 w 38"/>
                <a:gd name="T43" fmla="*/ 6 h 31"/>
                <a:gd name="T44" fmla="*/ 13 w 38"/>
                <a:gd name="T45" fmla="*/ 14 h 31"/>
                <a:gd name="T46" fmla="*/ 27 w 38"/>
                <a:gd name="T47" fmla="*/ 14 h 31"/>
                <a:gd name="T48" fmla="*/ 28 w 38"/>
                <a:gd name="T49" fmla="*/ 6 h 31"/>
                <a:gd name="T50" fmla="*/ 25 w 38"/>
                <a:gd name="T51" fmla="*/ 2 h 31"/>
                <a:gd name="T52" fmla="*/ 25 w 38"/>
                <a:gd name="T53" fmla="*/ 0 h 31"/>
                <a:gd name="T54" fmla="*/ 38 w 38"/>
                <a:gd name="T55" fmla="*/ 0 h 31"/>
                <a:gd name="T56" fmla="*/ 38 w 38"/>
                <a:gd name="T5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1">
                  <a:moveTo>
                    <a:pt x="38" y="2"/>
                  </a:moveTo>
                  <a:cubicBezTo>
                    <a:pt x="34" y="2"/>
                    <a:pt x="34" y="3"/>
                    <a:pt x="33" y="6"/>
                  </a:cubicBezTo>
                  <a:cubicBezTo>
                    <a:pt x="30" y="25"/>
                    <a:pt x="30" y="25"/>
                    <a:pt x="30" y="25"/>
                  </a:cubicBezTo>
                  <a:cubicBezTo>
                    <a:pt x="29" y="29"/>
                    <a:pt x="29" y="30"/>
                    <a:pt x="33" y="30"/>
                  </a:cubicBezTo>
                  <a:cubicBezTo>
                    <a:pt x="33" y="31"/>
                    <a:pt x="33" y="31"/>
                    <a:pt x="33" y="31"/>
                  </a:cubicBezTo>
                  <a:cubicBezTo>
                    <a:pt x="19" y="31"/>
                    <a:pt x="19" y="31"/>
                    <a:pt x="19" y="31"/>
                  </a:cubicBezTo>
                  <a:cubicBezTo>
                    <a:pt x="19" y="30"/>
                    <a:pt x="19" y="30"/>
                    <a:pt x="19" y="30"/>
                  </a:cubicBezTo>
                  <a:cubicBezTo>
                    <a:pt x="23" y="30"/>
                    <a:pt x="24" y="29"/>
                    <a:pt x="24" y="25"/>
                  </a:cubicBezTo>
                  <a:cubicBezTo>
                    <a:pt x="26" y="16"/>
                    <a:pt x="26" y="16"/>
                    <a:pt x="26" y="16"/>
                  </a:cubicBezTo>
                  <a:cubicBezTo>
                    <a:pt x="12" y="16"/>
                    <a:pt x="12" y="16"/>
                    <a:pt x="12" y="16"/>
                  </a:cubicBezTo>
                  <a:cubicBezTo>
                    <a:pt x="11" y="25"/>
                    <a:pt x="11" y="25"/>
                    <a:pt x="11" y="25"/>
                  </a:cubicBezTo>
                  <a:cubicBezTo>
                    <a:pt x="10" y="29"/>
                    <a:pt x="10" y="30"/>
                    <a:pt x="14" y="30"/>
                  </a:cubicBezTo>
                  <a:cubicBezTo>
                    <a:pt x="14" y="31"/>
                    <a:pt x="14" y="31"/>
                    <a:pt x="14" y="31"/>
                  </a:cubicBezTo>
                  <a:cubicBezTo>
                    <a:pt x="0" y="31"/>
                    <a:pt x="0" y="31"/>
                    <a:pt x="0" y="31"/>
                  </a:cubicBezTo>
                  <a:cubicBezTo>
                    <a:pt x="1" y="30"/>
                    <a:pt x="1" y="30"/>
                    <a:pt x="1" y="30"/>
                  </a:cubicBezTo>
                  <a:cubicBezTo>
                    <a:pt x="4" y="30"/>
                    <a:pt x="4" y="29"/>
                    <a:pt x="5" y="25"/>
                  </a:cubicBezTo>
                  <a:cubicBezTo>
                    <a:pt x="9" y="6"/>
                    <a:pt x="9" y="6"/>
                    <a:pt x="9" y="6"/>
                  </a:cubicBezTo>
                  <a:cubicBezTo>
                    <a:pt x="10" y="2"/>
                    <a:pt x="9" y="2"/>
                    <a:pt x="5" y="2"/>
                  </a:cubicBezTo>
                  <a:cubicBezTo>
                    <a:pt x="6" y="0"/>
                    <a:pt x="6" y="0"/>
                    <a:pt x="6" y="0"/>
                  </a:cubicBezTo>
                  <a:cubicBezTo>
                    <a:pt x="19" y="0"/>
                    <a:pt x="19" y="0"/>
                    <a:pt x="19" y="0"/>
                  </a:cubicBezTo>
                  <a:cubicBezTo>
                    <a:pt x="19" y="2"/>
                    <a:pt x="19" y="2"/>
                    <a:pt x="19" y="2"/>
                  </a:cubicBezTo>
                  <a:cubicBezTo>
                    <a:pt x="15" y="2"/>
                    <a:pt x="15" y="3"/>
                    <a:pt x="14" y="6"/>
                  </a:cubicBezTo>
                  <a:cubicBezTo>
                    <a:pt x="13" y="14"/>
                    <a:pt x="13" y="14"/>
                    <a:pt x="13" y="14"/>
                  </a:cubicBezTo>
                  <a:cubicBezTo>
                    <a:pt x="27" y="14"/>
                    <a:pt x="27" y="14"/>
                    <a:pt x="27" y="14"/>
                  </a:cubicBezTo>
                  <a:cubicBezTo>
                    <a:pt x="28" y="6"/>
                    <a:pt x="28" y="6"/>
                    <a:pt x="28" y="6"/>
                  </a:cubicBezTo>
                  <a:cubicBezTo>
                    <a:pt x="29" y="3"/>
                    <a:pt x="28" y="2"/>
                    <a:pt x="25" y="2"/>
                  </a:cubicBezTo>
                  <a:cubicBezTo>
                    <a:pt x="25" y="0"/>
                    <a:pt x="25" y="0"/>
                    <a:pt x="25" y="0"/>
                  </a:cubicBezTo>
                  <a:cubicBezTo>
                    <a:pt x="38" y="0"/>
                    <a:pt x="38" y="0"/>
                    <a:pt x="38" y="0"/>
                  </a:cubicBezTo>
                  <a:lnTo>
                    <a:pt x="38"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6" name="Freeform 17"/>
            <p:cNvSpPr>
              <a:spLocks/>
            </p:cNvSpPr>
            <p:nvPr/>
          </p:nvSpPr>
          <p:spPr bwMode="auto">
            <a:xfrm>
              <a:off x="3794125" y="547688"/>
              <a:ext cx="106363" cy="117475"/>
            </a:xfrm>
            <a:custGeom>
              <a:avLst/>
              <a:gdLst>
                <a:gd name="T0" fmla="*/ 28 w 28"/>
                <a:gd name="T1" fmla="*/ 0 h 31"/>
                <a:gd name="T2" fmla="*/ 27 w 28"/>
                <a:gd name="T3" fmla="*/ 8 h 31"/>
                <a:gd name="T4" fmla="*/ 25 w 28"/>
                <a:gd name="T5" fmla="*/ 8 h 31"/>
                <a:gd name="T6" fmla="*/ 24 w 28"/>
                <a:gd name="T7" fmla="*/ 4 h 31"/>
                <a:gd name="T8" fmla="*/ 20 w 28"/>
                <a:gd name="T9" fmla="*/ 2 h 31"/>
                <a:gd name="T10" fmla="*/ 17 w 28"/>
                <a:gd name="T11" fmla="*/ 2 h 31"/>
                <a:gd name="T12" fmla="*/ 15 w 28"/>
                <a:gd name="T13" fmla="*/ 4 h 31"/>
                <a:gd name="T14" fmla="*/ 13 w 28"/>
                <a:gd name="T15" fmla="*/ 14 h 31"/>
                <a:gd name="T16" fmla="*/ 17 w 28"/>
                <a:gd name="T17" fmla="*/ 14 h 31"/>
                <a:gd name="T18" fmla="*/ 22 w 28"/>
                <a:gd name="T19" fmla="*/ 11 h 31"/>
                <a:gd name="T20" fmla="*/ 24 w 28"/>
                <a:gd name="T21" fmla="*/ 11 h 31"/>
                <a:gd name="T22" fmla="*/ 22 w 28"/>
                <a:gd name="T23" fmla="*/ 20 h 31"/>
                <a:gd name="T24" fmla="*/ 20 w 28"/>
                <a:gd name="T25" fmla="*/ 20 h 31"/>
                <a:gd name="T26" fmla="*/ 16 w 28"/>
                <a:gd name="T27" fmla="*/ 16 h 31"/>
                <a:gd name="T28" fmla="*/ 12 w 28"/>
                <a:gd name="T29" fmla="*/ 16 h 31"/>
                <a:gd name="T30" fmla="*/ 11 w 28"/>
                <a:gd name="T31" fmla="*/ 25 h 31"/>
                <a:gd name="T32" fmla="*/ 11 w 28"/>
                <a:gd name="T33" fmla="*/ 29 h 31"/>
                <a:gd name="T34" fmla="*/ 15 w 28"/>
                <a:gd name="T35" fmla="*/ 30 h 31"/>
                <a:gd name="T36" fmla="*/ 21 w 28"/>
                <a:gd name="T37" fmla="*/ 28 h 31"/>
                <a:gd name="T38" fmla="*/ 25 w 28"/>
                <a:gd name="T39" fmla="*/ 23 h 31"/>
                <a:gd name="T40" fmla="*/ 26 w 28"/>
                <a:gd name="T41" fmla="*/ 24 h 31"/>
                <a:gd name="T42" fmla="*/ 23 w 28"/>
                <a:gd name="T43" fmla="*/ 31 h 31"/>
                <a:gd name="T44" fmla="*/ 0 w 28"/>
                <a:gd name="T45" fmla="*/ 31 h 31"/>
                <a:gd name="T46" fmla="*/ 0 w 28"/>
                <a:gd name="T47" fmla="*/ 30 h 31"/>
                <a:gd name="T48" fmla="*/ 5 w 28"/>
                <a:gd name="T49" fmla="*/ 25 h 31"/>
                <a:gd name="T50" fmla="*/ 9 w 28"/>
                <a:gd name="T51" fmla="*/ 6 h 31"/>
                <a:gd name="T52" fmla="*/ 6 w 28"/>
                <a:gd name="T53" fmla="*/ 2 h 31"/>
                <a:gd name="T54" fmla="*/ 6 w 28"/>
                <a:gd name="T55" fmla="*/ 0 h 31"/>
                <a:gd name="T56" fmla="*/ 28 w 28"/>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1">
                  <a:moveTo>
                    <a:pt x="28" y="0"/>
                  </a:moveTo>
                  <a:cubicBezTo>
                    <a:pt x="27" y="1"/>
                    <a:pt x="27" y="5"/>
                    <a:pt x="27" y="8"/>
                  </a:cubicBezTo>
                  <a:cubicBezTo>
                    <a:pt x="25" y="8"/>
                    <a:pt x="25" y="8"/>
                    <a:pt x="25" y="8"/>
                  </a:cubicBezTo>
                  <a:cubicBezTo>
                    <a:pt x="25" y="6"/>
                    <a:pt x="25" y="4"/>
                    <a:pt x="24" y="4"/>
                  </a:cubicBezTo>
                  <a:cubicBezTo>
                    <a:pt x="24" y="3"/>
                    <a:pt x="23" y="2"/>
                    <a:pt x="20" y="2"/>
                  </a:cubicBezTo>
                  <a:cubicBezTo>
                    <a:pt x="17" y="2"/>
                    <a:pt x="17" y="2"/>
                    <a:pt x="17" y="2"/>
                  </a:cubicBezTo>
                  <a:cubicBezTo>
                    <a:pt x="15" y="2"/>
                    <a:pt x="15" y="2"/>
                    <a:pt x="15" y="4"/>
                  </a:cubicBezTo>
                  <a:cubicBezTo>
                    <a:pt x="13" y="14"/>
                    <a:pt x="13" y="14"/>
                    <a:pt x="13" y="14"/>
                  </a:cubicBezTo>
                  <a:cubicBezTo>
                    <a:pt x="17" y="14"/>
                    <a:pt x="17" y="14"/>
                    <a:pt x="17" y="14"/>
                  </a:cubicBezTo>
                  <a:cubicBezTo>
                    <a:pt x="21" y="14"/>
                    <a:pt x="21" y="14"/>
                    <a:pt x="22" y="11"/>
                  </a:cubicBezTo>
                  <a:cubicBezTo>
                    <a:pt x="24" y="11"/>
                    <a:pt x="24" y="11"/>
                    <a:pt x="24" y="11"/>
                  </a:cubicBezTo>
                  <a:cubicBezTo>
                    <a:pt x="22" y="20"/>
                    <a:pt x="22" y="20"/>
                    <a:pt x="22" y="20"/>
                  </a:cubicBezTo>
                  <a:cubicBezTo>
                    <a:pt x="20" y="20"/>
                    <a:pt x="20" y="20"/>
                    <a:pt x="20" y="20"/>
                  </a:cubicBezTo>
                  <a:cubicBezTo>
                    <a:pt x="20" y="17"/>
                    <a:pt x="20" y="16"/>
                    <a:pt x="16" y="16"/>
                  </a:cubicBezTo>
                  <a:cubicBezTo>
                    <a:pt x="12" y="16"/>
                    <a:pt x="12" y="16"/>
                    <a:pt x="12" y="16"/>
                  </a:cubicBezTo>
                  <a:cubicBezTo>
                    <a:pt x="11" y="25"/>
                    <a:pt x="11" y="25"/>
                    <a:pt x="11" y="25"/>
                  </a:cubicBezTo>
                  <a:cubicBezTo>
                    <a:pt x="10" y="27"/>
                    <a:pt x="10" y="28"/>
                    <a:pt x="11" y="29"/>
                  </a:cubicBezTo>
                  <a:cubicBezTo>
                    <a:pt x="12" y="29"/>
                    <a:pt x="13" y="30"/>
                    <a:pt x="15" y="30"/>
                  </a:cubicBezTo>
                  <a:cubicBezTo>
                    <a:pt x="18" y="30"/>
                    <a:pt x="20" y="29"/>
                    <a:pt x="21" y="28"/>
                  </a:cubicBezTo>
                  <a:cubicBezTo>
                    <a:pt x="22" y="27"/>
                    <a:pt x="23" y="25"/>
                    <a:pt x="25" y="23"/>
                  </a:cubicBezTo>
                  <a:cubicBezTo>
                    <a:pt x="26" y="24"/>
                    <a:pt x="26" y="24"/>
                    <a:pt x="26" y="24"/>
                  </a:cubicBezTo>
                  <a:cubicBezTo>
                    <a:pt x="26" y="26"/>
                    <a:pt x="24" y="30"/>
                    <a:pt x="23" y="31"/>
                  </a:cubicBezTo>
                  <a:cubicBezTo>
                    <a:pt x="0" y="31"/>
                    <a:pt x="0" y="31"/>
                    <a:pt x="0" y="31"/>
                  </a:cubicBezTo>
                  <a:cubicBezTo>
                    <a:pt x="0" y="30"/>
                    <a:pt x="0" y="30"/>
                    <a:pt x="0" y="30"/>
                  </a:cubicBezTo>
                  <a:cubicBezTo>
                    <a:pt x="4" y="30"/>
                    <a:pt x="4" y="29"/>
                    <a:pt x="5" y="25"/>
                  </a:cubicBezTo>
                  <a:cubicBezTo>
                    <a:pt x="9" y="6"/>
                    <a:pt x="9" y="6"/>
                    <a:pt x="9" y="6"/>
                  </a:cubicBezTo>
                  <a:cubicBezTo>
                    <a:pt x="10" y="3"/>
                    <a:pt x="9" y="2"/>
                    <a:pt x="6" y="2"/>
                  </a:cubicBezTo>
                  <a:cubicBezTo>
                    <a:pt x="6" y="0"/>
                    <a:pt x="6" y="0"/>
                    <a:pt x="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7" name="Freeform 18"/>
            <p:cNvSpPr>
              <a:spLocks/>
            </p:cNvSpPr>
            <p:nvPr/>
          </p:nvSpPr>
          <p:spPr bwMode="auto">
            <a:xfrm>
              <a:off x="3971925" y="547688"/>
              <a:ext cx="161925" cy="120650"/>
            </a:xfrm>
            <a:custGeom>
              <a:avLst/>
              <a:gdLst>
                <a:gd name="T0" fmla="*/ 43 w 43"/>
                <a:gd name="T1" fmla="*/ 2 h 32"/>
                <a:gd name="T2" fmla="*/ 38 w 43"/>
                <a:gd name="T3" fmla="*/ 7 h 32"/>
                <a:gd name="T4" fmla="*/ 25 w 43"/>
                <a:gd name="T5" fmla="*/ 32 h 32"/>
                <a:gd name="T6" fmla="*/ 23 w 43"/>
                <a:gd name="T7" fmla="*/ 32 h 32"/>
                <a:gd name="T8" fmla="*/ 20 w 43"/>
                <a:gd name="T9" fmla="*/ 10 h 32"/>
                <a:gd name="T10" fmla="*/ 20 w 43"/>
                <a:gd name="T11" fmla="*/ 10 h 32"/>
                <a:gd name="T12" fmla="*/ 9 w 43"/>
                <a:gd name="T13" fmla="*/ 32 h 32"/>
                <a:gd name="T14" fmla="*/ 7 w 43"/>
                <a:gd name="T15" fmla="*/ 32 h 32"/>
                <a:gd name="T16" fmla="*/ 4 w 43"/>
                <a:gd name="T17" fmla="*/ 6 h 32"/>
                <a:gd name="T18" fmla="*/ 0 w 43"/>
                <a:gd name="T19" fmla="*/ 2 h 32"/>
                <a:gd name="T20" fmla="*/ 0 w 43"/>
                <a:gd name="T21" fmla="*/ 0 h 32"/>
                <a:gd name="T22" fmla="*/ 12 w 43"/>
                <a:gd name="T23" fmla="*/ 0 h 32"/>
                <a:gd name="T24" fmla="*/ 12 w 43"/>
                <a:gd name="T25" fmla="*/ 2 h 32"/>
                <a:gd name="T26" fmla="*/ 11 w 43"/>
                <a:gd name="T27" fmla="*/ 2 h 32"/>
                <a:gd name="T28" fmla="*/ 9 w 43"/>
                <a:gd name="T29" fmla="*/ 5 h 32"/>
                <a:gd name="T30" fmla="*/ 11 w 43"/>
                <a:gd name="T31" fmla="*/ 23 h 32"/>
                <a:gd name="T32" fmla="*/ 11 w 43"/>
                <a:gd name="T33" fmla="*/ 23 h 32"/>
                <a:gd name="T34" fmla="*/ 22 w 43"/>
                <a:gd name="T35" fmla="*/ 1 h 32"/>
                <a:gd name="T36" fmla="*/ 23 w 43"/>
                <a:gd name="T37" fmla="*/ 1 h 32"/>
                <a:gd name="T38" fmla="*/ 27 w 43"/>
                <a:gd name="T39" fmla="*/ 23 h 32"/>
                <a:gd name="T40" fmla="*/ 27 w 43"/>
                <a:gd name="T41" fmla="*/ 23 h 32"/>
                <a:gd name="T42" fmla="*/ 35 w 43"/>
                <a:gd name="T43" fmla="*/ 6 h 32"/>
                <a:gd name="T44" fmla="*/ 34 w 43"/>
                <a:gd name="T45" fmla="*/ 2 h 32"/>
                <a:gd name="T46" fmla="*/ 33 w 43"/>
                <a:gd name="T47" fmla="*/ 2 h 32"/>
                <a:gd name="T48" fmla="*/ 33 w 43"/>
                <a:gd name="T49" fmla="*/ 0 h 32"/>
                <a:gd name="T50" fmla="*/ 43 w 43"/>
                <a:gd name="T51" fmla="*/ 0 h 32"/>
                <a:gd name="T52" fmla="*/ 43 w 43"/>
                <a:gd name="T53"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32">
                  <a:moveTo>
                    <a:pt x="43" y="2"/>
                  </a:moveTo>
                  <a:cubicBezTo>
                    <a:pt x="40" y="2"/>
                    <a:pt x="40" y="2"/>
                    <a:pt x="38" y="7"/>
                  </a:cubicBezTo>
                  <a:cubicBezTo>
                    <a:pt x="35" y="11"/>
                    <a:pt x="32" y="19"/>
                    <a:pt x="25" y="32"/>
                  </a:cubicBezTo>
                  <a:cubicBezTo>
                    <a:pt x="23" y="32"/>
                    <a:pt x="23" y="32"/>
                    <a:pt x="23" y="32"/>
                  </a:cubicBezTo>
                  <a:cubicBezTo>
                    <a:pt x="20" y="10"/>
                    <a:pt x="20" y="10"/>
                    <a:pt x="20" y="10"/>
                  </a:cubicBezTo>
                  <a:cubicBezTo>
                    <a:pt x="20" y="10"/>
                    <a:pt x="20" y="10"/>
                    <a:pt x="20" y="10"/>
                  </a:cubicBezTo>
                  <a:cubicBezTo>
                    <a:pt x="9" y="32"/>
                    <a:pt x="9" y="32"/>
                    <a:pt x="9" y="32"/>
                  </a:cubicBezTo>
                  <a:cubicBezTo>
                    <a:pt x="7" y="32"/>
                    <a:pt x="7" y="32"/>
                    <a:pt x="7" y="32"/>
                  </a:cubicBezTo>
                  <a:cubicBezTo>
                    <a:pt x="4" y="6"/>
                    <a:pt x="4" y="6"/>
                    <a:pt x="4" y="6"/>
                  </a:cubicBezTo>
                  <a:cubicBezTo>
                    <a:pt x="3" y="3"/>
                    <a:pt x="3" y="2"/>
                    <a:pt x="0" y="2"/>
                  </a:cubicBezTo>
                  <a:cubicBezTo>
                    <a:pt x="0" y="0"/>
                    <a:pt x="0" y="0"/>
                    <a:pt x="0" y="0"/>
                  </a:cubicBezTo>
                  <a:cubicBezTo>
                    <a:pt x="12" y="0"/>
                    <a:pt x="12" y="0"/>
                    <a:pt x="12" y="0"/>
                  </a:cubicBezTo>
                  <a:cubicBezTo>
                    <a:pt x="12" y="2"/>
                    <a:pt x="12" y="2"/>
                    <a:pt x="12" y="2"/>
                  </a:cubicBezTo>
                  <a:cubicBezTo>
                    <a:pt x="11" y="2"/>
                    <a:pt x="11" y="2"/>
                    <a:pt x="11" y="2"/>
                  </a:cubicBezTo>
                  <a:cubicBezTo>
                    <a:pt x="9" y="2"/>
                    <a:pt x="9" y="3"/>
                    <a:pt x="9" y="5"/>
                  </a:cubicBezTo>
                  <a:cubicBezTo>
                    <a:pt x="11" y="23"/>
                    <a:pt x="11" y="23"/>
                    <a:pt x="11" y="23"/>
                  </a:cubicBezTo>
                  <a:cubicBezTo>
                    <a:pt x="11" y="23"/>
                    <a:pt x="11" y="23"/>
                    <a:pt x="11" y="23"/>
                  </a:cubicBezTo>
                  <a:cubicBezTo>
                    <a:pt x="22" y="1"/>
                    <a:pt x="22" y="1"/>
                    <a:pt x="22" y="1"/>
                  </a:cubicBezTo>
                  <a:cubicBezTo>
                    <a:pt x="23" y="1"/>
                    <a:pt x="23" y="1"/>
                    <a:pt x="23" y="1"/>
                  </a:cubicBezTo>
                  <a:cubicBezTo>
                    <a:pt x="27" y="23"/>
                    <a:pt x="27" y="23"/>
                    <a:pt x="27" y="23"/>
                  </a:cubicBezTo>
                  <a:cubicBezTo>
                    <a:pt x="27" y="23"/>
                    <a:pt x="27" y="23"/>
                    <a:pt x="27" y="23"/>
                  </a:cubicBezTo>
                  <a:cubicBezTo>
                    <a:pt x="30" y="17"/>
                    <a:pt x="34" y="10"/>
                    <a:pt x="35" y="6"/>
                  </a:cubicBezTo>
                  <a:cubicBezTo>
                    <a:pt x="36" y="3"/>
                    <a:pt x="36" y="2"/>
                    <a:pt x="34" y="2"/>
                  </a:cubicBezTo>
                  <a:cubicBezTo>
                    <a:pt x="33" y="2"/>
                    <a:pt x="33" y="2"/>
                    <a:pt x="33" y="2"/>
                  </a:cubicBezTo>
                  <a:cubicBezTo>
                    <a:pt x="33" y="0"/>
                    <a:pt x="33" y="0"/>
                    <a:pt x="33" y="0"/>
                  </a:cubicBezTo>
                  <a:cubicBezTo>
                    <a:pt x="43" y="0"/>
                    <a:pt x="43" y="0"/>
                    <a:pt x="43" y="0"/>
                  </a:cubicBezTo>
                  <a:lnTo>
                    <a:pt x="43"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8" name="Freeform 19"/>
            <p:cNvSpPr>
              <a:spLocks noEditPoints="1"/>
            </p:cNvSpPr>
            <p:nvPr/>
          </p:nvSpPr>
          <p:spPr bwMode="auto">
            <a:xfrm>
              <a:off x="4141788" y="547688"/>
              <a:ext cx="112713" cy="120650"/>
            </a:xfrm>
            <a:custGeom>
              <a:avLst/>
              <a:gdLst>
                <a:gd name="T0" fmla="*/ 30 w 30"/>
                <a:gd name="T1" fmla="*/ 13 h 32"/>
                <a:gd name="T2" fmla="*/ 13 w 30"/>
                <a:gd name="T3" fmla="*/ 32 h 32"/>
                <a:gd name="T4" fmla="*/ 0 w 30"/>
                <a:gd name="T5" fmla="*/ 19 h 32"/>
                <a:gd name="T6" fmla="*/ 17 w 30"/>
                <a:gd name="T7" fmla="*/ 0 h 32"/>
                <a:gd name="T8" fmla="*/ 30 w 30"/>
                <a:gd name="T9" fmla="*/ 13 h 32"/>
                <a:gd name="T10" fmla="*/ 6 w 30"/>
                <a:gd name="T11" fmla="*/ 20 h 32"/>
                <a:gd name="T12" fmla="*/ 13 w 30"/>
                <a:gd name="T13" fmla="*/ 30 h 32"/>
                <a:gd name="T14" fmla="*/ 24 w 30"/>
                <a:gd name="T15" fmla="*/ 12 h 32"/>
                <a:gd name="T16" fmla="*/ 17 w 30"/>
                <a:gd name="T17" fmla="*/ 1 h 32"/>
                <a:gd name="T18" fmla="*/ 6 w 30"/>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30" y="13"/>
                  </a:moveTo>
                  <a:cubicBezTo>
                    <a:pt x="30" y="24"/>
                    <a:pt x="23" y="32"/>
                    <a:pt x="13" y="32"/>
                  </a:cubicBezTo>
                  <a:cubicBezTo>
                    <a:pt x="5" y="32"/>
                    <a:pt x="0" y="27"/>
                    <a:pt x="0" y="19"/>
                  </a:cubicBezTo>
                  <a:cubicBezTo>
                    <a:pt x="0" y="8"/>
                    <a:pt x="7" y="0"/>
                    <a:pt x="17" y="0"/>
                  </a:cubicBezTo>
                  <a:cubicBezTo>
                    <a:pt x="25" y="0"/>
                    <a:pt x="30" y="5"/>
                    <a:pt x="30" y="13"/>
                  </a:cubicBezTo>
                  <a:close/>
                  <a:moveTo>
                    <a:pt x="6" y="20"/>
                  </a:moveTo>
                  <a:cubicBezTo>
                    <a:pt x="6" y="26"/>
                    <a:pt x="8" y="30"/>
                    <a:pt x="13" y="30"/>
                  </a:cubicBezTo>
                  <a:cubicBezTo>
                    <a:pt x="20" y="30"/>
                    <a:pt x="24" y="20"/>
                    <a:pt x="24" y="12"/>
                  </a:cubicBezTo>
                  <a:cubicBezTo>
                    <a:pt x="24" y="6"/>
                    <a:pt x="22" y="1"/>
                    <a:pt x="17" y="1"/>
                  </a:cubicBezTo>
                  <a:cubicBezTo>
                    <a:pt x="11" y="1"/>
                    <a:pt x="6" y="11"/>
                    <a:pt x="6"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29" name="Freeform 20"/>
            <p:cNvSpPr>
              <a:spLocks noEditPoints="1"/>
            </p:cNvSpPr>
            <p:nvPr/>
          </p:nvSpPr>
          <p:spPr bwMode="auto">
            <a:xfrm>
              <a:off x="4260850" y="547688"/>
              <a:ext cx="109538" cy="120650"/>
            </a:xfrm>
            <a:custGeom>
              <a:avLst/>
              <a:gdLst>
                <a:gd name="T0" fmla="*/ 29 w 29"/>
                <a:gd name="T1" fmla="*/ 32 h 32"/>
                <a:gd name="T2" fmla="*/ 28 w 29"/>
                <a:gd name="T3" fmla="*/ 32 h 32"/>
                <a:gd name="T4" fmla="*/ 19 w 29"/>
                <a:gd name="T5" fmla="*/ 27 h 32"/>
                <a:gd name="T6" fmla="*/ 16 w 29"/>
                <a:gd name="T7" fmla="*/ 20 h 32"/>
                <a:gd name="T8" fmla="*/ 14 w 29"/>
                <a:gd name="T9" fmla="*/ 18 h 32"/>
                <a:gd name="T10" fmla="*/ 12 w 29"/>
                <a:gd name="T11" fmla="*/ 18 h 32"/>
                <a:gd name="T12" fmla="*/ 11 w 29"/>
                <a:gd name="T13" fmla="*/ 25 h 32"/>
                <a:gd name="T14" fmla="*/ 14 w 29"/>
                <a:gd name="T15" fmla="*/ 30 h 32"/>
                <a:gd name="T16" fmla="*/ 14 w 29"/>
                <a:gd name="T17" fmla="*/ 31 h 32"/>
                <a:gd name="T18" fmla="*/ 0 w 29"/>
                <a:gd name="T19" fmla="*/ 31 h 32"/>
                <a:gd name="T20" fmla="*/ 1 w 29"/>
                <a:gd name="T21" fmla="*/ 30 h 32"/>
                <a:gd name="T22" fmla="*/ 6 w 29"/>
                <a:gd name="T23" fmla="*/ 25 h 32"/>
                <a:gd name="T24" fmla="*/ 9 w 29"/>
                <a:gd name="T25" fmla="*/ 6 h 32"/>
                <a:gd name="T26" fmla="*/ 6 w 29"/>
                <a:gd name="T27" fmla="*/ 2 h 32"/>
                <a:gd name="T28" fmla="*/ 6 w 29"/>
                <a:gd name="T29" fmla="*/ 0 h 32"/>
                <a:gd name="T30" fmla="*/ 18 w 29"/>
                <a:gd name="T31" fmla="*/ 0 h 32"/>
                <a:gd name="T32" fmla="*/ 25 w 29"/>
                <a:gd name="T33" fmla="*/ 2 h 32"/>
                <a:gd name="T34" fmla="*/ 28 w 29"/>
                <a:gd name="T35" fmla="*/ 8 h 32"/>
                <a:gd name="T36" fmla="*/ 21 w 29"/>
                <a:gd name="T37" fmla="*/ 17 h 32"/>
                <a:gd name="T38" fmla="*/ 23 w 29"/>
                <a:gd name="T39" fmla="*/ 23 h 32"/>
                <a:gd name="T40" fmla="*/ 26 w 29"/>
                <a:gd name="T41" fmla="*/ 28 h 32"/>
                <a:gd name="T42" fmla="*/ 29 w 29"/>
                <a:gd name="T43" fmla="*/ 30 h 32"/>
                <a:gd name="T44" fmla="*/ 29 w 29"/>
                <a:gd name="T45" fmla="*/ 32 h 32"/>
                <a:gd name="T46" fmla="*/ 14 w 29"/>
                <a:gd name="T47" fmla="*/ 16 h 32"/>
                <a:gd name="T48" fmla="*/ 19 w 29"/>
                <a:gd name="T49" fmla="*/ 15 h 32"/>
                <a:gd name="T50" fmla="*/ 22 w 29"/>
                <a:gd name="T51" fmla="*/ 8 h 32"/>
                <a:gd name="T52" fmla="*/ 18 w 29"/>
                <a:gd name="T53" fmla="*/ 2 h 32"/>
                <a:gd name="T54" fmla="*/ 16 w 29"/>
                <a:gd name="T55" fmla="*/ 3 h 32"/>
                <a:gd name="T56" fmla="*/ 15 w 29"/>
                <a:gd name="T57" fmla="*/ 5 h 32"/>
                <a:gd name="T58" fmla="*/ 13 w 29"/>
                <a:gd name="T59" fmla="*/ 16 h 32"/>
                <a:gd name="T60" fmla="*/ 14 w 29"/>
                <a:gd name="T6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2">
                  <a:moveTo>
                    <a:pt x="29" y="32"/>
                  </a:moveTo>
                  <a:cubicBezTo>
                    <a:pt x="28" y="32"/>
                    <a:pt x="28" y="32"/>
                    <a:pt x="28" y="32"/>
                  </a:cubicBezTo>
                  <a:cubicBezTo>
                    <a:pt x="22" y="32"/>
                    <a:pt x="21" y="30"/>
                    <a:pt x="19" y="27"/>
                  </a:cubicBezTo>
                  <a:cubicBezTo>
                    <a:pt x="18" y="25"/>
                    <a:pt x="17" y="23"/>
                    <a:pt x="16" y="20"/>
                  </a:cubicBezTo>
                  <a:cubicBezTo>
                    <a:pt x="16" y="18"/>
                    <a:pt x="15" y="18"/>
                    <a:pt x="14" y="18"/>
                  </a:cubicBezTo>
                  <a:cubicBezTo>
                    <a:pt x="12" y="18"/>
                    <a:pt x="12" y="18"/>
                    <a:pt x="12" y="18"/>
                  </a:cubicBezTo>
                  <a:cubicBezTo>
                    <a:pt x="11" y="25"/>
                    <a:pt x="11" y="25"/>
                    <a:pt x="11" y="25"/>
                  </a:cubicBezTo>
                  <a:cubicBezTo>
                    <a:pt x="10" y="29"/>
                    <a:pt x="10" y="30"/>
                    <a:pt x="14" y="30"/>
                  </a:cubicBezTo>
                  <a:cubicBezTo>
                    <a:pt x="14" y="31"/>
                    <a:pt x="14" y="31"/>
                    <a:pt x="14" y="31"/>
                  </a:cubicBezTo>
                  <a:cubicBezTo>
                    <a:pt x="0" y="31"/>
                    <a:pt x="0" y="31"/>
                    <a:pt x="0" y="31"/>
                  </a:cubicBezTo>
                  <a:cubicBezTo>
                    <a:pt x="1" y="30"/>
                    <a:pt x="1" y="30"/>
                    <a:pt x="1" y="30"/>
                  </a:cubicBezTo>
                  <a:cubicBezTo>
                    <a:pt x="4" y="30"/>
                    <a:pt x="5" y="29"/>
                    <a:pt x="6" y="25"/>
                  </a:cubicBezTo>
                  <a:cubicBezTo>
                    <a:pt x="9" y="6"/>
                    <a:pt x="9" y="6"/>
                    <a:pt x="9" y="6"/>
                  </a:cubicBezTo>
                  <a:cubicBezTo>
                    <a:pt x="10" y="2"/>
                    <a:pt x="10" y="2"/>
                    <a:pt x="6" y="2"/>
                  </a:cubicBezTo>
                  <a:cubicBezTo>
                    <a:pt x="6" y="0"/>
                    <a:pt x="6" y="0"/>
                    <a:pt x="6" y="0"/>
                  </a:cubicBezTo>
                  <a:cubicBezTo>
                    <a:pt x="18" y="0"/>
                    <a:pt x="18" y="0"/>
                    <a:pt x="18" y="0"/>
                  </a:cubicBezTo>
                  <a:cubicBezTo>
                    <a:pt x="21" y="0"/>
                    <a:pt x="23" y="1"/>
                    <a:pt x="25" y="2"/>
                  </a:cubicBezTo>
                  <a:cubicBezTo>
                    <a:pt x="27" y="3"/>
                    <a:pt x="28" y="5"/>
                    <a:pt x="28" y="8"/>
                  </a:cubicBezTo>
                  <a:cubicBezTo>
                    <a:pt x="28" y="13"/>
                    <a:pt x="25" y="16"/>
                    <a:pt x="21" y="17"/>
                  </a:cubicBezTo>
                  <a:cubicBezTo>
                    <a:pt x="21" y="18"/>
                    <a:pt x="22" y="21"/>
                    <a:pt x="23" y="23"/>
                  </a:cubicBezTo>
                  <a:cubicBezTo>
                    <a:pt x="25" y="26"/>
                    <a:pt x="26" y="27"/>
                    <a:pt x="26" y="28"/>
                  </a:cubicBezTo>
                  <a:cubicBezTo>
                    <a:pt x="27" y="30"/>
                    <a:pt x="28" y="30"/>
                    <a:pt x="29" y="30"/>
                  </a:cubicBezTo>
                  <a:lnTo>
                    <a:pt x="29" y="32"/>
                  </a:lnTo>
                  <a:close/>
                  <a:moveTo>
                    <a:pt x="14" y="16"/>
                  </a:moveTo>
                  <a:cubicBezTo>
                    <a:pt x="16" y="16"/>
                    <a:pt x="18" y="16"/>
                    <a:pt x="19" y="15"/>
                  </a:cubicBezTo>
                  <a:cubicBezTo>
                    <a:pt x="21" y="14"/>
                    <a:pt x="22" y="11"/>
                    <a:pt x="22" y="8"/>
                  </a:cubicBezTo>
                  <a:cubicBezTo>
                    <a:pt x="22" y="4"/>
                    <a:pt x="20" y="2"/>
                    <a:pt x="18" y="2"/>
                  </a:cubicBezTo>
                  <a:cubicBezTo>
                    <a:pt x="17" y="2"/>
                    <a:pt x="16" y="2"/>
                    <a:pt x="16" y="3"/>
                  </a:cubicBezTo>
                  <a:cubicBezTo>
                    <a:pt x="15" y="3"/>
                    <a:pt x="15" y="4"/>
                    <a:pt x="15" y="5"/>
                  </a:cubicBezTo>
                  <a:cubicBezTo>
                    <a:pt x="13" y="16"/>
                    <a:pt x="13" y="16"/>
                    <a:pt x="13" y="16"/>
                  </a:cubicBezTo>
                  <a:lnTo>
                    <a:pt x="1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0" name="Freeform 21"/>
            <p:cNvSpPr>
              <a:spLocks/>
            </p:cNvSpPr>
            <p:nvPr/>
          </p:nvSpPr>
          <p:spPr bwMode="auto">
            <a:xfrm>
              <a:off x="4381500" y="547688"/>
              <a:ext cx="95250" cy="117475"/>
            </a:xfrm>
            <a:custGeom>
              <a:avLst/>
              <a:gdLst>
                <a:gd name="T0" fmla="*/ 25 w 25"/>
                <a:gd name="T1" fmla="*/ 24 h 31"/>
                <a:gd name="T2" fmla="*/ 22 w 25"/>
                <a:gd name="T3" fmla="*/ 31 h 31"/>
                <a:gd name="T4" fmla="*/ 0 w 25"/>
                <a:gd name="T5" fmla="*/ 31 h 31"/>
                <a:gd name="T6" fmla="*/ 0 w 25"/>
                <a:gd name="T7" fmla="*/ 30 h 31"/>
                <a:gd name="T8" fmla="*/ 5 w 25"/>
                <a:gd name="T9" fmla="*/ 26 h 31"/>
                <a:gd name="T10" fmla="*/ 9 w 25"/>
                <a:gd name="T11" fmla="*/ 6 h 31"/>
                <a:gd name="T12" fmla="*/ 6 w 25"/>
                <a:gd name="T13" fmla="*/ 2 h 31"/>
                <a:gd name="T14" fmla="*/ 6 w 25"/>
                <a:gd name="T15" fmla="*/ 0 h 31"/>
                <a:gd name="T16" fmla="*/ 19 w 25"/>
                <a:gd name="T17" fmla="*/ 0 h 31"/>
                <a:gd name="T18" fmla="*/ 19 w 25"/>
                <a:gd name="T19" fmla="*/ 2 h 31"/>
                <a:gd name="T20" fmla="*/ 14 w 25"/>
                <a:gd name="T21" fmla="*/ 6 h 31"/>
                <a:gd name="T22" fmla="*/ 11 w 25"/>
                <a:gd name="T23" fmla="*/ 25 h 31"/>
                <a:gd name="T24" fmla="*/ 11 w 25"/>
                <a:gd name="T25" fmla="*/ 29 h 31"/>
                <a:gd name="T26" fmla="*/ 15 w 25"/>
                <a:gd name="T27" fmla="*/ 30 h 31"/>
                <a:gd name="T28" fmla="*/ 20 w 25"/>
                <a:gd name="T29" fmla="*/ 28 h 31"/>
                <a:gd name="T30" fmla="*/ 24 w 25"/>
                <a:gd name="T31" fmla="*/ 23 h 31"/>
                <a:gd name="T32" fmla="*/ 25 w 25"/>
                <a:gd name="T3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1">
                  <a:moveTo>
                    <a:pt x="25" y="24"/>
                  </a:moveTo>
                  <a:cubicBezTo>
                    <a:pt x="25" y="25"/>
                    <a:pt x="23" y="30"/>
                    <a:pt x="22" y="31"/>
                  </a:cubicBezTo>
                  <a:cubicBezTo>
                    <a:pt x="0" y="31"/>
                    <a:pt x="0" y="31"/>
                    <a:pt x="0" y="31"/>
                  </a:cubicBezTo>
                  <a:cubicBezTo>
                    <a:pt x="0" y="30"/>
                    <a:pt x="0" y="30"/>
                    <a:pt x="0" y="30"/>
                  </a:cubicBezTo>
                  <a:cubicBezTo>
                    <a:pt x="4" y="30"/>
                    <a:pt x="4" y="29"/>
                    <a:pt x="5" y="26"/>
                  </a:cubicBezTo>
                  <a:cubicBezTo>
                    <a:pt x="9" y="6"/>
                    <a:pt x="9" y="6"/>
                    <a:pt x="9" y="6"/>
                  </a:cubicBezTo>
                  <a:cubicBezTo>
                    <a:pt x="10" y="3"/>
                    <a:pt x="9" y="2"/>
                    <a:pt x="6" y="2"/>
                  </a:cubicBezTo>
                  <a:cubicBezTo>
                    <a:pt x="6" y="0"/>
                    <a:pt x="6" y="0"/>
                    <a:pt x="6" y="0"/>
                  </a:cubicBezTo>
                  <a:cubicBezTo>
                    <a:pt x="19" y="0"/>
                    <a:pt x="19" y="0"/>
                    <a:pt x="19" y="0"/>
                  </a:cubicBezTo>
                  <a:cubicBezTo>
                    <a:pt x="19" y="2"/>
                    <a:pt x="19" y="2"/>
                    <a:pt x="19" y="2"/>
                  </a:cubicBezTo>
                  <a:cubicBezTo>
                    <a:pt x="15" y="2"/>
                    <a:pt x="15" y="3"/>
                    <a:pt x="14" y="6"/>
                  </a:cubicBezTo>
                  <a:cubicBezTo>
                    <a:pt x="11" y="25"/>
                    <a:pt x="11" y="25"/>
                    <a:pt x="11" y="25"/>
                  </a:cubicBezTo>
                  <a:cubicBezTo>
                    <a:pt x="10" y="27"/>
                    <a:pt x="10" y="28"/>
                    <a:pt x="11" y="29"/>
                  </a:cubicBezTo>
                  <a:cubicBezTo>
                    <a:pt x="12" y="29"/>
                    <a:pt x="13" y="30"/>
                    <a:pt x="15" y="30"/>
                  </a:cubicBezTo>
                  <a:cubicBezTo>
                    <a:pt x="17" y="30"/>
                    <a:pt x="19" y="29"/>
                    <a:pt x="20" y="28"/>
                  </a:cubicBezTo>
                  <a:cubicBezTo>
                    <a:pt x="21" y="27"/>
                    <a:pt x="22" y="25"/>
                    <a:pt x="24" y="23"/>
                  </a:cubicBezTo>
                  <a:lnTo>
                    <a:pt x="25"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1" name="Freeform 22"/>
            <p:cNvSpPr>
              <a:spLocks noEditPoints="1"/>
            </p:cNvSpPr>
            <p:nvPr/>
          </p:nvSpPr>
          <p:spPr bwMode="auto">
            <a:xfrm>
              <a:off x="4487863" y="547688"/>
              <a:ext cx="127000" cy="117475"/>
            </a:xfrm>
            <a:custGeom>
              <a:avLst/>
              <a:gdLst>
                <a:gd name="T0" fmla="*/ 18 w 34"/>
                <a:gd name="T1" fmla="*/ 0 h 31"/>
                <a:gd name="T2" fmla="*/ 34 w 34"/>
                <a:gd name="T3" fmla="*/ 14 h 31"/>
                <a:gd name="T4" fmla="*/ 26 w 34"/>
                <a:gd name="T5" fmla="*/ 28 h 31"/>
                <a:gd name="T6" fmla="*/ 11 w 34"/>
                <a:gd name="T7" fmla="*/ 31 h 31"/>
                <a:gd name="T8" fmla="*/ 0 w 34"/>
                <a:gd name="T9" fmla="*/ 31 h 31"/>
                <a:gd name="T10" fmla="*/ 0 w 34"/>
                <a:gd name="T11" fmla="*/ 30 h 31"/>
                <a:gd name="T12" fmla="*/ 5 w 34"/>
                <a:gd name="T13" fmla="*/ 26 h 31"/>
                <a:gd name="T14" fmla="*/ 9 w 34"/>
                <a:gd name="T15" fmla="*/ 6 h 31"/>
                <a:gd name="T16" fmla="*/ 5 w 34"/>
                <a:gd name="T17" fmla="*/ 2 h 31"/>
                <a:gd name="T18" fmla="*/ 6 w 34"/>
                <a:gd name="T19" fmla="*/ 0 h 31"/>
                <a:gd name="T20" fmla="*/ 18 w 34"/>
                <a:gd name="T21" fmla="*/ 0 h 31"/>
                <a:gd name="T22" fmla="*/ 11 w 34"/>
                <a:gd name="T23" fmla="*/ 25 h 31"/>
                <a:gd name="T24" fmla="*/ 11 w 34"/>
                <a:gd name="T25" fmla="*/ 29 h 31"/>
                <a:gd name="T26" fmla="*/ 14 w 34"/>
                <a:gd name="T27" fmla="*/ 30 h 31"/>
                <a:gd name="T28" fmla="*/ 28 w 34"/>
                <a:gd name="T29" fmla="*/ 13 h 31"/>
                <a:gd name="T30" fmla="*/ 18 w 34"/>
                <a:gd name="T31" fmla="*/ 2 h 31"/>
                <a:gd name="T32" fmla="*/ 15 w 34"/>
                <a:gd name="T33" fmla="*/ 3 h 31"/>
                <a:gd name="T34" fmla="*/ 14 w 34"/>
                <a:gd name="T35" fmla="*/ 5 h 31"/>
                <a:gd name="T36" fmla="*/ 11 w 34"/>
                <a:gd name="T3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1">
                  <a:moveTo>
                    <a:pt x="18" y="0"/>
                  </a:moveTo>
                  <a:cubicBezTo>
                    <a:pt x="28" y="0"/>
                    <a:pt x="34" y="4"/>
                    <a:pt x="34" y="14"/>
                  </a:cubicBezTo>
                  <a:cubicBezTo>
                    <a:pt x="34" y="19"/>
                    <a:pt x="31" y="25"/>
                    <a:pt x="26" y="28"/>
                  </a:cubicBezTo>
                  <a:cubicBezTo>
                    <a:pt x="22" y="31"/>
                    <a:pt x="17" y="31"/>
                    <a:pt x="11" y="31"/>
                  </a:cubicBezTo>
                  <a:cubicBezTo>
                    <a:pt x="0" y="31"/>
                    <a:pt x="0" y="31"/>
                    <a:pt x="0" y="31"/>
                  </a:cubicBezTo>
                  <a:cubicBezTo>
                    <a:pt x="0" y="30"/>
                    <a:pt x="0" y="30"/>
                    <a:pt x="0" y="30"/>
                  </a:cubicBezTo>
                  <a:cubicBezTo>
                    <a:pt x="4" y="30"/>
                    <a:pt x="4" y="29"/>
                    <a:pt x="5" y="26"/>
                  </a:cubicBezTo>
                  <a:cubicBezTo>
                    <a:pt x="9" y="6"/>
                    <a:pt x="9" y="6"/>
                    <a:pt x="9" y="6"/>
                  </a:cubicBezTo>
                  <a:cubicBezTo>
                    <a:pt x="9" y="3"/>
                    <a:pt x="9" y="2"/>
                    <a:pt x="5" y="2"/>
                  </a:cubicBezTo>
                  <a:cubicBezTo>
                    <a:pt x="6" y="0"/>
                    <a:pt x="6" y="0"/>
                    <a:pt x="6" y="0"/>
                  </a:cubicBezTo>
                  <a:lnTo>
                    <a:pt x="18" y="0"/>
                  </a:lnTo>
                  <a:close/>
                  <a:moveTo>
                    <a:pt x="11" y="25"/>
                  </a:moveTo>
                  <a:cubicBezTo>
                    <a:pt x="10" y="27"/>
                    <a:pt x="10" y="28"/>
                    <a:pt x="11" y="29"/>
                  </a:cubicBezTo>
                  <a:cubicBezTo>
                    <a:pt x="12" y="29"/>
                    <a:pt x="13" y="30"/>
                    <a:pt x="14" y="30"/>
                  </a:cubicBezTo>
                  <a:cubicBezTo>
                    <a:pt x="23" y="30"/>
                    <a:pt x="28" y="22"/>
                    <a:pt x="28" y="13"/>
                  </a:cubicBezTo>
                  <a:cubicBezTo>
                    <a:pt x="28" y="7"/>
                    <a:pt x="25" y="2"/>
                    <a:pt x="18" y="2"/>
                  </a:cubicBezTo>
                  <a:cubicBezTo>
                    <a:pt x="17" y="2"/>
                    <a:pt x="16" y="2"/>
                    <a:pt x="15" y="3"/>
                  </a:cubicBezTo>
                  <a:cubicBezTo>
                    <a:pt x="15" y="3"/>
                    <a:pt x="15" y="4"/>
                    <a:pt x="14" y="5"/>
                  </a:cubicBezTo>
                  <a:lnTo>
                    <a:pt x="1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2" name="Freeform 23"/>
            <p:cNvSpPr>
              <a:spLocks/>
            </p:cNvSpPr>
            <p:nvPr/>
          </p:nvSpPr>
          <p:spPr bwMode="auto">
            <a:xfrm>
              <a:off x="4686300" y="542925"/>
              <a:ext cx="106363" cy="122238"/>
            </a:xfrm>
            <a:custGeom>
              <a:avLst/>
              <a:gdLst>
                <a:gd name="T0" fmla="*/ 28 w 28"/>
                <a:gd name="T1" fmla="*/ 0 h 32"/>
                <a:gd name="T2" fmla="*/ 27 w 28"/>
                <a:gd name="T3" fmla="*/ 9 h 32"/>
                <a:gd name="T4" fmla="*/ 25 w 28"/>
                <a:gd name="T5" fmla="*/ 9 h 32"/>
                <a:gd name="T6" fmla="*/ 25 w 28"/>
                <a:gd name="T7" fmla="*/ 5 h 32"/>
                <a:gd name="T8" fmla="*/ 20 w 28"/>
                <a:gd name="T9" fmla="*/ 3 h 32"/>
                <a:gd name="T10" fmla="*/ 17 w 28"/>
                <a:gd name="T11" fmla="*/ 3 h 32"/>
                <a:gd name="T12" fmla="*/ 13 w 28"/>
                <a:gd name="T13" fmla="*/ 26 h 32"/>
                <a:gd name="T14" fmla="*/ 17 w 28"/>
                <a:gd name="T15" fmla="*/ 31 h 32"/>
                <a:gd name="T16" fmla="*/ 17 w 28"/>
                <a:gd name="T17" fmla="*/ 32 h 32"/>
                <a:gd name="T18" fmla="*/ 2 w 28"/>
                <a:gd name="T19" fmla="*/ 32 h 32"/>
                <a:gd name="T20" fmla="*/ 2 w 28"/>
                <a:gd name="T21" fmla="*/ 31 h 32"/>
                <a:gd name="T22" fmla="*/ 8 w 28"/>
                <a:gd name="T23" fmla="*/ 26 h 32"/>
                <a:gd name="T24" fmla="*/ 12 w 28"/>
                <a:gd name="T25" fmla="*/ 3 h 32"/>
                <a:gd name="T26" fmla="*/ 10 w 28"/>
                <a:gd name="T27" fmla="*/ 3 h 32"/>
                <a:gd name="T28" fmla="*/ 4 w 28"/>
                <a:gd name="T29" fmla="*/ 5 h 32"/>
                <a:gd name="T30" fmla="*/ 2 w 28"/>
                <a:gd name="T31" fmla="*/ 9 h 32"/>
                <a:gd name="T32" fmla="*/ 0 w 28"/>
                <a:gd name="T33" fmla="*/ 9 h 32"/>
                <a:gd name="T34" fmla="*/ 3 w 28"/>
                <a:gd name="T35" fmla="*/ 0 h 32"/>
                <a:gd name="T36" fmla="*/ 4 w 28"/>
                <a:gd name="T37" fmla="*/ 0 h 32"/>
                <a:gd name="T38" fmla="*/ 6 w 28"/>
                <a:gd name="T39" fmla="*/ 1 h 32"/>
                <a:gd name="T40" fmla="*/ 25 w 28"/>
                <a:gd name="T41" fmla="*/ 1 h 32"/>
                <a:gd name="T42" fmla="*/ 27 w 28"/>
                <a:gd name="T43" fmla="*/ 0 h 32"/>
                <a:gd name="T44" fmla="*/ 28 w 2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2">
                  <a:moveTo>
                    <a:pt x="28" y="0"/>
                  </a:moveTo>
                  <a:cubicBezTo>
                    <a:pt x="28" y="2"/>
                    <a:pt x="27" y="6"/>
                    <a:pt x="27" y="9"/>
                  </a:cubicBezTo>
                  <a:cubicBezTo>
                    <a:pt x="25" y="9"/>
                    <a:pt x="25" y="9"/>
                    <a:pt x="25" y="9"/>
                  </a:cubicBezTo>
                  <a:cubicBezTo>
                    <a:pt x="25" y="7"/>
                    <a:pt x="25" y="5"/>
                    <a:pt x="25" y="5"/>
                  </a:cubicBezTo>
                  <a:cubicBezTo>
                    <a:pt x="24" y="3"/>
                    <a:pt x="23" y="3"/>
                    <a:pt x="20" y="3"/>
                  </a:cubicBezTo>
                  <a:cubicBezTo>
                    <a:pt x="17" y="3"/>
                    <a:pt x="17" y="3"/>
                    <a:pt x="17" y="3"/>
                  </a:cubicBezTo>
                  <a:cubicBezTo>
                    <a:pt x="13" y="26"/>
                    <a:pt x="13" y="26"/>
                    <a:pt x="13" y="26"/>
                  </a:cubicBezTo>
                  <a:cubicBezTo>
                    <a:pt x="12" y="30"/>
                    <a:pt x="13" y="31"/>
                    <a:pt x="17" y="31"/>
                  </a:cubicBezTo>
                  <a:cubicBezTo>
                    <a:pt x="17" y="32"/>
                    <a:pt x="17" y="32"/>
                    <a:pt x="17" y="32"/>
                  </a:cubicBezTo>
                  <a:cubicBezTo>
                    <a:pt x="2" y="32"/>
                    <a:pt x="2" y="32"/>
                    <a:pt x="2" y="32"/>
                  </a:cubicBezTo>
                  <a:cubicBezTo>
                    <a:pt x="2" y="31"/>
                    <a:pt x="2" y="31"/>
                    <a:pt x="2" y="31"/>
                  </a:cubicBezTo>
                  <a:cubicBezTo>
                    <a:pt x="7" y="31"/>
                    <a:pt x="7" y="30"/>
                    <a:pt x="8" y="26"/>
                  </a:cubicBezTo>
                  <a:cubicBezTo>
                    <a:pt x="12" y="3"/>
                    <a:pt x="12" y="3"/>
                    <a:pt x="12" y="3"/>
                  </a:cubicBezTo>
                  <a:cubicBezTo>
                    <a:pt x="10" y="3"/>
                    <a:pt x="10" y="3"/>
                    <a:pt x="10" y="3"/>
                  </a:cubicBezTo>
                  <a:cubicBezTo>
                    <a:pt x="6" y="3"/>
                    <a:pt x="5" y="4"/>
                    <a:pt x="4" y="5"/>
                  </a:cubicBezTo>
                  <a:cubicBezTo>
                    <a:pt x="4" y="6"/>
                    <a:pt x="3" y="7"/>
                    <a:pt x="2" y="9"/>
                  </a:cubicBezTo>
                  <a:cubicBezTo>
                    <a:pt x="0" y="9"/>
                    <a:pt x="0" y="9"/>
                    <a:pt x="0" y="9"/>
                  </a:cubicBezTo>
                  <a:cubicBezTo>
                    <a:pt x="1" y="6"/>
                    <a:pt x="2" y="3"/>
                    <a:pt x="3" y="0"/>
                  </a:cubicBezTo>
                  <a:cubicBezTo>
                    <a:pt x="4" y="0"/>
                    <a:pt x="4" y="0"/>
                    <a:pt x="4" y="0"/>
                  </a:cubicBezTo>
                  <a:cubicBezTo>
                    <a:pt x="4" y="1"/>
                    <a:pt x="5" y="1"/>
                    <a:pt x="6" y="1"/>
                  </a:cubicBezTo>
                  <a:cubicBezTo>
                    <a:pt x="25" y="1"/>
                    <a:pt x="25" y="1"/>
                    <a:pt x="25" y="1"/>
                  </a:cubicBezTo>
                  <a:cubicBezTo>
                    <a:pt x="26" y="1"/>
                    <a:pt x="26" y="1"/>
                    <a:pt x="27"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3" name="Freeform 24"/>
            <p:cNvSpPr>
              <a:spLocks noEditPoints="1"/>
            </p:cNvSpPr>
            <p:nvPr/>
          </p:nvSpPr>
          <p:spPr bwMode="auto">
            <a:xfrm>
              <a:off x="4803775" y="547688"/>
              <a:ext cx="115888" cy="120650"/>
            </a:xfrm>
            <a:custGeom>
              <a:avLst/>
              <a:gdLst>
                <a:gd name="T0" fmla="*/ 31 w 31"/>
                <a:gd name="T1" fmla="*/ 13 h 32"/>
                <a:gd name="T2" fmla="*/ 13 w 31"/>
                <a:gd name="T3" fmla="*/ 32 h 32"/>
                <a:gd name="T4" fmla="*/ 0 w 31"/>
                <a:gd name="T5" fmla="*/ 19 h 32"/>
                <a:gd name="T6" fmla="*/ 18 w 31"/>
                <a:gd name="T7" fmla="*/ 0 h 32"/>
                <a:gd name="T8" fmla="*/ 31 w 31"/>
                <a:gd name="T9" fmla="*/ 13 h 32"/>
                <a:gd name="T10" fmla="*/ 6 w 31"/>
                <a:gd name="T11" fmla="*/ 20 h 32"/>
                <a:gd name="T12" fmla="*/ 13 w 31"/>
                <a:gd name="T13" fmla="*/ 30 h 32"/>
                <a:gd name="T14" fmla="*/ 24 w 31"/>
                <a:gd name="T15" fmla="*/ 12 h 32"/>
                <a:gd name="T16" fmla="*/ 17 w 31"/>
                <a:gd name="T17" fmla="*/ 1 h 32"/>
                <a:gd name="T18" fmla="*/ 6 w 31"/>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31" y="13"/>
                  </a:moveTo>
                  <a:cubicBezTo>
                    <a:pt x="31" y="24"/>
                    <a:pt x="23" y="32"/>
                    <a:pt x="13" y="32"/>
                  </a:cubicBezTo>
                  <a:cubicBezTo>
                    <a:pt x="5" y="32"/>
                    <a:pt x="0" y="27"/>
                    <a:pt x="0" y="19"/>
                  </a:cubicBezTo>
                  <a:cubicBezTo>
                    <a:pt x="0" y="8"/>
                    <a:pt x="7" y="0"/>
                    <a:pt x="18" y="0"/>
                  </a:cubicBezTo>
                  <a:cubicBezTo>
                    <a:pt x="25" y="0"/>
                    <a:pt x="31" y="5"/>
                    <a:pt x="31" y="13"/>
                  </a:cubicBezTo>
                  <a:close/>
                  <a:moveTo>
                    <a:pt x="6" y="20"/>
                  </a:moveTo>
                  <a:cubicBezTo>
                    <a:pt x="6" y="26"/>
                    <a:pt x="8" y="30"/>
                    <a:pt x="13" y="30"/>
                  </a:cubicBezTo>
                  <a:cubicBezTo>
                    <a:pt x="20" y="30"/>
                    <a:pt x="24" y="20"/>
                    <a:pt x="24" y="12"/>
                  </a:cubicBezTo>
                  <a:cubicBezTo>
                    <a:pt x="24" y="6"/>
                    <a:pt x="23" y="1"/>
                    <a:pt x="17" y="1"/>
                  </a:cubicBezTo>
                  <a:cubicBezTo>
                    <a:pt x="11" y="1"/>
                    <a:pt x="6" y="11"/>
                    <a:pt x="6"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4" name="Freeform 25"/>
            <p:cNvSpPr>
              <a:spLocks/>
            </p:cNvSpPr>
            <p:nvPr/>
          </p:nvSpPr>
          <p:spPr bwMode="auto">
            <a:xfrm>
              <a:off x="4943475" y="547688"/>
              <a:ext cx="112713" cy="120650"/>
            </a:xfrm>
            <a:custGeom>
              <a:avLst/>
              <a:gdLst>
                <a:gd name="T0" fmla="*/ 27 w 30"/>
                <a:gd name="T1" fmla="*/ 9 h 32"/>
                <a:gd name="T2" fmla="*/ 20 w 30"/>
                <a:gd name="T3" fmla="*/ 2 h 32"/>
                <a:gd name="T4" fmla="*/ 6 w 30"/>
                <a:gd name="T5" fmla="*/ 18 h 32"/>
                <a:gd name="T6" fmla="*/ 16 w 30"/>
                <a:gd name="T7" fmla="*/ 30 h 32"/>
                <a:gd name="T8" fmla="*/ 20 w 30"/>
                <a:gd name="T9" fmla="*/ 27 h 32"/>
                <a:gd name="T10" fmla="*/ 21 w 30"/>
                <a:gd name="T11" fmla="*/ 23 h 32"/>
                <a:gd name="T12" fmla="*/ 16 w 30"/>
                <a:gd name="T13" fmla="*/ 19 h 32"/>
                <a:gd name="T14" fmla="*/ 17 w 30"/>
                <a:gd name="T15" fmla="*/ 17 h 32"/>
                <a:gd name="T16" fmla="*/ 30 w 30"/>
                <a:gd name="T17" fmla="*/ 17 h 32"/>
                <a:gd name="T18" fmla="*/ 30 w 30"/>
                <a:gd name="T19" fmla="*/ 19 h 32"/>
                <a:gd name="T20" fmla="*/ 26 w 30"/>
                <a:gd name="T21" fmla="*/ 23 h 32"/>
                <a:gd name="T22" fmla="*/ 25 w 30"/>
                <a:gd name="T23" fmla="*/ 27 h 32"/>
                <a:gd name="T24" fmla="*/ 25 w 30"/>
                <a:gd name="T25" fmla="*/ 30 h 32"/>
                <a:gd name="T26" fmla="*/ 15 w 30"/>
                <a:gd name="T27" fmla="*/ 32 h 32"/>
                <a:gd name="T28" fmla="*/ 0 w 30"/>
                <a:gd name="T29" fmla="*/ 18 h 32"/>
                <a:gd name="T30" fmla="*/ 21 w 30"/>
                <a:gd name="T31" fmla="*/ 0 h 32"/>
                <a:gd name="T32" fmla="*/ 29 w 30"/>
                <a:gd name="T33" fmla="*/ 1 h 32"/>
                <a:gd name="T34" fmla="*/ 29 w 30"/>
                <a:gd name="T35" fmla="*/ 9 h 32"/>
                <a:gd name="T36" fmla="*/ 27 w 30"/>
                <a:gd name="T3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2">
                  <a:moveTo>
                    <a:pt x="27" y="9"/>
                  </a:moveTo>
                  <a:cubicBezTo>
                    <a:pt x="27" y="3"/>
                    <a:pt x="24" y="2"/>
                    <a:pt x="20" y="2"/>
                  </a:cubicBezTo>
                  <a:cubicBezTo>
                    <a:pt x="12" y="2"/>
                    <a:pt x="6" y="9"/>
                    <a:pt x="6" y="18"/>
                  </a:cubicBezTo>
                  <a:cubicBezTo>
                    <a:pt x="6" y="26"/>
                    <a:pt x="10" y="30"/>
                    <a:pt x="16" y="30"/>
                  </a:cubicBezTo>
                  <a:cubicBezTo>
                    <a:pt x="18" y="30"/>
                    <a:pt x="19" y="30"/>
                    <a:pt x="20" y="27"/>
                  </a:cubicBezTo>
                  <a:cubicBezTo>
                    <a:pt x="21" y="23"/>
                    <a:pt x="21" y="23"/>
                    <a:pt x="21" y="23"/>
                  </a:cubicBezTo>
                  <a:cubicBezTo>
                    <a:pt x="21" y="19"/>
                    <a:pt x="21" y="19"/>
                    <a:pt x="16" y="19"/>
                  </a:cubicBezTo>
                  <a:cubicBezTo>
                    <a:pt x="17" y="17"/>
                    <a:pt x="17" y="17"/>
                    <a:pt x="17" y="17"/>
                  </a:cubicBezTo>
                  <a:cubicBezTo>
                    <a:pt x="30" y="17"/>
                    <a:pt x="30" y="17"/>
                    <a:pt x="30" y="17"/>
                  </a:cubicBezTo>
                  <a:cubicBezTo>
                    <a:pt x="30" y="19"/>
                    <a:pt x="30" y="19"/>
                    <a:pt x="30" y="19"/>
                  </a:cubicBezTo>
                  <a:cubicBezTo>
                    <a:pt x="27" y="19"/>
                    <a:pt x="27" y="19"/>
                    <a:pt x="26" y="23"/>
                  </a:cubicBezTo>
                  <a:cubicBezTo>
                    <a:pt x="25" y="27"/>
                    <a:pt x="25" y="27"/>
                    <a:pt x="25" y="27"/>
                  </a:cubicBezTo>
                  <a:cubicBezTo>
                    <a:pt x="25" y="28"/>
                    <a:pt x="25" y="29"/>
                    <a:pt x="25" y="30"/>
                  </a:cubicBezTo>
                  <a:cubicBezTo>
                    <a:pt x="22" y="31"/>
                    <a:pt x="19" y="32"/>
                    <a:pt x="15" y="32"/>
                  </a:cubicBezTo>
                  <a:cubicBezTo>
                    <a:pt x="6" y="32"/>
                    <a:pt x="0" y="27"/>
                    <a:pt x="0" y="18"/>
                  </a:cubicBezTo>
                  <a:cubicBezTo>
                    <a:pt x="0" y="7"/>
                    <a:pt x="9" y="0"/>
                    <a:pt x="21" y="0"/>
                  </a:cubicBezTo>
                  <a:cubicBezTo>
                    <a:pt x="25" y="0"/>
                    <a:pt x="28" y="1"/>
                    <a:pt x="29" y="1"/>
                  </a:cubicBezTo>
                  <a:cubicBezTo>
                    <a:pt x="29" y="2"/>
                    <a:pt x="29" y="5"/>
                    <a:pt x="29" y="9"/>
                  </a:cubicBezTo>
                  <a:lnTo>
                    <a:pt x="27"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5" name="Freeform 26"/>
            <p:cNvSpPr>
              <a:spLocks/>
            </p:cNvSpPr>
            <p:nvPr/>
          </p:nvSpPr>
          <p:spPr bwMode="auto">
            <a:xfrm>
              <a:off x="5064125" y="547688"/>
              <a:ext cx="104775" cy="117475"/>
            </a:xfrm>
            <a:custGeom>
              <a:avLst/>
              <a:gdLst>
                <a:gd name="T0" fmla="*/ 28 w 28"/>
                <a:gd name="T1" fmla="*/ 0 h 31"/>
                <a:gd name="T2" fmla="*/ 27 w 28"/>
                <a:gd name="T3" fmla="*/ 8 h 31"/>
                <a:gd name="T4" fmla="*/ 25 w 28"/>
                <a:gd name="T5" fmla="*/ 8 h 31"/>
                <a:gd name="T6" fmla="*/ 24 w 28"/>
                <a:gd name="T7" fmla="*/ 4 h 31"/>
                <a:gd name="T8" fmla="*/ 20 w 28"/>
                <a:gd name="T9" fmla="*/ 2 h 31"/>
                <a:gd name="T10" fmla="*/ 17 w 28"/>
                <a:gd name="T11" fmla="*/ 2 h 31"/>
                <a:gd name="T12" fmla="*/ 15 w 28"/>
                <a:gd name="T13" fmla="*/ 4 h 31"/>
                <a:gd name="T14" fmla="*/ 13 w 28"/>
                <a:gd name="T15" fmla="*/ 14 h 31"/>
                <a:gd name="T16" fmla="*/ 17 w 28"/>
                <a:gd name="T17" fmla="*/ 14 h 31"/>
                <a:gd name="T18" fmla="*/ 22 w 28"/>
                <a:gd name="T19" fmla="*/ 11 h 31"/>
                <a:gd name="T20" fmla="*/ 24 w 28"/>
                <a:gd name="T21" fmla="*/ 11 h 31"/>
                <a:gd name="T22" fmla="*/ 22 w 28"/>
                <a:gd name="T23" fmla="*/ 20 h 31"/>
                <a:gd name="T24" fmla="*/ 20 w 28"/>
                <a:gd name="T25" fmla="*/ 20 h 31"/>
                <a:gd name="T26" fmla="*/ 16 w 28"/>
                <a:gd name="T27" fmla="*/ 16 h 31"/>
                <a:gd name="T28" fmla="*/ 13 w 28"/>
                <a:gd name="T29" fmla="*/ 16 h 31"/>
                <a:gd name="T30" fmla="*/ 11 w 28"/>
                <a:gd name="T31" fmla="*/ 25 h 31"/>
                <a:gd name="T32" fmla="*/ 11 w 28"/>
                <a:gd name="T33" fmla="*/ 29 h 31"/>
                <a:gd name="T34" fmla="*/ 15 w 28"/>
                <a:gd name="T35" fmla="*/ 30 h 31"/>
                <a:gd name="T36" fmla="*/ 21 w 28"/>
                <a:gd name="T37" fmla="*/ 28 h 31"/>
                <a:gd name="T38" fmla="*/ 25 w 28"/>
                <a:gd name="T39" fmla="*/ 23 h 31"/>
                <a:gd name="T40" fmla="*/ 26 w 28"/>
                <a:gd name="T41" fmla="*/ 24 h 31"/>
                <a:gd name="T42" fmla="*/ 23 w 28"/>
                <a:gd name="T43" fmla="*/ 31 h 31"/>
                <a:gd name="T44" fmla="*/ 0 w 28"/>
                <a:gd name="T45" fmla="*/ 31 h 31"/>
                <a:gd name="T46" fmla="*/ 0 w 28"/>
                <a:gd name="T47" fmla="*/ 30 h 31"/>
                <a:gd name="T48" fmla="*/ 5 w 28"/>
                <a:gd name="T49" fmla="*/ 25 h 31"/>
                <a:gd name="T50" fmla="*/ 9 w 28"/>
                <a:gd name="T51" fmla="*/ 6 h 31"/>
                <a:gd name="T52" fmla="*/ 6 w 28"/>
                <a:gd name="T53" fmla="*/ 2 h 31"/>
                <a:gd name="T54" fmla="*/ 6 w 28"/>
                <a:gd name="T55" fmla="*/ 0 h 31"/>
                <a:gd name="T56" fmla="*/ 28 w 28"/>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1">
                  <a:moveTo>
                    <a:pt x="28" y="0"/>
                  </a:moveTo>
                  <a:cubicBezTo>
                    <a:pt x="28" y="1"/>
                    <a:pt x="27" y="5"/>
                    <a:pt x="27" y="8"/>
                  </a:cubicBezTo>
                  <a:cubicBezTo>
                    <a:pt x="25" y="8"/>
                    <a:pt x="25" y="8"/>
                    <a:pt x="25" y="8"/>
                  </a:cubicBezTo>
                  <a:cubicBezTo>
                    <a:pt x="25" y="6"/>
                    <a:pt x="25" y="4"/>
                    <a:pt x="24" y="4"/>
                  </a:cubicBezTo>
                  <a:cubicBezTo>
                    <a:pt x="24" y="3"/>
                    <a:pt x="23" y="2"/>
                    <a:pt x="20" y="2"/>
                  </a:cubicBezTo>
                  <a:cubicBezTo>
                    <a:pt x="17" y="2"/>
                    <a:pt x="17" y="2"/>
                    <a:pt x="17" y="2"/>
                  </a:cubicBezTo>
                  <a:cubicBezTo>
                    <a:pt x="15" y="2"/>
                    <a:pt x="15" y="2"/>
                    <a:pt x="15" y="4"/>
                  </a:cubicBezTo>
                  <a:cubicBezTo>
                    <a:pt x="13" y="14"/>
                    <a:pt x="13" y="14"/>
                    <a:pt x="13" y="14"/>
                  </a:cubicBezTo>
                  <a:cubicBezTo>
                    <a:pt x="17" y="14"/>
                    <a:pt x="17" y="14"/>
                    <a:pt x="17" y="14"/>
                  </a:cubicBezTo>
                  <a:cubicBezTo>
                    <a:pt x="21" y="14"/>
                    <a:pt x="21" y="14"/>
                    <a:pt x="22" y="11"/>
                  </a:cubicBezTo>
                  <a:cubicBezTo>
                    <a:pt x="24" y="11"/>
                    <a:pt x="24" y="11"/>
                    <a:pt x="24" y="11"/>
                  </a:cubicBezTo>
                  <a:cubicBezTo>
                    <a:pt x="22" y="20"/>
                    <a:pt x="22" y="20"/>
                    <a:pt x="22" y="20"/>
                  </a:cubicBezTo>
                  <a:cubicBezTo>
                    <a:pt x="20" y="20"/>
                    <a:pt x="20" y="20"/>
                    <a:pt x="20" y="20"/>
                  </a:cubicBezTo>
                  <a:cubicBezTo>
                    <a:pt x="20" y="17"/>
                    <a:pt x="20" y="16"/>
                    <a:pt x="16" y="16"/>
                  </a:cubicBezTo>
                  <a:cubicBezTo>
                    <a:pt x="13" y="16"/>
                    <a:pt x="13" y="16"/>
                    <a:pt x="13" y="16"/>
                  </a:cubicBezTo>
                  <a:cubicBezTo>
                    <a:pt x="11" y="25"/>
                    <a:pt x="11" y="25"/>
                    <a:pt x="11" y="25"/>
                  </a:cubicBezTo>
                  <a:cubicBezTo>
                    <a:pt x="11" y="27"/>
                    <a:pt x="11" y="28"/>
                    <a:pt x="11" y="29"/>
                  </a:cubicBezTo>
                  <a:cubicBezTo>
                    <a:pt x="12" y="29"/>
                    <a:pt x="13" y="30"/>
                    <a:pt x="15" y="30"/>
                  </a:cubicBezTo>
                  <a:cubicBezTo>
                    <a:pt x="19" y="30"/>
                    <a:pt x="20" y="29"/>
                    <a:pt x="21" y="28"/>
                  </a:cubicBezTo>
                  <a:cubicBezTo>
                    <a:pt x="22" y="27"/>
                    <a:pt x="24" y="25"/>
                    <a:pt x="25" y="23"/>
                  </a:cubicBezTo>
                  <a:cubicBezTo>
                    <a:pt x="26" y="24"/>
                    <a:pt x="26" y="24"/>
                    <a:pt x="26" y="24"/>
                  </a:cubicBezTo>
                  <a:cubicBezTo>
                    <a:pt x="26" y="26"/>
                    <a:pt x="24" y="30"/>
                    <a:pt x="23" y="31"/>
                  </a:cubicBezTo>
                  <a:cubicBezTo>
                    <a:pt x="0" y="31"/>
                    <a:pt x="0" y="31"/>
                    <a:pt x="0" y="31"/>
                  </a:cubicBezTo>
                  <a:cubicBezTo>
                    <a:pt x="0" y="30"/>
                    <a:pt x="0" y="30"/>
                    <a:pt x="0" y="30"/>
                  </a:cubicBezTo>
                  <a:cubicBezTo>
                    <a:pt x="4" y="30"/>
                    <a:pt x="5" y="29"/>
                    <a:pt x="5" y="25"/>
                  </a:cubicBezTo>
                  <a:cubicBezTo>
                    <a:pt x="9" y="6"/>
                    <a:pt x="9" y="6"/>
                    <a:pt x="9" y="6"/>
                  </a:cubicBezTo>
                  <a:cubicBezTo>
                    <a:pt x="10" y="3"/>
                    <a:pt x="10" y="2"/>
                    <a:pt x="6" y="2"/>
                  </a:cubicBezTo>
                  <a:cubicBezTo>
                    <a:pt x="6" y="0"/>
                    <a:pt x="6" y="0"/>
                    <a:pt x="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6" name="Freeform 27"/>
            <p:cNvSpPr>
              <a:spLocks/>
            </p:cNvSpPr>
            <p:nvPr/>
          </p:nvSpPr>
          <p:spPr bwMode="auto">
            <a:xfrm>
              <a:off x="5187950" y="542925"/>
              <a:ext cx="104775" cy="122238"/>
            </a:xfrm>
            <a:custGeom>
              <a:avLst/>
              <a:gdLst>
                <a:gd name="T0" fmla="*/ 28 w 28"/>
                <a:gd name="T1" fmla="*/ 0 h 32"/>
                <a:gd name="T2" fmla="*/ 26 w 28"/>
                <a:gd name="T3" fmla="*/ 9 h 32"/>
                <a:gd name="T4" fmla="*/ 25 w 28"/>
                <a:gd name="T5" fmla="*/ 9 h 32"/>
                <a:gd name="T6" fmla="*/ 24 w 28"/>
                <a:gd name="T7" fmla="*/ 5 h 32"/>
                <a:gd name="T8" fmla="*/ 19 w 28"/>
                <a:gd name="T9" fmla="*/ 3 h 32"/>
                <a:gd name="T10" fmla="*/ 17 w 28"/>
                <a:gd name="T11" fmla="*/ 3 h 32"/>
                <a:gd name="T12" fmla="*/ 12 w 28"/>
                <a:gd name="T13" fmla="*/ 26 h 32"/>
                <a:gd name="T14" fmla="*/ 16 w 28"/>
                <a:gd name="T15" fmla="*/ 31 h 32"/>
                <a:gd name="T16" fmla="*/ 16 w 28"/>
                <a:gd name="T17" fmla="*/ 32 h 32"/>
                <a:gd name="T18" fmla="*/ 1 w 28"/>
                <a:gd name="T19" fmla="*/ 32 h 32"/>
                <a:gd name="T20" fmla="*/ 2 w 28"/>
                <a:gd name="T21" fmla="*/ 31 h 32"/>
                <a:gd name="T22" fmla="*/ 7 w 28"/>
                <a:gd name="T23" fmla="*/ 26 h 32"/>
                <a:gd name="T24" fmla="*/ 11 w 28"/>
                <a:gd name="T25" fmla="*/ 3 h 32"/>
                <a:gd name="T26" fmla="*/ 9 w 28"/>
                <a:gd name="T27" fmla="*/ 3 h 32"/>
                <a:gd name="T28" fmla="*/ 4 w 28"/>
                <a:gd name="T29" fmla="*/ 5 h 32"/>
                <a:gd name="T30" fmla="*/ 1 w 28"/>
                <a:gd name="T31" fmla="*/ 9 h 32"/>
                <a:gd name="T32" fmla="*/ 0 w 28"/>
                <a:gd name="T33" fmla="*/ 9 h 32"/>
                <a:gd name="T34" fmla="*/ 2 w 28"/>
                <a:gd name="T35" fmla="*/ 0 h 32"/>
                <a:gd name="T36" fmla="*/ 3 w 28"/>
                <a:gd name="T37" fmla="*/ 0 h 32"/>
                <a:gd name="T38" fmla="*/ 5 w 28"/>
                <a:gd name="T39" fmla="*/ 1 h 32"/>
                <a:gd name="T40" fmla="*/ 24 w 28"/>
                <a:gd name="T41" fmla="*/ 1 h 32"/>
                <a:gd name="T42" fmla="*/ 26 w 28"/>
                <a:gd name="T43" fmla="*/ 0 h 32"/>
                <a:gd name="T44" fmla="*/ 28 w 2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2">
                  <a:moveTo>
                    <a:pt x="28" y="0"/>
                  </a:moveTo>
                  <a:cubicBezTo>
                    <a:pt x="27" y="2"/>
                    <a:pt x="27" y="6"/>
                    <a:pt x="26" y="9"/>
                  </a:cubicBezTo>
                  <a:cubicBezTo>
                    <a:pt x="25" y="9"/>
                    <a:pt x="25" y="9"/>
                    <a:pt x="25" y="9"/>
                  </a:cubicBezTo>
                  <a:cubicBezTo>
                    <a:pt x="25" y="7"/>
                    <a:pt x="24" y="5"/>
                    <a:pt x="24" y="5"/>
                  </a:cubicBezTo>
                  <a:cubicBezTo>
                    <a:pt x="23" y="3"/>
                    <a:pt x="22" y="3"/>
                    <a:pt x="19" y="3"/>
                  </a:cubicBezTo>
                  <a:cubicBezTo>
                    <a:pt x="17" y="3"/>
                    <a:pt x="17" y="3"/>
                    <a:pt x="17" y="3"/>
                  </a:cubicBezTo>
                  <a:cubicBezTo>
                    <a:pt x="12" y="26"/>
                    <a:pt x="12" y="26"/>
                    <a:pt x="12" y="26"/>
                  </a:cubicBezTo>
                  <a:cubicBezTo>
                    <a:pt x="12" y="30"/>
                    <a:pt x="12" y="31"/>
                    <a:pt x="16" y="31"/>
                  </a:cubicBezTo>
                  <a:cubicBezTo>
                    <a:pt x="16" y="32"/>
                    <a:pt x="16" y="32"/>
                    <a:pt x="16" y="32"/>
                  </a:cubicBezTo>
                  <a:cubicBezTo>
                    <a:pt x="1" y="32"/>
                    <a:pt x="1" y="32"/>
                    <a:pt x="1" y="32"/>
                  </a:cubicBezTo>
                  <a:cubicBezTo>
                    <a:pt x="2" y="31"/>
                    <a:pt x="2" y="31"/>
                    <a:pt x="2" y="31"/>
                  </a:cubicBezTo>
                  <a:cubicBezTo>
                    <a:pt x="6" y="31"/>
                    <a:pt x="6" y="30"/>
                    <a:pt x="7" y="26"/>
                  </a:cubicBezTo>
                  <a:cubicBezTo>
                    <a:pt x="11" y="3"/>
                    <a:pt x="11" y="3"/>
                    <a:pt x="11" y="3"/>
                  </a:cubicBezTo>
                  <a:cubicBezTo>
                    <a:pt x="9" y="3"/>
                    <a:pt x="9" y="3"/>
                    <a:pt x="9" y="3"/>
                  </a:cubicBezTo>
                  <a:cubicBezTo>
                    <a:pt x="5" y="3"/>
                    <a:pt x="5" y="4"/>
                    <a:pt x="4" y="5"/>
                  </a:cubicBezTo>
                  <a:cubicBezTo>
                    <a:pt x="3" y="6"/>
                    <a:pt x="2" y="7"/>
                    <a:pt x="1" y="9"/>
                  </a:cubicBezTo>
                  <a:cubicBezTo>
                    <a:pt x="0" y="9"/>
                    <a:pt x="0" y="9"/>
                    <a:pt x="0" y="9"/>
                  </a:cubicBezTo>
                  <a:cubicBezTo>
                    <a:pt x="0" y="6"/>
                    <a:pt x="1" y="3"/>
                    <a:pt x="2" y="0"/>
                  </a:cubicBezTo>
                  <a:cubicBezTo>
                    <a:pt x="3" y="0"/>
                    <a:pt x="3" y="0"/>
                    <a:pt x="3" y="0"/>
                  </a:cubicBezTo>
                  <a:cubicBezTo>
                    <a:pt x="4" y="1"/>
                    <a:pt x="4" y="1"/>
                    <a:pt x="5" y="1"/>
                  </a:cubicBezTo>
                  <a:cubicBezTo>
                    <a:pt x="24" y="1"/>
                    <a:pt x="24" y="1"/>
                    <a:pt x="24" y="1"/>
                  </a:cubicBezTo>
                  <a:cubicBezTo>
                    <a:pt x="25" y="1"/>
                    <a:pt x="25" y="1"/>
                    <a:pt x="2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7" name="Freeform 28"/>
            <p:cNvSpPr>
              <a:spLocks/>
            </p:cNvSpPr>
            <p:nvPr/>
          </p:nvSpPr>
          <p:spPr bwMode="auto">
            <a:xfrm>
              <a:off x="5289550" y="547688"/>
              <a:ext cx="142875" cy="117475"/>
            </a:xfrm>
            <a:custGeom>
              <a:avLst/>
              <a:gdLst>
                <a:gd name="T0" fmla="*/ 38 w 38"/>
                <a:gd name="T1" fmla="*/ 2 h 31"/>
                <a:gd name="T2" fmla="*/ 33 w 38"/>
                <a:gd name="T3" fmla="*/ 6 h 31"/>
                <a:gd name="T4" fmla="*/ 30 w 38"/>
                <a:gd name="T5" fmla="*/ 25 h 31"/>
                <a:gd name="T6" fmla="*/ 33 w 38"/>
                <a:gd name="T7" fmla="*/ 30 h 31"/>
                <a:gd name="T8" fmla="*/ 33 w 38"/>
                <a:gd name="T9" fmla="*/ 31 h 31"/>
                <a:gd name="T10" fmla="*/ 19 w 38"/>
                <a:gd name="T11" fmla="*/ 31 h 31"/>
                <a:gd name="T12" fmla="*/ 19 w 38"/>
                <a:gd name="T13" fmla="*/ 30 h 31"/>
                <a:gd name="T14" fmla="*/ 24 w 38"/>
                <a:gd name="T15" fmla="*/ 25 h 31"/>
                <a:gd name="T16" fmla="*/ 26 w 38"/>
                <a:gd name="T17" fmla="*/ 16 h 31"/>
                <a:gd name="T18" fmla="*/ 12 w 38"/>
                <a:gd name="T19" fmla="*/ 16 h 31"/>
                <a:gd name="T20" fmla="*/ 11 w 38"/>
                <a:gd name="T21" fmla="*/ 25 h 31"/>
                <a:gd name="T22" fmla="*/ 14 w 38"/>
                <a:gd name="T23" fmla="*/ 30 h 31"/>
                <a:gd name="T24" fmla="*/ 14 w 38"/>
                <a:gd name="T25" fmla="*/ 31 h 31"/>
                <a:gd name="T26" fmla="*/ 0 w 38"/>
                <a:gd name="T27" fmla="*/ 31 h 31"/>
                <a:gd name="T28" fmla="*/ 1 w 38"/>
                <a:gd name="T29" fmla="*/ 30 h 31"/>
                <a:gd name="T30" fmla="*/ 5 w 38"/>
                <a:gd name="T31" fmla="*/ 25 h 31"/>
                <a:gd name="T32" fmla="*/ 9 w 38"/>
                <a:gd name="T33" fmla="*/ 6 h 31"/>
                <a:gd name="T34" fmla="*/ 5 w 38"/>
                <a:gd name="T35" fmla="*/ 2 h 31"/>
                <a:gd name="T36" fmla="*/ 6 w 38"/>
                <a:gd name="T37" fmla="*/ 0 h 31"/>
                <a:gd name="T38" fmla="*/ 19 w 38"/>
                <a:gd name="T39" fmla="*/ 0 h 31"/>
                <a:gd name="T40" fmla="*/ 19 w 38"/>
                <a:gd name="T41" fmla="*/ 2 h 31"/>
                <a:gd name="T42" fmla="*/ 14 w 38"/>
                <a:gd name="T43" fmla="*/ 6 h 31"/>
                <a:gd name="T44" fmla="*/ 13 w 38"/>
                <a:gd name="T45" fmla="*/ 14 h 31"/>
                <a:gd name="T46" fmla="*/ 27 w 38"/>
                <a:gd name="T47" fmla="*/ 14 h 31"/>
                <a:gd name="T48" fmla="*/ 28 w 38"/>
                <a:gd name="T49" fmla="*/ 6 h 31"/>
                <a:gd name="T50" fmla="*/ 25 w 38"/>
                <a:gd name="T51" fmla="*/ 2 h 31"/>
                <a:gd name="T52" fmla="*/ 25 w 38"/>
                <a:gd name="T53" fmla="*/ 0 h 31"/>
                <a:gd name="T54" fmla="*/ 38 w 38"/>
                <a:gd name="T55" fmla="*/ 0 h 31"/>
                <a:gd name="T56" fmla="*/ 38 w 38"/>
                <a:gd name="T5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1">
                  <a:moveTo>
                    <a:pt x="38" y="2"/>
                  </a:moveTo>
                  <a:cubicBezTo>
                    <a:pt x="34" y="2"/>
                    <a:pt x="34" y="3"/>
                    <a:pt x="33" y="6"/>
                  </a:cubicBezTo>
                  <a:cubicBezTo>
                    <a:pt x="30" y="25"/>
                    <a:pt x="30" y="25"/>
                    <a:pt x="30" y="25"/>
                  </a:cubicBezTo>
                  <a:cubicBezTo>
                    <a:pt x="29" y="29"/>
                    <a:pt x="29" y="30"/>
                    <a:pt x="33" y="30"/>
                  </a:cubicBezTo>
                  <a:cubicBezTo>
                    <a:pt x="33" y="31"/>
                    <a:pt x="33" y="31"/>
                    <a:pt x="33" y="31"/>
                  </a:cubicBezTo>
                  <a:cubicBezTo>
                    <a:pt x="19" y="31"/>
                    <a:pt x="19" y="31"/>
                    <a:pt x="19" y="31"/>
                  </a:cubicBezTo>
                  <a:cubicBezTo>
                    <a:pt x="19" y="30"/>
                    <a:pt x="19" y="30"/>
                    <a:pt x="19" y="30"/>
                  </a:cubicBezTo>
                  <a:cubicBezTo>
                    <a:pt x="23" y="30"/>
                    <a:pt x="24" y="29"/>
                    <a:pt x="24" y="25"/>
                  </a:cubicBezTo>
                  <a:cubicBezTo>
                    <a:pt x="26" y="16"/>
                    <a:pt x="26" y="16"/>
                    <a:pt x="26" y="16"/>
                  </a:cubicBezTo>
                  <a:cubicBezTo>
                    <a:pt x="12" y="16"/>
                    <a:pt x="12" y="16"/>
                    <a:pt x="12" y="16"/>
                  </a:cubicBezTo>
                  <a:cubicBezTo>
                    <a:pt x="11" y="25"/>
                    <a:pt x="11" y="25"/>
                    <a:pt x="11" y="25"/>
                  </a:cubicBezTo>
                  <a:cubicBezTo>
                    <a:pt x="10" y="29"/>
                    <a:pt x="10" y="30"/>
                    <a:pt x="14" y="30"/>
                  </a:cubicBezTo>
                  <a:cubicBezTo>
                    <a:pt x="14" y="31"/>
                    <a:pt x="14" y="31"/>
                    <a:pt x="14" y="31"/>
                  </a:cubicBezTo>
                  <a:cubicBezTo>
                    <a:pt x="0" y="31"/>
                    <a:pt x="0" y="31"/>
                    <a:pt x="0" y="31"/>
                  </a:cubicBezTo>
                  <a:cubicBezTo>
                    <a:pt x="1" y="30"/>
                    <a:pt x="1" y="30"/>
                    <a:pt x="1" y="30"/>
                  </a:cubicBezTo>
                  <a:cubicBezTo>
                    <a:pt x="4" y="30"/>
                    <a:pt x="4" y="29"/>
                    <a:pt x="5" y="25"/>
                  </a:cubicBezTo>
                  <a:cubicBezTo>
                    <a:pt x="9" y="6"/>
                    <a:pt x="9" y="6"/>
                    <a:pt x="9" y="6"/>
                  </a:cubicBezTo>
                  <a:cubicBezTo>
                    <a:pt x="10" y="2"/>
                    <a:pt x="9" y="2"/>
                    <a:pt x="5" y="2"/>
                  </a:cubicBezTo>
                  <a:cubicBezTo>
                    <a:pt x="6" y="0"/>
                    <a:pt x="6" y="0"/>
                    <a:pt x="6" y="0"/>
                  </a:cubicBezTo>
                  <a:cubicBezTo>
                    <a:pt x="19" y="0"/>
                    <a:pt x="19" y="0"/>
                    <a:pt x="19" y="0"/>
                  </a:cubicBezTo>
                  <a:cubicBezTo>
                    <a:pt x="19" y="2"/>
                    <a:pt x="19" y="2"/>
                    <a:pt x="19" y="2"/>
                  </a:cubicBezTo>
                  <a:cubicBezTo>
                    <a:pt x="15" y="2"/>
                    <a:pt x="15" y="3"/>
                    <a:pt x="14" y="6"/>
                  </a:cubicBezTo>
                  <a:cubicBezTo>
                    <a:pt x="13" y="14"/>
                    <a:pt x="13" y="14"/>
                    <a:pt x="13" y="14"/>
                  </a:cubicBezTo>
                  <a:cubicBezTo>
                    <a:pt x="27" y="14"/>
                    <a:pt x="27" y="14"/>
                    <a:pt x="27" y="14"/>
                  </a:cubicBezTo>
                  <a:cubicBezTo>
                    <a:pt x="28" y="6"/>
                    <a:pt x="28" y="6"/>
                    <a:pt x="28" y="6"/>
                  </a:cubicBezTo>
                  <a:cubicBezTo>
                    <a:pt x="29" y="3"/>
                    <a:pt x="28" y="2"/>
                    <a:pt x="25" y="2"/>
                  </a:cubicBezTo>
                  <a:cubicBezTo>
                    <a:pt x="25" y="0"/>
                    <a:pt x="25" y="0"/>
                    <a:pt x="25" y="0"/>
                  </a:cubicBezTo>
                  <a:cubicBezTo>
                    <a:pt x="38" y="0"/>
                    <a:pt x="38" y="0"/>
                    <a:pt x="38" y="0"/>
                  </a:cubicBezTo>
                  <a:lnTo>
                    <a:pt x="38"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8" name="Freeform 29"/>
            <p:cNvSpPr>
              <a:spLocks/>
            </p:cNvSpPr>
            <p:nvPr/>
          </p:nvSpPr>
          <p:spPr bwMode="auto">
            <a:xfrm>
              <a:off x="5432425" y="547688"/>
              <a:ext cx="104775" cy="117475"/>
            </a:xfrm>
            <a:custGeom>
              <a:avLst/>
              <a:gdLst>
                <a:gd name="T0" fmla="*/ 28 w 28"/>
                <a:gd name="T1" fmla="*/ 0 h 31"/>
                <a:gd name="T2" fmla="*/ 27 w 28"/>
                <a:gd name="T3" fmla="*/ 8 h 31"/>
                <a:gd name="T4" fmla="*/ 25 w 28"/>
                <a:gd name="T5" fmla="*/ 8 h 31"/>
                <a:gd name="T6" fmla="*/ 24 w 28"/>
                <a:gd name="T7" fmla="*/ 4 h 31"/>
                <a:gd name="T8" fmla="*/ 20 w 28"/>
                <a:gd name="T9" fmla="*/ 2 h 31"/>
                <a:gd name="T10" fmla="*/ 17 w 28"/>
                <a:gd name="T11" fmla="*/ 2 h 31"/>
                <a:gd name="T12" fmla="*/ 15 w 28"/>
                <a:gd name="T13" fmla="*/ 4 h 31"/>
                <a:gd name="T14" fmla="*/ 13 w 28"/>
                <a:gd name="T15" fmla="*/ 14 h 31"/>
                <a:gd name="T16" fmla="*/ 17 w 28"/>
                <a:gd name="T17" fmla="*/ 14 h 31"/>
                <a:gd name="T18" fmla="*/ 22 w 28"/>
                <a:gd name="T19" fmla="*/ 11 h 31"/>
                <a:gd name="T20" fmla="*/ 24 w 28"/>
                <a:gd name="T21" fmla="*/ 11 h 31"/>
                <a:gd name="T22" fmla="*/ 22 w 28"/>
                <a:gd name="T23" fmla="*/ 20 h 31"/>
                <a:gd name="T24" fmla="*/ 20 w 28"/>
                <a:gd name="T25" fmla="*/ 20 h 31"/>
                <a:gd name="T26" fmla="*/ 16 w 28"/>
                <a:gd name="T27" fmla="*/ 16 h 31"/>
                <a:gd name="T28" fmla="*/ 12 w 28"/>
                <a:gd name="T29" fmla="*/ 16 h 31"/>
                <a:gd name="T30" fmla="*/ 11 w 28"/>
                <a:gd name="T31" fmla="*/ 25 h 31"/>
                <a:gd name="T32" fmla="*/ 11 w 28"/>
                <a:gd name="T33" fmla="*/ 29 h 31"/>
                <a:gd name="T34" fmla="*/ 15 w 28"/>
                <a:gd name="T35" fmla="*/ 30 h 31"/>
                <a:gd name="T36" fmla="*/ 21 w 28"/>
                <a:gd name="T37" fmla="*/ 28 h 31"/>
                <a:gd name="T38" fmla="*/ 25 w 28"/>
                <a:gd name="T39" fmla="*/ 23 h 31"/>
                <a:gd name="T40" fmla="*/ 26 w 28"/>
                <a:gd name="T41" fmla="*/ 24 h 31"/>
                <a:gd name="T42" fmla="*/ 23 w 28"/>
                <a:gd name="T43" fmla="*/ 31 h 31"/>
                <a:gd name="T44" fmla="*/ 0 w 28"/>
                <a:gd name="T45" fmla="*/ 31 h 31"/>
                <a:gd name="T46" fmla="*/ 0 w 28"/>
                <a:gd name="T47" fmla="*/ 30 h 31"/>
                <a:gd name="T48" fmla="*/ 5 w 28"/>
                <a:gd name="T49" fmla="*/ 25 h 31"/>
                <a:gd name="T50" fmla="*/ 9 w 28"/>
                <a:gd name="T51" fmla="*/ 6 h 31"/>
                <a:gd name="T52" fmla="*/ 6 w 28"/>
                <a:gd name="T53" fmla="*/ 2 h 31"/>
                <a:gd name="T54" fmla="*/ 6 w 28"/>
                <a:gd name="T55" fmla="*/ 0 h 31"/>
                <a:gd name="T56" fmla="*/ 28 w 28"/>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1">
                  <a:moveTo>
                    <a:pt x="28" y="0"/>
                  </a:moveTo>
                  <a:cubicBezTo>
                    <a:pt x="27" y="1"/>
                    <a:pt x="27" y="5"/>
                    <a:pt x="27" y="8"/>
                  </a:cubicBezTo>
                  <a:cubicBezTo>
                    <a:pt x="25" y="8"/>
                    <a:pt x="25" y="8"/>
                    <a:pt x="25" y="8"/>
                  </a:cubicBezTo>
                  <a:cubicBezTo>
                    <a:pt x="25" y="6"/>
                    <a:pt x="25" y="4"/>
                    <a:pt x="24" y="4"/>
                  </a:cubicBezTo>
                  <a:cubicBezTo>
                    <a:pt x="24" y="3"/>
                    <a:pt x="23" y="2"/>
                    <a:pt x="20" y="2"/>
                  </a:cubicBezTo>
                  <a:cubicBezTo>
                    <a:pt x="17" y="2"/>
                    <a:pt x="17" y="2"/>
                    <a:pt x="17" y="2"/>
                  </a:cubicBezTo>
                  <a:cubicBezTo>
                    <a:pt x="15" y="2"/>
                    <a:pt x="15" y="2"/>
                    <a:pt x="15" y="4"/>
                  </a:cubicBezTo>
                  <a:cubicBezTo>
                    <a:pt x="13" y="14"/>
                    <a:pt x="13" y="14"/>
                    <a:pt x="13" y="14"/>
                  </a:cubicBezTo>
                  <a:cubicBezTo>
                    <a:pt x="17" y="14"/>
                    <a:pt x="17" y="14"/>
                    <a:pt x="17" y="14"/>
                  </a:cubicBezTo>
                  <a:cubicBezTo>
                    <a:pt x="21" y="14"/>
                    <a:pt x="21" y="14"/>
                    <a:pt x="22" y="11"/>
                  </a:cubicBezTo>
                  <a:cubicBezTo>
                    <a:pt x="24" y="11"/>
                    <a:pt x="24" y="11"/>
                    <a:pt x="24" y="11"/>
                  </a:cubicBezTo>
                  <a:cubicBezTo>
                    <a:pt x="22" y="20"/>
                    <a:pt x="22" y="20"/>
                    <a:pt x="22" y="20"/>
                  </a:cubicBezTo>
                  <a:cubicBezTo>
                    <a:pt x="20" y="20"/>
                    <a:pt x="20" y="20"/>
                    <a:pt x="20" y="20"/>
                  </a:cubicBezTo>
                  <a:cubicBezTo>
                    <a:pt x="20" y="17"/>
                    <a:pt x="20" y="16"/>
                    <a:pt x="16" y="16"/>
                  </a:cubicBezTo>
                  <a:cubicBezTo>
                    <a:pt x="12" y="16"/>
                    <a:pt x="12" y="16"/>
                    <a:pt x="12" y="16"/>
                  </a:cubicBezTo>
                  <a:cubicBezTo>
                    <a:pt x="11" y="25"/>
                    <a:pt x="11" y="25"/>
                    <a:pt x="11" y="25"/>
                  </a:cubicBezTo>
                  <a:cubicBezTo>
                    <a:pt x="10" y="27"/>
                    <a:pt x="10" y="28"/>
                    <a:pt x="11" y="29"/>
                  </a:cubicBezTo>
                  <a:cubicBezTo>
                    <a:pt x="12" y="29"/>
                    <a:pt x="13" y="30"/>
                    <a:pt x="15" y="30"/>
                  </a:cubicBezTo>
                  <a:cubicBezTo>
                    <a:pt x="18" y="30"/>
                    <a:pt x="20" y="29"/>
                    <a:pt x="21" y="28"/>
                  </a:cubicBezTo>
                  <a:cubicBezTo>
                    <a:pt x="22" y="27"/>
                    <a:pt x="23" y="25"/>
                    <a:pt x="25" y="23"/>
                  </a:cubicBezTo>
                  <a:cubicBezTo>
                    <a:pt x="26" y="24"/>
                    <a:pt x="26" y="24"/>
                    <a:pt x="26" y="24"/>
                  </a:cubicBezTo>
                  <a:cubicBezTo>
                    <a:pt x="26" y="26"/>
                    <a:pt x="24" y="30"/>
                    <a:pt x="23" y="31"/>
                  </a:cubicBezTo>
                  <a:cubicBezTo>
                    <a:pt x="0" y="31"/>
                    <a:pt x="0" y="31"/>
                    <a:pt x="0" y="31"/>
                  </a:cubicBezTo>
                  <a:cubicBezTo>
                    <a:pt x="0" y="30"/>
                    <a:pt x="0" y="30"/>
                    <a:pt x="0" y="30"/>
                  </a:cubicBezTo>
                  <a:cubicBezTo>
                    <a:pt x="4" y="30"/>
                    <a:pt x="4" y="29"/>
                    <a:pt x="5" y="25"/>
                  </a:cubicBezTo>
                  <a:cubicBezTo>
                    <a:pt x="9" y="6"/>
                    <a:pt x="9" y="6"/>
                    <a:pt x="9" y="6"/>
                  </a:cubicBezTo>
                  <a:cubicBezTo>
                    <a:pt x="10" y="3"/>
                    <a:pt x="9" y="2"/>
                    <a:pt x="6" y="2"/>
                  </a:cubicBezTo>
                  <a:cubicBezTo>
                    <a:pt x="6" y="0"/>
                    <a:pt x="6" y="0"/>
                    <a:pt x="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sp>
          <p:nvSpPr>
            <p:cNvPr id="39" name="Freeform 30"/>
            <p:cNvSpPr>
              <a:spLocks noEditPoints="1"/>
            </p:cNvSpPr>
            <p:nvPr/>
          </p:nvSpPr>
          <p:spPr bwMode="auto">
            <a:xfrm>
              <a:off x="5541963" y="547688"/>
              <a:ext cx="107950" cy="120650"/>
            </a:xfrm>
            <a:custGeom>
              <a:avLst/>
              <a:gdLst>
                <a:gd name="T0" fmla="*/ 29 w 29"/>
                <a:gd name="T1" fmla="*/ 32 h 32"/>
                <a:gd name="T2" fmla="*/ 28 w 29"/>
                <a:gd name="T3" fmla="*/ 32 h 32"/>
                <a:gd name="T4" fmla="*/ 19 w 29"/>
                <a:gd name="T5" fmla="*/ 27 h 32"/>
                <a:gd name="T6" fmla="*/ 16 w 29"/>
                <a:gd name="T7" fmla="*/ 20 h 32"/>
                <a:gd name="T8" fmla="*/ 14 w 29"/>
                <a:gd name="T9" fmla="*/ 18 h 32"/>
                <a:gd name="T10" fmla="*/ 12 w 29"/>
                <a:gd name="T11" fmla="*/ 18 h 32"/>
                <a:gd name="T12" fmla="*/ 11 w 29"/>
                <a:gd name="T13" fmla="*/ 25 h 32"/>
                <a:gd name="T14" fmla="*/ 14 w 29"/>
                <a:gd name="T15" fmla="*/ 30 h 32"/>
                <a:gd name="T16" fmla="*/ 14 w 29"/>
                <a:gd name="T17" fmla="*/ 31 h 32"/>
                <a:gd name="T18" fmla="*/ 0 w 29"/>
                <a:gd name="T19" fmla="*/ 31 h 32"/>
                <a:gd name="T20" fmla="*/ 1 w 29"/>
                <a:gd name="T21" fmla="*/ 30 h 32"/>
                <a:gd name="T22" fmla="*/ 5 w 29"/>
                <a:gd name="T23" fmla="*/ 25 h 32"/>
                <a:gd name="T24" fmla="*/ 9 w 29"/>
                <a:gd name="T25" fmla="*/ 6 h 32"/>
                <a:gd name="T26" fmla="*/ 6 w 29"/>
                <a:gd name="T27" fmla="*/ 2 h 32"/>
                <a:gd name="T28" fmla="*/ 6 w 29"/>
                <a:gd name="T29" fmla="*/ 0 h 32"/>
                <a:gd name="T30" fmla="*/ 18 w 29"/>
                <a:gd name="T31" fmla="*/ 0 h 32"/>
                <a:gd name="T32" fmla="*/ 25 w 29"/>
                <a:gd name="T33" fmla="*/ 2 h 32"/>
                <a:gd name="T34" fmla="*/ 28 w 29"/>
                <a:gd name="T35" fmla="*/ 8 h 32"/>
                <a:gd name="T36" fmla="*/ 21 w 29"/>
                <a:gd name="T37" fmla="*/ 17 h 32"/>
                <a:gd name="T38" fmla="*/ 23 w 29"/>
                <a:gd name="T39" fmla="*/ 23 h 32"/>
                <a:gd name="T40" fmla="*/ 26 w 29"/>
                <a:gd name="T41" fmla="*/ 28 h 32"/>
                <a:gd name="T42" fmla="*/ 29 w 29"/>
                <a:gd name="T43" fmla="*/ 30 h 32"/>
                <a:gd name="T44" fmla="*/ 29 w 29"/>
                <a:gd name="T45" fmla="*/ 32 h 32"/>
                <a:gd name="T46" fmla="*/ 14 w 29"/>
                <a:gd name="T47" fmla="*/ 16 h 32"/>
                <a:gd name="T48" fmla="*/ 19 w 29"/>
                <a:gd name="T49" fmla="*/ 15 h 32"/>
                <a:gd name="T50" fmla="*/ 22 w 29"/>
                <a:gd name="T51" fmla="*/ 8 h 32"/>
                <a:gd name="T52" fmla="*/ 17 w 29"/>
                <a:gd name="T53" fmla="*/ 2 h 32"/>
                <a:gd name="T54" fmla="*/ 15 w 29"/>
                <a:gd name="T55" fmla="*/ 3 h 32"/>
                <a:gd name="T56" fmla="*/ 15 w 29"/>
                <a:gd name="T57" fmla="*/ 5 h 32"/>
                <a:gd name="T58" fmla="*/ 12 w 29"/>
                <a:gd name="T59" fmla="*/ 16 h 32"/>
                <a:gd name="T60" fmla="*/ 14 w 29"/>
                <a:gd name="T6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2">
                  <a:moveTo>
                    <a:pt x="29" y="32"/>
                  </a:moveTo>
                  <a:cubicBezTo>
                    <a:pt x="28" y="32"/>
                    <a:pt x="28" y="32"/>
                    <a:pt x="28" y="32"/>
                  </a:cubicBezTo>
                  <a:cubicBezTo>
                    <a:pt x="22" y="32"/>
                    <a:pt x="21" y="30"/>
                    <a:pt x="19" y="27"/>
                  </a:cubicBezTo>
                  <a:cubicBezTo>
                    <a:pt x="18" y="25"/>
                    <a:pt x="17" y="23"/>
                    <a:pt x="16" y="20"/>
                  </a:cubicBezTo>
                  <a:cubicBezTo>
                    <a:pt x="16" y="18"/>
                    <a:pt x="15" y="18"/>
                    <a:pt x="14" y="18"/>
                  </a:cubicBezTo>
                  <a:cubicBezTo>
                    <a:pt x="12" y="18"/>
                    <a:pt x="12" y="18"/>
                    <a:pt x="12" y="18"/>
                  </a:cubicBezTo>
                  <a:cubicBezTo>
                    <a:pt x="11" y="25"/>
                    <a:pt x="11" y="25"/>
                    <a:pt x="11" y="25"/>
                  </a:cubicBezTo>
                  <a:cubicBezTo>
                    <a:pt x="10" y="29"/>
                    <a:pt x="10" y="30"/>
                    <a:pt x="14" y="30"/>
                  </a:cubicBezTo>
                  <a:cubicBezTo>
                    <a:pt x="14" y="31"/>
                    <a:pt x="14" y="31"/>
                    <a:pt x="14" y="31"/>
                  </a:cubicBezTo>
                  <a:cubicBezTo>
                    <a:pt x="0" y="31"/>
                    <a:pt x="0" y="31"/>
                    <a:pt x="0" y="31"/>
                  </a:cubicBezTo>
                  <a:cubicBezTo>
                    <a:pt x="1" y="30"/>
                    <a:pt x="1" y="30"/>
                    <a:pt x="1" y="30"/>
                  </a:cubicBezTo>
                  <a:cubicBezTo>
                    <a:pt x="4" y="30"/>
                    <a:pt x="5" y="29"/>
                    <a:pt x="5" y="25"/>
                  </a:cubicBezTo>
                  <a:cubicBezTo>
                    <a:pt x="9" y="6"/>
                    <a:pt x="9" y="6"/>
                    <a:pt x="9" y="6"/>
                  </a:cubicBezTo>
                  <a:cubicBezTo>
                    <a:pt x="10" y="2"/>
                    <a:pt x="10" y="2"/>
                    <a:pt x="6" y="2"/>
                  </a:cubicBezTo>
                  <a:cubicBezTo>
                    <a:pt x="6" y="0"/>
                    <a:pt x="6" y="0"/>
                    <a:pt x="6" y="0"/>
                  </a:cubicBezTo>
                  <a:cubicBezTo>
                    <a:pt x="18" y="0"/>
                    <a:pt x="18" y="0"/>
                    <a:pt x="18" y="0"/>
                  </a:cubicBezTo>
                  <a:cubicBezTo>
                    <a:pt x="20" y="0"/>
                    <a:pt x="23" y="1"/>
                    <a:pt x="25" y="2"/>
                  </a:cubicBezTo>
                  <a:cubicBezTo>
                    <a:pt x="27" y="3"/>
                    <a:pt x="28" y="5"/>
                    <a:pt x="28" y="8"/>
                  </a:cubicBezTo>
                  <a:cubicBezTo>
                    <a:pt x="28" y="13"/>
                    <a:pt x="24" y="16"/>
                    <a:pt x="21" y="17"/>
                  </a:cubicBezTo>
                  <a:cubicBezTo>
                    <a:pt x="21" y="18"/>
                    <a:pt x="22" y="21"/>
                    <a:pt x="23" y="23"/>
                  </a:cubicBezTo>
                  <a:cubicBezTo>
                    <a:pt x="25" y="26"/>
                    <a:pt x="25" y="27"/>
                    <a:pt x="26" y="28"/>
                  </a:cubicBezTo>
                  <a:cubicBezTo>
                    <a:pt x="27" y="30"/>
                    <a:pt x="28" y="30"/>
                    <a:pt x="29" y="30"/>
                  </a:cubicBezTo>
                  <a:lnTo>
                    <a:pt x="29" y="32"/>
                  </a:lnTo>
                  <a:close/>
                  <a:moveTo>
                    <a:pt x="14" y="16"/>
                  </a:moveTo>
                  <a:cubicBezTo>
                    <a:pt x="16" y="16"/>
                    <a:pt x="17" y="16"/>
                    <a:pt x="19" y="15"/>
                  </a:cubicBezTo>
                  <a:cubicBezTo>
                    <a:pt x="21" y="14"/>
                    <a:pt x="22" y="11"/>
                    <a:pt x="22" y="8"/>
                  </a:cubicBezTo>
                  <a:cubicBezTo>
                    <a:pt x="22" y="4"/>
                    <a:pt x="20" y="2"/>
                    <a:pt x="17" y="2"/>
                  </a:cubicBezTo>
                  <a:cubicBezTo>
                    <a:pt x="16" y="2"/>
                    <a:pt x="16" y="2"/>
                    <a:pt x="15" y="3"/>
                  </a:cubicBezTo>
                  <a:cubicBezTo>
                    <a:pt x="15" y="3"/>
                    <a:pt x="15" y="4"/>
                    <a:pt x="15" y="5"/>
                  </a:cubicBezTo>
                  <a:cubicBezTo>
                    <a:pt x="12" y="16"/>
                    <a:pt x="12" y="16"/>
                    <a:pt x="12" y="16"/>
                  </a:cubicBezTo>
                  <a:lnTo>
                    <a:pt x="1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685783">
                <a:defRPr/>
              </a:pPr>
              <a:endParaRPr lang="en-US" sz="1300">
                <a:solidFill>
                  <a:srgbClr val="2A2C34"/>
                </a:solidFill>
                <a:ea typeface="ＭＳ Ｐゴシック" charset="0"/>
                <a:cs typeface="ＭＳ Ｐゴシック" charset="0"/>
              </a:endParaRPr>
            </a:p>
          </p:txBody>
        </p:sp>
      </p:grpSp>
    </p:spTree>
    <p:extLst>
      <p:ext uri="{BB962C8B-B14F-4D97-AF65-F5344CB8AC3E}">
        <p14:creationId xmlns:p14="http://schemas.microsoft.com/office/powerpoint/2010/main" val="4194195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Title">
    <p:spTree>
      <p:nvGrpSpPr>
        <p:cNvPr id="1" name=""/>
        <p:cNvGrpSpPr/>
        <p:nvPr/>
      </p:nvGrpSpPr>
      <p:grpSpPr>
        <a:xfrm>
          <a:off x="0" y="0"/>
          <a:ext cx="0" cy="0"/>
          <a:chOff x="0" y="0"/>
          <a:chExt cx="0" cy="0"/>
        </a:xfrm>
      </p:grpSpPr>
      <p:pic>
        <p:nvPicPr>
          <p:cNvPr id="5" name="Picture 7" descr="Campus6.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082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44914" y="795339"/>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963856" y="2921544"/>
            <a:ext cx="5213115" cy="378922"/>
          </a:xfrm>
          <a:noFill/>
        </p:spPr>
        <p:txBody>
          <a:bodyPr tIns="0" rIns="0" bIns="0">
            <a:noAutofit/>
          </a:bodyPr>
          <a:lstStyle>
            <a:lvl1pPr marL="0" indent="0" algn="ctr">
              <a:spcBef>
                <a:spcPts val="0"/>
              </a:spcBef>
              <a:buNone/>
              <a:defRPr sz="2000">
                <a:solidFill>
                  <a:schemeClr val="bg2"/>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18" name="Text Placeholder 17"/>
          <p:cNvSpPr>
            <a:spLocks noGrp="1"/>
          </p:cNvSpPr>
          <p:nvPr>
            <p:ph type="body" sz="quarter" idx="10"/>
          </p:nvPr>
        </p:nvSpPr>
        <p:spPr>
          <a:xfrm>
            <a:off x="3017428" y="4160839"/>
            <a:ext cx="3108325" cy="428625"/>
          </a:xfrm>
        </p:spPr>
        <p:txBody>
          <a:bodyPr>
            <a:noAutofit/>
          </a:bodyPr>
          <a:lstStyle>
            <a:lvl1pPr marL="0" indent="0" algn="ctr">
              <a:buFontTx/>
              <a:buNone/>
              <a:defRPr sz="1000" b="0" baseline="0">
                <a:solidFill>
                  <a:schemeClr val="bg2"/>
                </a:solidFill>
              </a:defRPr>
            </a:lvl1pPr>
            <a:lvl2pPr marL="342892" indent="0" algn="ctr">
              <a:buFontTx/>
              <a:buNone/>
              <a:defRPr sz="1000" b="1"/>
            </a:lvl2pPr>
            <a:lvl3pPr marL="685783" indent="0" algn="ctr">
              <a:buFontTx/>
              <a:buNone/>
              <a:defRPr sz="1000" b="1"/>
            </a:lvl3pPr>
            <a:lvl4pPr marL="1028675" indent="0" algn="ctr">
              <a:buFontTx/>
              <a:buNone/>
              <a:defRPr sz="1000" b="1"/>
            </a:lvl4pPr>
            <a:lvl5pPr marL="1371566" indent="0" algn="ctr">
              <a:buFontTx/>
              <a:buNone/>
              <a:defRPr sz="1000" b="1"/>
            </a:lvl5pPr>
          </a:lstStyle>
          <a:p>
            <a:pPr lvl="0"/>
            <a:r>
              <a:rPr lang="en-US"/>
              <a:t>Edit Master text styles</a:t>
            </a:r>
          </a:p>
        </p:txBody>
      </p:sp>
      <p:sp>
        <p:nvSpPr>
          <p:cNvPr id="24" name="Text Placeholder 23"/>
          <p:cNvSpPr>
            <a:spLocks noGrp="1"/>
          </p:cNvSpPr>
          <p:nvPr>
            <p:ph type="body" sz="quarter" idx="13"/>
          </p:nvPr>
        </p:nvSpPr>
        <p:spPr>
          <a:xfrm>
            <a:off x="1221299" y="1684339"/>
            <a:ext cx="6707187" cy="1220787"/>
          </a:xfrm>
        </p:spPr>
        <p:txBody>
          <a:bodyPr lIns="91438" anchor="b">
            <a:noAutofit/>
          </a:bodyPr>
          <a:lstStyle>
            <a:lvl1pPr marL="0" indent="0" algn="ctr">
              <a:lnSpc>
                <a:spcPct val="80000"/>
              </a:lnSpc>
              <a:spcBef>
                <a:spcPts val="0"/>
              </a:spcBef>
              <a:buNone/>
              <a:defRPr sz="4800" i="1" cap="all">
                <a:solidFill>
                  <a:schemeClr val="bg1"/>
                </a:solidFill>
                <a:latin typeface="+mj-lt"/>
                <a:cs typeface="Minion Pro"/>
              </a:defRPr>
            </a:lvl1pPr>
            <a:lvl2pPr marL="342892" indent="0">
              <a:buNone/>
              <a:defRPr i="1">
                <a:latin typeface="+mj-lt"/>
                <a:cs typeface="Minion Pro"/>
              </a:defRPr>
            </a:lvl2pPr>
            <a:lvl3pPr marL="685783" indent="0">
              <a:buNone/>
              <a:defRPr i="1">
                <a:latin typeface="+mj-lt"/>
                <a:cs typeface="Minion Pro"/>
              </a:defRPr>
            </a:lvl3pPr>
            <a:lvl4pPr marL="1028675" indent="0">
              <a:buNone/>
              <a:defRPr i="1">
                <a:latin typeface="+mj-lt"/>
                <a:cs typeface="Minion Pro"/>
              </a:defRPr>
            </a:lvl4pPr>
            <a:lvl5pPr marL="1371566" indent="0">
              <a:buNone/>
              <a:defRPr i="1">
                <a:latin typeface="+mj-lt"/>
                <a:cs typeface="Minion Pro"/>
              </a:defRPr>
            </a:lvl5pPr>
          </a:lstStyle>
          <a:p>
            <a:pPr lvl="0"/>
            <a:r>
              <a:rPr lang="en-US"/>
              <a:t>Edit Master text styles</a:t>
            </a:r>
          </a:p>
        </p:txBody>
      </p:sp>
    </p:spTree>
    <p:extLst>
      <p:ext uri="{BB962C8B-B14F-4D97-AF65-F5344CB8AC3E}">
        <p14:creationId xmlns:p14="http://schemas.microsoft.com/office/powerpoint/2010/main" val="41747755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Title">
    <p:spTree>
      <p:nvGrpSpPr>
        <p:cNvPr id="1" name=""/>
        <p:cNvGrpSpPr/>
        <p:nvPr/>
      </p:nvGrpSpPr>
      <p:grpSpPr>
        <a:xfrm>
          <a:off x="0" y="0"/>
          <a:ext cx="0" cy="0"/>
          <a:chOff x="0" y="0"/>
          <a:chExt cx="0" cy="0"/>
        </a:xfrm>
      </p:grpSpPr>
      <p:sp>
        <p:nvSpPr>
          <p:cNvPr id="5" name="Shape 2"/>
          <p:cNvSpPr>
            <a:spLocks noChangeArrowheads="1"/>
          </p:cNvSpPr>
          <p:nvPr userDrawn="1"/>
        </p:nvSpPr>
        <p:spPr bwMode="auto">
          <a:xfrm>
            <a:off x="117475" y="111125"/>
            <a:ext cx="8910638" cy="493236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8" tIns="45719" rIns="45718" bIns="45719" anchor="ctr"/>
          <a:lstStyle/>
          <a:p>
            <a:pPr defTabSz="685783"/>
            <a:endParaRPr lang="en-US">
              <a:solidFill>
                <a:srgbClr val="2A2C34"/>
              </a:solidFill>
              <a:ea typeface="ＭＳ Ｐゴシック" charset="0"/>
              <a:cs typeface="ＭＳ Ｐゴシック" charset="0"/>
            </a:endParaRPr>
          </a:p>
        </p:txBody>
      </p:sp>
      <p:pic>
        <p:nvPicPr>
          <p:cNvPr id="6" name="Picture 8"/>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746501" y="788988"/>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963856" y="2921544"/>
            <a:ext cx="5213115" cy="378922"/>
          </a:xfrm>
          <a:noFill/>
        </p:spPr>
        <p:txBody>
          <a:bodyPr tIns="0" rIns="0" bIns="0">
            <a:noAutofit/>
          </a:bodyPr>
          <a:lstStyle>
            <a:lvl1pPr marL="0" indent="0" algn="ctr">
              <a:spcBef>
                <a:spcPts val="0"/>
              </a:spcBef>
              <a:buNone/>
              <a:defRPr sz="2000">
                <a:solidFill>
                  <a:schemeClr val="tx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18" name="Text Placeholder 17"/>
          <p:cNvSpPr>
            <a:spLocks noGrp="1"/>
          </p:cNvSpPr>
          <p:nvPr>
            <p:ph type="body" sz="quarter" idx="10"/>
          </p:nvPr>
        </p:nvSpPr>
        <p:spPr>
          <a:xfrm>
            <a:off x="3017428" y="4160839"/>
            <a:ext cx="3108325" cy="428625"/>
          </a:xfrm>
        </p:spPr>
        <p:txBody>
          <a:bodyPr>
            <a:noAutofit/>
          </a:bodyPr>
          <a:lstStyle>
            <a:lvl1pPr marL="0" indent="0" algn="ctr">
              <a:buFontTx/>
              <a:buNone/>
              <a:defRPr sz="1000" b="0" baseline="0">
                <a:solidFill>
                  <a:schemeClr val="tx1"/>
                </a:solidFill>
              </a:defRPr>
            </a:lvl1pPr>
            <a:lvl2pPr marL="342892" indent="0" algn="ctr">
              <a:buFontTx/>
              <a:buNone/>
              <a:defRPr sz="1000" b="0"/>
            </a:lvl2pPr>
            <a:lvl3pPr marL="685783" indent="0" algn="ctr">
              <a:buFontTx/>
              <a:buNone/>
              <a:defRPr sz="1000" b="1"/>
            </a:lvl3pPr>
            <a:lvl4pPr marL="1028675" indent="0" algn="ctr">
              <a:buFontTx/>
              <a:buNone/>
              <a:defRPr sz="1000" b="1"/>
            </a:lvl4pPr>
            <a:lvl5pPr marL="1371566" indent="0" algn="ctr">
              <a:buFontTx/>
              <a:buNone/>
              <a:defRPr sz="1000" b="1"/>
            </a:lvl5pPr>
          </a:lstStyle>
          <a:p>
            <a:pPr lvl="0"/>
            <a:r>
              <a:rPr lang="en-US"/>
              <a:t>Edit Master text styles</a:t>
            </a:r>
          </a:p>
        </p:txBody>
      </p:sp>
      <p:sp>
        <p:nvSpPr>
          <p:cNvPr id="24" name="Text Placeholder 23"/>
          <p:cNvSpPr>
            <a:spLocks noGrp="1"/>
          </p:cNvSpPr>
          <p:nvPr>
            <p:ph type="body" sz="quarter" idx="13"/>
          </p:nvPr>
        </p:nvSpPr>
        <p:spPr>
          <a:xfrm>
            <a:off x="1221299" y="1684339"/>
            <a:ext cx="6707187" cy="1220787"/>
          </a:xfrm>
        </p:spPr>
        <p:txBody>
          <a:bodyPr lIns="91438" anchor="b">
            <a:noAutofit/>
          </a:bodyPr>
          <a:lstStyle>
            <a:lvl1pPr marL="0" indent="0" algn="ctr">
              <a:lnSpc>
                <a:spcPct val="80000"/>
              </a:lnSpc>
              <a:spcBef>
                <a:spcPts val="0"/>
              </a:spcBef>
              <a:buNone/>
              <a:defRPr sz="4800" i="1" cap="all">
                <a:solidFill>
                  <a:schemeClr val="accent1"/>
                </a:solidFill>
                <a:latin typeface="+mj-lt"/>
                <a:cs typeface="Minion Pro"/>
              </a:defRPr>
            </a:lvl1pPr>
            <a:lvl2pPr marL="342892" indent="0">
              <a:buNone/>
              <a:defRPr i="1">
                <a:latin typeface="+mj-lt"/>
                <a:cs typeface="Minion Pro"/>
              </a:defRPr>
            </a:lvl2pPr>
            <a:lvl3pPr marL="685783" indent="0">
              <a:buNone/>
              <a:defRPr i="1">
                <a:latin typeface="+mj-lt"/>
                <a:cs typeface="Minion Pro"/>
              </a:defRPr>
            </a:lvl3pPr>
            <a:lvl4pPr marL="1028675" indent="0">
              <a:buNone/>
              <a:defRPr i="1">
                <a:latin typeface="+mj-lt"/>
                <a:cs typeface="Minion Pro"/>
              </a:defRPr>
            </a:lvl4pPr>
            <a:lvl5pPr marL="1371566" indent="0">
              <a:buNone/>
              <a:defRPr i="1">
                <a:latin typeface="+mj-lt"/>
                <a:cs typeface="Minion Pro"/>
              </a:defRPr>
            </a:lvl5pPr>
          </a:lstStyle>
          <a:p>
            <a:pPr lvl="0"/>
            <a:r>
              <a:rPr lang="en-US"/>
              <a:t>Edit Master text styles</a:t>
            </a:r>
          </a:p>
        </p:txBody>
      </p:sp>
    </p:spTree>
    <p:extLst>
      <p:ext uri="{BB962C8B-B14F-4D97-AF65-F5344CB8AC3E}">
        <p14:creationId xmlns:p14="http://schemas.microsoft.com/office/powerpoint/2010/main" val="912502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Shape 42"/>
          <p:cNvSpPr/>
          <p:nvPr userDrawn="1"/>
        </p:nvSpPr>
        <p:spPr>
          <a:xfrm>
            <a:off x="103189" y="111125"/>
            <a:ext cx="8929687" cy="4932363"/>
          </a:xfrm>
          <a:prstGeom prst="rect">
            <a:avLst/>
          </a:prstGeom>
          <a:solidFill>
            <a:schemeClr val="bg2">
              <a:lumMod val="50000"/>
            </a:schemeClr>
          </a:solidFill>
          <a:ln w="12700">
            <a:miter lim="400000"/>
          </a:ln>
        </p:spPr>
        <p:txBody>
          <a:bodyPr lIns="0" tIns="0" rIns="0" bIns="0" anchor="ctr"/>
          <a:lstStyle/>
          <a:p>
            <a:pPr defTabSz="685783" fontAlgn="auto">
              <a:spcBef>
                <a:spcPts val="0"/>
              </a:spcBef>
              <a:spcAft>
                <a:spcPts val="0"/>
              </a:spcAft>
              <a:defRPr/>
            </a:pPr>
            <a:endParaRPr sz="1400">
              <a:solidFill>
                <a:srgbClr val="2A2C34">
                  <a:lumMod val="50000"/>
                  <a:lumOff val="50000"/>
                </a:srgbClr>
              </a:solidFill>
              <a:latin typeface="Arial"/>
              <a:ea typeface="ＭＳ Ｐゴシック" charset="0"/>
              <a:cs typeface="ＭＳ Ｐゴシック" charset="0"/>
            </a:endParaRPr>
          </a:p>
        </p:txBody>
      </p:sp>
      <p:pic>
        <p:nvPicPr>
          <p:cNvPr id="6" name="Picture 8"/>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41413" y="2943225"/>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userDrawn="1"/>
        </p:nvCxnSpPr>
        <p:spPr>
          <a:xfrm>
            <a:off x="5311775" y="1309689"/>
            <a:ext cx="0" cy="203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1"/>
          </p:nvPr>
        </p:nvSpPr>
        <p:spPr>
          <a:xfrm>
            <a:off x="5765800" y="1295400"/>
            <a:ext cx="2311400" cy="2046288"/>
          </a:xfrm>
        </p:spPr>
        <p:txBody>
          <a:bodyPr tIns="0" rIns="0" bIns="0" anchor="b">
            <a:normAutofit/>
          </a:bodyPr>
          <a:lstStyle>
            <a:lvl1pPr marL="0" indent="0">
              <a:buFontTx/>
              <a:buNone/>
              <a:defRPr>
                <a:solidFill>
                  <a:schemeClr val="tx1">
                    <a:lumMod val="10000"/>
                    <a:lumOff val="90000"/>
                  </a:schemeClr>
                </a:solidFill>
              </a:defRPr>
            </a:lvl1pPr>
            <a:lvl2pPr marL="342892" indent="0">
              <a:buFontTx/>
              <a:buNone/>
              <a:defRPr>
                <a:solidFill>
                  <a:schemeClr val="tx1">
                    <a:lumMod val="10000"/>
                    <a:lumOff val="90000"/>
                  </a:schemeClr>
                </a:solidFill>
              </a:defRPr>
            </a:lvl2pPr>
            <a:lvl3pPr marL="685783" indent="0">
              <a:buFontTx/>
              <a:buNone/>
              <a:defRPr>
                <a:solidFill>
                  <a:schemeClr val="tx1">
                    <a:lumMod val="10000"/>
                    <a:lumOff val="90000"/>
                  </a:schemeClr>
                </a:solidFill>
              </a:defRPr>
            </a:lvl3pPr>
            <a:lvl4pPr marL="1028675" indent="0">
              <a:buFontTx/>
              <a:buNone/>
              <a:defRPr>
                <a:solidFill>
                  <a:schemeClr val="tx1">
                    <a:lumMod val="10000"/>
                    <a:lumOff val="90000"/>
                  </a:schemeClr>
                </a:solidFill>
              </a:defRPr>
            </a:lvl4pPr>
            <a:lvl5pPr marL="1371566" indent="0">
              <a:buFontTx/>
              <a:buNone/>
              <a:defRPr>
                <a:solidFill>
                  <a:schemeClr val="tx1">
                    <a:lumMod val="10000"/>
                    <a:lumOff val="9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2"/>
          </p:nvPr>
        </p:nvSpPr>
        <p:spPr>
          <a:xfrm>
            <a:off x="1144328" y="1189793"/>
            <a:ext cx="3878523" cy="922419"/>
          </a:xfrm>
        </p:spPr>
        <p:txBody>
          <a:bodyPr tIns="0" rIns="0" bIns="0">
            <a:normAutofit/>
          </a:bodyPr>
          <a:lstStyle>
            <a:lvl1pPr marL="0" indent="0">
              <a:spcBef>
                <a:spcPts val="0"/>
              </a:spcBef>
              <a:buNone/>
              <a:defRPr sz="6000">
                <a:solidFill>
                  <a:schemeClr val="tx1">
                    <a:lumMod val="90000"/>
                    <a:lumOff val="10000"/>
                  </a:schemeClr>
                </a:solidFill>
                <a:latin typeface="Times"/>
                <a:cs typeface="Times"/>
              </a:defRPr>
            </a:lvl1pPr>
            <a:lvl2pPr marL="342892" indent="0">
              <a:buNone/>
              <a:defRPr/>
            </a:lvl2pPr>
            <a:lvl3pPr marL="685783" indent="0">
              <a:buNone/>
              <a:defRPr/>
            </a:lvl3pPr>
            <a:lvl4pPr marL="1028675" indent="0">
              <a:buNone/>
              <a:defRPr/>
            </a:lvl4pPr>
            <a:lvl5pPr marL="1371566" indent="0">
              <a:buNone/>
              <a:defRPr/>
            </a:lvl5pPr>
          </a:lstStyle>
          <a:p>
            <a:pPr lvl="0"/>
            <a:r>
              <a:rPr lang="en-US"/>
              <a:t>Edit Master text styles</a:t>
            </a:r>
          </a:p>
        </p:txBody>
      </p:sp>
      <p:sp>
        <p:nvSpPr>
          <p:cNvPr id="14" name="Text Placeholder 13"/>
          <p:cNvSpPr>
            <a:spLocks noGrp="1"/>
          </p:cNvSpPr>
          <p:nvPr>
            <p:ph type="body" sz="quarter" idx="13"/>
          </p:nvPr>
        </p:nvSpPr>
        <p:spPr>
          <a:xfrm>
            <a:off x="1146081" y="2044702"/>
            <a:ext cx="3768820" cy="482600"/>
          </a:xfrm>
        </p:spPr>
        <p:txBody>
          <a:bodyPr/>
          <a:lstStyle>
            <a:lvl1pPr marL="0" indent="0">
              <a:buFontTx/>
              <a:buNone/>
              <a:defRPr sz="1200">
                <a:solidFill>
                  <a:schemeClr val="accent1">
                    <a:lumMod val="40000"/>
                    <a:lumOff val="60000"/>
                  </a:schemeClr>
                </a:solidFill>
              </a:defRPr>
            </a:lvl1pPr>
            <a:lvl2pPr marL="342892" indent="0">
              <a:buFontTx/>
              <a:buNone/>
              <a:defRPr>
                <a:solidFill>
                  <a:schemeClr val="tx1">
                    <a:lumMod val="10000"/>
                    <a:lumOff val="90000"/>
                  </a:schemeClr>
                </a:solidFill>
              </a:defRPr>
            </a:lvl2pPr>
            <a:lvl3pPr marL="685783" indent="0">
              <a:buFontTx/>
              <a:buNone/>
              <a:defRPr>
                <a:solidFill>
                  <a:schemeClr val="tx1">
                    <a:lumMod val="10000"/>
                    <a:lumOff val="90000"/>
                  </a:schemeClr>
                </a:solidFill>
              </a:defRPr>
            </a:lvl3pPr>
            <a:lvl4pPr marL="1028675" indent="0">
              <a:buFontTx/>
              <a:buNone/>
              <a:defRPr>
                <a:solidFill>
                  <a:schemeClr val="tx1">
                    <a:lumMod val="10000"/>
                    <a:lumOff val="90000"/>
                  </a:schemeClr>
                </a:solidFill>
              </a:defRPr>
            </a:lvl4pPr>
            <a:lvl5pPr marL="1371566" indent="0">
              <a:buFontTx/>
              <a:buNone/>
              <a:defRPr>
                <a:solidFill>
                  <a:schemeClr val="tx1">
                    <a:lumMod val="10000"/>
                    <a:lumOff val="90000"/>
                  </a:schemeClr>
                </a:solidFill>
              </a:defRPr>
            </a:lvl5pPr>
          </a:lstStyle>
          <a:p>
            <a:pPr lvl="0"/>
            <a:r>
              <a:rPr lang="en-US"/>
              <a:t>Edit Master text styles</a:t>
            </a:r>
          </a:p>
        </p:txBody>
      </p:sp>
    </p:spTree>
    <p:extLst>
      <p:ext uri="{BB962C8B-B14F-4D97-AF65-F5344CB8AC3E}">
        <p14:creationId xmlns:p14="http://schemas.microsoft.com/office/powerpoint/2010/main" val="864167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4202" y="330201"/>
            <a:ext cx="6246586" cy="1023938"/>
          </a:xfrm>
        </p:spPr>
        <p:txBody>
          <a:bodyPr/>
          <a:lstStyle/>
          <a:p>
            <a:r>
              <a:rPr lang="en-US"/>
              <a:t>Click to edit Master title style</a:t>
            </a:r>
            <a:endParaRPr lang="en-US" dirty="0"/>
          </a:p>
        </p:txBody>
      </p:sp>
      <p:sp>
        <p:nvSpPr>
          <p:cNvPr id="5" name="Slide Number Placeholder 2"/>
          <p:cNvSpPr>
            <a:spLocks noGrp="1"/>
          </p:cNvSpPr>
          <p:nvPr>
            <p:ph type="sldNum" sz="quarter" idx="13"/>
          </p:nvPr>
        </p:nvSpPr>
        <p:spPr/>
        <p:txBody>
          <a:bodyPr/>
          <a:lstStyle>
            <a:lvl1pPr>
              <a:defRPr/>
            </a:lvl1pPr>
          </a:lstStyle>
          <a:p>
            <a:pPr>
              <a:defRPr/>
            </a:pPr>
            <a:fld id="{32E003B7-8017-1A4F-A571-6735BC806781}"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pic>
        <p:nvPicPr>
          <p:cNvPr id="9"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938964" y="285750"/>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331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2" y="330201"/>
            <a:ext cx="6246586" cy="1023938"/>
          </a:xfrm>
        </p:spPr>
        <p:txBody>
          <a:bodyPr/>
          <a:lstStyle/>
          <a:p>
            <a:r>
              <a:rPr lang="en-US"/>
              <a:t>Click to edit Master title style</a:t>
            </a:r>
            <a:endParaRPr lang="en-US" dirty="0"/>
          </a:p>
        </p:txBody>
      </p:sp>
      <p:sp>
        <p:nvSpPr>
          <p:cNvPr id="8" name="Content Placeholder 7"/>
          <p:cNvSpPr>
            <a:spLocks noGrp="1"/>
          </p:cNvSpPr>
          <p:nvPr>
            <p:ph sz="quarter" idx="12"/>
          </p:nvPr>
        </p:nvSpPr>
        <p:spPr>
          <a:xfrm>
            <a:off x="581691" y="1430938"/>
            <a:ext cx="7963822" cy="2975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3"/>
          </p:nvPr>
        </p:nvSpPr>
        <p:spPr/>
        <p:txBody>
          <a:bodyPr/>
          <a:lstStyle>
            <a:lvl1pPr>
              <a:defRPr/>
            </a:lvl1pPr>
          </a:lstStyle>
          <a:p>
            <a:pPr>
              <a:defRPr/>
            </a:pPr>
            <a:fld id="{32E003B7-8017-1A4F-A571-6735BC806781}"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pic>
        <p:nvPicPr>
          <p:cNvPr id="9"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938964" y="285750"/>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0219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584202" y="330201"/>
            <a:ext cx="6246586" cy="1023938"/>
          </a:xfrm>
        </p:spPr>
        <p:txBody>
          <a:bodyPr/>
          <a:lstStyle/>
          <a:p>
            <a:r>
              <a:rPr lang="en-US"/>
              <a:t>Click to edit Master title style</a:t>
            </a:r>
            <a:endParaRPr lang="en-US" dirty="0"/>
          </a:p>
        </p:txBody>
      </p:sp>
      <p:sp>
        <p:nvSpPr>
          <p:cNvPr id="8" name="Content Placeholder 7"/>
          <p:cNvSpPr>
            <a:spLocks noGrp="1"/>
          </p:cNvSpPr>
          <p:nvPr>
            <p:ph sz="quarter" idx="12"/>
          </p:nvPr>
        </p:nvSpPr>
        <p:spPr>
          <a:xfrm>
            <a:off x="581691" y="1430938"/>
            <a:ext cx="3997174" cy="2975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13"/>
          </p:nvPr>
        </p:nvSpPr>
        <p:spPr/>
        <p:txBody>
          <a:bodyPr/>
          <a:lstStyle>
            <a:lvl1pPr>
              <a:defRPr/>
            </a:lvl1pPr>
          </a:lstStyle>
          <a:p>
            <a:pPr>
              <a:defRPr/>
            </a:pPr>
            <a:fld id="{32E003B7-8017-1A4F-A571-6735BC806781}"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pic>
        <p:nvPicPr>
          <p:cNvPr id="9"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938964" y="285750"/>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7"/>
          <p:cNvSpPr>
            <a:spLocks noGrp="1"/>
          </p:cNvSpPr>
          <p:nvPr>
            <p:ph sz="quarter" idx="15"/>
          </p:nvPr>
        </p:nvSpPr>
        <p:spPr>
          <a:xfrm>
            <a:off x="4615827" y="1430938"/>
            <a:ext cx="3929687" cy="2975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8639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or Block Left">
    <p:spTree>
      <p:nvGrpSpPr>
        <p:cNvPr id="1" name=""/>
        <p:cNvGrpSpPr/>
        <p:nvPr/>
      </p:nvGrpSpPr>
      <p:grpSpPr>
        <a:xfrm>
          <a:off x="0" y="0"/>
          <a:ext cx="0" cy="0"/>
          <a:chOff x="0" y="0"/>
          <a:chExt cx="0" cy="0"/>
        </a:xfrm>
      </p:grpSpPr>
      <p:sp>
        <p:nvSpPr>
          <p:cNvPr id="2" name="Shape 39"/>
          <p:cNvSpPr>
            <a:spLocks noChangeArrowheads="1"/>
          </p:cNvSpPr>
          <p:nvPr/>
        </p:nvSpPr>
        <p:spPr bwMode="auto">
          <a:xfrm>
            <a:off x="95250" y="93664"/>
            <a:ext cx="8953500" cy="4956175"/>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17144" tIns="17144" rIns="17144" bIns="17144" anchor="ctr"/>
          <a:lstStyle/>
          <a:p>
            <a:pPr defTabSz="685783"/>
            <a:endParaRPr lang="en-US">
              <a:solidFill>
                <a:srgbClr val="2A2C34"/>
              </a:solidFill>
              <a:ea typeface="ＭＳ Ｐゴシック" charset="0"/>
              <a:cs typeface="ＭＳ Ｐゴシック" charset="0"/>
            </a:endParaRPr>
          </a:p>
        </p:txBody>
      </p:sp>
      <p:sp>
        <p:nvSpPr>
          <p:cNvPr id="3" name="Shape 42"/>
          <p:cNvSpPr/>
          <p:nvPr/>
        </p:nvSpPr>
        <p:spPr>
          <a:xfrm>
            <a:off x="95250" y="92076"/>
            <a:ext cx="3905250" cy="4959350"/>
          </a:xfrm>
          <a:prstGeom prst="rect">
            <a:avLst/>
          </a:prstGeom>
          <a:solidFill>
            <a:schemeClr val="accent1"/>
          </a:solidFill>
          <a:ln w="12700">
            <a:miter lim="400000"/>
          </a:ln>
        </p:spPr>
        <p:txBody>
          <a:bodyPr lIns="0" tIns="0" rIns="0" bIns="0" anchor="ctr"/>
          <a:lstStyle/>
          <a:p>
            <a:pPr defTabSz="685783" fontAlgn="auto">
              <a:spcBef>
                <a:spcPts val="0"/>
              </a:spcBef>
              <a:spcAft>
                <a:spcPts val="0"/>
              </a:spcAft>
              <a:defRPr/>
            </a:pPr>
            <a:endParaRPr sz="1400">
              <a:solidFill>
                <a:srgbClr val="2A2C34"/>
              </a:solidFill>
              <a:latin typeface="Arial"/>
              <a:ea typeface="ＭＳ Ｐゴシック" charset="0"/>
              <a:cs typeface="ＭＳ Ｐゴシック" charset="0"/>
            </a:endParaRPr>
          </a:p>
        </p:txBody>
      </p:sp>
      <p:sp>
        <p:nvSpPr>
          <p:cNvPr id="4" name="Shape 40"/>
          <p:cNvSpPr>
            <a:spLocks noGrp="1"/>
          </p:cNvSpPr>
          <p:nvPr>
            <p:ph type="sldNum" sz="quarter" idx="10"/>
          </p:nvPr>
        </p:nvSpPr>
        <p:spPr/>
        <p:txBody>
          <a:bodyPr/>
          <a:lstStyle>
            <a:lvl1pPr>
              <a:defRPr>
                <a:solidFill>
                  <a:schemeClr val="bg1">
                    <a:lumMod val="50000"/>
                  </a:schemeClr>
                </a:solidFill>
              </a:defRPr>
            </a:lvl1pPr>
          </a:lstStyle>
          <a:p>
            <a:pPr>
              <a:defRPr/>
            </a:pPr>
            <a:fld id="{F7268F92-0FF3-8846-B702-B95B89D32164}" type="slidenum">
              <a:rPr lang="uk-UA" smtClean="0">
                <a:solidFill>
                  <a:prstClr val="white">
                    <a:lumMod val="50000"/>
                  </a:prstClr>
                </a:solidFill>
                <a:latin typeface="Times New Roman"/>
              </a:rPr>
              <a:pPr>
                <a:defRPr/>
              </a:pPr>
              <a:t>‹#›</a:t>
            </a:fld>
            <a:endParaRPr lang="uk-UA" dirty="0">
              <a:solidFill>
                <a:prstClr val="white">
                  <a:lumMod val="50000"/>
                </a:prstClr>
              </a:solidFill>
              <a:latin typeface="Times New Roman"/>
            </a:endParaRPr>
          </a:p>
        </p:txBody>
      </p:sp>
      <p:sp>
        <p:nvSpPr>
          <p:cNvPr id="9" name="Title Placeholder 1"/>
          <p:cNvSpPr>
            <a:spLocks noGrp="1"/>
          </p:cNvSpPr>
          <p:nvPr>
            <p:ph type="title"/>
          </p:nvPr>
        </p:nvSpPr>
        <p:spPr bwMode="auto">
          <a:xfrm>
            <a:off x="4580733" y="330201"/>
            <a:ext cx="4004468"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0" bIns="45719" numCol="1" anchor="ctr" anchorCtr="0" compatLnSpc="1">
            <a:prstTxWarp prst="textNoShape">
              <a:avLst/>
            </a:prstTxWarp>
            <a:normAutofit/>
          </a:bodyPr>
          <a:lstStyle/>
          <a:p>
            <a:pPr lvl="0"/>
            <a:r>
              <a:rPr lang="en-US"/>
              <a:t>Click to edit Master title style</a:t>
            </a:r>
            <a:endParaRPr lang="en-US" dirty="0"/>
          </a:p>
        </p:txBody>
      </p:sp>
      <p:sp>
        <p:nvSpPr>
          <p:cNvPr id="10" name="Text Placeholder 2"/>
          <p:cNvSpPr>
            <a:spLocks noGrp="1"/>
          </p:cNvSpPr>
          <p:nvPr>
            <p:ph idx="1"/>
          </p:nvPr>
        </p:nvSpPr>
        <p:spPr bwMode="auto">
          <a:xfrm>
            <a:off x="4579938" y="1428750"/>
            <a:ext cx="4005262" cy="305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91438" bIns="45719"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7355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lor Block Right">
    <p:spTree>
      <p:nvGrpSpPr>
        <p:cNvPr id="1" name=""/>
        <p:cNvGrpSpPr/>
        <p:nvPr/>
      </p:nvGrpSpPr>
      <p:grpSpPr>
        <a:xfrm>
          <a:off x="0" y="0"/>
          <a:ext cx="0" cy="0"/>
          <a:chOff x="0" y="0"/>
          <a:chExt cx="0" cy="0"/>
        </a:xfrm>
      </p:grpSpPr>
      <p:sp>
        <p:nvSpPr>
          <p:cNvPr id="2" name="Shape 39"/>
          <p:cNvSpPr>
            <a:spLocks noChangeArrowheads="1"/>
          </p:cNvSpPr>
          <p:nvPr/>
        </p:nvSpPr>
        <p:spPr bwMode="auto">
          <a:xfrm>
            <a:off x="95250" y="93664"/>
            <a:ext cx="8953500" cy="4956175"/>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17144" tIns="17144" rIns="17144" bIns="17144" anchor="ctr"/>
          <a:lstStyle/>
          <a:p>
            <a:pPr defTabSz="685783"/>
            <a:endParaRPr lang="en-US">
              <a:solidFill>
                <a:srgbClr val="2A2C34"/>
              </a:solidFill>
              <a:ea typeface="ＭＳ Ｐゴシック" charset="0"/>
              <a:cs typeface="ＭＳ Ｐゴシック" charset="0"/>
            </a:endParaRPr>
          </a:p>
        </p:txBody>
      </p:sp>
      <p:sp>
        <p:nvSpPr>
          <p:cNvPr id="3" name="Shape 42"/>
          <p:cNvSpPr/>
          <p:nvPr/>
        </p:nvSpPr>
        <p:spPr>
          <a:xfrm>
            <a:off x="5137150" y="92076"/>
            <a:ext cx="3905250" cy="4959350"/>
          </a:xfrm>
          <a:prstGeom prst="rect">
            <a:avLst/>
          </a:prstGeom>
          <a:solidFill>
            <a:schemeClr val="tx2"/>
          </a:solidFill>
          <a:ln w="12700">
            <a:miter lim="400000"/>
          </a:ln>
        </p:spPr>
        <p:txBody>
          <a:bodyPr lIns="0" tIns="0" rIns="0" bIns="0" anchor="ctr"/>
          <a:lstStyle/>
          <a:p>
            <a:pPr defTabSz="685783" fontAlgn="auto">
              <a:spcBef>
                <a:spcPts val="0"/>
              </a:spcBef>
              <a:spcAft>
                <a:spcPts val="0"/>
              </a:spcAft>
              <a:defRPr/>
            </a:pPr>
            <a:endParaRPr sz="1400">
              <a:solidFill>
                <a:srgbClr val="2A2C34"/>
              </a:solidFill>
              <a:latin typeface="Arial"/>
              <a:ea typeface="ＭＳ Ｐゴシック" charset="0"/>
              <a:cs typeface="ＭＳ Ｐゴシック" charset="0"/>
            </a:endParaRPr>
          </a:p>
        </p:txBody>
      </p:sp>
      <p:sp>
        <p:nvSpPr>
          <p:cNvPr id="4" name="Shape 40"/>
          <p:cNvSpPr>
            <a:spLocks noGrp="1"/>
          </p:cNvSpPr>
          <p:nvPr>
            <p:ph type="sldNum" sz="quarter" idx="10"/>
          </p:nvPr>
        </p:nvSpPr>
        <p:spPr/>
        <p:txBody>
          <a:bodyPr/>
          <a:lstStyle>
            <a:lvl1pPr>
              <a:defRPr>
                <a:solidFill>
                  <a:schemeClr val="bg1"/>
                </a:solidFill>
              </a:defRPr>
            </a:lvl1pPr>
          </a:lstStyle>
          <a:p>
            <a:pPr>
              <a:defRPr/>
            </a:pPr>
            <a:fld id="{F7268F92-0FF3-8846-B702-B95B89D32164}" type="slidenum">
              <a:rPr lang="uk-UA" smtClean="0">
                <a:solidFill>
                  <a:prstClr val="white"/>
                </a:solidFill>
                <a:latin typeface="Times New Roman"/>
              </a:rPr>
              <a:pPr>
                <a:defRPr/>
              </a:pPr>
              <a:t>‹#›</a:t>
            </a:fld>
            <a:endParaRPr lang="uk-UA" dirty="0">
              <a:solidFill>
                <a:prstClr val="white"/>
              </a:solidFill>
              <a:latin typeface="Times New Roman"/>
            </a:endParaRPr>
          </a:p>
        </p:txBody>
      </p:sp>
      <p:sp>
        <p:nvSpPr>
          <p:cNvPr id="7" name="Title Placeholder 1"/>
          <p:cNvSpPr>
            <a:spLocks noGrp="1"/>
          </p:cNvSpPr>
          <p:nvPr>
            <p:ph type="title"/>
          </p:nvPr>
        </p:nvSpPr>
        <p:spPr bwMode="auto">
          <a:xfrm>
            <a:off x="584201" y="330201"/>
            <a:ext cx="3996532"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0" bIns="45719" numCol="1" anchor="ctr" anchorCtr="0" compatLnSpc="1">
            <a:prstTxWarp prst="textNoShape">
              <a:avLst/>
            </a:prstTxWarp>
            <a:normAutofit/>
          </a:bodyPr>
          <a:lstStyle/>
          <a:p>
            <a:pPr lvl="0"/>
            <a:r>
              <a:rPr lang="en-US"/>
              <a:t>Click to edit Master title style</a:t>
            </a:r>
            <a:endParaRPr lang="en-US" dirty="0"/>
          </a:p>
        </p:txBody>
      </p:sp>
      <p:sp>
        <p:nvSpPr>
          <p:cNvPr id="8" name="Text Placeholder 2"/>
          <p:cNvSpPr>
            <a:spLocks noGrp="1"/>
          </p:cNvSpPr>
          <p:nvPr>
            <p:ph idx="1"/>
          </p:nvPr>
        </p:nvSpPr>
        <p:spPr bwMode="auto">
          <a:xfrm>
            <a:off x="582614" y="1428750"/>
            <a:ext cx="3997325" cy="305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91438" bIns="45719"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5"/>
          <p:cNvSpPr txBox="1">
            <a:spLocks noChangeArrowheads="1"/>
          </p:cNvSpPr>
          <p:nvPr userDrawn="1"/>
        </p:nvSpPr>
        <p:spPr bwMode="auto">
          <a:xfrm>
            <a:off x="587376" y="4738689"/>
            <a:ext cx="8445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438" bIns="45719">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defTabSz="685800" fontAlgn="base">
              <a:spcBef>
                <a:spcPct val="0"/>
              </a:spcBef>
              <a:spcAft>
                <a:spcPct val="0"/>
              </a:spcAft>
              <a:defRPr sz="1300">
                <a:solidFill>
                  <a:schemeClr val="tx1"/>
                </a:solidFill>
                <a:latin typeface="Arial" charset="0"/>
                <a:ea typeface="ＭＳ Ｐゴシック" charset="0"/>
              </a:defRPr>
            </a:lvl6pPr>
            <a:lvl7pPr marL="2971800" indent="-228600" defTabSz="685800" fontAlgn="base">
              <a:spcBef>
                <a:spcPct val="0"/>
              </a:spcBef>
              <a:spcAft>
                <a:spcPct val="0"/>
              </a:spcAft>
              <a:defRPr sz="1300">
                <a:solidFill>
                  <a:schemeClr val="tx1"/>
                </a:solidFill>
                <a:latin typeface="Arial" charset="0"/>
                <a:ea typeface="ＭＳ Ｐゴシック" charset="0"/>
              </a:defRPr>
            </a:lvl7pPr>
            <a:lvl8pPr marL="3429000" indent="-228600" defTabSz="685800" fontAlgn="base">
              <a:spcBef>
                <a:spcPct val="0"/>
              </a:spcBef>
              <a:spcAft>
                <a:spcPct val="0"/>
              </a:spcAft>
              <a:defRPr sz="1300">
                <a:solidFill>
                  <a:schemeClr val="tx1"/>
                </a:solidFill>
                <a:latin typeface="Arial" charset="0"/>
                <a:ea typeface="ＭＳ Ｐゴシック" charset="0"/>
              </a:defRPr>
            </a:lvl8pPr>
            <a:lvl9pPr marL="3886200" indent="-228600" defTabSz="685800" fontAlgn="base">
              <a:spcBef>
                <a:spcPct val="0"/>
              </a:spcBef>
              <a:spcAft>
                <a:spcPct val="0"/>
              </a:spcAft>
              <a:defRPr sz="1300">
                <a:solidFill>
                  <a:schemeClr val="tx1"/>
                </a:solidFill>
                <a:latin typeface="Arial" charset="0"/>
                <a:ea typeface="ＭＳ Ｐゴシック" charset="0"/>
              </a:defRPr>
            </a:lvl9pPr>
          </a:lstStyle>
          <a:p>
            <a:pPr defTabSz="685783">
              <a:defRPr/>
            </a:pPr>
            <a:r>
              <a:rPr lang="en-US" sz="600" dirty="0">
                <a:solidFill>
                  <a:srgbClr val="231F20"/>
                </a:solidFill>
                <a:cs typeface="Arial" charset="0"/>
              </a:rPr>
              <a:t>2015 © ADTRAN, Inc.</a:t>
            </a:r>
          </a:p>
        </p:txBody>
      </p:sp>
    </p:spTree>
    <p:extLst>
      <p:ext uri="{BB962C8B-B14F-4D97-AF65-F5344CB8AC3E}">
        <p14:creationId xmlns:p14="http://schemas.microsoft.com/office/powerpoint/2010/main" val="32514049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Left #1">
    <p:spTree>
      <p:nvGrpSpPr>
        <p:cNvPr id="1" name=""/>
        <p:cNvGrpSpPr/>
        <p:nvPr/>
      </p:nvGrpSpPr>
      <p:grpSpPr>
        <a:xfrm>
          <a:off x="0" y="0"/>
          <a:ext cx="0" cy="0"/>
          <a:chOff x="0" y="0"/>
          <a:chExt cx="0" cy="0"/>
        </a:xfrm>
      </p:grpSpPr>
      <p:sp>
        <p:nvSpPr>
          <p:cNvPr id="3" name="Shape 113"/>
          <p:cNvSpPr>
            <a:spLocks noChangeArrowheads="1"/>
          </p:cNvSpPr>
          <p:nvPr/>
        </p:nvSpPr>
        <p:spPr bwMode="auto">
          <a:xfrm>
            <a:off x="92075" y="93664"/>
            <a:ext cx="8953500" cy="4956175"/>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17144" tIns="17144" rIns="17144" bIns="17144" anchor="ctr"/>
          <a:lstStyle/>
          <a:p>
            <a:pPr defTabSz="685783"/>
            <a:endParaRPr lang="en-US">
              <a:solidFill>
                <a:srgbClr val="2A2C34"/>
              </a:solidFill>
              <a:ea typeface="ＭＳ Ｐゴシック" charset="0"/>
              <a:cs typeface="ＭＳ Ｐゴシック" charset="0"/>
            </a:endParaRPr>
          </a:p>
        </p:txBody>
      </p:sp>
      <p:sp>
        <p:nvSpPr>
          <p:cNvPr id="6" name="Espace réservé pour une image  4"/>
          <p:cNvSpPr>
            <a:spLocks noGrp="1"/>
          </p:cNvSpPr>
          <p:nvPr>
            <p:ph type="pic" sz="quarter" idx="10"/>
          </p:nvPr>
        </p:nvSpPr>
        <p:spPr>
          <a:xfrm>
            <a:off x="95249" y="92076"/>
            <a:ext cx="5445126" cy="4959350"/>
          </a:xfrm>
          <a:prstGeom prst="rect">
            <a:avLst/>
          </a:prstGeom>
        </p:spPr>
        <p:txBody>
          <a:bodyPr rtlCol="0">
            <a:normAutofit/>
          </a:bodyPr>
          <a:lstStyle>
            <a:lvl1pPr marL="0" marR="0" indent="0" algn="ctr" defTabSz="685783" rtl="0" eaLnBrk="0" fontAlgn="base" latinLnBrk="0" hangingPunct="0">
              <a:lnSpc>
                <a:spcPct val="90000"/>
              </a:lnSpc>
              <a:spcBef>
                <a:spcPts val="600"/>
              </a:spcBef>
              <a:spcAft>
                <a:spcPct val="0"/>
              </a:spcAft>
              <a:buClr>
                <a:schemeClr val="accent1"/>
              </a:buClr>
              <a:buSzTx/>
              <a:buFont typeface="Wingdings" charset="2"/>
              <a:buNone/>
              <a:tabLst/>
              <a:defRPr/>
            </a:lvl1pPr>
          </a:lstStyle>
          <a:p>
            <a:pPr marL="0" marR="0" lvl="0" indent="0" algn="ctr" defTabSz="685783" rtl="0" eaLnBrk="0" fontAlgn="base" latinLnBrk="0" hangingPunct="0">
              <a:lnSpc>
                <a:spcPct val="90000"/>
              </a:lnSpc>
              <a:spcBef>
                <a:spcPts val="600"/>
              </a:spcBef>
              <a:spcAft>
                <a:spcPct val="0"/>
              </a:spcAft>
              <a:buClr>
                <a:schemeClr val="accent1"/>
              </a:buClr>
              <a:buSzTx/>
              <a:buFont typeface="Wingdings" charset="2"/>
              <a:buNone/>
              <a:tabLst/>
              <a:defRPr/>
            </a:pPr>
            <a:r>
              <a:rPr lang="en-US" noProof="0"/>
              <a:t>Click icon to add picture</a:t>
            </a:r>
            <a:endParaRPr lang="fr-FR" noProof="0" dirty="0"/>
          </a:p>
        </p:txBody>
      </p:sp>
      <p:sp>
        <p:nvSpPr>
          <p:cNvPr id="4" name="Shape 114"/>
          <p:cNvSpPr>
            <a:spLocks noGrp="1"/>
          </p:cNvSpPr>
          <p:nvPr>
            <p:ph type="sldNum" sz="quarter" idx="11"/>
          </p:nvPr>
        </p:nvSpPr>
        <p:spPr/>
        <p:txBody>
          <a:bodyPr lIns="0" tIns="0" bIns="0"/>
          <a:lstStyle>
            <a:lvl1pPr>
              <a:defRPr/>
            </a:lvl1pPr>
          </a:lstStyle>
          <a:p>
            <a:pPr>
              <a:defRPr/>
            </a:pPr>
            <a:fld id="{DCA94851-D96C-3B4D-8162-655A413E5991}" type="slidenum">
              <a:rPr>
                <a:solidFill>
                  <a:prstClr val="white">
                    <a:lumMod val="50000"/>
                  </a:prstClr>
                </a:solidFill>
                <a:latin typeface="Times New Roman"/>
              </a:rPr>
              <a:pPr>
                <a:defRPr/>
              </a:pPr>
              <a:t>‹#›</a:t>
            </a:fld>
            <a:endParaRPr dirty="0">
              <a:solidFill>
                <a:prstClr val="white">
                  <a:lumMod val="50000"/>
                </a:prstClr>
              </a:solidFill>
              <a:latin typeface="Times New Roman"/>
            </a:endParaRPr>
          </a:p>
        </p:txBody>
      </p:sp>
      <p:sp>
        <p:nvSpPr>
          <p:cNvPr id="8" name="Title Placeholder 1"/>
          <p:cNvSpPr>
            <a:spLocks noGrp="1"/>
          </p:cNvSpPr>
          <p:nvPr>
            <p:ph type="title"/>
          </p:nvPr>
        </p:nvSpPr>
        <p:spPr bwMode="auto">
          <a:xfrm>
            <a:off x="6077447" y="330201"/>
            <a:ext cx="2507753"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91438" bIns="45719" numCol="1" anchor="b" anchorCtr="0" compatLnSpc="1">
            <a:prstTxWarp prst="textNoShape">
              <a:avLst/>
            </a:prstTxWarp>
            <a:normAutofit/>
          </a:bodyPr>
          <a:lstStyle>
            <a:lvl1pPr>
              <a:defRPr sz="3000">
                <a:solidFill>
                  <a:schemeClr val="accent1"/>
                </a:solidFill>
              </a:defRPr>
            </a:lvl1pPr>
          </a:lstStyle>
          <a:p>
            <a:pPr lvl="0"/>
            <a:r>
              <a:rPr lang="en-US"/>
              <a:t>Click to edit Master title style</a:t>
            </a:r>
            <a:endParaRPr lang="en-US" dirty="0"/>
          </a:p>
        </p:txBody>
      </p:sp>
      <p:cxnSp>
        <p:nvCxnSpPr>
          <p:cNvPr id="5" name="Straight Connector 4"/>
          <p:cNvCxnSpPr/>
          <p:nvPr userDrawn="1"/>
        </p:nvCxnSpPr>
        <p:spPr>
          <a:xfrm>
            <a:off x="6078794" y="1384300"/>
            <a:ext cx="25080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2"/>
          </p:nvPr>
        </p:nvSpPr>
        <p:spPr>
          <a:xfrm>
            <a:off x="6079818" y="1417126"/>
            <a:ext cx="2515214" cy="30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2460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mage Right #1">
    <p:spTree>
      <p:nvGrpSpPr>
        <p:cNvPr id="1" name=""/>
        <p:cNvGrpSpPr/>
        <p:nvPr/>
      </p:nvGrpSpPr>
      <p:grpSpPr>
        <a:xfrm>
          <a:off x="0" y="0"/>
          <a:ext cx="0" cy="0"/>
          <a:chOff x="0" y="0"/>
          <a:chExt cx="0" cy="0"/>
        </a:xfrm>
      </p:grpSpPr>
      <p:sp>
        <p:nvSpPr>
          <p:cNvPr id="3" name="Shape 113"/>
          <p:cNvSpPr>
            <a:spLocks noChangeArrowheads="1"/>
          </p:cNvSpPr>
          <p:nvPr/>
        </p:nvSpPr>
        <p:spPr bwMode="auto">
          <a:xfrm>
            <a:off x="92075" y="93664"/>
            <a:ext cx="8953500" cy="4956175"/>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17144" tIns="17144" rIns="17144" bIns="17144" anchor="ctr"/>
          <a:lstStyle/>
          <a:p>
            <a:pPr defTabSz="685783"/>
            <a:endParaRPr lang="en-US">
              <a:solidFill>
                <a:srgbClr val="2A2C34"/>
              </a:solidFill>
              <a:ea typeface="ＭＳ Ｐゴシック" charset="0"/>
              <a:cs typeface="ＭＳ Ｐゴシック" charset="0"/>
            </a:endParaRPr>
          </a:p>
        </p:txBody>
      </p:sp>
      <p:sp>
        <p:nvSpPr>
          <p:cNvPr id="6" name="Espace réservé pour une image  4"/>
          <p:cNvSpPr>
            <a:spLocks noGrp="1"/>
          </p:cNvSpPr>
          <p:nvPr>
            <p:ph type="pic" sz="quarter" idx="10"/>
          </p:nvPr>
        </p:nvSpPr>
        <p:spPr>
          <a:xfrm>
            <a:off x="3600449" y="92076"/>
            <a:ext cx="5445126" cy="4959350"/>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4" name="Shape 114"/>
          <p:cNvSpPr>
            <a:spLocks noGrp="1"/>
          </p:cNvSpPr>
          <p:nvPr>
            <p:ph type="sldNum" sz="quarter" idx="11"/>
          </p:nvPr>
        </p:nvSpPr>
        <p:spPr/>
        <p:txBody>
          <a:bodyPr lIns="0" tIns="0" bIns="0"/>
          <a:lstStyle>
            <a:lvl1pPr>
              <a:defRPr/>
            </a:lvl1pPr>
          </a:lstStyle>
          <a:p>
            <a:pPr>
              <a:defRPr/>
            </a:pPr>
            <a:fld id="{DCA94851-D96C-3B4D-8162-655A413E5991}" type="slidenum">
              <a:rPr>
                <a:solidFill>
                  <a:prstClr val="white">
                    <a:lumMod val="50000"/>
                  </a:prstClr>
                </a:solidFill>
                <a:latin typeface="Times New Roman"/>
              </a:rPr>
              <a:pPr>
                <a:defRPr/>
              </a:pPr>
              <a:t>‹#›</a:t>
            </a:fld>
            <a:endParaRPr dirty="0">
              <a:solidFill>
                <a:prstClr val="white">
                  <a:lumMod val="50000"/>
                </a:prstClr>
              </a:solidFill>
              <a:latin typeface="Times New Roman"/>
            </a:endParaRPr>
          </a:p>
        </p:txBody>
      </p:sp>
      <p:sp>
        <p:nvSpPr>
          <p:cNvPr id="8" name="Title Placeholder 1"/>
          <p:cNvSpPr>
            <a:spLocks noGrp="1"/>
          </p:cNvSpPr>
          <p:nvPr>
            <p:ph type="title"/>
          </p:nvPr>
        </p:nvSpPr>
        <p:spPr bwMode="auto">
          <a:xfrm>
            <a:off x="578347" y="330201"/>
            <a:ext cx="2507753"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91438" bIns="45719" numCol="1" anchor="b" anchorCtr="0" compatLnSpc="1">
            <a:prstTxWarp prst="textNoShape">
              <a:avLst/>
            </a:prstTxWarp>
            <a:normAutofit/>
          </a:bodyPr>
          <a:lstStyle>
            <a:lvl1pPr>
              <a:defRPr sz="3000">
                <a:solidFill>
                  <a:schemeClr val="accent1"/>
                </a:solidFill>
              </a:defRPr>
            </a:lvl1pPr>
          </a:lstStyle>
          <a:p>
            <a:pPr lvl="0"/>
            <a:r>
              <a:rPr lang="en-US"/>
              <a:t>Click to edit Master title style</a:t>
            </a:r>
            <a:endParaRPr lang="en-US" dirty="0"/>
          </a:p>
        </p:txBody>
      </p:sp>
      <p:cxnSp>
        <p:nvCxnSpPr>
          <p:cNvPr id="5" name="Straight Connector 4"/>
          <p:cNvCxnSpPr/>
          <p:nvPr userDrawn="1"/>
        </p:nvCxnSpPr>
        <p:spPr>
          <a:xfrm>
            <a:off x="579695" y="1384300"/>
            <a:ext cx="25080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2"/>
          </p:nvPr>
        </p:nvSpPr>
        <p:spPr>
          <a:xfrm>
            <a:off x="580719" y="1417126"/>
            <a:ext cx="2515214" cy="30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1087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Grouping #1">
    <p:spTree>
      <p:nvGrpSpPr>
        <p:cNvPr id="1" name=""/>
        <p:cNvGrpSpPr/>
        <p:nvPr/>
      </p:nvGrpSpPr>
      <p:grpSpPr>
        <a:xfrm>
          <a:off x="0" y="0"/>
          <a:ext cx="0" cy="0"/>
          <a:chOff x="0" y="0"/>
          <a:chExt cx="0" cy="0"/>
        </a:xfrm>
      </p:grpSpPr>
      <p:sp>
        <p:nvSpPr>
          <p:cNvPr id="8" name="Espace réservé pour une image  4"/>
          <p:cNvSpPr>
            <a:spLocks noGrp="1"/>
          </p:cNvSpPr>
          <p:nvPr>
            <p:ph type="pic" sz="quarter" idx="16"/>
          </p:nvPr>
        </p:nvSpPr>
        <p:spPr>
          <a:xfrm rot="10800000" flipV="1">
            <a:off x="581619" y="1701304"/>
            <a:ext cx="1910234" cy="1595613"/>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7" name="Title 6"/>
          <p:cNvSpPr>
            <a:spLocks noGrp="1"/>
          </p:cNvSpPr>
          <p:nvPr>
            <p:ph type="title"/>
          </p:nvPr>
        </p:nvSpPr>
        <p:spPr>
          <a:xfrm>
            <a:off x="584200" y="330201"/>
            <a:ext cx="6159500" cy="1023938"/>
          </a:xfrm>
        </p:spPr>
        <p:txBody>
          <a:bodyPr/>
          <a:lstStyle/>
          <a:p>
            <a:r>
              <a:rPr lang="en-US"/>
              <a:t>Click to edit Master title style</a:t>
            </a:r>
          </a:p>
        </p:txBody>
      </p:sp>
      <p:sp>
        <p:nvSpPr>
          <p:cNvPr id="13" name="Content Placeholder 12"/>
          <p:cNvSpPr>
            <a:spLocks noGrp="1"/>
          </p:cNvSpPr>
          <p:nvPr>
            <p:ph sz="quarter" idx="20"/>
          </p:nvPr>
        </p:nvSpPr>
        <p:spPr>
          <a:xfrm>
            <a:off x="591259" y="3342640"/>
            <a:ext cx="1890078" cy="223520"/>
          </a:xfrm>
        </p:spPr>
        <p:txBody>
          <a:bodyPr tIns="0" rIns="0" bIns="0" anchor="b">
            <a:normAutofit/>
          </a:bodyPr>
          <a:lstStyle>
            <a:lvl1pPr marL="0" indent="0">
              <a:buNone/>
              <a:defRPr sz="1200" b="1"/>
            </a:lvl1pPr>
          </a:lstStyle>
          <a:p>
            <a:pPr lvl="0"/>
            <a:r>
              <a:rPr lang="en-US"/>
              <a:t>Edit Master text styles</a:t>
            </a:r>
          </a:p>
        </p:txBody>
      </p:sp>
      <p:sp>
        <p:nvSpPr>
          <p:cNvPr id="20" name="Content Placeholder 12"/>
          <p:cNvSpPr>
            <a:spLocks noGrp="1"/>
          </p:cNvSpPr>
          <p:nvPr>
            <p:ph sz="quarter" idx="21"/>
          </p:nvPr>
        </p:nvSpPr>
        <p:spPr>
          <a:xfrm>
            <a:off x="591259" y="3576004"/>
            <a:ext cx="1890078" cy="406717"/>
          </a:xfrm>
        </p:spPr>
        <p:txBody>
          <a:bodyPr>
            <a:normAutofit/>
          </a:bodyPr>
          <a:lstStyle>
            <a:lvl1pPr marL="0" indent="0">
              <a:buNone/>
              <a:defRPr sz="1000" b="0"/>
            </a:lvl1pPr>
          </a:lstStyle>
          <a:p>
            <a:pPr lvl="0"/>
            <a:r>
              <a:rPr lang="en-US"/>
              <a:t>Edit Master text styles</a:t>
            </a:r>
          </a:p>
        </p:txBody>
      </p:sp>
      <p:sp>
        <p:nvSpPr>
          <p:cNvPr id="19" name="Slide Number Placeholder 2"/>
          <p:cNvSpPr>
            <a:spLocks noGrp="1"/>
          </p:cNvSpPr>
          <p:nvPr>
            <p:ph type="sldNum" sz="quarter" idx="28"/>
          </p:nvPr>
        </p:nvSpPr>
        <p:spPr/>
        <p:txBody>
          <a:bodyPr/>
          <a:lstStyle>
            <a:lvl1pPr>
              <a:defRPr/>
            </a:lvl1pPr>
          </a:lstStyle>
          <a:p>
            <a:pPr>
              <a:defRPr/>
            </a:pPr>
            <a:fld id="{2535F00A-2065-224C-B601-CE664016D9B9}"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sp>
        <p:nvSpPr>
          <p:cNvPr id="36" name="Espace réservé pour une image  4"/>
          <p:cNvSpPr>
            <a:spLocks noGrp="1"/>
          </p:cNvSpPr>
          <p:nvPr>
            <p:ph type="pic" sz="quarter" idx="30"/>
          </p:nvPr>
        </p:nvSpPr>
        <p:spPr>
          <a:xfrm rot="10800000" flipV="1">
            <a:off x="2613619" y="1701304"/>
            <a:ext cx="1910234" cy="1595613"/>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37" name="Content Placeholder 12"/>
          <p:cNvSpPr>
            <a:spLocks noGrp="1"/>
          </p:cNvSpPr>
          <p:nvPr>
            <p:ph sz="quarter" idx="31"/>
          </p:nvPr>
        </p:nvSpPr>
        <p:spPr>
          <a:xfrm>
            <a:off x="2623260" y="3342640"/>
            <a:ext cx="1890078" cy="223520"/>
          </a:xfrm>
        </p:spPr>
        <p:txBody>
          <a:bodyPr tIns="0" rIns="0" bIns="0" anchor="b">
            <a:normAutofit/>
          </a:bodyPr>
          <a:lstStyle>
            <a:lvl1pPr marL="0" indent="0">
              <a:buNone/>
              <a:defRPr sz="1200" b="1"/>
            </a:lvl1pPr>
          </a:lstStyle>
          <a:p>
            <a:pPr lvl="0"/>
            <a:r>
              <a:rPr lang="en-US"/>
              <a:t>Edit Master text styles</a:t>
            </a:r>
          </a:p>
        </p:txBody>
      </p:sp>
      <p:sp>
        <p:nvSpPr>
          <p:cNvPr id="38" name="Content Placeholder 12"/>
          <p:cNvSpPr>
            <a:spLocks noGrp="1"/>
          </p:cNvSpPr>
          <p:nvPr>
            <p:ph sz="quarter" idx="32"/>
          </p:nvPr>
        </p:nvSpPr>
        <p:spPr>
          <a:xfrm>
            <a:off x="2623260" y="3576004"/>
            <a:ext cx="1890078" cy="406717"/>
          </a:xfrm>
        </p:spPr>
        <p:txBody>
          <a:bodyPr>
            <a:normAutofit/>
          </a:bodyPr>
          <a:lstStyle>
            <a:lvl1pPr marL="0" indent="0">
              <a:buNone/>
              <a:defRPr sz="1000" b="0"/>
            </a:lvl1pPr>
          </a:lstStyle>
          <a:p>
            <a:pPr lvl="0"/>
            <a:r>
              <a:rPr lang="en-US"/>
              <a:t>Edit Master text styles</a:t>
            </a:r>
          </a:p>
        </p:txBody>
      </p:sp>
      <p:sp>
        <p:nvSpPr>
          <p:cNvPr id="40" name="Espace réservé pour une image  4"/>
          <p:cNvSpPr>
            <a:spLocks noGrp="1"/>
          </p:cNvSpPr>
          <p:nvPr>
            <p:ph type="pic" sz="quarter" idx="33"/>
          </p:nvPr>
        </p:nvSpPr>
        <p:spPr>
          <a:xfrm rot="10800000" flipV="1">
            <a:off x="4645619" y="1701304"/>
            <a:ext cx="1910234" cy="1595613"/>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41" name="Content Placeholder 12"/>
          <p:cNvSpPr>
            <a:spLocks noGrp="1"/>
          </p:cNvSpPr>
          <p:nvPr>
            <p:ph sz="quarter" idx="34"/>
          </p:nvPr>
        </p:nvSpPr>
        <p:spPr>
          <a:xfrm>
            <a:off x="4655260" y="3342640"/>
            <a:ext cx="1890078" cy="223520"/>
          </a:xfrm>
        </p:spPr>
        <p:txBody>
          <a:bodyPr tIns="0" rIns="0" bIns="0" anchor="b">
            <a:normAutofit/>
          </a:bodyPr>
          <a:lstStyle>
            <a:lvl1pPr marL="0" indent="0">
              <a:buNone/>
              <a:defRPr sz="1200" b="1"/>
            </a:lvl1pPr>
          </a:lstStyle>
          <a:p>
            <a:pPr lvl="0"/>
            <a:r>
              <a:rPr lang="en-US"/>
              <a:t>Edit Master text styles</a:t>
            </a:r>
          </a:p>
        </p:txBody>
      </p:sp>
      <p:sp>
        <p:nvSpPr>
          <p:cNvPr id="42" name="Content Placeholder 12"/>
          <p:cNvSpPr>
            <a:spLocks noGrp="1"/>
          </p:cNvSpPr>
          <p:nvPr>
            <p:ph sz="quarter" idx="35"/>
          </p:nvPr>
        </p:nvSpPr>
        <p:spPr>
          <a:xfrm>
            <a:off x="4655260" y="3576004"/>
            <a:ext cx="1890078" cy="406717"/>
          </a:xfrm>
        </p:spPr>
        <p:txBody>
          <a:bodyPr>
            <a:normAutofit/>
          </a:bodyPr>
          <a:lstStyle>
            <a:lvl1pPr marL="0" indent="0">
              <a:buNone/>
              <a:defRPr sz="1000" b="0"/>
            </a:lvl1pPr>
          </a:lstStyle>
          <a:p>
            <a:pPr lvl="0"/>
            <a:r>
              <a:rPr lang="en-US"/>
              <a:t>Edit Master text styles</a:t>
            </a:r>
          </a:p>
        </p:txBody>
      </p:sp>
      <p:sp>
        <p:nvSpPr>
          <p:cNvPr id="44" name="Espace réservé pour une image  4"/>
          <p:cNvSpPr>
            <a:spLocks noGrp="1"/>
          </p:cNvSpPr>
          <p:nvPr>
            <p:ph type="pic" sz="quarter" idx="36"/>
          </p:nvPr>
        </p:nvSpPr>
        <p:spPr>
          <a:xfrm rot="10800000" flipV="1">
            <a:off x="6677620" y="1701304"/>
            <a:ext cx="1910234" cy="1595613"/>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45" name="Content Placeholder 12"/>
          <p:cNvSpPr>
            <a:spLocks noGrp="1"/>
          </p:cNvSpPr>
          <p:nvPr>
            <p:ph sz="quarter" idx="37"/>
          </p:nvPr>
        </p:nvSpPr>
        <p:spPr>
          <a:xfrm>
            <a:off x="6687260" y="3342640"/>
            <a:ext cx="1890078" cy="223520"/>
          </a:xfrm>
        </p:spPr>
        <p:txBody>
          <a:bodyPr tIns="0" rIns="0" bIns="0" anchor="b">
            <a:normAutofit/>
          </a:bodyPr>
          <a:lstStyle>
            <a:lvl1pPr marL="0" indent="0">
              <a:buNone/>
              <a:defRPr sz="1200" b="1"/>
            </a:lvl1pPr>
          </a:lstStyle>
          <a:p>
            <a:pPr lvl="0"/>
            <a:r>
              <a:rPr lang="en-US"/>
              <a:t>Edit Master text styles</a:t>
            </a:r>
          </a:p>
        </p:txBody>
      </p:sp>
      <p:sp>
        <p:nvSpPr>
          <p:cNvPr id="46" name="Content Placeholder 12"/>
          <p:cNvSpPr>
            <a:spLocks noGrp="1"/>
          </p:cNvSpPr>
          <p:nvPr>
            <p:ph sz="quarter" idx="38"/>
          </p:nvPr>
        </p:nvSpPr>
        <p:spPr>
          <a:xfrm>
            <a:off x="6687260" y="3576004"/>
            <a:ext cx="1890078" cy="406717"/>
          </a:xfrm>
        </p:spPr>
        <p:txBody>
          <a:bodyPr>
            <a:normAutofit/>
          </a:bodyPr>
          <a:lstStyle>
            <a:lvl1pPr marL="0" indent="0">
              <a:buNone/>
              <a:defRPr sz="1000" b="0"/>
            </a:lvl1pPr>
          </a:lstStyle>
          <a:p>
            <a:pPr lvl="0"/>
            <a:r>
              <a:rPr lang="en-US"/>
              <a:t>Edit Master text styles</a:t>
            </a:r>
          </a:p>
        </p:txBody>
      </p:sp>
      <p:pic>
        <p:nvPicPr>
          <p:cNvPr id="17"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938964" y="285750"/>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309196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Grouping #2">
    <p:spTree>
      <p:nvGrpSpPr>
        <p:cNvPr id="1" name=""/>
        <p:cNvGrpSpPr/>
        <p:nvPr/>
      </p:nvGrpSpPr>
      <p:grpSpPr>
        <a:xfrm>
          <a:off x="0" y="0"/>
          <a:ext cx="0" cy="0"/>
          <a:chOff x="0" y="0"/>
          <a:chExt cx="0" cy="0"/>
        </a:xfrm>
      </p:grpSpPr>
      <p:sp>
        <p:nvSpPr>
          <p:cNvPr id="8" name="Espace réservé pour une image  4"/>
          <p:cNvSpPr>
            <a:spLocks noGrp="1"/>
          </p:cNvSpPr>
          <p:nvPr>
            <p:ph type="pic" sz="quarter" idx="16"/>
          </p:nvPr>
        </p:nvSpPr>
        <p:spPr>
          <a:xfrm rot="10800000" flipV="1">
            <a:off x="586942" y="1547096"/>
            <a:ext cx="1910234" cy="2420766"/>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2" name="Title 1"/>
          <p:cNvSpPr>
            <a:spLocks noGrp="1"/>
          </p:cNvSpPr>
          <p:nvPr>
            <p:ph type="title"/>
          </p:nvPr>
        </p:nvSpPr>
        <p:spPr>
          <a:xfrm>
            <a:off x="584201" y="330201"/>
            <a:ext cx="6223000" cy="1023938"/>
          </a:xfrm>
        </p:spPr>
        <p:txBody>
          <a:bodyPr/>
          <a:lstStyle/>
          <a:p>
            <a:r>
              <a:rPr lang="en-US"/>
              <a:t>Click to edit Master title style</a:t>
            </a:r>
          </a:p>
        </p:txBody>
      </p:sp>
      <p:sp>
        <p:nvSpPr>
          <p:cNvPr id="13" name="Content Placeholder 12"/>
          <p:cNvSpPr>
            <a:spLocks noGrp="1"/>
          </p:cNvSpPr>
          <p:nvPr>
            <p:ph sz="quarter" idx="20"/>
          </p:nvPr>
        </p:nvSpPr>
        <p:spPr>
          <a:xfrm>
            <a:off x="583883" y="4004854"/>
            <a:ext cx="1890078" cy="223520"/>
          </a:xfrm>
        </p:spPr>
        <p:txBody>
          <a:bodyPr tIns="0" rIns="0" bIns="0" anchor="b">
            <a:normAutofit/>
          </a:bodyPr>
          <a:lstStyle>
            <a:lvl1pPr marL="0" indent="0">
              <a:buNone/>
              <a:defRPr sz="1200" b="1"/>
            </a:lvl1pPr>
          </a:lstStyle>
          <a:p>
            <a:pPr lvl="0"/>
            <a:r>
              <a:rPr lang="en-US"/>
              <a:t>Edit Master text styles</a:t>
            </a:r>
          </a:p>
        </p:txBody>
      </p:sp>
      <p:sp>
        <p:nvSpPr>
          <p:cNvPr id="14" name="Content Placeholder 12"/>
          <p:cNvSpPr>
            <a:spLocks noGrp="1"/>
          </p:cNvSpPr>
          <p:nvPr>
            <p:ph sz="quarter" idx="21"/>
          </p:nvPr>
        </p:nvSpPr>
        <p:spPr>
          <a:xfrm>
            <a:off x="583883" y="4238218"/>
            <a:ext cx="1890078" cy="406717"/>
          </a:xfrm>
        </p:spPr>
        <p:txBody>
          <a:bodyPr>
            <a:normAutofit/>
          </a:bodyPr>
          <a:lstStyle>
            <a:lvl1pPr marL="0" indent="0">
              <a:buNone/>
              <a:defRPr sz="1000" b="0"/>
            </a:lvl1pPr>
          </a:lstStyle>
          <a:p>
            <a:pPr lvl="0"/>
            <a:r>
              <a:rPr lang="en-US"/>
              <a:t>Edit Master text styles</a:t>
            </a:r>
          </a:p>
        </p:txBody>
      </p:sp>
      <p:sp>
        <p:nvSpPr>
          <p:cNvPr id="26" name="Slide Number Placeholder 2"/>
          <p:cNvSpPr>
            <a:spLocks noGrp="1"/>
          </p:cNvSpPr>
          <p:nvPr>
            <p:ph type="sldNum" sz="quarter" idx="28"/>
          </p:nvPr>
        </p:nvSpPr>
        <p:spPr/>
        <p:txBody>
          <a:bodyPr/>
          <a:lstStyle>
            <a:lvl1pPr>
              <a:defRPr/>
            </a:lvl1pPr>
          </a:lstStyle>
          <a:p>
            <a:pPr>
              <a:defRPr/>
            </a:pPr>
            <a:fld id="{E9D6B3A9-4FEC-4C42-B78E-B7796E716FE5}"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sp>
        <p:nvSpPr>
          <p:cNvPr id="22" name="Espace réservé pour une image  4"/>
          <p:cNvSpPr>
            <a:spLocks noGrp="1"/>
          </p:cNvSpPr>
          <p:nvPr>
            <p:ph type="pic" sz="quarter" idx="30"/>
          </p:nvPr>
        </p:nvSpPr>
        <p:spPr>
          <a:xfrm rot="10800000" flipV="1">
            <a:off x="2618944" y="1547097"/>
            <a:ext cx="1910234" cy="2420766"/>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24" name="Content Placeholder 12"/>
          <p:cNvSpPr>
            <a:spLocks noGrp="1"/>
          </p:cNvSpPr>
          <p:nvPr>
            <p:ph sz="quarter" idx="31"/>
          </p:nvPr>
        </p:nvSpPr>
        <p:spPr>
          <a:xfrm>
            <a:off x="2615885" y="4004856"/>
            <a:ext cx="1890078" cy="223520"/>
          </a:xfrm>
        </p:spPr>
        <p:txBody>
          <a:bodyPr tIns="0" rIns="0" bIns="0" anchor="b">
            <a:normAutofit/>
          </a:bodyPr>
          <a:lstStyle>
            <a:lvl1pPr marL="0" indent="0">
              <a:buNone/>
              <a:defRPr sz="1200" b="1"/>
            </a:lvl1pPr>
          </a:lstStyle>
          <a:p>
            <a:pPr lvl="0"/>
            <a:r>
              <a:rPr lang="en-US"/>
              <a:t>Edit Master text styles</a:t>
            </a:r>
          </a:p>
        </p:txBody>
      </p:sp>
      <p:sp>
        <p:nvSpPr>
          <p:cNvPr id="25" name="Content Placeholder 12"/>
          <p:cNvSpPr>
            <a:spLocks noGrp="1"/>
          </p:cNvSpPr>
          <p:nvPr>
            <p:ph sz="quarter" idx="32"/>
          </p:nvPr>
        </p:nvSpPr>
        <p:spPr>
          <a:xfrm>
            <a:off x="2615885" y="4238219"/>
            <a:ext cx="1890078" cy="406717"/>
          </a:xfrm>
        </p:spPr>
        <p:txBody>
          <a:bodyPr>
            <a:normAutofit/>
          </a:bodyPr>
          <a:lstStyle>
            <a:lvl1pPr marL="0" indent="0">
              <a:buNone/>
              <a:defRPr sz="1000" b="0"/>
            </a:lvl1pPr>
          </a:lstStyle>
          <a:p>
            <a:pPr lvl="0"/>
            <a:r>
              <a:rPr lang="en-US"/>
              <a:t>Edit Master text styles</a:t>
            </a:r>
          </a:p>
        </p:txBody>
      </p:sp>
      <p:sp>
        <p:nvSpPr>
          <p:cNvPr id="27" name="Espace réservé pour une image  4"/>
          <p:cNvSpPr>
            <a:spLocks noGrp="1"/>
          </p:cNvSpPr>
          <p:nvPr>
            <p:ph type="pic" sz="quarter" idx="33"/>
          </p:nvPr>
        </p:nvSpPr>
        <p:spPr>
          <a:xfrm rot="10800000" flipV="1">
            <a:off x="4640785" y="1547097"/>
            <a:ext cx="1910234" cy="2420766"/>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42" name="Content Placeholder 12"/>
          <p:cNvSpPr>
            <a:spLocks noGrp="1"/>
          </p:cNvSpPr>
          <p:nvPr>
            <p:ph sz="quarter" idx="34"/>
          </p:nvPr>
        </p:nvSpPr>
        <p:spPr>
          <a:xfrm>
            <a:off x="4637725" y="4004856"/>
            <a:ext cx="1890078" cy="223520"/>
          </a:xfrm>
        </p:spPr>
        <p:txBody>
          <a:bodyPr tIns="0" rIns="0" bIns="0" anchor="b">
            <a:normAutofit/>
          </a:bodyPr>
          <a:lstStyle>
            <a:lvl1pPr marL="0" indent="0">
              <a:buNone/>
              <a:defRPr sz="1200" b="1"/>
            </a:lvl1pPr>
          </a:lstStyle>
          <a:p>
            <a:pPr lvl="0"/>
            <a:r>
              <a:rPr lang="en-US"/>
              <a:t>Edit Master text styles</a:t>
            </a:r>
          </a:p>
        </p:txBody>
      </p:sp>
      <p:sp>
        <p:nvSpPr>
          <p:cNvPr id="43" name="Content Placeholder 12"/>
          <p:cNvSpPr>
            <a:spLocks noGrp="1"/>
          </p:cNvSpPr>
          <p:nvPr>
            <p:ph sz="quarter" idx="35"/>
          </p:nvPr>
        </p:nvSpPr>
        <p:spPr>
          <a:xfrm>
            <a:off x="4637725" y="4238219"/>
            <a:ext cx="1890078" cy="406717"/>
          </a:xfrm>
        </p:spPr>
        <p:txBody>
          <a:bodyPr>
            <a:normAutofit/>
          </a:bodyPr>
          <a:lstStyle>
            <a:lvl1pPr marL="0" indent="0">
              <a:buNone/>
              <a:defRPr sz="1000" b="0"/>
            </a:lvl1pPr>
          </a:lstStyle>
          <a:p>
            <a:pPr lvl="0"/>
            <a:r>
              <a:rPr lang="en-US"/>
              <a:t>Edit Master text styles</a:t>
            </a:r>
          </a:p>
        </p:txBody>
      </p:sp>
      <p:sp>
        <p:nvSpPr>
          <p:cNvPr id="44" name="Espace réservé pour une image  4"/>
          <p:cNvSpPr>
            <a:spLocks noGrp="1"/>
          </p:cNvSpPr>
          <p:nvPr>
            <p:ph type="pic" sz="quarter" idx="36"/>
          </p:nvPr>
        </p:nvSpPr>
        <p:spPr>
          <a:xfrm rot="10800000" flipV="1">
            <a:off x="6672784" y="1547097"/>
            <a:ext cx="1910234" cy="2420766"/>
          </a:xfrm>
          <a:prstGeom prst="rect">
            <a:avLst/>
          </a:prstGeom>
        </p:spPr>
        <p:txBody>
          <a:bodyPr rtlCol="0">
            <a:normAutofit/>
          </a:bodyPr>
          <a:lstStyle>
            <a:lvl1pPr marL="0" indent="0" algn="ctr">
              <a:buNone/>
              <a:defRPr/>
            </a:lvl1pPr>
          </a:lstStyle>
          <a:p>
            <a:pPr lvl="0"/>
            <a:r>
              <a:rPr lang="en-US" noProof="0"/>
              <a:t>Click icon to add picture</a:t>
            </a:r>
            <a:endParaRPr lang="fr-FR" noProof="0" dirty="0"/>
          </a:p>
        </p:txBody>
      </p:sp>
      <p:sp>
        <p:nvSpPr>
          <p:cNvPr id="46" name="Content Placeholder 12"/>
          <p:cNvSpPr>
            <a:spLocks noGrp="1"/>
          </p:cNvSpPr>
          <p:nvPr>
            <p:ph sz="quarter" idx="37"/>
          </p:nvPr>
        </p:nvSpPr>
        <p:spPr>
          <a:xfrm>
            <a:off x="6669725" y="4004856"/>
            <a:ext cx="1890078" cy="223520"/>
          </a:xfrm>
        </p:spPr>
        <p:txBody>
          <a:bodyPr tIns="0" rIns="0" bIns="0" anchor="b">
            <a:normAutofit/>
          </a:bodyPr>
          <a:lstStyle>
            <a:lvl1pPr marL="0" indent="0">
              <a:buNone/>
              <a:defRPr sz="1200" b="1"/>
            </a:lvl1pPr>
          </a:lstStyle>
          <a:p>
            <a:pPr lvl="0"/>
            <a:r>
              <a:rPr lang="en-US"/>
              <a:t>Edit Master text styles</a:t>
            </a:r>
          </a:p>
        </p:txBody>
      </p:sp>
      <p:sp>
        <p:nvSpPr>
          <p:cNvPr id="47" name="Content Placeholder 12"/>
          <p:cNvSpPr>
            <a:spLocks noGrp="1"/>
          </p:cNvSpPr>
          <p:nvPr>
            <p:ph sz="quarter" idx="38"/>
          </p:nvPr>
        </p:nvSpPr>
        <p:spPr>
          <a:xfrm>
            <a:off x="6669725" y="4238219"/>
            <a:ext cx="1890078" cy="406717"/>
          </a:xfrm>
        </p:spPr>
        <p:txBody>
          <a:bodyPr>
            <a:normAutofit/>
          </a:bodyPr>
          <a:lstStyle>
            <a:lvl1pPr marL="0" indent="0">
              <a:buNone/>
              <a:defRPr sz="1000" b="0"/>
            </a:lvl1pPr>
          </a:lstStyle>
          <a:p>
            <a:pPr lvl="0"/>
            <a:r>
              <a:rPr lang="en-US"/>
              <a:t>Edit Master text styles</a:t>
            </a:r>
          </a:p>
        </p:txBody>
      </p:sp>
      <p:pic>
        <p:nvPicPr>
          <p:cNvPr id="17"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938964" y="285750"/>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69701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ith Brand)">
    <p:spTree>
      <p:nvGrpSpPr>
        <p:cNvPr id="1" name=""/>
        <p:cNvGrpSpPr/>
        <p:nvPr/>
      </p:nvGrpSpPr>
      <p:grpSpPr>
        <a:xfrm>
          <a:off x="0" y="0"/>
          <a:ext cx="0" cy="0"/>
          <a:chOff x="0" y="0"/>
          <a:chExt cx="0" cy="0"/>
        </a:xfrm>
      </p:grpSpPr>
      <p:sp>
        <p:nvSpPr>
          <p:cNvPr id="5" name="Slide Number Placeholder 2"/>
          <p:cNvSpPr>
            <a:spLocks noGrp="1"/>
          </p:cNvSpPr>
          <p:nvPr>
            <p:ph type="sldNum" sz="quarter" idx="13"/>
          </p:nvPr>
        </p:nvSpPr>
        <p:spPr/>
        <p:txBody>
          <a:bodyPr/>
          <a:lstStyle>
            <a:lvl1pPr>
              <a:defRPr/>
            </a:lvl1pPr>
          </a:lstStyle>
          <a:p>
            <a:pPr>
              <a:defRPr/>
            </a:pPr>
            <a:fld id="{32E003B7-8017-1A4F-A571-6735BC806781}"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pic>
        <p:nvPicPr>
          <p:cNvPr id="9"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938964" y="285750"/>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82119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no Bran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319DD97-3792-964D-99E4-4AC2091DBBA2}" type="slidenum">
              <a:rPr lang="en-US" smtClean="0">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spTree>
    <p:extLst>
      <p:ext uri="{BB962C8B-B14F-4D97-AF65-F5344CB8AC3E}">
        <p14:creationId xmlns:p14="http://schemas.microsoft.com/office/powerpoint/2010/main" val="3415272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Title and Content (2 Column)">
    <p:bg>
      <p:bgRef idx="1001">
        <a:schemeClr val="bg1"/>
      </p:bgRef>
    </p:bg>
    <p:spTree>
      <p:nvGrpSpPr>
        <p:cNvPr id="1" name=""/>
        <p:cNvGrpSpPr/>
        <p:nvPr/>
      </p:nvGrpSpPr>
      <p:grpSpPr>
        <a:xfrm>
          <a:off x="0" y="0"/>
          <a:ext cx="0" cy="0"/>
          <a:chOff x="0" y="0"/>
          <a:chExt cx="0" cy="0"/>
        </a:xfrm>
      </p:grpSpPr>
      <p:sp>
        <p:nvSpPr>
          <p:cNvPr id="10" name="Shape 449"/>
          <p:cNvSpPr/>
          <p:nvPr userDrawn="1"/>
        </p:nvSpPr>
        <p:spPr>
          <a:xfrm>
            <a:off x="95250" y="93664"/>
            <a:ext cx="8953500" cy="4956175"/>
          </a:xfrm>
          <a:prstGeom prst="rect">
            <a:avLst/>
          </a:prstGeom>
          <a:solidFill>
            <a:schemeClr val="bg1"/>
          </a:solidFill>
          <a:ln w="12700">
            <a:solidFill>
              <a:schemeClr val="bg2"/>
            </a:solidFill>
            <a:miter/>
          </a:ln>
        </p:spPr>
        <p:txBody>
          <a:bodyPr lIns="17144" tIns="17144" rIns="17144" bIns="17144" anchor="ctr"/>
          <a:lstStyle/>
          <a:p>
            <a:pPr defTabSz="685783" fontAlgn="auto">
              <a:spcBef>
                <a:spcPts val="0"/>
              </a:spcBef>
              <a:spcAft>
                <a:spcPts val="0"/>
              </a:spcAft>
              <a:defRPr sz="1800"/>
            </a:pPr>
            <a:endParaRPr>
              <a:solidFill>
                <a:prstClr val="white"/>
              </a:solidFill>
              <a:latin typeface="Arial"/>
              <a:ea typeface="ＭＳ Ｐゴシック" charset="0"/>
              <a:cs typeface="ＭＳ Ｐゴシック" charset="0"/>
            </a:endParaRPr>
          </a:p>
        </p:txBody>
      </p:sp>
      <p:sp>
        <p:nvSpPr>
          <p:cNvPr id="2" name="Title 1"/>
          <p:cNvSpPr>
            <a:spLocks noGrp="1"/>
          </p:cNvSpPr>
          <p:nvPr>
            <p:ph type="title"/>
          </p:nvPr>
        </p:nvSpPr>
        <p:spPr>
          <a:xfrm>
            <a:off x="584202" y="330201"/>
            <a:ext cx="6246586" cy="1023938"/>
          </a:xfrm>
        </p:spPr>
        <p:txBody>
          <a:bodyPr/>
          <a:lstStyle>
            <a:lvl1pPr>
              <a:defRPr>
                <a:solidFill>
                  <a:schemeClr val="accent1">
                    <a:lumMod val="60000"/>
                    <a:lumOff val="40000"/>
                  </a:schemeClr>
                </a:solidFill>
              </a:defRPr>
            </a:lvl1pPr>
          </a:lstStyle>
          <a:p>
            <a:r>
              <a:rPr lang="en-US"/>
              <a:t>Click to edit Master title style</a:t>
            </a:r>
            <a:endParaRPr lang="en-US" dirty="0"/>
          </a:p>
        </p:txBody>
      </p:sp>
      <p:sp>
        <p:nvSpPr>
          <p:cNvPr id="5" name="Slide Number Placeholder 2"/>
          <p:cNvSpPr>
            <a:spLocks noGrp="1"/>
          </p:cNvSpPr>
          <p:nvPr>
            <p:ph type="sldNum" sz="quarter" idx="13"/>
          </p:nvPr>
        </p:nvSpPr>
        <p:spPr/>
        <p:txBody>
          <a:bodyPr/>
          <a:lstStyle>
            <a:lvl1pPr>
              <a:defRPr>
                <a:solidFill>
                  <a:schemeClr val="tx1"/>
                </a:solidFill>
              </a:defRPr>
            </a:lvl1pPr>
          </a:lstStyle>
          <a:p>
            <a:pPr>
              <a:defRPr/>
            </a:pPr>
            <a:fld id="{53E264FC-4A77-7947-910D-240956E2F7E9}" type="slidenum">
              <a:rPr lang="en-US" smtClean="0">
                <a:solidFill>
                  <a:prstClr val="white"/>
                </a:solidFill>
                <a:latin typeface="Times New Roman"/>
              </a:rPr>
              <a:pPr>
                <a:defRPr/>
              </a:pPr>
              <a:t>‹#›</a:t>
            </a:fld>
            <a:endParaRPr lang="en-US" dirty="0">
              <a:solidFill>
                <a:prstClr val="white"/>
              </a:solidFill>
              <a:latin typeface="Times New Roman"/>
            </a:endParaRPr>
          </a:p>
        </p:txBody>
      </p:sp>
      <p:pic>
        <p:nvPicPr>
          <p:cNvPr id="11" name="Picture 7"/>
          <p:cNvPicPr>
            <a:picLocks noChangeAspect="1"/>
          </p:cNvPicPr>
          <p:nvPr userDrawn="1"/>
        </p:nvPicPr>
        <p:blipFill>
          <a:blip r:embed="rId2" cstate="email">
            <a:lum bright="70000" contrast="-70000"/>
            <a:extLst>
              <a:ext uri="{28A0092B-C50C-407E-A947-70E740481C1C}">
                <a14:useLocalDpi xmlns:a14="http://schemas.microsoft.com/office/drawing/2010/main" val="0"/>
              </a:ext>
            </a:extLst>
          </a:blip>
          <a:srcRect/>
          <a:stretch>
            <a:fillRect/>
          </a:stretch>
        </p:blipFill>
        <p:spPr bwMode="auto">
          <a:xfrm>
            <a:off x="6938814" y="281559"/>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5"/>
          <p:cNvSpPr txBox="1">
            <a:spLocks noChangeArrowheads="1"/>
          </p:cNvSpPr>
          <p:nvPr userDrawn="1"/>
        </p:nvSpPr>
        <p:spPr bwMode="auto">
          <a:xfrm>
            <a:off x="587376" y="4738689"/>
            <a:ext cx="8445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438" bIns="45719">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defTabSz="685800" fontAlgn="base">
              <a:spcBef>
                <a:spcPct val="0"/>
              </a:spcBef>
              <a:spcAft>
                <a:spcPct val="0"/>
              </a:spcAft>
              <a:defRPr sz="1300">
                <a:solidFill>
                  <a:schemeClr val="tx1"/>
                </a:solidFill>
                <a:latin typeface="Arial" charset="0"/>
                <a:ea typeface="ＭＳ Ｐゴシック" charset="0"/>
              </a:defRPr>
            </a:lvl6pPr>
            <a:lvl7pPr marL="2971800" indent="-228600" defTabSz="685800" fontAlgn="base">
              <a:spcBef>
                <a:spcPct val="0"/>
              </a:spcBef>
              <a:spcAft>
                <a:spcPct val="0"/>
              </a:spcAft>
              <a:defRPr sz="1300">
                <a:solidFill>
                  <a:schemeClr val="tx1"/>
                </a:solidFill>
                <a:latin typeface="Arial" charset="0"/>
                <a:ea typeface="ＭＳ Ｐゴシック" charset="0"/>
              </a:defRPr>
            </a:lvl7pPr>
            <a:lvl8pPr marL="3429000" indent="-228600" defTabSz="685800" fontAlgn="base">
              <a:spcBef>
                <a:spcPct val="0"/>
              </a:spcBef>
              <a:spcAft>
                <a:spcPct val="0"/>
              </a:spcAft>
              <a:defRPr sz="1300">
                <a:solidFill>
                  <a:schemeClr val="tx1"/>
                </a:solidFill>
                <a:latin typeface="Arial" charset="0"/>
                <a:ea typeface="ＭＳ Ｐゴシック" charset="0"/>
              </a:defRPr>
            </a:lvl8pPr>
            <a:lvl9pPr marL="3886200" indent="-228600" defTabSz="685800" fontAlgn="base">
              <a:spcBef>
                <a:spcPct val="0"/>
              </a:spcBef>
              <a:spcAft>
                <a:spcPct val="0"/>
              </a:spcAft>
              <a:defRPr sz="1300">
                <a:solidFill>
                  <a:schemeClr val="tx1"/>
                </a:solidFill>
                <a:latin typeface="Arial" charset="0"/>
                <a:ea typeface="ＭＳ Ｐゴシック" charset="0"/>
              </a:defRPr>
            </a:lvl9pPr>
          </a:lstStyle>
          <a:p>
            <a:pPr defTabSz="685783">
              <a:defRPr/>
            </a:pPr>
            <a:r>
              <a:rPr lang="en-US" sz="600" dirty="0">
                <a:solidFill>
                  <a:prstClr val="white">
                    <a:lumMod val="75000"/>
                  </a:prstClr>
                </a:solidFill>
                <a:cs typeface="Arial" charset="0"/>
              </a:rPr>
              <a:t>2015 © ADTRAN, Inc.</a:t>
            </a:r>
          </a:p>
        </p:txBody>
      </p:sp>
      <p:sp>
        <p:nvSpPr>
          <p:cNvPr id="13" name="Content Placeholder 7"/>
          <p:cNvSpPr>
            <a:spLocks noGrp="1"/>
          </p:cNvSpPr>
          <p:nvPr>
            <p:ph sz="quarter" idx="15"/>
          </p:nvPr>
        </p:nvSpPr>
        <p:spPr>
          <a:xfrm>
            <a:off x="581682" y="1430938"/>
            <a:ext cx="3997174" cy="297577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7"/>
          <p:cNvSpPr>
            <a:spLocks noGrp="1"/>
          </p:cNvSpPr>
          <p:nvPr>
            <p:ph sz="quarter" idx="16"/>
          </p:nvPr>
        </p:nvSpPr>
        <p:spPr>
          <a:xfrm>
            <a:off x="4615817" y="1430938"/>
            <a:ext cx="3929687" cy="297577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8519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Title and Laptop Bottom">
    <p:bg>
      <p:bgRef idx="1001">
        <a:schemeClr val="bg1"/>
      </p:bgRef>
    </p:bg>
    <p:spTree>
      <p:nvGrpSpPr>
        <p:cNvPr id="1" name=""/>
        <p:cNvGrpSpPr/>
        <p:nvPr/>
      </p:nvGrpSpPr>
      <p:grpSpPr>
        <a:xfrm>
          <a:off x="0" y="0"/>
          <a:ext cx="0" cy="0"/>
          <a:chOff x="0" y="0"/>
          <a:chExt cx="0" cy="0"/>
        </a:xfrm>
      </p:grpSpPr>
      <p:sp>
        <p:nvSpPr>
          <p:cNvPr id="6" name="Shape 449"/>
          <p:cNvSpPr/>
          <p:nvPr userDrawn="1"/>
        </p:nvSpPr>
        <p:spPr>
          <a:xfrm>
            <a:off x="95250" y="93664"/>
            <a:ext cx="8953500" cy="4956175"/>
          </a:xfrm>
          <a:prstGeom prst="rect">
            <a:avLst/>
          </a:prstGeom>
          <a:solidFill>
            <a:schemeClr val="bg1"/>
          </a:solidFill>
          <a:ln w="12700">
            <a:solidFill>
              <a:schemeClr val="bg2"/>
            </a:solidFill>
            <a:miter/>
          </a:ln>
        </p:spPr>
        <p:txBody>
          <a:bodyPr lIns="17144" tIns="17144" rIns="17144" bIns="17144" anchor="ctr"/>
          <a:lstStyle/>
          <a:p>
            <a:pPr defTabSz="685783" fontAlgn="auto">
              <a:spcBef>
                <a:spcPts val="0"/>
              </a:spcBef>
              <a:spcAft>
                <a:spcPts val="0"/>
              </a:spcAft>
              <a:defRPr sz="1800"/>
            </a:pPr>
            <a:endParaRPr>
              <a:solidFill>
                <a:prstClr val="white"/>
              </a:solidFill>
              <a:latin typeface="Arial"/>
              <a:ea typeface="ＭＳ Ｐゴシック" charset="0"/>
              <a:cs typeface="ＭＳ Ｐゴシック" charset="0"/>
            </a:endParaRPr>
          </a:p>
        </p:txBody>
      </p:sp>
      <p:pic>
        <p:nvPicPr>
          <p:cNvPr id="4" name="Macbook-Black.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27000" y="1938339"/>
            <a:ext cx="8826500"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8" name="Espace réservé pour une image  4"/>
          <p:cNvSpPr>
            <a:spLocks noGrp="1"/>
          </p:cNvSpPr>
          <p:nvPr>
            <p:ph type="pic" sz="quarter" idx="15"/>
          </p:nvPr>
        </p:nvSpPr>
        <p:spPr>
          <a:xfrm>
            <a:off x="1426714" y="2393097"/>
            <a:ext cx="6305073" cy="3908200"/>
          </a:xfrm>
          <a:prstGeom prst="rect">
            <a:avLst/>
          </a:prstGeom>
        </p:spPr>
        <p:txBody>
          <a:bodyPr rtlCol="0">
            <a:normAutofit/>
          </a:bodyPr>
          <a:lstStyle>
            <a:lvl1pPr marL="0" marR="0" indent="0" algn="l" defTabSz="685783" rtl="0" eaLnBrk="0" fontAlgn="base" latinLnBrk="0" hangingPunct="0">
              <a:lnSpc>
                <a:spcPct val="90000"/>
              </a:lnSpc>
              <a:spcBef>
                <a:spcPts val="600"/>
              </a:spcBef>
              <a:spcAft>
                <a:spcPct val="0"/>
              </a:spcAft>
              <a:buClr>
                <a:schemeClr val="accent1"/>
              </a:buClr>
              <a:buSzTx/>
              <a:buFont typeface="Wingdings" charset="2"/>
              <a:buNone/>
              <a:tabLst/>
              <a:defRPr/>
            </a:lvl1pPr>
          </a:lstStyle>
          <a:p>
            <a:pPr marL="171446" marR="0" lvl="0" indent="-171446" algn="l" defTabSz="685783" rtl="0" eaLnBrk="0" fontAlgn="base" latinLnBrk="0" hangingPunct="0">
              <a:lnSpc>
                <a:spcPct val="90000"/>
              </a:lnSpc>
              <a:spcBef>
                <a:spcPts val="600"/>
              </a:spcBef>
              <a:spcAft>
                <a:spcPct val="0"/>
              </a:spcAft>
              <a:buClr>
                <a:schemeClr val="accent1"/>
              </a:buClr>
              <a:buSzTx/>
              <a:buFont typeface="Wingdings" charset="2"/>
              <a:buChar char="§"/>
              <a:tabLst/>
              <a:defRPr/>
            </a:pPr>
            <a:r>
              <a:rPr lang="en-US" noProof="0"/>
              <a:t>Click icon to add picture</a:t>
            </a:r>
            <a:endParaRPr lang="fr-FR" noProof="0" dirty="0"/>
          </a:p>
        </p:txBody>
      </p:sp>
      <p:sp>
        <p:nvSpPr>
          <p:cNvPr id="5" name="Slide Number Placeholder 2"/>
          <p:cNvSpPr>
            <a:spLocks noGrp="1"/>
          </p:cNvSpPr>
          <p:nvPr>
            <p:ph type="sldNum" sz="quarter" idx="16"/>
          </p:nvPr>
        </p:nvSpPr>
        <p:spPr/>
        <p:txBody>
          <a:bodyPr/>
          <a:lstStyle>
            <a:lvl1pPr>
              <a:defRPr>
                <a:solidFill>
                  <a:schemeClr val="tx1">
                    <a:lumMod val="50000"/>
                  </a:schemeClr>
                </a:solidFill>
              </a:defRPr>
            </a:lvl1pPr>
          </a:lstStyle>
          <a:p>
            <a:pPr>
              <a:defRPr/>
            </a:pPr>
            <a:fld id="{53E264FC-4A77-7947-910D-240956E2F7E9}"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sp>
        <p:nvSpPr>
          <p:cNvPr id="7" name="Title Placeholder 1"/>
          <p:cNvSpPr>
            <a:spLocks noGrp="1"/>
          </p:cNvSpPr>
          <p:nvPr>
            <p:ph type="title"/>
          </p:nvPr>
        </p:nvSpPr>
        <p:spPr bwMode="auto">
          <a:xfrm>
            <a:off x="584200" y="330201"/>
            <a:ext cx="4674260"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0" bIns="45719" numCol="1" anchor="ctr" anchorCtr="0" compatLnSpc="1">
            <a:prstTxWarp prst="textNoShape">
              <a:avLst/>
            </a:prstTxWarp>
            <a:noAutofit/>
          </a:bodyPr>
          <a:lstStyle>
            <a:lvl1pPr>
              <a:defRPr>
                <a:solidFill>
                  <a:schemeClr val="accent1">
                    <a:lumMod val="60000"/>
                    <a:lumOff val="40000"/>
                  </a:schemeClr>
                </a:solidFill>
              </a:defRPr>
            </a:lvl1pPr>
          </a:lstStyle>
          <a:p>
            <a:pPr lvl="0"/>
            <a:r>
              <a:rPr lang="en-US"/>
              <a:t>Click to edit Master title style</a:t>
            </a:r>
            <a:endParaRPr lang="en-US" dirty="0"/>
          </a:p>
        </p:txBody>
      </p:sp>
      <p:pic>
        <p:nvPicPr>
          <p:cNvPr id="9" name="Picture 7"/>
          <p:cNvPicPr>
            <a:picLocks noChangeAspect="1"/>
          </p:cNvPicPr>
          <p:nvPr userDrawn="1"/>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6938814" y="281559"/>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28056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 Title, Content and Laptop Right">
    <p:bg>
      <p:bgRef idx="1001">
        <a:schemeClr val="bg1"/>
      </p:bgRef>
    </p:bg>
    <p:spTree>
      <p:nvGrpSpPr>
        <p:cNvPr id="1" name=""/>
        <p:cNvGrpSpPr/>
        <p:nvPr/>
      </p:nvGrpSpPr>
      <p:grpSpPr>
        <a:xfrm>
          <a:off x="0" y="0"/>
          <a:ext cx="0" cy="0"/>
          <a:chOff x="0" y="0"/>
          <a:chExt cx="0" cy="0"/>
        </a:xfrm>
      </p:grpSpPr>
      <p:sp>
        <p:nvSpPr>
          <p:cNvPr id="4" name="Shape 449"/>
          <p:cNvSpPr/>
          <p:nvPr userDrawn="1"/>
        </p:nvSpPr>
        <p:spPr>
          <a:xfrm>
            <a:off x="95250" y="93664"/>
            <a:ext cx="8953500" cy="4956175"/>
          </a:xfrm>
          <a:prstGeom prst="rect">
            <a:avLst/>
          </a:prstGeom>
          <a:solidFill>
            <a:schemeClr val="bg1"/>
          </a:solidFill>
          <a:ln w="12700">
            <a:solidFill>
              <a:schemeClr val="bg2"/>
            </a:solidFill>
            <a:miter/>
          </a:ln>
        </p:spPr>
        <p:txBody>
          <a:bodyPr lIns="17144" tIns="17144" rIns="17144" bIns="17144" anchor="ctr"/>
          <a:lstStyle/>
          <a:p>
            <a:pPr defTabSz="685783" fontAlgn="auto">
              <a:spcBef>
                <a:spcPts val="0"/>
              </a:spcBef>
              <a:spcAft>
                <a:spcPts val="0"/>
              </a:spcAft>
              <a:defRPr sz="1800"/>
            </a:pPr>
            <a:endParaRPr>
              <a:solidFill>
                <a:prstClr val="white"/>
              </a:solidFill>
              <a:latin typeface="Arial"/>
              <a:ea typeface="ＭＳ Ｐゴシック" charset="0"/>
              <a:cs typeface="ＭＳ Ｐゴシック" charset="0"/>
            </a:endParaRPr>
          </a:p>
        </p:txBody>
      </p:sp>
      <p:pic>
        <p:nvPicPr>
          <p:cNvPr id="5" name="Macbook-Black.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4401801" y="1660526"/>
            <a:ext cx="17864138" cy="1039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6" name="Macbook-Black.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00675" y="622301"/>
            <a:ext cx="6699250"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12" name="Espace réservé pour une image  4"/>
          <p:cNvSpPr>
            <a:spLocks noGrp="1"/>
          </p:cNvSpPr>
          <p:nvPr>
            <p:ph type="pic" sz="quarter" idx="15"/>
          </p:nvPr>
        </p:nvSpPr>
        <p:spPr>
          <a:xfrm>
            <a:off x="17014534" y="2541596"/>
            <a:ext cx="12754268" cy="7967909"/>
          </a:xfrm>
          <a:prstGeom prst="rect">
            <a:avLst/>
          </a:prstGeom>
        </p:spPr>
        <p:txBody>
          <a:bodyPr rtlCol="0">
            <a:normAutofit/>
          </a:bodyPr>
          <a:lstStyle/>
          <a:p>
            <a:pPr lvl="0"/>
            <a:r>
              <a:rPr lang="en-US" noProof="0"/>
              <a:t>Click icon to add picture</a:t>
            </a:r>
            <a:endParaRPr lang="fr-FR" noProof="0"/>
          </a:p>
        </p:txBody>
      </p:sp>
      <p:sp>
        <p:nvSpPr>
          <p:cNvPr id="14" name="Espace réservé pour une image  4"/>
          <p:cNvSpPr>
            <a:spLocks noGrp="1"/>
          </p:cNvSpPr>
          <p:nvPr>
            <p:ph type="pic" sz="quarter" idx="16"/>
          </p:nvPr>
        </p:nvSpPr>
        <p:spPr>
          <a:xfrm>
            <a:off x="6380451" y="953098"/>
            <a:ext cx="4782851" cy="2987966"/>
          </a:xfrm>
          <a:prstGeom prst="rect">
            <a:avLst/>
          </a:prstGeom>
        </p:spPr>
        <p:txBody>
          <a:bodyPr rtlCol="0">
            <a:normAutofit/>
          </a:bodyPr>
          <a:lstStyle/>
          <a:p>
            <a:pPr lvl="0"/>
            <a:r>
              <a:rPr lang="en-US" noProof="0"/>
              <a:t>Click icon to add picture</a:t>
            </a:r>
            <a:endParaRPr lang="fr-FR" noProof="0" dirty="0"/>
          </a:p>
        </p:txBody>
      </p:sp>
      <p:sp>
        <p:nvSpPr>
          <p:cNvPr id="7" name="Slide Number Placeholder 2"/>
          <p:cNvSpPr>
            <a:spLocks noGrp="1"/>
          </p:cNvSpPr>
          <p:nvPr>
            <p:ph type="sldNum" sz="quarter" idx="17"/>
          </p:nvPr>
        </p:nvSpPr>
        <p:spPr/>
        <p:txBody>
          <a:bodyPr/>
          <a:lstStyle>
            <a:lvl1pPr>
              <a:defRPr>
                <a:solidFill>
                  <a:schemeClr val="tx1">
                    <a:lumMod val="50000"/>
                  </a:schemeClr>
                </a:solidFill>
              </a:defRPr>
            </a:lvl1pPr>
          </a:lstStyle>
          <a:p>
            <a:pPr>
              <a:defRPr/>
            </a:pPr>
            <a:fld id="{23EACFEB-A49F-D946-A746-47F04BC9CCDE}"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sp>
        <p:nvSpPr>
          <p:cNvPr id="9" name="Shape 571"/>
          <p:cNvSpPr txBox="1">
            <a:spLocks/>
          </p:cNvSpPr>
          <p:nvPr userDrawn="1"/>
        </p:nvSpPr>
        <p:spPr>
          <a:xfrm>
            <a:off x="7983539" y="4729163"/>
            <a:ext cx="585787" cy="211137"/>
          </a:xfrm>
          <a:prstGeom prst="rect">
            <a:avLst/>
          </a:prstGeom>
        </p:spPr>
        <p:txBody>
          <a:bodyPr vert="horz" lIns="0" tIns="0" rIns="0" bIns="0" rtlCol="0" anchor="ctr"/>
          <a:lstStyle>
            <a:defPPr>
              <a:defRPr lang="en-US"/>
            </a:defPPr>
            <a:lvl1pPr algn="r" defTabSz="685800" rtl="0" fontAlgn="auto">
              <a:spcBef>
                <a:spcPts val="0"/>
              </a:spcBef>
              <a:spcAft>
                <a:spcPts val="0"/>
              </a:spcAft>
              <a:defRPr sz="1000" i="1" kern="1200">
                <a:solidFill>
                  <a:srgbClr val="FFFFFF"/>
                </a:solidFill>
                <a:latin typeface="+mj-lt"/>
                <a:ea typeface="+mn-ea"/>
                <a:cs typeface="Arial" panose="020B0604020202020204" pitchFamily="34" charset="0"/>
              </a:defRPr>
            </a:lvl1pPr>
            <a:lvl2pPr marL="342900" indent="114300" algn="l" defTabSz="685800" rtl="0" fontAlgn="base">
              <a:spcBef>
                <a:spcPct val="0"/>
              </a:spcBef>
              <a:spcAft>
                <a:spcPct val="0"/>
              </a:spcAft>
              <a:defRPr sz="1300" kern="1200">
                <a:solidFill>
                  <a:schemeClr val="tx1"/>
                </a:solidFill>
                <a:latin typeface="Arial" charset="0"/>
                <a:ea typeface="ＭＳ Ｐゴシック" charset="0"/>
                <a:cs typeface="ＭＳ Ｐゴシック" charset="0"/>
              </a:defRPr>
            </a:lvl2pPr>
            <a:lvl3pPr marL="685800" indent="228600" algn="l" defTabSz="685800" rtl="0" fontAlgn="base">
              <a:spcBef>
                <a:spcPct val="0"/>
              </a:spcBef>
              <a:spcAft>
                <a:spcPct val="0"/>
              </a:spcAft>
              <a:defRPr sz="1300" kern="1200">
                <a:solidFill>
                  <a:schemeClr val="tx1"/>
                </a:solidFill>
                <a:latin typeface="Arial" charset="0"/>
                <a:ea typeface="ＭＳ Ｐゴシック" charset="0"/>
                <a:cs typeface="ＭＳ Ｐゴシック" charset="0"/>
              </a:defRPr>
            </a:lvl3pPr>
            <a:lvl4pPr marL="1028700" indent="342900" algn="l" defTabSz="685800" rtl="0" fontAlgn="base">
              <a:spcBef>
                <a:spcPct val="0"/>
              </a:spcBef>
              <a:spcAft>
                <a:spcPct val="0"/>
              </a:spcAft>
              <a:defRPr sz="1300" kern="1200">
                <a:solidFill>
                  <a:schemeClr val="tx1"/>
                </a:solidFill>
                <a:latin typeface="Arial" charset="0"/>
                <a:ea typeface="ＭＳ Ｐゴシック" charset="0"/>
                <a:cs typeface="ＭＳ Ｐゴシック" charset="0"/>
              </a:defRPr>
            </a:lvl4pPr>
            <a:lvl5pPr marL="1371600" indent="457200" algn="l" defTabSz="685800" rtl="0" fontAlgn="base">
              <a:spcBef>
                <a:spcPct val="0"/>
              </a:spcBef>
              <a:spcAft>
                <a:spcPct val="0"/>
              </a:spcAft>
              <a:defRPr sz="13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3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3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3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300" kern="1200">
                <a:solidFill>
                  <a:schemeClr val="tx1"/>
                </a:solidFill>
                <a:latin typeface="Arial" charset="0"/>
                <a:ea typeface="ＭＳ Ｐゴシック" charset="0"/>
                <a:cs typeface="ＭＳ Ｐゴシック" charset="0"/>
              </a:defRPr>
            </a:lvl9pPr>
          </a:lstStyle>
          <a:p>
            <a:pPr>
              <a:defRPr/>
            </a:pPr>
            <a:fld id="{591904AA-AD35-324C-AEF5-365AF9CD2366}" type="slidenum">
              <a:rPr lang="uk-UA" smtClean="0">
                <a:latin typeface="Times New Roman"/>
              </a:rPr>
              <a:pPr>
                <a:defRPr/>
              </a:pPr>
              <a:t>‹#›</a:t>
            </a:fld>
            <a:endParaRPr lang="uk-UA">
              <a:latin typeface="Times New Roman"/>
            </a:endParaRPr>
          </a:p>
        </p:txBody>
      </p:sp>
      <p:pic>
        <p:nvPicPr>
          <p:cNvPr id="10" name="Picture 12"/>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03251" y="4025901"/>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5"/>
          <p:cNvSpPr txBox="1">
            <a:spLocks noChangeArrowheads="1"/>
          </p:cNvSpPr>
          <p:nvPr userDrawn="1"/>
        </p:nvSpPr>
        <p:spPr bwMode="auto">
          <a:xfrm>
            <a:off x="587376" y="4738689"/>
            <a:ext cx="84574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438" bIns="45719">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defTabSz="685800" fontAlgn="base">
              <a:spcBef>
                <a:spcPct val="0"/>
              </a:spcBef>
              <a:spcAft>
                <a:spcPct val="0"/>
              </a:spcAft>
              <a:defRPr sz="1300">
                <a:solidFill>
                  <a:schemeClr val="tx1"/>
                </a:solidFill>
                <a:latin typeface="Arial" charset="0"/>
                <a:ea typeface="ＭＳ Ｐゴシック" charset="0"/>
              </a:defRPr>
            </a:lvl6pPr>
            <a:lvl7pPr marL="2971800" indent="-228600" defTabSz="685800" fontAlgn="base">
              <a:spcBef>
                <a:spcPct val="0"/>
              </a:spcBef>
              <a:spcAft>
                <a:spcPct val="0"/>
              </a:spcAft>
              <a:defRPr sz="1300">
                <a:solidFill>
                  <a:schemeClr val="tx1"/>
                </a:solidFill>
                <a:latin typeface="Arial" charset="0"/>
                <a:ea typeface="ＭＳ Ｐゴシック" charset="0"/>
              </a:defRPr>
            </a:lvl7pPr>
            <a:lvl8pPr marL="3429000" indent="-228600" defTabSz="685800" fontAlgn="base">
              <a:spcBef>
                <a:spcPct val="0"/>
              </a:spcBef>
              <a:spcAft>
                <a:spcPct val="0"/>
              </a:spcAft>
              <a:defRPr sz="1300">
                <a:solidFill>
                  <a:schemeClr val="tx1"/>
                </a:solidFill>
                <a:latin typeface="Arial" charset="0"/>
                <a:ea typeface="ＭＳ Ｐゴシック" charset="0"/>
              </a:defRPr>
            </a:lvl8pPr>
            <a:lvl9pPr marL="3886200" indent="-228600" defTabSz="685800" fontAlgn="base">
              <a:spcBef>
                <a:spcPct val="0"/>
              </a:spcBef>
              <a:spcAft>
                <a:spcPct val="0"/>
              </a:spcAft>
              <a:defRPr sz="1300">
                <a:solidFill>
                  <a:schemeClr val="tx1"/>
                </a:solidFill>
                <a:latin typeface="Arial" charset="0"/>
                <a:ea typeface="ＭＳ Ｐゴシック" charset="0"/>
              </a:defRPr>
            </a:lvl9pPr>
          </a:lstStyle>
          <a:p>
            <a:pPr defTabSz="685783">
              <a:defRPr/>
            </a:pPr>
            <a:r>
              <a:rPr lang="en-US" sz="600" dirty="0">
                <a:solidFill>
                  <a:prstClr val="white">
                    <a:lumMod val="75000"/>
                  </a:prstClr>
                </a:solidFill>
                <a:cs typeface="Arial" charset="0"/>
              </a:rPr>
              <a:t>2015 © ADTRAN, Inc.</a:t>
            </a:r>
          </a:p>
        </p:txBody>
      </p:sp>
      <p:sp>
        <p:nvSpPr>
          <p:cNvPr id="13" name="Title Placeholder 1"/>
          <p:cNvSpPr>
            <a:spLocks noGrp="1"/>
          </p:cNvSpPr>
          <p:nvPr>
            <p:ph type="title"/>
          </p:nvPr>
        </p:nvSpPr>
        <p:spPr bwMode="auto">
          <a:xfrm>
            <a:off x="584200" y="330201"/>
            <a:ext cx="4674260"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0" bIns="45719" numCol="1" anchor="ctr" anchorCtr="0" compatLnSpc="1">
            <a:prstTxWarp prst="textNoShape">
              <a:avLst/>
            </a:prstTxWarp>
            <a:noAutofit/>
          </a:bodyPr>
          <a:lstStyle>
            <a:lvl1pPr>
              <a:defRPr>
                <a:solidFill>
                  <a:schemeClr val="accent1">
                    <a:lumMod val="60000"/>
                    <a:lumOff val="40000"/>
                  </a:schemeClr>
                </a:solidFill>
              </a:defRPr>
            </a:lvl1pPr>
          </a:lstStyle>
          <a:p>
            <a:pPr lvl="0"/>
            <a:r>
              <a:rPr lang="en-US"/>
              <a:t>Click to edit Master title style</a:t>
            </a:r>
            <a:endParaRPr lang="en-US" dirty="0"/>
          </a:p>
        </p:txBody>
      </p:sp>
      <p:sp>
        <p:nvSpPr>
          <p:cNvPr id="15" name="Text Placeholder 2"/>
          <p:cNvSpPr>
            <a:spLocks noGrp="1"/>
          </p:cNvSpPr>
          <p:nvPr>
            <p:ph idx="1"/>
          </p:nvPr>
        </p:nvSpPr>
        <p:spPr bwMode="auto">
          <a:xfrm>
            <a:off x="582614" y="1428751"/>
            <a:ext cx="4675187" cy="194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91438" bIns="45719"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1556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Blank (w/ Brand)">
    <p:bg>
      <p:bgRef idx="1001">
        <a:schemeClr val="bg1"/>
      </p:bgRef>
    </p:bg>
    <p:spTree>
      <p:nvGrpSpPr>
        <p:cNvPr id="1" name=""/>
        <p:cNvGrpSpPr/>
        <p:nvPr/>
      </p:nvGrpSpPr>
      <p:grpSpPr>
        <a:xfrm>
          <a:off x="0" y="0"/>
          <a:ext cx="0" cy="0"/>
          <a:chOff x="0" y="0"/>
          <a:chExt cx="0" cy="0"/>
        </a:xfrm>
      </p:grpSpPr>
      <p:sp>
        <p:nvSpPr>
          <p:cNvPr id="6" name="Shape 449"/>
          <p:cNvSpPr/>
          <p:nvPr userDrawn="1"/>
        </p:nvSpPr>
        <p:spPr>
          <a:xfrm>
            <a:off x="95250" y="93664"/>
            <a:ext cx="8953500" cy="4956175"/>
          </a:xfrm>
          <a:prstGeom prst="rect">
            <a:avLst/>
          </a:prstGeom>
          <a:solidFill>
            <a:schemeClr val="bg1"/>
          </a:solidFill>
          <a:ln w="12700">
            <a:solidFill>
              <a:schemeClr val="bg2"/>
            </a:solidFill>
            <a:miter/>
          </a:ln>
        </p:spPr>
        <p:txBody>
          <a:bodyPr lIns="17144" tIns="17144" rIns="17144" bIns="17144" anchor="ctr"/>
          <a:lstStyle/>
          <a:p>
            <a:pPr defTabSz="685783" fontAlgn="auto">
              <a:spcBef>
                <a:spcPts val="0"/>
              </a:spcBef>
              <a:spcAft>
                <a:spcPts val="0"/>
              </a:spcAft>
              <a:defRPr sz="1800"/>
            </a:pPr>
            <a:endParaRPr>
              <a:solidFill>
                <a:prstClr val="white"/>
              </a:solidFill>
              <a:latin typeface="Arial"/>
              <a:ea typeface="ＭＳ Ｐゴシック" charset="0"/>
              <a:cs typeface="ＭＳ Ｐゴシック" charset="0"/>
            </a:endParaRPr>
          </a:p>
        </p:txBody>
      </p:sp>
      <p:sp>
        <p:nvSpPr>
          <p:cNvPr id="5" name="Slide Number Placeholder 2"/>
          <p:cNvSpPr>
            <a:spLocks noGrp="1"/>
          </p:cNvSpPr>
          <p:nvPr>
            <p:ph type="sldNum" sz="quarter" idx="16"/>
          </p:nvPr>
        </p:nvSpPr>
        <p:spPr/>
        <p:txBody>
          <a:bodyPr/>
          <a:lstStyle>
            <a:lvl1pPr>
              <a:defRPr>
                <a:solidFill>
                  <a:schemeClr val="tx1">
                    <a:lumMod val="50000"/>
                  </a:schemeClr>
                </a:solidFill>
              </a:defRPr>
            </a:lvl1pPr>
          </a:lstStyle>
          <a:p>
            <a:pPr>
              <a:defRPr/>
            </a:pPr>
            <a:fld id="{53E264FC-4A77-7947-910D-240956E2F7E9}" type="slidenum">
              <a:rPr lang="en-US">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pic>
        <p:nvPicPr>
          <p:cNvPr id="9" name="Picture 7"/>
          <p:cNvPicPr>
            <a:picLocks noChangeAspect="1"/>
          </p:cNvPicPr>
          <p:nvPr userDrawn="1"/>
        </p:nvPicPr>
        <p:blipFill>
          <a:blip r:embed="rId2" cstate="email">
            <a:lum bright="70000" contrast="-70000"/>
            <a:extLst>
              <a:ext uri="{28A0092B-C50C-407E-A947-70E740481C1C}">
                <a14:useLocalDpi xmlns:a14="http://schemas.microsoft.com/office/drawing/2010/main" val="0"/>
              </a:ext>
            </a:extLst>
          </a:blip>
          <a:srcRect/>
          <a:stretch>
            <a:fillRect/>
          </a:stretch>
        </p:blipFill>
        <p:spPr bwMode="auto">
          <a:xfrm>
            <a:off x="6938814" y="281559"/>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5"/>
          <p:cNvSpPr txBox="1">
            <a:spLocks noChangeArrowheads="1"/>
          </p:cNvSpPr>
          <p:nvPr userDrawn="1"/>
        </p:nvSpPr>
        <p:spPr bwMode="auto">
          <a:xfrm>
            <a:off x="587376" y="4738689"/>
            <a:ext cx="8445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438" bIns="45719">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defTabSz="685800" fontAlgn="base">
              <a:spcBef>
                <a:spcPct val="0"/>
              </a:spcBef>
              <a:spcAft>
                <a:spcPct val="0"/>
              </a:spcAft>
              <a:defRPr sz="1300">
                <a:solidFill>
                  <a:schemeClr val="tx1"/>
                </a:solidFill>
                <a:latin typeface="Arial" charset="0"/>
                <a:ea typeface="ＭＳ Ｐゴシック" charset="0"/>
              </a:defRPr>
            </a:lvl6pPr>
            <a:lvl7pPr marL="2971800" indent="-228600" defTabSz="685800" fontAlgn="base">
              <a:spcBef>
                <a:spcPct val="0"/>
              </a:spcBef>
              <a:spcAft>
                <a:spcPct val="0"/>
              </a:spcAft>
              <a:defRPr sz="1300">
                <a:solidFill>
                  <a:schemeClr val="tx1"/>
                </a:solidFill>
                <a:latin typeface="Arial" charset="0"/>
                <a:ea typeface="ＭＳ Ｐゴシック" charset="0"/>
              </a:defRPr>
            </a:lvl7pPr>
            <a:lvl8pPr marL="3429000" indent="-228600" defTabSz="685800" fontAlgn="base">
              <a:spcBef>
                <a:spcPct val="0"/>
              </a:spcBef>
              <a:spcAft>
                <a:spcPct val="0"/>
              </a:spcAft>
              <a:defRPr sz="1300">
                <a:solidFill>
                  <a:schemeClr val="tx1"/>
                </a:solidFill>
                <a:latin typeface="Arial" charset="0"/>
                <a:ea typeface="ＭＳ Ｐゴシック" charset="0"/>
              </a:defRPr>
            </a:lvl8pPr>
            <a:lvl9pPr marL="3886200" indent="-228600" defTabSz="685800" fontAlgn="base">
              <a:spcBef>
                <a:spcPct val="0"/>
              </a:spcBef>
              <a:spcAft>
                <a:spcPct val="0"/>
              </a:spcAft>
              <a:defRPr sz="1300">
                <a:solidFill>
                  <a:schemeClr val="tx1"/>
                </a:solidFill>
                <a:latin typeface="Arial" charset="0"/>
                <a:ea typeface="ＭＳ Ｐゴシック" charset="0"/>
              </a:defRPr>
            </a:lvl9pPr>
          </a:lstStyle>
          <a:p>
            <a:pPr defTabSz="685783">
              <a:defRPr/>
            </a:pPr>
            <a:r>
              <a:rPr lang="en-US" sz="600" dirty="0">
                <a:solidFill>
                  <a:prstClr val="white">
                    <a:lumMod val="75000"/>
                  </a:prstClr>
                </a:solidFill>
                <a:cs typeface="Arial" charset="0"/>
              </a:rPr>
              <a:t>2015 © ADTRAN, Inc.</a:t>
            </a:r>
          </a:p>
        </p:txBody>
      </p:sp>
    </p:spTree>
    <p:extLst>
      <p:ext uri="{BB962C8B-B14F-4D97-AF65-F5344CB8AC3E}">
        <p14:creationId xmlns:p14="http://schemas.microsoft.com/office/powerpoint/2010/main" val="31027704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Blank (no Brand)">
    <p:bg>
      <p:bgRef idx="1001">
        <a:schemeClr val="bg1"/>
      </p:bgRef>
    </p:bg>
    <p:spTree>
      <p:nvGrpSpPr>
        <p:cNvPr id="1" name=""/>
        <p:cNvGrpSpPr/>
        <p:nvPr/>
      </p:nvGrpSpPr>
      <p:grpSpPr>
        <a:xfrm>
          <a:off x="0" y="0"/>
          <a:ext cx="0" cy="0"/>
          <a:chOff x="0" y="0"/>
          <a:chExt cx="0" cy="0"/>
        </a:xfrm>
      </p:grpSpPr>
      <p:sp>
        <p:nvSpPr>
          <p:cNvPr id="10" name="Shape 449"/>
          <p:cNvSpPr/>
          <p:nvPr userDrawn="1"/>
        </p:nvSpPr>
        <p:spPr>
          <a:xfrm>
            <a:off x="95250" y="93664"/>
            <a:ext cx="8953500" cy="4956175"/>
          </a:xfrm>
          <a:prstGeom prst="rect">
            <a:avLst/>
          </a:prstGeom>
          <a:solidFill>
            <a:schemeClr val="bg1"/>
          </a:solidFill>
          <a:ln w="12700">
            <a:solidFill>
              <a:schemeClr val="bg2"/>
            </a:solidFill>
            <a:miter/>
          </a:ln>
        </p:spPr>
        <p:txBody>
          <a:bodyPr lIns="17144" tIns="17144" rIns="17144" bIns="17144" anchor="ctr"/>
          <a:lstStyle/>
          <a:p>
            <a:pPr defTabSz="685783" fontAlgn="auto">
              <a:spcBef>
                <a:spcPts val="0"/>
              </a:spcBef>
              <a:spcAft>
                <a:spcPts val="0"/>
              </a:spcAft>
              <a:defRPr sz="1800"/>
            </a:pPr>
            <a:endParaRPr>
              <a:solidFill>
                <a:prstClr val="white"/>
              </a:solidFill>
              <a:latin typeface="Arial"/>
              <a:ea typeface="ＭＳ Ｐゴシック" charset="0"/>
              <a:cs typeface="ＭＳ Ｐゴシック" charset="0"/>
            </a:endParaRPr>
          </a:p>
        </p:txBody>
      </p:sp>
      <p:sp>
        <p:nvSpPr>
          <p:cNvPr id="5" name="Slide Number Placeholder 2"/>
          <p:cNvSpPr>
            <a:spLocks noGrp="1"/>
          </p:cNvSpPr>
          <p:nvPr>
            <p:ph type="sldNum" sz="quarter" idx="13"/>
          </p:nvPr>
        </p:nvSpPr>
        <p:spPr/>
        <p:txBody>
          <a:bodyPr/>
          <a:lstStyle>
            <a:lvl1pPr>
              <a:defRPr>
                <a:solidFill>
                  <a:schemeClr val="tx1"/>
                </a:solidFill>
              </a:defRPr>
            </a:lvl1pPr>
          </a:lstStyle>
          <a:p>
            <a:pPr>
              <a:defRPr/>
            </a:pPr>
            <a:fld id="{32E003B7-8017-1A4F-A571-6735BC806781}" type="slidenum">
              <a:rPr lang="en-US" smtClean="0">
                <a:solidFill>
                  <a:prstClr val="white"/>
                </a:solidFill>
                <a:latin typeface="Times New Roman"/>
              </a:rPr>
              <a:pPr>
                <a:defRPr/>
              </a:pPr>
              <a:t>‹#›</a:t>
            </a:fld>
            <a:endParaRPr lang="en-US" dirty="0">
              <a:solidFill>
                <a:prstClr val="white"/>
              </a:solidFill>
              <a:latin typeface="Times New Roman"/>
            </a:endParaRPr>
          </a:p>
        </p:txBody>
      </p:sp>
      <p:sp>
        <p:nvSpPr>
          <p:cNvPr id="12" name="TextBox 5"/>
          <p:cNvSpPr txBox="1">
            <a:spLocks noChangeArrowheads="1"/>
          </p:cNvSpPr>
          <p:nvPr userDrawn="1"/>
        </p:nvSpPr>
        <p:spPr bwMode="auto">
          <a:xfrm>
            <a:off x="587376" y="4738689"/>
            <a:ext cx="8445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438" bIns="45719">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defTabSz="685800" fontAlgn="base">
              <a:spcBef>
                <a:spcPct val="0"/>
              </a:spcBef>
              <a:spcAft>
                <a:spcPct val="0"/>
              </a:spcAft>
              <a:defRPr sz="1300">
                <a:solidFill>
                  <a:schemeClr val="tx1"/>
                </a:solidFill>
                <a:latin typeface="Arial" charset="0"/>
                <a:ea typeface="ＭＳ Ｐゴシック" charset="0"/>
              </a:defRPr>
            </a:lvl6pPr>
            <a:lvl7pPr marL="2971800" indent="-228600" defTabSz="685800" fontAlgn="base">
              <a:spcBef>
                <a:spcPct val="0"/>
              </a:spcBef>
              <a:spcAft>
                <a:spcPct val="0"/>
              </a:spcAft>
              <a:defRPr sz="1300">
                <a:solidFill>
                  <a:schemeClr val="tx1"/>
                </a:solidFill>
                <a:latin typeface="Arial" charset="0"/>
                <a:ea typeface="ＭＳ Ｐゴシック" charset="0"/>
              </a:defRPr>
            </a:lvl7pPr>
            <a:lvl8pPr marL="3429000" indent="-228600" defTabSz="685800" fontAlgn="base">
              <a:spcBef>
                <a:spcPct val="0"/>
              </a:spcBef>
              <a:spcAft>
                <a:spcPct val="0"/>
              </a:spcAft>
              <a:defRPr sz="1300">
                <a:solidFill>
                  <a:schemeClr val="tx1"/>
                </a:solidFill>
                <a:latin typeface="Arial" charset="0"/>
                <a:ea typeface="ＭＳ Ｐゴシック" charset="0"/>
              </a:defRPr>
            </a:lvl8pPr>
            <a:lvl9pPr marL="3886200" indent="-228600" defTabSz="685800" fontAlgn="base">
              <a:spcBef>
                <a:spcPct val="0"/>
              </a:spcBef>
              <a:spcAft>
                <a:spcPct val="0"/>
              </a:spcAft>
              <a:defRPr sz="1300">
                <a:solidFill>
                  <a:schemeClr val="tx1"/>
                </a:solidFill>
                <a:latin typeface="Arial" charset="0"/>
                <a:ea typeface="ＭＳ Ｐゴシック" charset="0"/>
              </a:defRPr>
            </a:lvl9pPr>
          </a:lstStyle>
          <a:p>
            <a:pPr defTabSz="685783">
              <a:defRPr/>
            </a:pPr>
            <a:r>
              <a:rPr lang="en-US" sz="600" dirty="0">
                <a:solidFill>
                  <a:prstClr val="white">
                    <a:lumMod val="75000"/>
                  </a:prstClr>
                </a:solidFill>
                <a:cs typeface="Arial" charset="0"/>
              </a:rPr>
              <a:t>2015 © ADTRAN, Inc.</a:t>
            </a:r>
          </a:p>
        </p:txBody>
      </p:sp>
    </p:spTree>
    <p:extLst>
      <p:ext uri="{BB962C8B-B14F-4D97-AF65-F5344CB8AC3E}">
        <p14:creationId xmlns:p14="http://schemas.microsoft.com/office/powerpoint/2010/main" val="4101968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Bringing the World Togeth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6" y="0"/>
            <a:ext cx="914082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 y="436564"/>
            <a:ext cx="4646613" cy="417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685783">
              <a:defRPr/>
            </a:pPr>
            <a:endParaRPr lang="en-US" sz="1300">
              <a:solidFill>
                <a:prstClr val="white"/>
              </a:solidFill>
              <a:latin typeface="Arial"/>
            </a:endParaRPr>
          </a:p>
        </p:txBody>
      </p:sp>
      <p:sp>
        <p:nvSpPr>
          <p:cNvPr id="6" name="Slide Number Placeholder 2"/>
          <p:cNvSpPr>
            <a:spLocks noGrp="1"/>
          </p:cNvSpPr>
          <p:nvPr>
            <p:ph type="sldNum" sz="quarter" idx="10"/>
          </p:nvPr>
        </p:nvSpPr>
        <p:spPr>
          <a:xfrm>
            <a:off x="7983539" y="4729163"/>
            <a:ext cx="585787" cy="211137"/>
          </a:xfrm>
        </p:spPr>
        <p:txBody>
          <a:bodyPr/>
          <a:lstStyle/>
          <a:p>
            <a:pPr>
              <a:defRPr/>
            </a:pPr>
            <a:fld id="{0547A72A-5A62-BC43-8A38-871F689FB147}" type="slidenum">
              <a:rPr lang="en-US" smtClean="0">
                <a:solidFill>
                  <a:prstClr val="white">
                    <a:lumMod val="50000"/>
                  </a:prstClr>
                </a:solidFill>
                <a:latin typeface="Times New Roman"/>
              </a:rPr>
              <a:pPr>
                <a:defRPr/>
              </a:pPr>
              <a:t>‹#›</a:t>
            </a:fld>
            <a:endParaRPr lang="en-US" dirty="0">
              <a:solidFill>
                <a:prstClr val="white">
                  <a:lumMod val="50000"/>
                </a:prstClr>
              </a:solidFill>
              <a:latin typeface="Times New Roman"/>
            </a:endParaRPr>
          </a:p>
        </p:txBody>
      </p:sp>
      <p:sp>
        <p:nvSpPr>
          <p:cNvPr id="7" name="Title 1"/>
          <p:cNvSpPr>
            <a:spLocks noGrp="1"/>
          </p:cNvSpPr>
          <p:nvPr>
            <p:ph type="title" idx="4294967295"/>
          </p:nvPr>
        </p:nvSpPr>
        <p:spPr>
          <a:xfrm>
            <a:off x="428626" y="819151"/>
            <a:ext cx="4246563" cy="3114675"/>
          </a:xfrm>
        </p:spPr>
        <p:txBody>
          <a:bodyPr>
            <a:normAutofit/>
          </a:bodyPr>
          <a:lstStyle>
            <a:lvl1pPr>
              <a:lnSpc>
                <a:spcPts val="4425"/>
              </a:lnSpc>
              <a:defRPr/>
            </a:lvl1pPr>
          </a:lstStyle>
          <a:p>
            <a:pPr>
              <a:lnSpc>
                <a:spcPts val="5900"/>
              </a:lnSpc>
              <a:defRPr/>
            </a:pPr>
            <a:r>
              <a:rPr lang="en-US" sz="5600" i="1">
                <a:solidFill>
                  <a:schemeClr val="bg2"/>
                </a:solidFill>
              </a:rPr>
              <a:t>Click to edit Master title style</a:t>
            </a:r>
            <a:endParaRPr lang="en-US" sz="5600" i="1" dirty="0">
              <a:solidFill>
                <a:schemeClr val="bg2"/>
              </a:solidFill>
            </a:endParaRPr>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54476" y="0"/>
            <a:ext cx="5087938"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266471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Thank You / Questions)">
    <p:spTree>
      <p:nvGrpSpPr>
        <p:cNvPr id="1" name=""/>
        <p:cNvGrpSpPr/>
        <p:nvPr/>
      </p:nvGrpSpPr>
      <p:grpSpPr>
        <a:xfrm>
          <a:off x="0" y="0"/>
          <a:ext cx="0" cy="0"/>
          <a:chOff x="0" y="0"/>
          <a:chExt cx="0" cy="0"/>
        </a:xfrm>
      </p:grpSpPr>
      <p:sp>
        <p:nvSpPr>
          <p:cNvPr id="3" name="Shape 18"/>
          <p:cNvSpPr>
            <a:spLocks noChangeArrowheads="1"/>
          </p:cNvSpPr>
          <p:nvPr/>
        </p:nvSpPr>
        <p:spPr bwMode="auto">
          <a:xfrm>
            <a:off x="95250" y="93664"/>
            <a:ext cx="8953500" cy="4956175"/>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17144" tIns="17144" rIns="17144" bIns="17144" anchor="ctr"/>
          <a:lstStyle/>
          <a:p>
            <a:pPr defTabSz="685783"/>
            <a:endParaRPr lang="en-US">
              <a:solidFill>
                <a:srgbClr val="2A2C34"/>
              </a:solidFill>
              <a:ea typeface="ＭＳ Ｐゴシック" charset="0"/>
              <a:cs typeface="ＭＳ Ｐゴシック" charset="0"/>
            </a:endParaRPr>
          </a:p>
        </p:txBody>
      </p:sp>
      <p:sp>
        <p:nvSpPr>
          <p:cNvPr id="4" name="Shape 20"/>
          <p:cNvSpPr/>
          <p:nvPr/>
        </p:nvSpPr>
        <p:spPr>
          <a:xfrm>
            <a:off x="6457950" y="4835526"/>
            <a:ext cx="2057400" cy="138113"/>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2400">
                <a:solidFill>
                  <a:srgbClr val="888888"/>
                </a:solidFill>
              </a:defRPr>
            </a:lvl1pPr>
          </a:lstStyle>
          <a:p>
            <a:pPr defTabSz="685783" fontAlgn="auto">
              <a:spcBef>
                <a:spcPts val="0"/>
              </a:spcBef>
              <a:spcAft>
                <a:spcPts val="0"/>
              </a:spcAft>
              <a:defRPr sz="1800">
                <a:solidFill>
                  <a:srgbClr val="000000"/>
                </a:solidFill>
              </a:defRPr>
            </a:pPr>
            <a:r>
              <a:rPr sz="900">
                <a:solidFill>
                  <a:srgbClr val="000000"/>
                </a:solidFill>
                <a:latin typeface="Arial"/>
                <a:ea typeface="ＭＳ Ｐゴシック" charset="0"/>
                <a:cs typeface="ＭＳ Ｐゴシック" charset="0"/>
              </a:rPr>
              <a:t>￼</a:t>
            </a:r>
          </a:p>
        </p:txBody>
      </p:sp>
      <p:sp>
        <p:nvSpPr>
          <p:cNvPr id="5" name="Shape 21"/>
          <p:cNvSpPr/>
          <p:nvPr/>
        </p:nvSpPr>
        <p:spPr>
          <a:xfrm>
            <a:off x="6062664" y="85725"/>
            <a:ext cx="2978150" cy="4954588"/>
          </a:xfrm>
          <a:custGeom>
            <a:avLst/>
            <a:gdLst/>
            <a:ahLst/>
            <a:cxnLst>
              <a:cxn ang="0">
                <a:pos x="wd2" y="hd2"/>
              </a:cxn>
              <a:cxn ang="5400000">
                <a:pos x="wd2" y="hd2"/>
              </a:cxn>
              <a:cxn ang="10800000">
                <a:pos x="wd2" y="hd2"/>
              </a:cxn>
              <a:cxn ang="16200000">
                <a:pos x="wd2" y="hd2"/>
              </a:cxn>
            </a:cxnLst>
            <a:rect l="0" t="0" r="r" b="b"/>
            <a:pathLst>
              <a:path w="21600" h="21600" extrusionOk="0">
                <a:moveTo>
                  <a:pt x="10009" y="16"/>
                </a:moveTo>
                <a:lnTo>
                  <a:pt x="21600" y="0"/>
                </a:lnTo>
                <a:lnTo>
                  <a:pt x="21545" y="21600"/>
                </a:lnTo>
                <a:cubicBezTo>
                  <a:pt x="18884" y="21600"/>
                  <a:pt x="16223" y="21600"/>
                  <a:pt x="13562" y="21600"/>
                </a:cubicBezTo>
                <a:cubicBezTo>
                  <a:pt x="9042" y="21600"/>
                  <a:pt x="4521" y="21600"/>
                  <a:pt x="0" y="21600"/>
                </a:cubicBezTo>
                <a:lnTo>
                  <a:pt x="10009" y="16"/>
                </a:lnTo>
                <a:close/>
              </a:path>
            </a:pathLst>
          </a:custGeom>
          <a:solidFill>
            <a:srgbClr val="2A2C34"/>
          </a:solidFill>
          <a:ln w="12700">
            <a:miter lim="400000"/>
          </a:ln>
        </p:spPr>
        <p:txBody>
          <a:bodyPr lIns="0" tIns="0" rIns="0" bIns="0"/>
          <a:lstStyle/>
          <a:p>
            <a:pPr defTabSz="171446" fontAlgn="auto">
              <a:spcBef>
                <a:spcPts val="0"/>
              </a:spcBef>
              <a:spcAft>
                <a:spcPts val="0"/>
              </a:spcAft>
              <a:defRPr sz="2800">
                <a:solidFill>
                  <a:srgbClr val="535353"/>
                </a:solidFill>
                <a:uFill>
                  <a:solidFill>
                    <a:srgbClr val="011480"/>
                  </a:solidFill>
                </a:uFill>
                <a:latin typeface="+mj-lt"/>
                <a:ea typeface="+mj-ea"/>
                <a:cs typeface="+mj-cs"/>
                <a:sym typeface="Montserrat-Regular"/>
              </a:defRPr>
            </a:pPr>
            <a:endParaRPr sz="2800">
              <a:solidFill>
                <a:srgbClr val="535353"/>
              </a:solidFill>
              <a:uFill>
                <a:solidFill>
                  <a:srgbClr val="011480"/>
                </a:solidFill>
              </a:uFill>
              <a:latin typeface="Times New Roman"/>
              <a:ea typeface="ＭＳ Ｐゴシック" charset="0"/>
              <a:cs typeface="ＭＳ Ｐゴシック" charset="0"/>
              <a:sym typeface="Montserrat-Regular"/>
            </a:endParaRPr>
          </a:p>
        </p:txBody>
      </p:sp>
      <p:pic>
        <p:nvPicPr>
          <p:cNvPr id="7" name="Picture 1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550863" y="4332288"/>
            <a:ext cx="1612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2"/>
          <p:cNvSpPr>
            <a:spLocks noGrp="1"/>
          </p:cNvSpPr>
          <p:nvPr>
            <p:ph type="title" hasCustomPrompt="1"/>
          </p:nvPr>
        </p:nvSpPr>
        <p:spPr>
          <a:xfrm>
            <a:off x="575654" y="693740"/>
            <a:ext cx="5910417" cy="2007826"/>
          </a:xfrm>
        </p:spPr>
        <p:txBody>
          <a:bodyPr rIns="0">
            <a:normAutofit/>
          </a:bodyPr>
          <a:lstStyle>
            <a:lvl1pPr algn="l">
              <a:defRPr sz="7800" baseline="0"/>
            </a:lvl1pPr>
          </a:lstStyle>
          <a:p>
            <a:r>
              <a:rPr lang="en-US" dirty="0"/>
              <a:t>Edit Closing</a:t>
            </a:r>
          </a:p>
        </p:txBody>
      </p:sp>
      <p:sp>
        <p:nvSpPr>
          <p:cNvPr id="8" name="Shape 23"/>
          <p:cNvSpPr>
            <a:spLocks noGrp="1"/>
          </p:cNvSpPr>
          <p:nvPr>
            <p:ph type="sldNum" sz="quarter" idx="10"/>
          </p:nvPr>
        </p:nvSpPr>
        <p:spPr/>
        <p:txBody>
          <a:bodyPr/>
          <a:lstStyle>
            <a:lvl1pPr>
              <a:defRPr>
                <a:solidFill>
                  <a:srgbClr val="FFFFFF"/>
                </a:solidFill>
              </a:defRPr>
            </a:lvl1pPr>
          </a:lstStyle>
          <a:p>
            <a:pPr>
              <a:defRPr/>
            </a:pPr>
            <a:fld id="{2FCBBFF5-6E3F-5546-BF91-7072F96833C7}" type="slidenum">
              <a:rPr>
                <a:latin typeface="Times New Roman"/>
              </a:rPr>
              <a:pPr>
                <a:defRPr/>
              </a:pPr>
              <a:t>‹#›</a:t>
            </a:fld>
            <a:endParaRPr>
              <a:latin typeface="Times New Roman"/>
            </a:endParaRPr>
          </a:p>
        </p:txBody>
      </p:sp>
    </p:spTree>
    <p:extLst>
      <p:ext uri="{BB962C8B-B14F-4D97-AF65-F5344CB8AC3E}">
        <p14:creationId xmlns:p14="http://schemas.microsoft.com/office/powerpoint/2010/main" val="1854928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ground: Tablet">
    <p:bg>
      <p:bgRef idx="1001">
        <a:schemeClr val="bg1"/>
      </p:bgRef>
    </p:bg>
    <p:spTree>
      <p:nvGrpSpPr>
        <p:cNvPr id="1" name=""/>
        <p:cNvGrpSpPr/>
        <p:nvPr/>
      </p:nvGrpSpPr>
      <p:grpSpPr>
        <a:xfrm>
          <a:off x="0" y="0"/>
          <a:ext cx="0" cy="0"/>
          <a:chOff x="0" y="0"/>
          <a:chExt cx="0" cy="0"/>
        </a:xfrm>
      </p:grpSpPr>
      <p:pic>
        <p:nvPicPr>
          <p:cNvPr id="3" name="Picture 2" descr="WHITE_LOGO_PRINT-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89212" y="4513426"/>
            <a:ext cx="985212" cy="222542"/>
          </a:xfrm>
          <a:prstGeom prst="rect">
            <a:avLst/>
          </a:prstGeom>
        </p:spPr>
      </p:pic>
      <p:sp>
        <p:nvSpPr>
          <p:cNvPr id="4" name="TextBox 3"/>
          <p:cNvSpPr txBox="1"/>
          <p:nvPr userDrawn="1"/>
        </p:nvSpPr>
        <p:spPr>
          <a:xfrm>
            <a:off x="422737" y="4843233"/>
            <a:ext cx="1354482" cy="169277"/>
          </a:xfrm>
          <a:prstGeom prst="rect">
            <a:avLst/>
          </a:prstGeom>
          <a:noFill/>
        </p:spPr>
        <p:txBody>
          <a:bodyPr wrap="none" rtlCol="0" anchor="t">
            <a:spAutoFit/>
          </a:bodyPr>
          <a:lstStyle/>
          <a:p>
            <a:r>
              <a:rPr lang="en-US" sz="500" dirty="0" smtClean="0">
                <a:solidFill>
                  <a:schemeClr val="bg1"/>
                </a:solidFill>
              </a:rPr>
              <a:t>© 2015 ADTRAN, Inc.</a:t>
            </a:r>
            <a:r>
              <a:rPr lang="en-US" sz="500" baseline="0" dirty="0" smtClean="0">
                <a:solidFill>
                  <a:schemeClr val="bg1"/>
                </a:solidFill>
              </a:rPr>
              <a:t> All rights reserved.</a:t>
            </a:r>
            <a:endParaRPr lang="en-US" sz="500" dirty="0">
              <a:solidFill>
                <a:schemeClr val="bg1"/>
              </a:solidFill>
            </a:endParaRPr>
          </a:p>
        </p:txBody>
      </p:sp>
      <p:pic>
        <p:nvPicPr>
          <p:cNvPr id="2" name="Picture 1" descr="ADTRAN_Overview_draft-5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9958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ackground: Growth / Progress / Technology">
    <p:bg>
      <p:bgRef idx="1001">
        <a:schemeClr val="bg1"/>
      </p:bgRef>
    </p:bg>
    <p:spTree>
      <p:nvGrpSpPr>
        <p:cNvPr id="1" name=""/>
        <p:cNvGrpSpPr/>
        <p:nvPr/>
      </p:nvGrpSpPr>
      <p:grpSpPr>
        <a:xfrm>
          <a:off x="0" y="0"/>
          <a:ext cx="0" cy="0"/>
          <a:chOff x="0" y="0"/>
          <a:chExt cx="0" cy="0"/>
        </a:xfrm>
      </p:grpSpPr>
      <p:pic>
        <p:nvPicPr>
          <p:cNvPr id="3" name="Picture 2" descr="WHITE_LOGO_PRINT-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89212" y="4513426"/>
            <a:ext cx="985212" cy="222542"/>
          </a:xfrm>
          <a:prstGeom prst="rect">
            <a:avLst/>
          </a:prstGeom>
        </p:spPr>
      </p:pic>
      <p:sp>
        <p:nvSpPr>
          <p:cNvPr id="4" name="TextBox 3"/>
          <p:cNvSpPr txBox="1"/>
          <p:nvPr userDrawn="1"/>
        </p:nvSpPr>
        <p:spPr>
          <a:xfrm>
            <a:off x="422737" y="4843233"/>
            <a:ext cx="1354482" cy="169277"/>
          </a:xfrm>
          <a:prstGeom prst="rect">
            <a:avLst/>
          </a:prstGeom>
          <a:noFill/>
        </p:spPr>
        <p:txBody>
          <a:bodyPr wrap="none" rtlCol="0" anchor="t">
            <a:spAutoFit/>
          </a:bodyPr>
          <a:lstStyle/>
          <a:p>
            <a:r>
              <a:rPr lang="en-US" sz="500" dirty="0" smtClean="0">
                <a:solidFill>
                  <a:schemeClr val="bg1"/>
                </a:solidFill>
              </a:rPr>
              <a:t>© 2015 ADTRAN, Inc.</a:t>
            </a:r>
            <a:r>
              <a:rPr lang="en-US" sz="500" baseline="0" dirty="0" smtClean="0">
                <a:solidFill>
                  <a:schemeClr val="bg1"/>
                </a:solidFill>
              </a:rPr>
              <a:t> All rights reserved.</a:t>
            </a:r>
            <a:endParaRPr lang="en-US" sz="500" dirty="0">
              <a:solidFill>
                <a:schemeClr val="bg1"/>
              </a:solidFill>
            </a:endParaRPr>
          </a:p>
        </p:txBody>
      </p:sp>
      <p:pic>
        <p:nvPicPr>
          <p:cNvPr id="2" name="Picture 1" descr="ADTRAN_Overview_draft-45.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92054" cy="5143500"/>
          </a:xfrm>
          <a:prstGeom prst="rect">
            <a:avLst/>
          </a:prstGeom>
        </p:spPr>
      </p:pic>
      <p:sp>
        <p:nvSpPr>
          <p:cNvPr id="6" name="TextBox 5"/>
          <p:cNvSpPr txBox="1"/>
          <p:nvPr userDrawn="1"/>
        </p:nvSpPr>
        <p:spPr>
          <a:xfrm>
            <a:off x="209922" y="4843233"/>
            <a:ext cx="1569660" cy="184666"/>
          </a:xfrm>
          <a:prstGeom prst="rect">
            <a:avLst/>
          </a:prstGeom>
          <a:noFill/>
        </p:spPr>
        <p:txBody>
          <a:bodyPr wrap="none" rtlCol="0" anchor="t">
            <a:spAutoFit/>
          </a:bodyPr>
          <a:lstStyle/>
          <a:p>
            <a:r>
              <a:rPr lang="en-US" sz="600" b="0" dirty="0" smtClean="0">
                <a:solidFill>
                  <a:schemeClr val="tx2">
                    <a:lumMod val="10000"/>
                    <a:lumOff val="90000"/>
                  </a:schemeClr>
                </a:solidFill>
                <a:latin typeface="Times"/>
                <a:cs typeface="Times"/>
              </a:rPr>
              <a:t>© 2015 ADTRAN, Inc.</a:t>
            </a:r>
            <a:r>
              <a:rPr lang="en-US" sz="600" b="0" baseline="0" dirty="0" smtClean="0">
                <a:solidFill>
                  <a:schemeClr val="tx2">
                    <a:lumMod val="10000"/>
                    <a:lumOff val="90000"/>
                  </a:schemeClr>
                </a:solidFill>
                <a:latin typeface="Times"/>
                <a:cs typeface="Times"/>
              </a:rPr>
              <a:t> All rights reserved.</a:t>
            </a:r>
            <a:endParaRPr lang="en-US" sz="600" b="0" dirty="0">
              <a:solidFill>
                <a:schemeClr val="tx2">
                  <a:lumMod val="10000"/>
                  <a:lumOff val="90000"/>
                </a:schemeClr>
              </a:solidFill>
              <a:latin typeface="Times"/>
              <a:cs typeface="Times"/>
            </a:endParaRPr>
          </a:p>
        </p:txBody>
      </p:sp>
      <p:pic>
        <p:nvPicPr>
          <p:cNvPr id="7" name="Picture 6" descr="ADTRAN_Overview_draft-57.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80305" y="4362277"/>
            <a:ext cx="1847088" cy="630936"/>
          </a:xfrm>
          <a:prstGeom prst="rect">
            <a:avLst/>
          </a:prstGeom>
        </p:spPr>
      </p:pic>
    </p:spTree>
    <p:extLst>
      <p:ext uri="{BB962C8B-B14F-4D97-AF65-F5344CB8AC3E}">
        <p14:creationId xmlns:p14="http://schemas.microsoft.com/office/powerpoint/2010/main" val="983209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Background: Growth / Progress / Technology">
    <p:bg>
      <p:bgRef idx="1001">
        <a:schemeClr val="bg1"/>
      </p:bgRef>
    </p:bg>
    <p:spTree>
      <p:nvGrpSpPr>
        <p:cNvPr id="1" name=""/>
        <p:cNvGrpSpPr/>
        <p:nvPr/>
      </p:nvGrpSpPr>
      <p:grpSpPr>
        <a:xfrm>
          <a:off x="0" y="0"/>
          <a:ext cx="0" cy="0"/>
          <a:chOff x="0" y="0"/>
          <a:chExt cx="0" cy="0"/>
        </a:xfrm>
      </p:grpSpPr>
      <p:pic>
        <p:nvPicPr>
          <p:cNvPr id="3" name="Picture 2" descr="WHITE_LOGO_PRINT-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89212" y="4513426"/>
            <a:ext cx="985212" cy="222542"/>
          </a:xfrm>
          <a:prstGeom prst="rect">
            <a:avLst/>
          </a:prstGeom>
        </p:spPr>
      </p:pic>
      <p:sp>
        <p:nvSpPr>
          <p:cNvPr id="4" name="TextBox 3"/>
          <p:cNvSpPr txBox="1"/>
          <p:nvPr userDrawn="1"/>
        </p:nvSpPr>
        <p:spPr>
          <a:xfrm>
            <a:off x="422737" y="4843233"/>
            <a:ext cx="1354482" cy="169277"/>
          </a:xfrm>
          <a:prstGeom prst="rect">
            <a:avLst/>
          </a:prstGeom>
          <a:noFill/>
        </p:spPr>
        <p:txBody>
          <a:bodyPr wrap="none" rtlCol="0" anchor="t">
            <a:spAutoFit/>
          </a:bodyPr>
          <a:lstStyle/>
          <a:p>
            <a:r>
              <a:rPr lang="en-US" sz="500" dirty="0" smtClean="0">
                <a:solidFill>
                  <a:schemeClr val="bg1"/>
                </a:solidFill>
              </a:rPr>
              <a:t>© 2015 ADTRAN, Inc.</a:t>
            </a:r>
            <a:r>
              <a:rPr lang="en-US" sz="500" baseline="0" dirty="0" smtClean="0">
                <a:solidFill>
                  <a:schemeClr val="bg1"/>
                </a:solidFill>
              </a:rPr>
              <a:t> All rights reserved.</a:t>
            </a:r>
            <a:endParaRPr lang="en-US" sz="500" dirty="0">
              <a:solidFill>
                <a:schemeClr val="bg1"/>
              </a:solidFill>
            </a:endParaRPr>
          </a:p>
        </p:txBody>
      </p:sp>
      <p:pic>
        <p:nvPicPr>
          <p:cNvPr id="5" name="Picture 4" descr="ADTRAN_Overview_draft-10.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descr="ADTRAN_Overview_draft-57.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80305" y="4362277"/>
            <a:ext cx="1847088" cy="630936"/>
          </a:xfrm>
          <a:prstGeom prst="rect">
            <a:avLst/>
          </a:prstGeom>
        </p:spPr>
      </p:pic>
      <p:sp>
        <p:nvSpPr>
          <p:cNvPr id="7" name="TextBox 6"/>
          <p:cNvSpPr txBox="1"/>
          <p:nvPr userDrawn="1"/>
        </p:nvSpPr>
        <p:spPr>
          <a:xfrm>
            <a:off x="209922" y="4843233"/>
            <a:ext cx="1569660" cy="184666"/>
          </a:xfrm>
          <a:prstGeom prst="rect">
            <a:avLst/>
          </a:prstGeom>
          <a:noFill/>
        </p:spPr>
        <p:txBody>
          <a:bodyPr wrap="none" rtlCol="0" anchor="t">
            <a:spAutoFit/>
          </a:bodyPr>
          <a:lstStyle/>
          <a:p>
            <a:r>
              <a:rPr lang="en-US" sz="600" b="0" dirty="0" smtClean="0">
                <a:solidFill>
                  <a:schemeClr val="bg2">
                    <a:lumMod val="50000"/>
                  </a:schemeClr>
                </a:solidFill>
                <a:latin typeface="Times"/>
                <a:cs typeface="Times"/>
              </a:rPr>
              <a:t>© 2015 ADTRAN, Inc.</a:t>
            </a:r>
            <a:r>
              <a:rPr lang="en-US" sz="600" b="0" baseline="0" dirty="0" smtClean="0">
                <a:solidFill>
                  <a:schemeClr val="bg2">
                    <a:lumMod val="50000"/>
                  </a:schemeClr>
                </a:solidFill>
                <a:latin typeface="Times"/>
                <a:cs typeface="Times"/>
              </a:rPr>
              <a:t> All rights reserved.</a:t>
            </a:r>
            <a:endParaRPr lang="en-US" sz="600" b="0" dirty="0">
              <a:solidFill>
                <a:schemeClr val="bg2">
                  <a:lumMod val="50000"/>
                </a:schemeClr>
              </a:solidFill>
              <a:latin typeface="Times"/>
              <a:cs typeface="Times"/>
            </a:endParaRPr>
          </a:p>
        </p:txBody>
      </p:sp>
    </p:spTree>
    <p:extLst>
      <p:ext uri="{BB962C8B-B14F-4D97-AF65-F5344CB8AC3E}">
        <p14:creationId xmlns:p14="http://schemas.microsoft.com/office/powerpoint/2010/main" val="1514295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ADTRAN_Overview-0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9235440" cy="5202632"/>
          </a:xfrm>
          <a:prstGeom prst="rect">
            <a:avLst/>
          </a:prstGeom>
        </p:spPr>
      </p:pic>
      <p:sp>
        <p:nvSpPr>
          <p:cNvPr id="27" name="Content Placeholder 26"/>
          <p:cNvSpPr>
            <a:spLocks noGrp="1"/>
          </p:cNvSpPr>
          <p:nvPr>
            <p:ph sz="quarter" idx="15" hasCustomPrompt="1"/>
          </p:nvPr>
        </p:nvSpPr>
        <p:spPr>
          <a:xfrm>
            <a:off x="5486400" y="3371850"/>
            <a:ext cx="3136900" cy="333375"/>
          </a:xfrm>
          <a:prstGeom prst="rect">
            <a:avLst/>
          </a:prstGeom>
        </p:spPr>
        <p:txBody>
          <a:bodyPr>
            <a:normAutofit/>
          </a:bodyPr>
          <a:lstStyle>
            <a:lvl1pPr marL="0" indent="0">
              <a:buNone/>
              <a:defRPr sz="4000">
                <a:solidFill>
                  <a:schemeClr val="bg1"/>
                </a:solidFill>
                <a:latin typeface="Times New Roman"/>
                <a:cs typeface="Times New Roman"/>
              </a:defRPr>
            </a:lvl1pPr>
          </a:lstStyle>
          <a:p>
            <a:r>
              <a:rPr lang="en-US" sz="2400" i="0" dirty="0" smtClean="0"/>
              <a:t>Click to add title</a:t>
            </a:r>
            <a:endParaRPr lang="en-US" sz="2400" i="0" dirty="0"/>
          </a:p>
        </p:txBody>
      </p:sp>
      <p:sp>
        <p:nvSpPr>
          <p:cNvPr id="30" name="Content Placeholder 29"/>
          <p:cNvSpPr>
            <a:spLocks noGrp="1"/>
          </p:cNvSpPr>
          <p:nvPr>
            <p:ph sz="quarter" idx="16" hasCustomPrompt="1"/>
          </p:nvPr>
        </p:nvSpPr>
        <p:spPr>
          <a:xfrm>
            <a:off x="5489378" y="3619500"/>
            <a:ext cx="3162300" cy="352425"/>
          </a:xfrm>
          <a:prstGeom prst="rect">
            <a:avLst/>
          </a:prstGeom>
        </p:spPr>
        <p:txBody>
          <a:bodyPr>
            <a:noAutofit/>
          </a:bodyPr>
          <a:lstStyle>
            <a:lvl1pPr marL="0" indent="0">
              <a:buNone/>
              <a:defRPr sz="1800" b="0" i="1" baseline="0">
                <a:solidFill>
                  <a:schemeClr val="bg1"/>
                </a:solidFill>
                <a:latin typeface="Times New Roman"/>
                <a:cs typeface="Times New Roman"/>
              </a:defRPr>
            </a:lvl1pPr>
            <a:lvl2pPr marL="201168" indent="0">
              <a:buNone/>
              <a:defRPr sz="1600" b="0" i="1">
                <a:solidFill>
                  <a:schemeClr val="bg1"/>
                </a:solidFill>
                <a:latin typeface="Times New Roman"/>
                <a:cs typeface="Times New Roman"/>
              </a:defRPr>
            </a:lvl2pPr>
            <a:lvl3pPr marL="438912" indent="0">
              <a:buNone/>
              <a:defRPr sz="1600" b="0" i="1">
                <a:solidFill>
                  <a:schemeClr val="bg1"/>
                </a:solidFill>
                <a:latin typeface="Times New Roman"/>
                <a:cs typeface="Times New Roman"/>
              </a:defRPr>
            </a:lvl3pPr>
            <a:lvl4pPr marL="621792" indent="0">
              <a:buNone/>
              <a:defRPr sz="1600" b="0" i="1">
                <a:solidFill>
                  <a:schemeClr val="bg1"/>
                </a:solidFill>
                <a:latin typeface="Times New Roman"/>
                <a:cs typeface="Times New Roman"/>
              </a:defRPr>
            </a:lvl4pPr>
            <a:lvl5pPr marL="795528" indent="0">
              <a:buNone/>
              <a:defRPr sz="1600" b="0" i="1">
                <a:solidFill>
                  <a:schemeClr val="bg1"/>
                </a:solidFill>
                <a:latin typeface="Times New Roman"/>
                <a:cs typeface="Times New Roman"/>
              </a:defRPr>
            </a:lvl5pPr>
          </a:lstStyle>
          <a:p>
            <a:pPr lvl="0"/>
            <a:r>
              <a:rPr lang="en-US" dirty="0" smtClean="0"/>
              <a:t>Click to add subtitle</a:t>
            </a:r>
            <a:endParaRPr lang="en-US" dirty="0"/>
          </a:p>
        </p:txBody>
      </p:sp>
      <p:sp>
        <p:nvSpPr>
          <p:cNvPr id="32" name="Content Placeholder 31"/>
          <p:cNvSpPr>
            <a:spLocks noGrp="1"/>
          </p:cNvSpPr>
          <p:nvPr>
            <p:ph sz="quarter" idx="17" hasCustomPrompt="1"/>
          </p:nvPr>
        </p:nvSpPr>
        <p:spPr>
          <a:xfrm>
            <a:off x="5486400" y="4010025"/>
            <a:ext cx="3162300" cy="238125"/>
          </a:xfrm>
          <a:prstGeom prst="rect">
            <a:avLst/>
          </a:prstGeom>
        </p:spPr>
        <p:txBody>
          <a:bodyPr>
            <a:normAutofit/>
          </a:bodyPr>
          <a:lstStyle>
            <a:lvl1pPr marL="0" indent="0" algn="l">
              <a:buNone/>
              <a:defRPr sz="1600" baseline="0">
                <a:solidFill>
                  <a:schemeClr val="bg1"/>
                </a:solidFill>
                <a:latin typeface="+mn-lt"/>
              </a:defRPr>
            </a:lvl1pPr>
            <a:lvl2pPr marL="201168" indent="0" algn="l">
              <a:buNone/>
              <a:defRPr>
                <a:solidFill>
                  <a:schemeClr val="bg1"/>
                </a:solidFill>
              </a:defRPr>
            </a:lvl2pPr>
            <a:lvl3pPr marL="438912" indent="0" algn="l">
              <a:buNone/>
              <a:defRPr>
                <a:solidFill>
                  <a:schemeClr val="bg1"/>
                </a:solidFill>
              </a:defRPr>
            </a:lvl3pPr>
            <a:lvl4pPr marL="621792" indent="0" algn="l">
              <a:buNone/>
              <a:defRPr>
                <a:solidFill>
                  <a:schemeClr val="bg1"/>
                </a:solidFill>
              </a:defRPr>
            </a:lvl4pPr>
            <a:lvl5pPr marL="795528" indent="0" algn="l">
              <a:buNone/>
              <a:defRPr>
                <a:solidFill>
                  <a:schemeClr val="bg1"/>
                </a:solidFill>
              </a:defRPr>
            </a:lvl5pPr>
          </a:lstStyle>
          <a:p>
            <a:pPr lvl="0"/>
            <a:r>
              <a:rPr lang="en-US" dirty="0" smtClean="0"/>
              <a:t>Click to add presenter name</a:t>
            </a:r>
            <a:endParaRPr lang="en-US" dirty="0"/>
          </a:p>
        </p:txBody>
      </p:sp>
      <p:sp>
        <p:nvSpPr>
          <p:cNvPr id="34" name="Content Placeholder 33"/>
          <p:cNvSpPr>
            <a:spLocks noGrp="1"/>
          </p:cNvSpPr>
          <p:nvPr>
            <p:ph sz="quarter" idx="18" hasCustomPrompt="1"/>
          </p:nvPr>
        </p:nvSpPr>
        <p:spPr>
          <a:xfrm>
            <a:off x="5489378" y="4219575"/>
            <a:ext cx="3175000" cy="285750"/>
          </a:xfrm>
          <a:prstGeom prst="rect">
            <a:avLst/>
          </a:prstGeom>
        </p:spPr>
        <p:txBody>
          <a:bodyPr>
            <a:noAutofit/>
          </a:bodyPr>
          <a:lstStyle>
            <a:lvl1pPr marL="0" indent="0">
              <a:buNone/>
              <a:defRPr sz="1200" i="1" baseline="0">
                <a:solidFill>
                  <a:schemeClr val="bg1"/>
                </a:solidFill>
                <a:latin typeface="+mn-lt"/>
              </a:defRPr>
            </a:lvl1pPr>
            <a:lvl2pPr marL="201168" indent="0">
              <a:buNone/>
              <a:defRPr sz="1000">
                <a:solidFill>
                  <a:schemeClr val="bg1"/>
                </a:solidFill>
              </a:defRPr>
            </a:lvl2pPr>
            <a:lvl3pPr marL="438912" indent="0">
              <a:buNone/>
              <a:defRPr sz="1000">
                <a:solidFill>
                  <a:schemeClr val="bg1"/>
                </a:solidFill>
              </a:defRPr>
            </a:lvl3pPr>
            <a:lvl4pPr marL="621792" indent="0">
              <a:buNone/>
              <a:defRPr sz="1000">
                <a:solidFill>
                  <a:schemeClr val="bg1"/>
                </a:solidFill>
              </a:defRPr>
            </a:lvl4pPr>
            <a:lvl5pPr marL="795528" indent="0">
              <a:buNone/>
              <a:defRPr sz="1000">
                <a:solidFill>
                  <a:schemeClr val="bg1"/>
                </a:solidFill>
              </a:defRPr>
            </a:lvl5pPr>
          </a:lstStyle>
          <a:p>
            <a:pPr lvl="0"/>
            <a:r>
              <a:rPr lang="en-US" dirty="0" smtClean="0"/>
              <a:t>Click to add presenter title</a:t>
            </a:r>
            <a:endParaRPr lang="en-US" dirty="0"/>
          </a:p>
        </p:txBody>
      </p:sp>
      <p:sp>
        <p:nvSpPr>
          <p:cNvPr id="36" name="Text Placeholder 35"/>
          <p:cNvSpPr>
            <a:spLocks noGrp="1"/>
          </p:cNvSpPr>
          <p:nvPr>
            <p:ph type="body" sz="quarter" idx="19" hasCustomPrompt="1"/>
          </p:nvPr>
        </p:nvSpPr>
        <p:spPr>
          <a:xfrm>
            <a:off x="5486400" y="4552950"/>
            <a:ext cx="2540000" cy="266700"/>
          </a:xfrm>
          <a:prstGeom prst="rect">
            <a:avLst/>
          </a:prstGeom>
        </p:spPr>
        <p:txBody>
          <a:bodyPr/>
          <a:lstStyle>
            <a:lvl1pPr marL="0" indent="0">
              <a:buNone/>
              <a:defRPr sz="1000" baseline="0">
                <a:solidFill>
                  <a:schemeClr val="bg1"/>
                </a:solidFill>
                <a:latin typeface="+mn-lt"/>
              </a:defRPr>
            </a:lvl1pPr>
            <a:lvl2pPr>
              <a:defRPr sz="1000">
                <a:solidFill>
                  <a:schemeClr val="bg1"/>
                </a:solidFill>
              </a:defRPr>
            </a:lvl2pPr>
            <a:lvl3pPr>
              <a:defRPr sz="1000">
                <a:solidFill>
                  <a:schemeClr val="bg1"/>
                </a:solidFill>
              </a:defRPr>
            </a:lvl3pPr>
            <a:lvl4pPr>
              <a:defRPr sz="1000">
                <a:solidFill>
                  <a:schemeClr val="bg1"/>
                </a:solidFill>
              </a:defRPr>
            </a:lvl4pPr>
          </a:lstStyle>
          <a:p>
            <a:pPr lvl="0"/>
            <a:r>
              <a:rPr lang="en-US" dirty="0" smtClean="0"/>
              <a:t>Click to add date (March 6, 2015)</a:t>
            </a:r>
            <a:endParaRPr lang="en-US" dirty="0"/>
          </a:p>
        </p:txBody>
      </p:sp>
    </p:spTree>
    <p:extLst>
      <p:ext uri="{BB962C8B-B14F-4D97-AF65-F5344CB8AC3E}">
        <p14:creationId xmlns:p14="http://schemas.microsoft.com/office/powerpoint/2010/main" val="107450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99298"/>
            <a:ext cx="8229600" cy="3901304"/>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11" name="Picture 10" descr="ADTRAN_Overview_draft-25.png"/>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8035668" y="124253"/>
            <a:ext cx="932688" cy="408432"/>
          </a:xfrm>
          <a:prstGeom prst="rect">
            <a:avLst/>
          </a:prstGeom>
        </p:spPr>
      </p:pic>
      <p:sp>
        <p:nvSpPr>
          <p:cNvPr id="12" name="TextBox 11"/>
          <p:cNvSpPr txBox="1"/>
          <p:nvPr userDrawn="1"/>
        </p:nvSpPr>
        <p:spPr>
          <a:xfrm>
            <a:off x="209922" y="4843232"/>
            <a:ext cx="1521570" cy="184666"/>
          </a:xfrm>
          <a:prstGeom prst="rect">
            <a:avLst/>
          </a:prstGeom>
          <a:noFill/>
        </p:spPr>
        <p:txBody>
          <a:bodyPr wrap="none" rtlCol="0" anchor="t">
            <a:spAutoFit/>
          </a:bodyPr>
          <a:lstStyle/>
          <a:p>
            <a:r>
              <a:rPr lang="en-US" sz="600" b="0" dirty="0" smtClean="0">
                <a:solidFill>
                  <a:schemeClr val="bg1">
                    <a:lumMod val="50000"/>
                  </a:schemeClr>
                </a:solidFill>
                <a:latin typeface="Times"/>
                <a:cs typeface="Times"/>
              </a:rPr>
              <a:t>© 2018 ADTRAN, Inc.</a:t>
            </a:r>
            <a:r>
              <a:rPr lang="en-US" sz="600" b="0" baseline="0" dirty="0" smtClean="0">
                <a:solidFill>
                  <a:schemeClr val="bg1">
                    <a:lumMod val="50000"/>
                  </a:schemeClr>
                </a:solidFill>
                <a:latin typeface="Times"/>
                <a:cs typeface="Times"/>
              </a:rPr>
              <a:t> All rights reserved.</a:t>
            </a:r>
            <a:endParaRPr lang="en-US" sz="600" b="0" dirty="0">
              <a:solidFill>
                <a:schemeClr val="bg1">
                  <a:lumMod val="50000"/>
                </a:schemeClr>
              </a:solidFill>
              <a:latin typeface="Times"/>
              <a:cs typeface="Times"/>
            </a:endParaRPr>
          </a:p>
        </p:txBody>
      </p:sp>
      <p:sp>
        <p:nvSpPr>
          <p:cNvPr id="13" name="TextBox 12"/>
          <p:cNvSpPr txBox="1"/>
          <p:nvPr userDrawn="1"/>
        </p:nvSpPr>
        <p:spPr>
          <a:xfrm>
            <a:off x="8547447" y="4863073"/>
            <a:ext cx="278705" cy="184666"/>
          </a:xfrm>
          <a:prstGeom prst="rect">
            <a:avLst/>
          </a:prstGeom>
          <a:noFill/>
        </p:spPr>
        <p:txBody>
          <a:bodyPr wrap="none" rtlCol="0" anchor="t">
            <a:spAutoFit/>
          </a:bodyPr>
          <a:lstStyle/>
          <a:p>
            <a:fld id="{5F87D4F2-93CD-CA41-939A-49FB28DDDD0B}" type="slidenum">
              <a:rPr lang="en-US" sz="600" smtClean="0">
                <a:solidFill>
                  <a:schemeClr val="bg1">
                    <a:lumMod val="50000"/>
                  </a:schemeClr>
                </a:solidFill>
              </a:rPr>
              <a:pPr/>
              <a:t>‹#›</a:t>
            </a:fld>
            <a:endParaRPr lang="en-US" sz="600" dirty="0">
              <a:solidFill>
                <a:schemeClr val="bg1">
                  <a:lumMod val="50000"/>
                </a:schemeClr>
              </a:solidFill>
            </a:endParaRPr>
          </a:p>
        </p:txBody>
      </p:sp>
      <p:sp>
        <p:nvSpPr>
          <p:cNvPr id="14" name="Rectangle 13"/>
          <p:cNvSpPr/>
          <p:nvPr userDrawn="1"/>
        </p:nvSpPr>
        <p:spPr>
          <a:xfrm>
            <a:off x="0" y="0"/>
            <a:ext cx="9144000" cy="64976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6" name="Picture 15" descr="ADTRAN_Overview_draft-25.png"/>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8035668" y="124252"/>
            <a:ext cx="932688" cy="408432"/>
          </a:xfrm>
          <a:prstGeom prst="rect">
            <a:avLst/>
          </a:prstGeom>
        </p:spPr>
      </p:pic>
      <p:sp>
        <p:nvSpPr>
          <p:cNvPr id="2" name="Title Placeholder 1"/>
          <p:cNvSpPr>
            <a:spLocks noGrp="1"/>
          </p:cNvSpPr>
          <p:nvPr>
            <p:ph type="title"/>
          </p:nvPr>
        </p:nvSpPr>
        <p:spPr>
          <a:xfrm>
            <a:off x="457200" y="45650"/>
            <a:ext cx="8229600" cy="606511"/>
          </a:xfrm>
          <a:prstGeom prst="rect">
            <a:avLst/>
          </a:prstGeom>
          <a:effectLst/>
        </p:spPr>
        <p:txBody>
          <a:bodyPr vert="horz" lIns="91440" rIns="45720" rtlCol="0" anchor="ctr">
            <a:normAutofit/>
            <a:scene3d>
              <a:camera prst="orthographicFront"/>
              <a:lightRig rig="threePt" dir="t">
                <a:rot lat="0" lon="0" rev="4800000"/>
              </a:lightRig>
            </a:scene3d>
            <a:sp3d prstMaterial="matte"/>
          </a:bodyPr>
          <a:lstStyle/>
          <a:p>
            <a:r>
              <a:rPr kumimoji="0" lang="en-US" dirty="0" smtClean="0"/>
              <a:t>CLICK TO EDIT MASTER TITLE STYLE</a:t>
            </a:r>
            <a:endParaRPr kumimoji="0" lang="en-US" dirty="0"/>
          </a:p>
        </p:txBody>
      </p:sp>
      <p:sp>
        <p:nvSpPr>
          <p:cNvPr id="8" name="fc" descr="General Business"/>
          <p:cNvSpPr txBox="1"/>
          <p:nvPr userDrawn="1"/>
        </p:nvSpPr>
        <p:spPr>
          <a:xfrm>
            <a:off x="0" y="48234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General Business</a:t>
            </a:r>
            <a:endParaRPr lang="en-US"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766" r:id="rId1"/>
    <p:sldLayoutId id="2147484768" r:id="rId2"/>
    <p:sldLayoutId id="2147484769" r:id="rId3"/>
    <p:sldLayoutId id="2147484770" r:id="rId4"/>
    <p:sldLayoutId id="2147484771" r:id="rId5"/>
    <p:sldLayoutId id="2147483762" r:id="rId6"/>
    <p:sldLayoutId id="2147483768" r:id="rId7"/>
    <p:sldLayoutId id="2147483769" r:id="rId8"/>
    <p:sldLayoutId id="2147483703" r:id="rId9"/>
    <p:sldLayoutId id="2147483715" r:id="rId10"/>
    <p:sldLayoutId id="2147483709" r:id="rId11"/>
    <p:sldLayoutId id="2147483719" r:id="rId12"/>
    <p:sldLayoutId id="2147483720" r:id="rId13"/>
    <p:sldLayoutId id="2147483727" r:id="rId14"/>
    <p:sldLayoutId id="2147483728" r:id="rId15"/>
    <p:sldLayoutId id="2147484787" r:id="rId16"/>
    <p:sldLayoutId id="2147484788" r:id="rId17"/>
    <p:sldLayoutId id="2147484789" r:id="rId18"/>
    <p:sldLayoutId id="2147484791" r:id="rId19"/>
    <p:sldLayoutId id="2147484792" r:id="rId20"/>
    <p:sldLayoutId id="2147484794" r:id="rId21"/>
    <p:sldLayoutId id="2147484795" r:id="rId22"/>
    <p:sldLayoutId id="2147484796" r:id="rId23"/>
    <p:sldLayoutId id="2147484797" r:id="rId2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3000" b="0" i="1" kern="1200">
          <a:solidFill>
            <a:schemeClr val="bg1"/>
          </a:solidFill>
          <a:effectLst/>
          <a:latin typeface="Times"/>
          <a:ea typeface="+mj-ea"/>
          <a:cs typeface="Times"/>
        </a:defRPr>
      </a:lvl1pPr>
      <a:extLst/>
    </p:titleStyle>
    <p:bodyStyle>
      <a:lvl1pPr marL="118872" indent="0" algn="l" rtl="0" eaLnBrk="1" latinLnBrk="0" hangingPunct="1">
        <a:spcBef>
          <a:spcPts val="0"/>
        </a:spcBef>
        <a:buClr>
          <a:schemeClr val="accent1"/>
        </a:buClr>
        <a:buSzPct val="80000"/>
        <a:buFont typeface="Wingdings 2"/>
        <a:buNone/>
        <a:defRPr kumimoji="0" sz="3000" b="0" i="1" kern="1200">
          <a:solidFill>
            <a:schemeClr val="tx1"/>
          </a:solidFill>
          <a:latin typeface="+mn-lt"/>
          <a:ea typeface="+mn-ea"/>
          <a:cs typeface="+mn-cs"/>
        </a:defRPr>
      </a:lvl1pPr>
      <a:lvl2pPr marL="398463" indent="-227013" algn="l" rtl="0" eaLnBrk="1" latinLnBrk="0" hangingPunct="1">
        <a:spcBef>
          <a:spcPct val="20000"/>
        </a:spcBef>
        <a:buClrTx/>
        <a:buSzPct val="90000"/>
        <a:buFont typeface="Arial"/>
        <a:buChar char="•"/>
        <a:defRPr kumimoji="0" sz="2800" kern="1200">
          <a:solidFill>
            <a:schemeClr val="tx1"/>
          </a:solidFill>
          <a:latin typeface="+mn-lt"/>
          <a:ea typeface="+mn-ea"/>
          <a:cs typeface="+mn-cs"/>
        </a:defRPr>
      </a:lvl2pPr>
      <a:lvl3pPr marL="569913" indent="-171450" algn="l" rtl="0" eaLnBrk="1" latinLnBrk="0" hangingPunct="1">
        <a:spcBef>
          <a:spcPct val="20000"/>
        </a:spcBef>
        <a:buClrTx/>
        <a:buFont typeface="Arial"/>
        <a:buChar char="•"/>
        <a:defRPr kumimoji="0" sz="2400" kern="1200">
          <a:solidFill>
            <a:schemeClr val="tx1"/>
          </a:solidFill>
          <a:latin typeface="+mn-lt"/>
          <a:ea typeface="+mn-ea"/>
          <a:cs typeface="+mn-cs"/>
        </a:defRPr>
      </a:lvl3pPr>
      <a:lvl4pPr marL="803275" indent="-171450" algn="l" rtl="0" eaLnBrk="1" latinLnBrk="0" hangingPunct="1">
        <a:spcBef>
          <a:spcPct val="20000"/>
        </a:spcBef>
        <a:buClrTx/>
        <a:buFont typeface="Arial"/>
        <a:buChar char="•"/>
        <a:defRPr kumimoji="0" sz="2000" kern="1200">
          <a:solidFill>
            <a:schemeClr val="tx1"/>
          </a:solidFill>
          <a:latin typeface="+mn-lt"/>
          <a:ea typeface="+mn-ea"/>
          <a:cs typeface="+mn-cs"/>
        </a:defRPr>
      </a:lvl4pPr>
      <a:lvl5pPr marL="974725" indent="-171450" algn="l" rtl="0" eaLnBrk="1" latinLnBrk="0" hangingPunct="1">
        <a:spcBef>
          <a:spcPct val="20000"/>
        </a:spcBef>
        <a:buClrTx/>
        <a:buFont typeface="Arial"/>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Shape 2"/>
          <p:cNvSpPr>
            <a:spLocks noChangeArrowheads="1"/>
          </p:cNvSpPr>
          <p:nvPr/>
        </p:nvSpPr>
        <p:spPr bwMode="auto">
          <a:xfrm>
            <a:off x="117475" y="111125"/>
            <a:ext cx="8910638" cy="493236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8" tIns="45719" rIns="45718" bIns="45719" anchor="ctr"/>
          <a:lstStyle/>
          <a:p>
            <a:pPr defTabSz="685783"/>
            <a:endParaRPr lang="en-US">
              <a:solidFill>
                <a:srgbClr val="2A2C34"/>
              </a:solidFill>
              <a:ea typeface="ＭＳ Ｐゴシック" charset="0"/>
              <a:cs typeface="ＭＳ Ｐゴシック" charset="0"/>
            </a:endParaRPr>
          </a:p>
        </p:txBody>
      </p:sp>
      <p:sp>
        <p:nvSpPr>
          <p:cNvPr id="1027" name="Title Placeholder 1"/>
          <p:cNvSpPr>
            <a:spLocks noGrp="1"/>
          </p:cNvSpPr>
          <p:nvPr>
            <p:ph type="title"/>
          </p:nvPr>
        </p:nvSpPr>
        <p:spPr bwMode="auto">
          <a:xfrm>
            <a:off x="584200" y="330201"/>
            <a:ext cx="8001000"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0" bIns="45719" numCol="1" anchor="ctr" anchorCtr="0" compatLnSpc="1">
            <a:prstTxWarp prst="textNoShape">
              <a:avLst/>
            </a:prstTxWarp>
            <a:normAutofit/>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582614" y="1428750"/>
            <a:ext cx="8002587" cy="305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91438" bIns="45719"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7983539" y="4807529"/>
            <a:ext cx="585787" cy="211137"/>
          </a:xfrm>
          <a:prstGeom prst="rect">
            <a:avLst/>
          </a:prstGeom>
        </p:spPr>
        <p:txBody>
          <a:bodyPr vert="horz" lIns="91438" tIns="45719" rIns="0" bIns="45719" rtlCol="0" anchor="ctr"/>
          <a:lstStyle>
            <a:lvl1pPr algn="r" fontAlgn="auto">
              <a:spcBef>
                <a:spcPts val="0"/>
              </a:spcBef>
              <a:spcAft>
                <a:spcPts val="0"/>
              </a:spcAft>
              <a:defRPr sz="800" i="1">
                <a:solidFill>
                  <a:schemeClr val="bg1">
                    <a:lumMod val="50000"/>
                  </a:schemeClr>
                </a:solidFill>
                <a:latin typeface="+mj-lt"/>
                <a:ea typeface="+mn-ea"/>
                <a:cs typeface="Arial" panose="020B0604020202020204" pitchFamily="34" charset="0"/>
              </a:defRPr>
            </a:lvl1pPr>
          </a:lstStyle>
          <a:p>
            <a:pPr defTabSz="685783">
              <a:defRPr/>
            </a:pPr>
            <a:fld id="{957CB3D2-C1DE-47A7-9139-96CDA557E9CB}" type="slidenum">
              <a:rPr lang="en-US" smtClean="0">
                <a:solidFill>
                  <a:prstClr val="white">
                    <a:lumMod val="50000"/>
                  </a:prstClr>
                </a:solidFill>
                <a:latin typeface="Times New Roman"/>
              </a:rPr>
              <a:pPr defTabSz="685783">
                <a:defRPr/>
              </a:pPr>
              <a:t>‹#›</a:t>
            </a:fld>
            <a:endParaRPr lang="en-US" dirty="0">
              <a:solidFill>
                <a:prstClr val="white">
                  <a:lumMod val="50000"/>
                </a:prstClr>
              </a:solidFill>
              <a:latin typeface="Times New Roman"/>
            </a:endParaRPr>
          </a:p>
        </p:txBody>
      </p:sp>
      <p:sp>
        <p:nvSpPr>
          <p:cNvPr id="1031" name="TextBox 5"/>
          <p:cNvSpPr txBox="1">
            <a:spLocks noChangeArrowheads="1"/>
          </p:cNvSpPr>
          <p:nvPr/>
        </p:nvSpPr>
        <p:spPr bwMode="auto">
          <a:xfrm>
            <a:off x="587376" y="4738689"/>
            <a:ext cx="84574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9" rIns="91438" bIns="45719">
            <a:spAutoFit/>
          </a:bodyPr>
          <a:lstStyle>
            <a:lvl1pPr>
              <a:defRPr sz="1300">
                <a:solidFill>
                  <a:schemeClr val="tx1"/>
                </a:solidFill>
                <a:latin typeface="Arial" charset="0"/>
                <a:ea typeface="ＭＳ Ｐゴシック" charset="0"/>
                <a:cs typeface="ＭＳ Ｐゴシック" charset="0"/>
              </a:defRPr>
            </a:lvl1pPr>
            <a:lvl2pPr marL="742950" indent="-285750">
              <a:defRPr sz="1300">
                <a:solidFill>
                  <a:schemeClr val="tx1"/>
                </a:solidFill>
                <a:latin typeface="Arial" charset="0"/>
                <a:ea typeface="ＭＳ Ｐゴシック" charset="0"/>
              </a:defRPr>
            </a:lvl2pPr>
            <a:lvl3pPr marL="1143000" indent="-228600">
              <a:defRPr sz="1300">
                <a:solidFill>
                  <a:schemeClr val="tx1"/>
                </a:solidFill>
                <a:latin typeface="Arial" charset="0"/>
                <a:ea typeface="ＭＳ Ｐゴシック" charset="0"/>
              </a:defRPr>
            </a:lvl3pPr>
            <a:lvl4pPr marL="1600200" indent="-228600">
              <a:defRPr sz="1300">
                <a:solidFill>
                  <a:schemeClr val="tx1"/>
                </a:solidFill>
                <a:latin typeface="Arial" charset="0"/>
                <a:ea typeface="ＭＳ Ｐゴシック" charset="0"/>
              </a:defRPr>
            </a:lvl4pPr>
            <a:lvl5pPr marL="2057400" indent="-228600">
              <a:defRPr sz="1300">
                <a:solidFill>
                  <a:schemeClr val="tx1"/>
                </a:solidFill>
                <a:latin typeface="Arial" charset="0"/>
                <a:ea typeface="ＭＳ Ｐゴシック" charset="0"/>
              </a:defRPr>
            </a:lvl5pPr>
            <a:lvl6pPr marL="2514600" indent="-228600" defTabSz="685800" fontAlgn="base">
              <a:spcBef>
                <a:spcPct val="0"/>
              </a:spcBef>
              <a:spcAft>
                <a:spcPct val="0"/>
              </a:spcAft>
              <a:defRPr sz="1300">
                <a:solidFill>
                  <a:schemeClr val="tx1"/>
                </a:solidFill>
                <a:latin typeface="Arial" charset="0"/>
                <a:ea typeface="ＭＳ Ｐゴシック" charset="0"/>
              </a:defRPr>
            </a:lvl6pPr>
            <a:lvl7pPr marL="2971800" indent="-228600" defTabSz="685800" fontAlgn="base">
              <a:spcBef>
                <a:spcPct val="0"/>
              </a:spcBef>
              <a:spcAft>
                <a:spcPct val="0"/>
              </a:spcAft>
              <a:defRPr sz="1300">
                <a:solidFill>
                  <a:schemeClr val="tx1"/>
                </a:solidFill>
                <a:latin typeface="Arial" charset="0"/>
                <a:ea typeface="ＭＳ Ｐゴシック" charset="0"/>
              </a:defRPr>
            </a:lvl7pPr>
            <a:lvl8pPr marL="3429000" indent="-228600" defTabSz="685800" fontAlgn="base">
              <a:spcBef>
                <a:spcPct val="0"/>
              </a:spcBef>
              <a:spcAft>
                <a:spcPct val="0"/>
              </a:spcAft>
              <a:defRPr sz="1300">
                <a:solidFill>
                  <a:schemeClr val="tx1"/>
                </a:solidFill>
                <a:latin typeface="Arial" charset="0"/>
                <a:ea typeface="ＭＳ Ｐゴシック" charset="0"/>
              </a:defRPr>
            </a:lvl8pPr>
            <a:lvl9pPr marL="3886200" indent="-228600" defTabSz="685800" fontAlgn="base">
              <a:spcBef>
                <a:spcPct val="0"/>
              </a:spcBef>
              <a:spcAft>
                <a:spcPct val="0"/>
              </a:spcAft>
              <a:defRPr sz="1300">
                <a:solidFill>
                  <a:schemeClr val="tx1"/>
                </a:solidFill>
                <a:latin typeface="Arial" charset="0"/>
                <a:ea typeface="ＭＳ Ｐゴシック" charset="0"/>
              </a:defRPr>
            </a:lvl9pPr>
          </a:lstStyle>
          <a:p>
            <a:pPr defTabSz="685783">
              <a:defRPr/>
            </a:pPr>
            <a:r>
              <a:rPr lang="en-US" sz="600" dirty="0">
                <a:solidFill>
                  <a:srgbClr val="231F20"/>
                </a:solidFill>
                <a:cs typeface="Arial" charset="0"/>
              </a:rPr>
              <a:t>2018 © ADTRAN, Inc.</a:t>
            </a:r>
          </a:p>
        </p:txBody>
      </p:sp>
      <p:sp>
        <p:nvSpPr>
          <p:cNvPr id="2" name="fc" descr="General Business"/>
          <p:cNvSpPr txBox="1"/>
          <p:nvPr userDrawn="1"/>
        </p:nvSpPr>
        <p:spPr>
          <a:xfrm>
            <a:off x="0" y="4928616"/>
            <a:ext cx="9144000" cy="0"/>
          </a:xfrm>
          <a:prstGeom prst="rect">
            <a:avLst/>
          </a:prstGeom>
        </p:spPr>
        <p:txBody>
          <a:bodyPr vert="horz" lIns="0" tIns="45719" rIns="91438" bIns="45719" rtlCol="0">
            <a:normAutofit fontScale="25000" lnSpcReduction="20000"/>
          </a:bodyPr>
          <a:lstStyle/>
          <a:p>
            <a:pPr algn="ctr" defTabSz="685783"/>
            <a:r>
              <a:rPr lang="en-US" sz="800" smtClean="0">
                <a:solidFill>
                  <a:srgbClr val="000000"/>
                </a:solidFill>
                <a:latin typeface="Microsoft Sans Serif" panose="020B0604020202020204" pitchFamily="34" charset="0"/>
                <a:ea typeface="ＭＳ Ｐゴシック" charset="0"/>
                <a:cs typeface="ＭＳ Ｐゴシック" charset="0"/>
              </a:rPr>
              <a:t>General Business</a:t>
            </a:r>
            <a:endParaRPr lang="en-US" sz="800">
              <a:solidFill>
                <a:srgbClr val="000000"/>
              </a:solidFill>
              <a:latin typeface="Microsoft Sans Serif"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60602223"/>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 id="2147484810" r:id="rId12"/>
    <p:sldLayoutId id="2147484811" r:id="rId13"/>
    <p:sldLayoutId id="2147484812" r:id="rId14"/>
    <p:sldLayoutId id="2147484813" r:id="rId15"/>
    <p:sldLayoutId id="2147484814" r:id="rId16"/>
    <p:sldLayoutId id="2147484815" r:id="rId17"/>
    <p:sldLayoutId id="2147484816" r:id="rId18"/>
    <p:sldLayoutId id="2147484817" r:id="rId19"/>
    <p:sldLayoutId id="2147484818" r:id="rId20"/>
    <p:sldLayoutId id="2147484819" r:id="rId21"/>
    <p:sldLayoutId id="2147484820" r:id="rId2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685783" rtl="0" eaLnBrk="1" fontAlgn="base" hangingPunct="1">
        <a:lnSpc>
          <a:spcPct val="90000"/>
        </a:lnSpc>
        <a:spcBef>
          <a:spcPct val="0"/>
        </a:spcBef>
        <a:spcAft>
          <a:spcPct val="0"/>
        </a:spcAft>
        <a:defRPr sz="3600" kern="1200" baseline="0">
          <a:solidFill>
            <a:schemeClr val="tx2"/>
          </a:solidFill>
          <a:latin typeface="Times New Roman" panose="02020603050405020304" pitchFamily="18" charset="0"/>
          <a:ea typeface="ＭＳ Ｐゴシック" charset="0"/>
          <a:cs typeface="Times New Roman" panose="02020603050405020304" pitchFamily="18" charset="0"/>
        </a:defRPr>
      </a:lvl1pPr>
      <a:lvl2pPr algn="l" defTabSz="685783" rtl="0" eaLnBrk="1" fontAlgn="base" hangingPunct="1">
        <a:lnSpc>
          <a:spcPct val="90000"/>
        </a:lnSpc>
        <a:spcBef>
          <a:spcPct val="0"/>
        </a:spcBef>
        <a:spcAft>
          <a:spcPct val="0"/>
        </a:spcAft>
        <a:defRPr sz="3600">
          <a:solidFill>
            <a:srgbClr val="97898D"/>
          </a:solidFill>
          <a:latin typeface="Times New Roman" charset="0"/>
          <a:ea typeface="ＭＳ Ｐゴシック" charset="0"/>
        </a:defRPr>
      </a:lvl2pPr>
      <a:lvl3pPr algn="l" defTabSz="685783" rtl="0" eaLnBrk="1" fontAlgn="base" hangingPunct="1">
        <a:lnSpc>
          <a:spcPct val="90000"/>
        </a:lnSpc>
        <a:spcBef>
          <a:spcPct val="0"/>
        </a:spcBef>
        <a:spcAft>
          <a:spcPct val="0"/>
        </a:spcAft>
        <a:defRPr sz="3600">
          <a:solidFill>
            <a:srgbClr val="97898D"/>
          </a:solidFill>
          <a:latin typeface="Times New Roman" charset="0"/>
          <a:ea typeface="ＭＳ Ｐゴシック" charset="0"/>
        </a:defRPr>
      </a:lvl3pPr>
      <a:lvl4pPr algn="l" defTabSz="685783" rtl="0" eaLnBrk="1" fontAlgn="base" hangingPunct="1">
        <a:lnSpc>
          <a:spcPct val="90000"/>
        </a:lnSpc>
        <a:spcBef>
          <a:spcPct val="0"/>
        </a:spcBef>
        <a:spcAft>
          <a:spcPct val="0"/>
        </a:spcAft>
        <a:defRPr sz="3600">
          <a:solidFill>
            <a:srgbClr val="97898D"/>
          </a:solidFill>
          <a:latin typeface="Times New Roman" charset="0"/>
          <a:ea typeface="ＭＳ Ｐゴシック" charset="0"/>
        </a:defRPr>
      </a:lvl4pPr>
      <a:lvl5pPr algn="l" defTabSz="685783" rtl="0" eaLnBrk="1" fontAlgn="base" hangingPunct="1">
        <a:lnSpc>
          <a:spcPct val="90000"/>
        </a:lnSpc>
        <a:spcBef>
          <a:spcPct val="0"/>
        </a:spcBef>
        <a:spcAft>
          <a:spcPct val="0"/>
        </a:spcAft>
        <a:defRPr sz="3600">
          <a:solidFill>
            <a:srgbClr val="97898D"/>
          </a:solidFill>
          <a:latin typeface="Times New Roman" charset="0"/>
          <a:ea typeface="ＭＳ Ｐゴシック" charset="0"/>
        </a:defRPr>
      </a:lvl5pPr>
      <a:lvl6pPr marL="457189" algn="l" defTabSz="685783" rtl="0" eaLnBrk="1" fontAlgn="base" hangingPunct="1">
        <a:lnSpc>
          <a:spcPct val="90000"/>
        </a:lnSpc>
        <a:spcBef>
          <a:spcPct val="0"/>
        </a:spcBef>
        <a:spcAft>
          <a:spcPct val="0"/>
        </a:spcAft>
        <a:defRPr sz="3600">
          <a:solidFill>
            <a:srgbClr val="97898D"/>
          </a:solidFill>
          <a:latin typeface="Times New Roman" charset="0"/>
          <a:ea typeface="ＭＳ Ｐゴシック" charset="0"/>
        </a:defRPr>
      </a:lvl6pPr>
      <a:lvl7pPr marL="914378" algn="l" defTabSz="685783" rtl="0" eaLnBrk="1" fontAlgn="base" hangingPunct="1">
        <a:lnSpc>
          <a:spcPct val="90000"/>
        </a:lnSpc>
        <a:spcBef>
          <a:spcPct val="0"/>
        </a:spcBef>
        <a:spcAft>
          <a:spcPct val="0"/>
        </a:spcAft>
        <a:defRPr sz="3600">
          <a:solidFill>
            <a:srgbClr val="97898D"/>
          </a:solidFill>
          <a:latin typeface="Times New Roman" charset="0"/>
          <a:ea typeface="ＭＳ Ｐゴシック" charset="0"/>
        </a:defRPr>
      </a:lvl7pPr>
      <a:lvl8pPr marL="1371566" algn="l" defTabSz="685783" rtl="0" eaLnBrk="1" fontAlgn="base" hangingPunct="1">
        <a:lnSpc>
          <a:spcPct val="90000"/>
        </a:lnSpc>
        <a:spcBef>
          <a:spcPct val="0"/>
        </a:spcBef>
        <a:spcAft>
          <a:spcPct val="0"/>
        </a:spcAft>
        <a:defRPr sz="3600">
          <a:solidFill>
            <a:srgbClr val="97898D"/>
          </a:solidFill>
          <a:latin typeface="Times New Roman" charset="0"/>
          <a:ea typeface="ＭＳ Ｐゴシック" charset="0"/>
        </a:defRPr>
      </a:lvl8pPr>
      <a:lvl9pPr marL="1828754" algn="l" defTabSz="685783" rtl="0" eaLnBrk="1" fontAlgn="base" hangingPunct="1">
        <a:lnSpc>
          <a:spcPct val="90000"/>
        </a:lnSpc>
        <a:spcBef>
          <a:spcPct val="0"/>
        </a:spcBef>
        <a:spcAft>
          <a:spcPct val="0"/>
        </a:spcAft>
        <a:defRPr sz="3600">
          <a:solidFill>
            <a:srgbClr val="97898D"/>
          </a:solidFill>
          <a:latin typeface="Times New Roman" charset="0"/>
          <a:ea typeface="ＭＳ Ｐゴシック" charset="0"/>
        </a:defRPr>
      </a:lvl9pPr>
    </p:titleStyle>
    <p:bodyStyle>
      <a:lvl1pPr marL="171446" indent="-171446" algn="l" defTabSz="685783" rtl="0" eaLnBrk="1" fontAlgn="base" hangingPunct="1">
        <a:lnSpc>
          <a:spcPct val="90000"/>
        </a:lnSpc>
        <a:spcBef>
          <a:spcPts val="600"/>
        </a:spcBef>
        <a:spcAft>
          <a:spcPct val="0"/>
        </a:spcAft>
        <a:buClr>
          <a:schemeClr val="accent1"/>
        </a:buClr>
        <a:buFont typeface="Wingdings" charset="2"/>
        <a:buChar char="§"/>
        <a:defRPr sz="1600" kern="1200">
          <a:solidFill>
            <a:schemeClr val="tx1"/>
          </a:solidFill>
          <a:latin typeface="Arial" panose="020B0604020202020204" pitchFamily="34" charset="0"/>
          <a:ea typeface="ＭＳ Ｐゴシック" charset="0"/>
          <a:cs typeface="Arial" panose="020B0604020202020204" pitchFamily="34" charset="0"/>
        </a:defRPr>
      </a:lvl1pPr>
      <a:lvl2pPr marL="514337" indent="-171446" algn="l" defTabSz="685783" rtl="0" eaLnBrk="1" fontAlgn="base" hangingPunct="1">
        <a:lnSpc>
          <a:spcPct val="90000"/>
        </a:lnSpc>
        <a:spcBef>
          <a:spcPts val="600"/>
        </a:spcBef>
        <a:spcAft>
          <a:spcPct val="0"/>
        </a:spcAft>
        <a:buClr>
          <a:schemeClr val="accent1"/>
        </a:buClr>
        <a:buFont typeface="Wingdings" charset="2"/>
        <a:buChar char="§"/>
        <a:defRPr sz="1400" kern="1200">
          <a:solidFill>
            <a:schemeClr val="tx1"/>
          </a:solidFill>
          <a:latin typeface="Arial" panose="020B0604020202020204" pitchFamily="34" charset="0"/>
          <a:ea typeface="ＭＳ Ｐゴシック" charset="0"/>
          <a:cs typeface="Arial" panose="020B0604020202020204" pitchFamily="34" charset="0"/>
        </a:defRPr>
      </a:lvl2pPr>
      <a:lvl3pPr marL="857228" indent="-171446" algn="l" defTabSz="685783" rtl="0" eaLnBrk="1" fontAlgn="base" hangingPunct="1">
        <a:lnSpc>
          <a:spcPct val="90000"/>
        </a:lnSpc>
        <a:spcBef>
          <a:spcPts val="600"/>
        </a:spcBef>
        <a:spcAft>
          <a:spcPct val="0"/>
        </a:spcAft>
        <a:buClr>
          <a:schemeClr val="accent1"/>
        </a:buClr>
        <a:buFont typeface="Wingdings" charset="2"/>
        <a:buChar char="§"/>
        <a:defRPr sz="1200" kern="1200">
          <a:solidFill>
            <a:schemeClr val="tx1"/>
          </a:solidFill>
          <a:latin typeface="Arial" panose="020B0604020202020204" pitchFamily="34" charset="0"/>
          <a:ea typeface="ＭＳ Ｐゴシック" charset="0"/>
          <a:cs typeface="Arial" panose="020B0604020202020204" pitchFamily="34" charset="0"/>
        </a:defRPr>
      </a:lvl3pPr>
      <a:lvl4pPr marL="1200120" indent="-171446" algn="l" defTabSz="685783" rtl="0" eaLnBrk="1" fontAlgn="base" hangingPunct="1">
        <a:lnSpc>
          <a:spcPct val="90000"/>
        </a:lnSpc>
        <a:spcBef>
          <a:spcPts val="600"/>
        </a:spcBef>
        <a:spcAft>
          <a:spcPct val="0"/>
        </a:spcAft>
        <a:buClr>
          <a:schemeClr val="accent1"/>
        </a:buClr>
        <a:buFont typeface="Wingdings" charset="2"/>
        <a:buChar char="§"/>
        <a:defRPr sz="1000" kern="1200">
          <a:solidFill>
            <a:schemeClr val="tx1"/>
          </a:solidFill>
          <a:latin typeface="Arial" panose="020B0604020202020204" pitchFamily="34" charset="0"/>
          <a:ea typeface="ＭＳ Ｐゴシック" charset="0"/>
          <a:cs typeface="Arial" panose="020B0604020202020204" pitchFamily="34" charset="0"/>
        </a:defRPr>
      </a:lvl4pPr>
      <a:lvl5pPr marL="1543012" indent="-171446" algn="l" defTabSz="685783" rtl="0" eaLnBrk="1" fontAlgn="base" hangingPunct="1">
        <a:lnSpc>
          <a:spcPct val="90000"/>
        </a:lnSpc>
        <a:spcBef>
          <a:spcPts val="600"/>
        </a:spcBef>
        <a:spcAft>
          <a:spcPct val="0"/>
        </a:spcAft>
        <a:buClr>
          <a:schemeClr val="accent1"/>
        </a:buClr>
        <a:buFont typeface="Wingdings" charset="2"/>
        <a:buChar char="§"/>
        <a:defRPr sz="1000" kern="1200">
          <a:solidFill>
            <a:schemeClr val="tx1"/>
          </a:solidFill>
          <a:latin typeface="Arial" panose="020B0604020202020204" pitchFamily="34" charset="0"/>
          <a:ea typeface="ＭＳ Ｐゴシック" charset="0"/>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www.itu.int/"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ieee.or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scte.or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www.cablelabs.co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71.png"/><Relationship Id="rId5" Type="http://schemas.openxmlformats.org/officeDocument/2006/relationships/image" Target="../media/image72.jpe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7.emf"/></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79.emf"/><Relationship Id="rId4" Type="http://schemas.openxmlformats.org/officeDocument/2006/relationships/image" Target="../media/image78.emf"/></Relationships>
</file>

<file path=ppt/slides/_rels/slide6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7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6.xml"/><Relationship Id="rId7" Type="http://schemas.openxmlformats.org/officeDocument/2006/relationships/diagramColors" Target="../diagrams/colors4.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82.png"/></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4.wmf"/><Relationship Id="rId5" Type="http://schemas.openxmlformats.org/officeDocument/2006/relationships/image" Target="../media/image33.emf"/><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54" y="15678"/>
            <a:ext cx="9141291" cy="5143500"/>
          </a:xfrm>
          <a:prstGeom prst="rect">
            <a:avLst/>
          </a:prstGeom>
        </p:spPr>
      </p:pic>
      <p:sp>
        <p:nvSpPr>
          <p:cNvPr id="10" name="Rectangle 9"/>
          <p:cNvSpPr/>
          <p:nvPr/>
        </p:nvSpPr>
        <p:spPr>
          <a:xfrm>
            <a:off x="-1" y="3362090"/>
            <a:ext cx="4048217" cy="1252711"/>
          </a:xfrm>
          <a:prstGeom prst="rect">
            <a:avLst/>
          </a:prstGeom>
          <a:solidFill>
            <a:schemeClr val="accent3">
              <a:alpha val="50000"/>
            </a:schemeClr>
          </a:solidFill>
        </p:spPr>
        <p:txBody>
          <a:bodyPr vert="horz" wrap="square" lIns="0" tIns="91440" rIns="91440" bIns="91440" rtlCol="0">
            <a:noAutofit/>
          </a:bodyPr>
          <a:lstStyle/>
          <a:p>
            <a:pPr marL="339725" lvl="0" indent="0">
              <a:lnSpc>
                <a:spcPct val="90000"/>
              </a:lnSpc>
              <a:spcBef>
                <a:spcPts val="1200"/>
              </a:spcBef>
              <a:buClr>
                <a:schemeClr val="accent1"/>
              </a:buClr>
              <a:buFont typeface="Arial" panose="020B0604020202020204" pitchFamily="34" charset="0"/>
              <a:buNone/>
            </a:pPr>
            <a:endParaRPr lang="en-US" sz="14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0" y="2023262"/>
            <a:ext cx="4048217" cy="1338828"/>
          </a:xfrm>
          <a:prstGeom prst="rect">
            <a:avLst/>
          </a:prstGeom>
          <a:solidFill>
            <a:schemeClr val="accent3">
              <a:alpha val="50000"/>
            </a:schemeClr>
          </a:solidFill>
        </p:spPr>
        <p:txBody>
          <a:bodyPr wrap="square" lIns="0" tIns="182880" anchor="b">
            <a:spAutoFit/>
          </a:bodyPr>
          <a:lstStyle>
            <a:lvl1pPr marL="339725" indent="0" algn="l" rtl="0" eaLnBrk="1" latinLnBrk="0" hangingPunct="1">
              <a:spcBef>
                <a:spcPct val="0"/>
              </a:spcBef>
              <a:buNone/>
              <a:defRPr kumimoji="0" sz="3600" b="0" i="1" kern="1200" cap="all" baseline="0">
                <a:solidFill>
                  <a:schemeClr val="bg1"/>
                </a:solidFill>
                <a:effectLst/>
                <a:latin typeface="Times New Roman" panose="02020603050405020304" pitchFamily="18" charset="0"/>
                <a:ea typeface="+mj-ea"/>
                <a:cs typeface="Times New Roman" panose="02020603050405020304" pitchFamily="18" charset="0"/>
              </a:defRPr>
            </a:lvl1pPr>
            <a:extLst/>
          </a:lstStyle>
          <a:p>
            <a:r>
              <a:rPr lang="en-US" b="1" dirty="0" err="1" smtClean="0"/>
              <a:t>FTTx</a:t>
            </a:r>
            <a:r>
              <a:rPr lang="en-US" b="1" dirty="0" smtClean="0"/>
              <a:t> Technologies</a:t>
            </a:r>
            <a:endParaRPr lang="en-US" b="1" dirty="0"/>
          </a:p>
        </p:txBody>
      </p:sp>
      <p:grpSp>
        <p:nvGrpSpPr>
          <p:cNvPr id="13" name="Group 12"/>
          <p:cNvGrpSpPr/>
          <p:nvPr/>
        </p:nvGrpSpPr>
        <p:grpSpPr>
          <a:xfrm>
            <a:off x="342900" y="665159"/>
            <a:ext cx="2400300" cy="593570"/>
            <a:chOff x="2574925" y="-92075"/>
            <a:chExt cx="3074988" cy="760413"/>
          </a:xfrm>
          <a:solidFill>
            <a:schemeClr val="bg1"/>
          </a:solidFill>
        </p:grpSpPr>
        <p:sp>
          <p:nvSpPr>
            <p:cNvPr id="14" name="Freeform 5"/>
            <p:cNvSpPr>
              <a:spLocks noEditPoints="1"/>
            </p:cNvSpPr>
            <p:nvPr userDrawn="1"/>
          </p:nvSpPr>
          <p:spPr bwMode="auto">
            <a:xfrm>
              <a:off x="4468813" y="-88900"/>
              <a:ext cx="82550" cy="87313"/>
            </a:xfrm>
            <a:custGeom>
              <a:avLst/>
              <a:gdLst>
                <a:gd name="T0" fmla="*/ 11 w 22"/>
                <a:gd name="T1" fmla="*/ 21 h 23"/>
                <a:gd name="T2" fmla="*/ 2 w 22"/>
                <a:gd name="T3" fmla="*/ 11 h 23"/>
                <a:gd name="T4" fmla="*/ 11 w 22"/>
                <a:gd name="T5" fmla="*/ 2 h 23"/>
                <a:gd name="T6" fmla="*/ 20 w 22"/>
                <a:gd name="T7" fmla="*/ 11 h 23"/>
                <a:gd name="T8" fmla="*/ 11 w 22"/>
                <a:gd name="T9" fmla="*/ 21 h 23"/>
                <a:gd name="T10" fmla="*/ 11 w 22"/>
                <a:gd name="T11" fmla="*/ 0 h 23"/>
                <a:gd name="T12" fmla="*/ 0 w 22"/>
                <a:gd name="T13" fmla="*/ 11 h 23"/>
                <a:gd name="T14" fmla="*/ 11 w 22"/>
                <a:gd name="T15" fmla="*/ 23 h 23"/>
                <a:gd name="T16" fmla="*/ 22 w 22"/>
                <a:gd name="T17" fmla="*/ 11 h 23"/>
                <a:gd name="T18" fmla="*/ 11 w 22"/>
                <a:gd name="T19" fmla="*/ 0 h 23"/>
                <a:gd name="T20" fmla="*/ 10 w 22"/>
                <a:gd name="T21" fmla="*/ 13 h 23"/>
                <a:gd name="T22" fmla="*/ 10 w 22"/>
                <a:gd name="T23" fmla="*/ 13 h 23"/>
                <a:gd name="T24" fmla="*/ 13 w 22"/>
                <a:gd name="T25" fmla="*/ 15 h 23"/>
                <a:gd name="T26" fmla="*/ 13 w 22"/>
                <a:gd name="T27" fmla="*/ 18 h 23"/>
                <a:gd name="T28" fmla="*/ 16 w 22"/>
                <a:gd name="T29" fmla="*/ 18 h 23"/>
                <a:gd name="T30" fmla="*/ 15 w 22"/>
                <a:gd name="T31" fmla="*/ 14 h 23"/>
                <a:gd name="T32" fmla="*/ 13 w 22"/>
                <a:gd name="T33" fmla="*/ 12 h 23"/>
                <a:gd name="T34" fmla="*/ 13 w 22"/>
                <a:gd name="T35" fmla="*/ 11 h 23"/>
                <a:gd name="T36" fmla="*/ 16 w 22"/>
                <a:gd name="T37" fmla="*/ 8 h 23"/>
                <a:gd name="T38" fmla="*/ 12 w 22"/>
                <a:gd name="T39" fmla="*/ 5 h 23"/>
                <a:gd name="T40" fmla="*/ 7 w 22"/>
                <a:gd name="T41" fmla="*/ 5 h 23"/>
                <a:gd name="T42" fmla="*/ 7 w 22"/>
                <a:gd name="T43" fmla="*/ 18 h 23"/>
                <a:gd name="T44" fmla="*/ 10 w 22"/>
                <a:gd name="T45" fmla="*/ 18 h 23"/>
                <a:gd name="T46" fmla="*/ 10 w 22"/>
                <a:gd name="T47" fmla="*/ 13 h 23"/>
                <a:gd name="T48" fmla="*/ 10 w 22"/>
                <a:gd name="T49" fmla="*/ 7 h 23"/>
                <a:gd name="T50" fmla="*/ 11 w 22"/>
                <a:gd name="T51" fmla="*/ 7 h 23"/>
                <a:gd name="T52" fmla="*/ 13 w 22"/>
                <a:gd name="T53" fmla="*/ 9 h 23"/>
                <a:gd name="T54" fmla="*/ 11 w 22"/>
                <a:gd name="T55" fmla="*/ 11 h 23"/>
                <a:gd name="T56" fmla="*/ 10 w 22"/>
                <a:gd name="T57" fmla="*/ 11 h 23"/>
                <a:gd name="T58" fmla="*/ 10 w 22"/>
                <a:gd name="T5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3">
                  <a:moveTo>
                    <a:pt x="11" y="21"/>
                  </a:moveTo>
                  <a:cubicBezTo>
                    <a:pt x="6" y="21"/>
                    <a:pt x="2" y="16"/>
                    <a:pt x="2" y="11"/>
                  </a:cubicBezTo>
                  <a:cubicBezTo>
                    <a:pt x="2" y="6"/>
                    <a:pt x="6" y="2"/>
                    <a:pt x="11" y="2"/>
                  </a:cubicBezTo>
                  <a:cubicBezTo>
                    <a:pt x="16" y="2"/>
                    <a:pt x="20" y="6"/>
                    <a:pt x="20" y="11"/>
                  </a:cubicBezTo>
                  <a:cubicBezTo>
                    <a:pt x="20" y="16"/>
                    <a:pt x="16" y="21"/>
                    <a:pt x="11" y="21"/>
                  </a:cubicBezTo>
                  <a:close/>
                  <a:moveTo>
                    <a:pt x="11" y="0"/>
                  </a:moveTo>
                  <a:cubicBezTo>
                    <a:pt x="5" y="0"/>
                    <a:pt x="0" y="5"/>
                    <a:pt x="0" y="11"/>
                  </a:cubicBezTo>
                  <a:cubicBezTo>
                    <a:pt x="0" y="18"/>
                    <a:pt x="5" y="23"/>
                    <a:pt x="11" y="23"/>
                  </a:cubicBezTo>
                  <a:cubicBezTo>
                    <a:pt x="17" y="23"/>
                    <a:pt x="22" y="18"/>
                    <a:pt x="22" y="11"/>
                  </a:cubicBezTo>
                  <a:cubicBezTo>
                    <a:pt x="22" y="5"/>
                    <a:pt x="17" y="0"/>
                    <a:pt x="11" y="0"/>
                  </a:cubicBezTo>
                  <a:close/>
                  <a:moveTo>
                    <a:pt x="10" y="13"/>
                  </a:moveTo>
                  <a:cubicBezTo>
                    <a:pt x="10" y="13"/>
                    <a:pt x="10" y="13"/>
                    <a:pt x="10" y="13"/>
                  </a:cubicBezTo>
                  <a:cubicBezTo>
                    <a:pt x="13" y="13"/>
                    <a:pt x="13" y="14"/>
                    <a:pt x="13" y="15"/>
                  </a:cubicBezTo>
                  <a:cubicBezTo>
                    <a:pt x="13" y="16"/>
                    <a:pt x="13" y="17"/>
                    <a:pt x="13" y="18"/>
                  </a:cubicBezTo>
                  <a:cubicBezTo>
                    <a:pt x="16" y="18"/>
                    <a:pt x="16" y="18"/>
                    <a:pt x="16" y="18"/>
                  </a:cubicBezTo>
                  <a:cubicBezTo>
                    <a:pt x="16" y="17"/>
                    <a:pt x="15" y="15"/>
                    <a:pt x="15" y="14"/>
                  </a:cubicBezTo>
                  <a:cubicBezTo>
                    <a:pt x="15" y="12"/>
                    <a:pt x="14" y="12"/>
                    <a:pt x="13" y="12"/>
                  </a:cubicBezTo>
                  <a:cubicBezTo>
                    <a:pt x="13" y="11"/>
                    <a:pt x="13" y="11"/>
                    <a:pt x="13" y="11"/>
                  </a:cubicBezTo>
                  <a:cubicBezTo>
                    <a:pt x="15" y="11"/>
                    <a:pt x="16" y="10"/>
                    <a:pt x="16" y="8"/>
                  </a:cubicBezTo>
                  <a:cubicBezTo>
                    <a:pt x="16" y="6"/>
                    <a:pt x="14" y="5"/>
                    <a:pt x="12" y="5"/>
                  </a:cubicBezTo>
                  <a:cubicBezTo>
                    <a:pt x="7" y="5"/>
                    <a:pt x="7" y="5"/>
                    <a:pt x="7" y="5"/>
                  </a:cubicBezTo>
                  <a:cubicBezTo>
                    <a:pt x="7" y="18"/>
                    <a:pt x="7" y="18"/>
                    <a:pt x="7" y="18"/>
                  </a:cubicBezTo>
                  <a:cubicBezTo>
                    <a:pt x="10" y="18"/>
                    <a:pt x="10" y="18"/>
                    <a:pt x="10" y="18"/>
                  </a:cubicBezTo>
                  <a:lnTo>
                    <a:pt x="10" y="13"/>
                  </a:lnTo>
                  <a:close/>
                  <a:moveTo>
                    <a:pt x="10" y="7"/>
                  </a:moveTo>
                  <a:cubicBezTo>
                    <a:pt x="11" y="7"/>
                    <a:pt x="11" y="7"/>
                    <a:pt x="11" y="7"/>
                  </a:cubicBezTo>
                  <a:cubicBezTo>
                    <a:pt x="12" y="7"/>
                    <a:pt x="13" y="8"/>
                    <a:pt x="13" y="9"/>
                  </a:cubicBezTo>
                  <a:cubicBezTo>
                    <a:pt x="13" y="10"/>
                    <a:pt x="12" y="11"/>
                    <a:pt x="11" y="11"/>
                  </a:cubicBezTo>
                  <a:cubicBezTo>
                    <a:pt x="10" y="11"/>
                    <a:pt x="10" y="11"/>
                    <a:pt x="10" y="11"/>
                  </a:cubicBezTo>
                  <a:lnTo>
                    <a:pt x="10" y="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noEditPoints="1"/>
            </p:cNvSpPr>
            <p:nvPr userDrawn="1"/>
          </p:nvSpPr>
          <p:spPr bwMode="auto">
            <a:xfrm>
              <a:off x="2601913" y="-92075"/>
              <a:ext cx="1979613" cy="479425"/>
            </a:xfrm>
            <a:custGeom>
              <a:avLst/>
              <a:gdLst>
                <a:gd name="T0" fmla="*/ 78 w 526"/>
                <a:gd name="T1" fmla="*/ 79 h 126"/>
                <a:gd name="T2" fmla="*/ 56 w 526"/>
                <a:gd name="T3" fmla="*/ 22 h 126"/>
                <a:gd name="T4" fmla="*/ 165 w 526"/>
                <a:gd name="T5" fmla="*/ 57 h 126"/>
                <a:gd name="T6" fmla="*/ 166 w 526"/>
                <a:gd name="T7" fmla="*/ 101 h 126"/>
                <a:gd name="T8" fmla="*/ 145 w 526"/>
                <a:gd name="T9" fmla="*/ 57 h 126"/>
                <a:gd name="T10" fmla="*/ 396 w 526"/>
                <a:gd name="T11" fmla="*/ 84 h 126"/>
                <a:gd name="T12" fmla="*/ 384 w 526"/>
                <a:gd name="T13" fmla="*/ 53 h 126"/>
                <a:gd name="T14" fmla="*/ 315 w 526"/>
                <a:gd name="T15" fmla="*/ 57 h 126"/>
                <a:gd name="T16" fmla="*/ 279 w 526"/>
                <a:gd name="T17" fmla="*/ 80 h 126"/>
                <a:gd name="T18" fmla="*/ 143 w 526"/>
                <a:gd name="T19" fmla="*/ 34 h 126"/>
                <a:gd name="T20" fmla="*/ 120 w 526"/>
                <a:gd name="T21" fmla="*/ 112 h 126"/>
                <a:gd name="T22" fmla="*/ 72 w 526"/>
                <a:gd name="T23" fmla="*/ 0 h 126"/>
                <a:gd name="T24" fmla="*/ 0 w 526"/>
                <a:gd name="T25" fmla="*/ 126 h 126"/>
                <a:gd name="T26" fmla="*/ 19 w 526"/>
                <a:gd name="T27" fmla="*/ 103 h 126"/>
                <a:gd name="T28" fmla="*/ 98 w 526"/>
                <a:gd name="T29" fmla="*/ 126 h 126"/>
                <a:gd name="T30" fmla="*/ 208 w 526"/>
                <a:gd name="T31" fmla="*/ 80 h 126"/>
                <a:gd name="T32" fmla="*/ 142 w 526"/>
                <a:gd name="T33" fmla="*/ 34 h 126"/>
                <a:gd name="T34" fmla="*/ 326 w 526"/>
                <a:gd name="T35" fmla="*/ 126 h 126"/>
                <a:gd name="T36" fmla="*/ 360 w 526"/>
                <a:gd name="T37" fmla="*/ 107 h 126"/>
                <a:gd name="T38" fmla="*/ 415 w 526"/>
                <a:gd name="T39" fmla="*/ 126 h 126"/>
                <a:gd name="T40" fmla="*/ 463 w 526"/>
                <a:gd name="T41" fmla="*/ 56 h 126"/>
                <a:gd name="T42" fmla="*/ 502 w 526"/>
                <a:gd name="T43" fmla="*/ 81 h 126"/>
                <a:gd name="T44" fmla="*/ 526 w 526"/>
                <a:gd name="T45" fmla="*/ 126 h 126"/>
                <a:gd name="T46" fmla="*/ 490 w 526"/>
                <a:gd name="T47" fmla="*/ 32 h 126"/>
                <a:gd name="T48" fmla="*/ 438 w 526"/>
                <a:gd name="T49" fmla="*/ 113 h 126"/>
                <a:gd name="T50" fmla="*/ 385 w 526"/>
                <a:gd name="T51" fmla="*/ 33 h 126"/>
                <a:gd name="T52" fmla="*/ 336 w 526"/>
                <a:gd name="T53" fmla="*/ 92 h 126"/>
                <a:gd name="T54" fmla="*/ 254 w 526"/>
                <a:gd name="T55" fmla="*/ 33 h 126"/>
                <a:gd name="T56" fmla="*/ 247 w 526"/>
                <a:gd name="T57" fmla="*/ 100 h 126"/>
                <a:gd name="T58" fmla="*/ 237 w 526"/>
                <a:gd name="T59" fmla="*/ 23 h 126"/>
                <a:gd name="T60" fmla="*/ 487 w 526"/>
                <a:gd name="T61" fmla="*/ 0 h 126"/>
                <a:gd name="T62" fmla="*/ 93 w 526"/>
                <a:gd name="T63" fmla="*/ 23 h 126"/>
                <a:gd name="T64" fmla="*/ 212 w 526"/>
                <a:gd name="T65" fmla="*/ 89 h 126"/>
                <a:gd name="T66" fmla="*/ 279 w 526"/>
                <a:gd name="T67" fmla="*/ 126 h 126"/>
                <a:gd name="T68" fmla="*/ 306 w 526"/>
                <a:gd name="T69" fmla="*/ 10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6" h="126">
                  <a:moveTo>
                    <a:pt x="56" y="22"/>
                  </a:moveTo>
                  <a:cubicBezTo>
                    <a:pt x="78" y="79"/>
                    <a:pt x="78" y="79"/>
                    <a:pt x="78" y="79"/>
                  </a:cubicBezTo>
                  <a:cubicBezTo>
                    <a:pt x="29" y="79"/>
                    <a:pt x="29" y="79"/>
                    <a:pt x="29" y="79"/>
                  </a:cubicBezTo>
                  <a:lnTo>
                    <a:pt x="56" y="22"/>
                  </a:lnTo>
                  <a:close/>
                  <a:moveTo>
                    <a:pt x="145" y="57"/>
                  </a:moveTo>
                  <a:cubicBezTo>
                    <a:pt x="165" y="57"/>
                    <a:pt x="165" y="57"/>
                    <a:pt x="165" y="57"/>
                  </a:cubicBezTo>
                  <a:cubicBezTo>
                    <a:pt x="171" y="57"/>
                    <a:pt x="181" y="66"/>
                    <a:pt x="181" y="80"/>
                  </a:cubicBezTo>
                  <a:cubicBezTo>
                    <a:pt x="182" y="93"/>
                    <a:pt x="173" y="101"/>
                    <a:pt x="166" y="101"/>
                  </a:cubicBezTo>
                  <a:cubicBezTo>
                    <a:pt x="145" y="101"/>
                    <a:pt x="145" y="101"/>
                    <a:pt x="145" y="101"/>
                  </a:cubicBezTo>
                  <a:lnTo>
                    <a:pt x="145" y="57"/>
                  </a:lnTo>
                  <a:close/>
                  <a:moveTo>
                    <a:pt x="384" y="53"/>
                  </a:moveTo>
                  <a:cubicBezTo>
                    <a:pt x="396" y="84"/>
                    <a:pt x="396" y="84"/>
                    <a:pt x="396" y="84"/>
                  </a:cubicBezTo>
                  <a:cubicBezTo>
                    <a:pt x="370" y="84"/>
                    <a:pt x="370" y="84"/>
                    <a:pt x="370" y="84"/>
                  </a:cubicBezTo>
                  <a:lnTo>
                    <a:pt x="384" y="53"/>
                  </a:lnTo>
                  <a:close/>
                  <a:moveTo>
                    <a:pt x="279" y="57"/>
                  </a:moveTo>
                  <a:cubicBezTo>
                    <a:pt x="315" y="57"/>
                    <a:pt x="315" y="57"/>
                    <a:pt x="315" y="57"/>
                  </a:cubicBezTo>
                  <a:cubicBezTo>
                    <a:pt x="329" y="57"/>
                    <a:pt x="330" y="80"/>
                    <a:pt x="315" y="80"/>
                  </a:cubicBezTo>
                  <a:cubicBezTo>
                    <a:pt x="279" y="80"/>
                    <a:pt x="279" y="80"/>
                    <a:pt x="279" y="80"/>
                  </a:cubicBezTo>
                  <a:lnTo>
                    <a:pt x="279" y="57"/>
                  </a:lnTo>
                  <a:close/>
                  <a:moveTo>
                    <a:pt x="143" y="34"/>
                  </a:moveTo>
                  <a:cubicBezTo>
                    <a:pt x="120" y="34"/>
                    <a:pt x="120" y="34"/>
                    <a:pt x="120" y="34"/>
                  </a:cubicBezTo>
                  <a:cubicBezTo>
                    <a:pt x="120" y="112"/>
                    <a:pt x="120" y="112"/>
                    <a:pt x="120" y="112"/>
                  </a:cubicBezTo>
                  <a:cubicBezTo>
                    <a:pt x="119" y="112"/>
                    <a:pt x="119" y="112"/>
                    <a:pt x="119" y="112"/>
                  </a:cubicBezTo>
                  <a:cubicBezTo>
                    <a:pt x="72" y="0"/>
                    <a:pt x="72" y="0"/>
                    <a:pt x="72" y="0"/>
                  </a:cubicBezTo>
                  <a:cubicBezTo>
                    <a:pt x="58" y="0"/>
                    <a:pt x="58" y="0"/>
                    <a:pt x="58" y="0"/>
                  </a:cubicBezTo>
                  <a:cubicBezTo>
                    <a:pt x="0" y="126"/>
                    <a:pt x="0" y="126"/>
                    <a:pt x="0" y="126"/>
                  </a:cubicBezTo>
                  <a:cubicBezTo>
                    <a:pt x="8" y="126"/>
                    <a:pt x="8" y="126"/>
                    <a:pt x="8" y="126"/>
                  </a:cubicBezTo>
                  <a:cubicBezTo>
                    <a:pt x="19" y="103"/>
                    <a:pt x="19" y="103"/>
                    <a:pt x="19" y="103"/>
                  </a:cubicBezTo>
                  <a:cubicBezTo>
                    <a:pt x="88" y="103"/>
                    <a:pt x="88" y="103"/>
                    <a:pt x="88" y="103"/>
                  </a:cubicBezTo>
                  <a:cubicBezTo>
                    <a:pt x="98" y="126"/>
                    <a:pt x="98" y="126"/>
                    <a:pt x="98" y="126"/>
                  </a:cubicBezTo>
                  <a:cubicBezTo>
                    <a:pt x="171" y="126"/>
                    <a:pt x="171" y="126"/>
                    <a:pt x="171" y="126"/>
                  </a:cubicBezTo>
                  <a:cubicBezTo>
                    <a:pt x="189" y="125"/>
                    <a:pt x="208" y="103"/>
                    <a:pt x="208" y="80"/>
                  </a:cubicBezTo>
                  <a:cubicBezTo>
                    <a:pt x="208" y="61"/>
                    <a:pt x="193" y="34"/>
                    <a:pt x="171" y="34"/>
                  </a:cubicBezTo>
                  <a:cubicBezTo>
                    <a:pt x="142" y="34"/>
                    <a:pt x="142" y="34"/>
                    <a:pt x="142" y="34"/>
                  </a:cubicBezTo>
                  <a:moveTo>
                    <a:pt x="306" y="101"/>
                  </a:moveTo>
                  <a:cubicBezTo>
                    <a:pt x="328" y="107"/>
                    <a:pt x="326" y="126"/>
                    <a:pt x="326" y="126"/>
                  </a:cubicBezTo>
                  <a:cubicBezTo>
                    <a:pt x="351" y="126"/>
                    <a:pt x="351" y="126"/>
                    <a:pt x="351" y="126"/>
                  </a:cubicBezTo>
                  <a:cubicBezTo>
                    <a:pt x="360" y="107"/>
                    <a:pt x="360" y="107"/>
                    <a:pt x="360" y="107"/>
                  </a:cubicBezTo>
                  <a:cubicBezTo>
                    <a:pt x="406" y="107"/>
                    <a:pt x="406" y="107"/>
                    <a:pt x="406" y="107"/>
                  </a:cubicBezTo>
                  <a:cubicBezTo>
                    <a:pt x="415" y="126"/>
                    <a:pt x="415" y="126"/>
                    <a:pt x="415" y="126"/>
                  </a:cubicBezTo>
                  <a:cubicBezTo>
                    <a:pt x="463" y="126"/>
                    <a:pt x="463" y="126"/>
                    <a:pt x="463" y="126"/>
                  </a:cubicBezTo>
                  <a:cubicBezTo>
                    <a:pt x="463" y="56"/>
                    <a:pt x="463" y="56"/>
                    <a:pt x="463" y="56"/>
                  </a:cubicBezTo>
                  <a:cubicBezTo>
                    <a:pt x="487" y="56"/>
                    <a:pt x="487" y="56"/>
                    <a:pt x="487" y="56"/>
                  </a:cubicBezTo>
                  <a:cubicBezTo>
                    <a:pt x="495" y="56"/>
                    <a:pt x="503" y="65"/>
                    <a:pt x="502" y="81"/>
                  </a:cubicBezTo>
                  <a:cubicBezTo>
                    <a:pt x="502" y="126"/>
                    <a:pt x="502" y="126"/>
                    <a:pt x="502" y="126"/>
                  </a:cubicBezTo>
                  <a:cubicBezTo>
                    <a:pt x="526" y="126"/>
                    <a:pt x="526" y="126"/>
                    <a:pt x="526" y="126"/>
                  </a:cubicBezTo>
                  <a:cubicBezTo>
                    <a:pt x="526" y="77"/>
                    <a:pt x="526" y="77"/>
                    <a:pt x="526" y="77"/>
                  </a:cubicBezTo>
                  <a:cubicBezTo>
                    <a:pt x="526" y="48"/>
                    <a:pt x="510" y="33"/>
                    <a:pt x="490" y="32"/>
                  </a:cubicBezTo>
                  <a:cubicBezTo>
                    <a:pt x="438" y="32"/>
                    <a:pt x="438" y="32"/>
                    <a:pt x="438" y="32"/>
                  </a:cubicBezTo>
                  <a:cubicBezTo>
                    <a:pt x="438" y="113"/>
                    <a:pt x="438" y="113"/>
                    <a:pt x="438" y="113"/>
                  </a:cubicBezTo>
                  <a:cubicBezTo>
                    <a:pt x="401" y="33"/>
                    <a:pt x="401" y="33"/>
                    <a:pt x="401" y="33"/>
                  </a:cubicBezTo>
                  <a:cubicBezTo>
                    <a:pt x="385" y="33"/>
                    <a:pt x="385" y="33"/>
                    <a:pt x="385" y="33"/>
                  </a:cubicBezTo>
                  <a:cubicBezTo>
                    <a:pt x="349" y="110"/>
                    <a:pt x="349" y="110"/>
                    <a:pt x="349" y="110"/>
                  </a:cubicBezTo>
                  <a:cubicBezTo>
                    <a:pt x="349" y="99"/>
                    <a:pt x="336" y="92"/>
                    <a:pt x="336" y="92"/>
                  </a:cubicBezTo>
                  <a:cubicBezTo>
                    <a:pt x="348" y="93"/>
                    <a:pt x="362" y="37"/>
                    <a:pt x="320" y="33"/>
                  </a:cubicBezTo>
                  <a:cubicBezTo>
                    <a:pt x="254" y="33"/>
                    <a:pt x="254" y="33"/>
                    <a:pt x="254" y="33"/>
                  </a:cubicBezTo>
                  <a:cubicBezTo>
                    <a:pt x="254" y="100"/>
                    <a:pt x="254" y="100"/>
                    <a:pt x="254" y="100"/>
                  </a:cubicBezTo>
                  <a:cubicBezTo>
                    <a:pt x="247" y="100"/>
                    <a:pt x="247" y="100"/>
                    <a:pt x="247" y="100"/>
                  </a:cubicBezTo>
                  <a:cubicBezTo>
                    <a:pt x="242" y="99"/>
                    <a:pt x="237" y="90"/>
                    <a:pt x="237" y="84"/>
                  </a:cubicBezTo>
                  <a:cubicBezTo>
                    <a:pt x="237" y="23"/>
                    <a:pt x="237" y="23"/>
                    <a:pt x="237" y="23"/>
                  </a:cubicBezTo>
                  <a:cubicBezTo>
                    <a:pt x="487" y="23"/>
                    <a:pt x="487" y="23"/>
                    <a:pt x="487" y="23"/>
                  </a:cubicBezTo>
                  <a:cubicBezTo>
                    <a:pt x="487" y="0"/>
                    <a:pt x="487" y="0"/>
                    <a:pt x="487" y="0"/>
                  </a:cubicBezTo>
                  <a:cubicBezTo>
                    <a:pt x="81" y="0"/>
                    <a:pt x="81" y="0"/>
                    <a:pt x="81" y="0"/>
                  </a:cubicBezTo>
                  <a:cubicBezTo>
                    <a:pt x="93" y="23"/>
                    <a:pt x="93" y="23"/>
                    <a:pt x="93" y="23"/>
                  </a:cubicBezTo>
                  <a:cubicBezTo>
                    <a:pt x="212" y="23"/>
                    <a:pt x="212" y="23"/>
                    <a:pt x="212" y="23"/>
                  </a:cubicBezTo>
                  <a:cubicBezTo>
                    <a:pt x="212" y="89"/>
                    <a:pt x="212" y="89"/>
                    <a:pt x="212" y="89"/>
                  </a:cubicBezTo>
                  <a:cubicBezTo>
                    <a:pt x="212" y="108"/>
                    <a:pt x="233" y="125"/>
                    <a:pt x="253" y="126"/>
                  </a:cubicBezTo>
                  <a:cubicBezTo>
                    <a:pt x="279" y="126"/>
                    <a:pt x="279" y="126"/>
                    <a:pt x="279" y="126"/>
                  </a:cubicBezTo>
                  <a:cubicBezTo>
                    <a:pt x="279" y="101"/>
                    <a:pt x="279" y="101"/>
                    <a:pt x="279" y="101"/>
                  </a:cubicBezTo>
                  <a:lnTo>
                    <a:pt x="306" y="1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noEditPoints="1"/>
            </p:cNvSpPr>
            <p:nvPr userDrawn="1"/>
          </p:nvSpPr>
          <p:spPr bwMode="auto">
            <a:xfrm>
              <a:off x="2574925" y="547688"/>
              <a:ext cx="101600" cy="117475"/>
            </a:xfrm>
            <a:custGeom>
              <a:avLst/>
              <a:gdLst>
                <a:gd name="T0" fmla="*/ 18 w 27"/>
                <a:gd name="T1" fmla="*/ 0 h 31"/>
                <a:gd name="T2" fmla="*/ 27 w 27"/>
                <a:gd name="T3" fmla="*/ 7 h 31"/>
                <a:gd name="T4" fmla="*/ 19 w 27"/>
                <a:gd name="T5" fmla="*/ 14 h 31"/>
                <a:gd name="T6" fmla="*/ 19 w 27"/>
                <a:gd name="T7" fmla="*/ 14 h 31"/>
                <a:gd name="T8" fmla="*/ 27 w 27"/>
                <a:gd name="T9" fmla="*/ 22 h 31"/>
                <a:gd name="T10" fmla="*/ 21 w 27"/>
                <a:gd name="T11" fmla="*/ 30 h 31"/>
                <a:gd name="T12" fmla="*/ 11 w 27"/>
                <a:gd name="T13" fmla="*/ 31 h 31"/>
                <a:gd name="T14" fmla="*/ 0 w 27"/>
                <a:gd name="T15" fmla="*/ 31 h 31"/>
                <a:gd name="T16" fmla="*/ 0 w 27"/>
                <a:gd name="T17" fmla="*/ 30 h 31"/>
                <a:gd name="T18" fmla="*/ 5 w 27"/>
                <a:gd name="T19" fmla="*/ 25 h 31"/>
                <a:gd name="T20" fmla="*/ 8 w 27"/>
                <a:gd name="T21" fmla="*/ 6 h 31"/>
                <a:gd name="T22" fmla="*/ 5 w 27"/>
                <a:gd name="T23" fmla="*/ 2 h 31"/>
                <a:gd name="T24" fmla="*/ 6 w 27"/>
                <a:gd name="T25" fmla="*/ 0 h 31"/>
                <a:gd name="T26" fmla="*/ 18 w 27"/>
                <a:gd name="T27" fmla="*/ 0 h 31"/>
                <a:gd name="T28" fmla="*/ 10 w 27"/>
                <a:gd name="T29" fmla="*/ 25 h 31"/>
                <a:gd name="T30" fmla="*/ 13 w 27"/>
                <a:gd name="T31" fmla="*/ 30 h 31"/>
                <a:gd name="T32" fmla="*/ 21 w 27"/>
                <a:gd name="T33" fmla="*/ 22 h 31"/>
                <a:gd name="T34" fmla="*/ 14 w 27"/>
                <a:gd name="T35" fmla="*/ 16 h 31"/>
                <a:gd name="T36" fmla="*/ 12 w 27"/>
                <a:gd name="T37" fmla="*/ 16 h 31"/>
                <a:gd name="T38" fmla="*/ 10 w 27"/>
                <a:gd name="T39" fmla="*/ 25 h 31"/>
                <a:gd name="T40" fmla="*/ 14 w 27"/>
                <a:gd name="T41" fmla="*/ 14 h 31"/>
                <a:gd name="T42" fmla="*/ 22 w 27"/>
                <a:gd name="T43" fmla="*/ 7 h 31"/>
                <a:gd name="T44" fmla="*/ 17 w 27"/>
                <a:gd name="T45" fmla="*/ 2 h 31"/>
                <a:gd name="T46" fmla="*/ 15 w 27"/>
                <a:gd name="T47" fmla="*/ 3 h 31"/>
                <a:gd name="T48" fmla="*/ 14 w 27"/>
                <a:gd name="T49" fmla="*/ 5 h 31"/>
                <a:gd name="T50" fmla="*/ 12 w 27"/>
                <a:gd name="T51" fmla="*/ 14 h 31"/>
                <a:gd name="T52" fmla="*/ 14 w 27"/>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18" y="0"/>
                  </a:moveTo>
                  <a:cubicBezTo>
                    <a:pt x="24" y="0"/>
                    <a:pt x="27" y="2"/>
                    <a:pt x="27" y="7"/>
                  </a:cubicBezTo>
                  <a:cubicBezTo>
                    <a:pt x="27" y="12"/>
                    <a:pt x="24" y="14"/>
                    <a:pt x="19" y="14"/>
                  </a:cubicBezTo>
                  <a:cubicBezTo>
                    <a:pt x="19" y="14"/>
                    <a:pt x="19" y="14"/>
                    <a:pt x="19" y="14"/>
                  </a:cubicBezTo>
                  <a:cubicBezTo>
                    <a:pt x="23" y="15"/>
                    <a:pt x="27" y="18"/>
                    <a:pt x="27" y="22"/>
                  </a:cubicBezTo>
                  <a:cubicBezTo>
                    <a:pt x="27" y="25"/>
                    <a:pt x="24" y="28"/>
                    <a:pt x="21" y="30"/>
                  </a:cubicBezTo>
                  <a:cubicBezTo>
                    <a:pt x="18" y="31"/>
                    <a:pt x="15" y="31"/>
                    <a:pt x="11" y="31"/>
                  </a:cubicBezTo>
                  <a:cubicBezTo>
                    <a:pt x="0" y="31"/>
                    <a:pt x="0" y="31"/>
                    <a:pt x="0" y="31"/>
                  </a:cubicBezTo>
                  <a:cubicBezTo>
                    <a:pt x="0" y="30"/>
                    <a:pt x="0" y="30"/>
                    <a:pt x="0" y="30"/>
                  </a:cubicBezTo>
                  <a:cubicBezTo>
                    <a:pt x="4" y="30"/>
                    <a:pt x="4" y="29"/>
                    <a:pt x="5" y="25"/>
                  </a:cubicBezTo>
                  <a:cubicBezTo>
                    <a:pt x="8" y="6"/>
                    <a:pt x="8" y="6"/>
                    <a:pt x="8" y="6"/>
                  </a:cubicBezTo>
                  <a:cubicBezTo>
                    <a:pt x="9" y="2"/>
                    <a:pt x="9" y="2"/>
                    <a:pt x="5" y="2"/>
                  </a:cubicBezTo>
                  <a:cubicBezTo>
                    <a:pt x="6" y="0"/>
                    <a:pt x="6" y="0"/>
                    <a:pt x="6" y="0"/>
                  </a:cubicBezTo>
                  <a:lnTo>
                    <a:pt x="18" y="0"/>
                  </a:lnTo>
                  <a:close/>
                  <a:moveTo>
                    <a:pt x="10" y="25"/>
                  </a:moveTo>
                  <a:cubicBezTo>
                    <a:pt x="9" y="29"/>
                    <a:pt x="11" y="30"/>
                    <a:pt x="13" y="30"/>
                  </a:cubicBezTo>
                  <a:cubicBezTo>
                    <a:pt x="17" y="30"/>
                    <a:pt x="21" y="27"/>
                    <a:pt x="21" y="22"/>
                  </a:cubicBezTo>
                  <a:cubicBezTo>
                    <a:pt x="21" y="17"/>
                    <a:pt x="17" y="16"/>
                    <a:pt x="14" y="16"/>
                  </a:cubicBezTo>
                  <a:cubicBezTo>
                    <a:pt x="12" y="16"/>
                    <a:pt x="12" y="16"/>
                    <a:pt x="12" y="16"/>
                  </a:cubicBezTo>
                  <a:lnTo>
                    <a:pt x="10" y="25"/>
                  </a:lnTo>
                  <a:close/>
                  <a:moveTo>
                    <a:pt x="14" y="14"/>
                  </a:moveTo>
                  <a:cubicBezTo>
                    <a:pt x="19" y="14"/>
                    <a:pt x="22" y="11"/>
                    <a:pt x="22" y="7"/>
                  </a:cubicBezTo>
                  <a:cubicBezTo>
                    <a:pt x="22" y="3"/>
                    <a:pt x="19" y="2"/>
                    <a:pt x="17" y="2"/>
                  </a:cubicBezTo>
                  <a:cubicBezTo>
                    <a:pt x="16" y="2"/>
                    <a:pt x="15" y="2"/>
                    <a:pt x="15" y="3"/>
                  </a:cubicBezTo>
                  <a:cubicBezTo>
                    <a:pt x="14" y="3"/>
                    <a:pt x="14" y="4"/>
                    <a:pt x="14" y="5"/>
                  </a:cubicBezTo>
                  <a:cubicBezTo>
                    <a:pt x="12" y="14"/>
                    <a:pt x="12" y="14"/>
                    <a:pt x="12" y="14"/>
                  </a:cubicBezTo>
                  <a:lnTo>
                    <a:pt x="14"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noEditPoints="1"/>
            </p:cNvSpPr>
            <p:nvPr userDrawn="1"/>
          </p:nvSpPr>
          <p:spPr bwMode="auto">
            <a:xfrm>
              <a:off x="2692400" y="547688"/>
              <a:ext cx="107950" cy="120650"/>
            </a:xfrm>
            <a:custGeom>
              <a:avLst/>
              <a:gdLst>
                <a:gd name="T0" fmla="*/ 28 w 29"/>
                <a:gd name="T1" fmla="*/ 32 h 32"/>
                <a:gd name="T2" fmla="*/ 28 w 29"/>
                <a:gd name="T3" fmla="*/ 32 h 32"/>
                <a:gd name="T4" fmla="*/ 19 w 29"/>
                <a:gd name="T5" fmla="*/ 27 h 32"/>
                <a:gd name="T6" fmla="*/ 16 w 29"/>
                <a:gd name="T7" fmla="*/ 20 h 32"/>
                <a:gd name="T8" fmla="*/ 13 w 29"/>
                <a:gd name="T9" fmla="*/ 18 h 32"/>
                <a:gd name="T10" fmla="*/ 12 w 29"/>
                <a:gd name="T11" fmla="*/ 18 h 32"/>
                <a:gd name="T12" fmla="*/ 10 w 29"/>
                <a:gd name="T13" fmla="*/ 25 h 32"/>
                <a:gd name="T14" fmla="*/ 13 w 29"/>
                <a:gd name="T15" fmla="*/ 30 h 32"/>
                <a:gd name="T16" fmla="*/ 13 w 29"/>
                <a:gd name="T17" fmla="*/ 31 h 32"/>
                <a:gd name="T18" fmla="*/ 0 w 29"/>
                <a:gd name="T19" fmla="*/ 31 h 32"/>
                <a:gd name="T20" fmla="*/ 0 w 29"/>
                <a:gd name="T21" fmla="*/ 30 h 32"/>
                <a:gd name="T22" fmla="*/ 5 w 29"/>
                <a:gd name="T23" fmla="*/ 25 h 32"/>
                <a:gd name="T24" fmla="*/ 8 w 29"/>
                <a:gd name="T25" fmla="*/ 6 h 32"/>
                <a:gd name="T26" fmla="*/ 5 w 29"/>
                <a:gd name="T27" fmla="*/ 2 h 32"/>
                <a:gd name="T28" fmla="*/ 6 w 29"/>
                <a:gd name="T29" fmla="*/ 0 h 32"/>
                <a:gd name="T30" fmla="*/ 17 w 29"/>
                <a:gd name="T31" fmla="*/ 0 h 32"/>
                <a:gd name="T32" fmla="*/ 24 w 29"/>
                <a:gd name="T33" fmla="*/ 2 h 32"/>
                <a:gd name="T34" fmla="*/ 27 w 29"/>
                <a:gd name="T35" fmla="*/ 8 h 32"/>
                <a:gd name="T36" fmla="*/ 20 w 29"/>
                <a:gd name="T37" fmla="*/ 17 h 32"/>
                <a:gd name="T38" fmla="*/ 23 w 29"/>
                <a:gd name="T39" fmla="*/ 23 h 32"/>
                <a:gd name="T40" fmla="*/ 26 w 29"/>
                <a:gd name="T41" fmla="*/ 28 h 32"/>
                <a:gd name="T42" fmla="*/ 29 w 29"/>
                <a:gd name="T43" fmla="*/ 30 h 32"/>
                <a:gd name="T44" fmla="*/ 28 w 29"/>
                <a:gd name="T45" fmla="*/ 32 h 32"/>
                <a:gd name="T46" fmla="*/ 13 w 29"/>
                <a:gd name="T47" fmla="*/ 16 h 32"/>
                <a:gd name="T48" fmla="*/ 18 w 29"/>
                <a:gd name="T49" fmla="*/ 15 h 32"/>
                <a:gd name="T50" fmla="*/ 22 w 29"/>
                <a:gd name="T51" fmla="*/ 8 h 32"/>
                <a:gd name="T52" fmla="*/ 17 w 29"/>
                <a:gd name="T53" fmla="*/ 2 h 32"/>
                <a:gd name="T54" fmla="*/ 15 w 29"/>
                <a:gd name="T55" fmla="*/ 3 h 32"/>
                <a:gd name="T56" fmla="*/ 14 w 29"/>
                <a:gd name="T57" fmla="*/ 5 h 32"/>
                <a:gd name="T58" fmla="*/ 12 w 29"/>
                <a:gd name="T59" fmla="*/ 16 h 32"/>
                <a:gd name="T60" fmla="*/ 13 w 29"/>
                <a:gd name="T6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2">
                  <a:moveTo>
                    <a:pt x="28" y="32"/>
                  </a:moveTo>
                  <a:cubicBezTo>
                    <a:pt x="28" y="32"/>
                    <a:pt x="28" y="32"/>
                    <a:pt x="28" y="32"/>
                  </a:cubicBezTo>
                  <a:cubicBezTo>
                    <a:pt x="22" y="32"/>
                    <a:pt x="20" y="30"/>
                    <a:pt x="19" y="27"/>
                  </a:cubicBezTo>
                  <a:cubicBezTo>
                    <a:pt x="18" y="25"/>
                    <a:pt x="17" y="23"/>
                    <a:pt x="16" y="20"/>
                  </a:cubicBezTo>
                  <a:cubicBezTo>
                    <a:pt x="15" y="18"/>
                    <a:pt x="14" y="18"/>
                    <a:pt x="13" y="18"/>
                  </a:cubicBezTo>
                  <a:cubicBezTo>
                    <a:pt x="12" y="18"/>
                    <a:pt x="12" y="18"/>
                    <a:pt x="12" y="18"/>
                  </a:cubicBezTo>
                  <a:cubicBezTo>
                    <a:pt x="10" y="25"/>
                    <a:pt x="10" y="25"/>
                    <a:pt x="10" y="25"/>
                  </a:cubicBezTo>
                  <a:cubicBezTo>
                    <a:pt x="9" y="29"/>
                    <a:pt x="10" y="30"/>
                    <a:pt x="13" y="30"/>
                  </a:cubicBezTo>
                  <a:cubicBezTo>
                    <a:pt x="13" y="31"/>
                    <a:pt x="13" y="31"/>
                    <a:pt x="13" y="31"/>
                  </a:cubicBezTo>
                  <a:cubicBezTo>
                    <a:pt x="0" y="31"/>
                    <a:pt x="0" y="31"/>
                    <a:pt x="0" y="31"/>
                  </a:cubicBezTo>
                  <a:cubicBezTo>
                    <a:pt x="0" y="30"/>
                    <a:pt x="0" y="30"/>
                    <a:pt x="0" y="30"/>
                  </a:cubicBezTo>
                  <a:cubicBezTo>
                    <a:pt x="4" y="30"/>
                    <a:pt x="4" y="29"/>
                    <a:pt x="5" y="25"/>
                  </a:cubicBezTo>
                  <a:cubicBezTo>
                    <a:pt x="8" y="6"/>
                    <a:pt x="8" y="6"/>
                    <a:pt x="8" y="6"/>
                  </a:cubicBezTo>
                  <a:cubicBezTo>
                    <a:pt x="9" y="2"/>
                    <a:pt x="9" y="2"/>
                    <a:pt x="5" y="2"/>
                  </a:cubicBezTo>
                  <a:cubicBezTo>
                    <a:pt x="6" y="0"/>
                    <a:pt x="6" y="0"/>
                    <a:pt x="6" y="0"/>
                  </a:cubicBezTo>
                  <a:cubicBezTo>
                    <a:pt x="17" y="0"/>
                    <a:pt x="17" y="0"/>
                    <a:pt x="17" y="0"/>
                  </a:cubicBezTo>
                  <a:cubicBezTo>
                    <a:pt x="20" y="0"/>
                    <a:pt x="23" y="1"/>
                    <a:pt x="24" y="2"/>
                  </a:cubicBezTo>
                  <a:cubicBezTo>
                    <a:pt x="26" y="3"/>
                    <a:pt x="27" y="5"/>
                    <a:pt x="27" y="8"/>
                  </a:cubicBezTo>
                  <a:cubicBezTo>
                    <a:pt x="27" y="13"/>
                    <a:pt x="24" y="16"/>
                    <a:pt x="20" y="17"/>
                  </a:cubicBezTo>
                  <a:cubicBezTo>
                    <a:pt x="20" y="18"/>
                    <a:pt x="22" y="21"/>
                    <a:pt x="23" y="23"/>
                  </a:cubicBezTo>
                  <a:cubicBezTo>
                    <a:pt x="24" y="26"/>
                    <a:pt x="25" y="27"/>
                    <a:pt x="26" y="28"/>
                  </a:cubicBezTo>
                  <a:cubicBezTo>
                    <a:pt x="27" y="30"/>
                    <a:pt x="27" y="30"/>
                    <a:pt x="29" y="30"/>
                  </a:cubicBezTo>
                  <a:lnTo>
                    <a:pt x="28" y="32"/>
                  </a:lnTo>
                  <a:close/>
                  <a:moveTo>
                    <a:pt x="13" y="16"/>
                  </a:moveTo>
                  <a:cubicBezTo>
                    <a:pt x="15" y="16"/>
                    <a:pt x="17" y="16"/>
                    <a:pt x="18" y="15"/>
                  </a:cubicBezTo>
                  <a:cubicBezTo>
                    <a:pt x="20" y="14"/>
                    <a:pt x="22" y="11"/>
                    <a:pt x="22" y="8"/>
                  </a:cubicBezTo>
                  <a:cubicBezTo>
                    <a:pt x="22" y="4"/>
                    <a:pt x="20" y="2"/>
                    <a:pt x="17" y="2"/>
                  </a:cubicBezTo>
                  <a:cubicBezTo>
                    <a:pt x="16" y="2"/>
                    <a:pt x="15" y="2"/>
                    <a:pt x="15" y="3"/>
                  </a:cubicBezTo>
                  <a:cubicBezTo>
                    <a:pt x="14" y="3"/>
                    <a:pt x="14" y="4"/>
                    <a:pt x="14" y="5"/>
                  </a:cubicBezTo>
                  <a:cubicBezTo>
                    <a:pt x="12" y="16"/>
                    <a:pt x="12" y="16"/>
                    <a:pt x="12" y="16"/>
                  </a:cubicBezTo>
                  <a:lnTo>
                    <a:pt x="13"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userDrawn="1"/>
          </p:nvSpPr>
          <p:spPr bwMode="auto">
            <a:xfrm>
              <a:off x="2811463" y="547688"/>
              <a:ext cx="73025" cy="117475"/>
            </a:xfrm>
            <a:custGeom>
              <a:avLst/>
              <a:gdLst>
                <a:gd name="T0" fmla="*/ 18 w 19"/>
                <a:gd name="T1" fmla="*/ 2 h 31"/>
                <a:gd name="T2" fmla="*/ 14 w 19"/>
                <a:gd name="T3" fmla="*/ 6 h 31"/>
                <a:gd name="T4" fmla="*/ 10 w 19"/>
                <a:gd name="T5" fmla="*/ 26 h 31"/>
                <a:gd name="T6" fmla="*/ 13 w 19"/>
                <a:gd name="T7" fmla="*/ 30 h 31"/>
                <a:gd name="T8" fmla="*/ 13 w 19"/>
                <a:gd name="T9" fmla="*/ 31 h 31"/>
                <a:gd name="T10" fmla="*/ 0 w 19"/>
                <a:gd name="T11" fmla="*/ 31 h 31"/>
                <a:gd name="T12" fmla="*/ 0 w 19"/>
                <a:gd name="T13" fmla="*/ 30 h 31"/>
                <a:gd name="T14" fmla="*/ 4 w 19"/>
                <a:gd name="T15" fmla="*/ 26 h 31"/>
                <a:gd name="T16" fmla="*/ 8 w 19"/>
                <a:gd name="T17" fmla="*/ 6 h 31"/>
                <a:gd name="T18" fmla="*/ 5 w 19"/>
                <a:gd name="T19" fmla="*/ 2 h 31"/>
                <a:gd name="T20" fmla="*/ 5 w 19"/>
                <a:gd name="T21" fmla="*/ 0 h 31"/>
                <a:gd name="T22" fmla="*/ 19 w 19"/>
                <a:gd name="T23" fmla="*/ 0 h 31"/>
                <a:gd name="T24" fmla="*/ 18 w 19"/>
                <a:gd name="T25"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1">
                  <a:moveTo>
                    <a:pt x="18" y="2"/>
                  </a:moveTo>
                  <a:cubicBezTo>
                    <a:pt x="15" y="2"/>
                    <a:pt x="14" y="3"/>
                    <a:pt x="14" y="6"/>
                  </a:cubicBezTo>
                  <a:cubicBezTo>
                    <a:pt x="10" y="26"/>
                    <a:pt x="10" y="26"/>
                    <a:pt x="10" y="26"/>
                  </a:cubicBezTo>
                  <a:cubicBezTo>
                    <a:pt x="9" y="29"/>
                    <a:pt x="9" y="30"/>
                    <a:pt x="13" y="30"/>
                  </a:cubicBezTo>
                  <a:cubicBezTo>
                    <a:pt x="13" y="31"/>
                    <a:pt x="13" y="31"/>
                    <a:pt x="13" y="31"/>
                  </a:cubicBezTo>
                  <a:cubicBezTo>
                    <a:pt x="0" y="31"/>
                    <a:pt x="0" y="31"/>
                    <a:pt x="0" y="31"/>
                  </a:cubicBezTo>
                  <a:cubicBezTo>
                    <a:pt x="0" y="30"/>
                    <a:pt x="0" y="30"/>
                    <a:pt x="0" y="30"/>
                  </a:cubicBezTo>
                  <a:cubicBezTo>
                    <a:pt x="3" y="30"/>
                    <a:pt x="4" y="29"/>
                    <a:pt x="4" y="26"/>
                  </a:cubicBezTo>
                  <a:cubicBezTo>
                    <a:pt x="8" y="6"/>
                    <a:pt x="8" y="6"/>
                    <a:pt x="8" y="6"/>
                  </a:cubicBezTo>
                  <a:cubicBezTo>
                    <a:pt x="9" y="2"/>
                    <a:pt x="9" y="2"/>
                    <a:pt x="5" y="2"/>
                  </a:cubicBezTo>
                  <a:cubicBezTo>
                    <a:pt x="5" y="0"/>
                    <a:pt x="5" y="0"/>
                    <a:pt x="5" y="0"/>
                  </a:cubicBezTo>
                  <a:cubicBezTo>
                    <a:pt x="19" y="0"/>
                    <a:pt x="19" y="0"/>
                    <a:pt x="19" y="0"/>
                  </a:cubicBezTo>
                  <a:lnTo>
                    <a:pt x="18"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userDrawn="1"/>
          </p:nvSpPr>
          <p:spPr bwMode="auto">
            <a:xfrm>
              <a:off x="2879725" y="547688"/>
              <a:ext cx="139700" cy="120650"/>
            </a:xfrm>
            <a:custGeom>
              <a:avLst/>
              <a:gdLst>
                <a:gd name="T0" fmla="*/ 37 w 37"/>
                <a:gd name="T1" fmla="*/ 2 h 32"/>
                <a:gd name="T2" fmla="*/ 33 w 37"/>
                <a:gd name="T3" fmla="*/ 5 h 32"/>
                <a:gd name="T4" fmla="*/ 31 w 37"/>
                <a:gd name="T5" fmla="*/ 13 h 32"/>
                <a:gd name="T6" fmla="*/ 27 w 37"/>
                <a:gd name="T7" fmla="*/ 32 h 32"/>
                <a:gd name="T8" fmla="*/ 25 w 37"/>
                <a:gd name="T9" fmla="*/ 32 h 32"/>
                <a:gd name="T10" fmla="*/ 11 w 37"/>
                <a:gd name="T11" fmla="*/ 7 h 32"/>
                <a:gd name="T12" fmla="*/ 11 w 37"/>
                <a:gd name="T13" fmla="*/ 7 h 32"/>
                <a:gd name="T14" fmla="*/ 9 w 37"/>
                <a:gd name="T15" fmla="*/ 19 h 32"/>
                <a:gd name="T16" fmla="*/ 8 w 37"/>
                <a:gd name="T17" fmla="*/ 27 h 32"/>
                <a:gd name="T18" fmla="*/ 12 w 37"/>
                <a:gd name="T19" fmla="*/ 30 h 32"/>
                <a:gd name="T20" fmla="*/ 11 w 37"/>
                <a:gd name="T21" fmla="*/ 31 h 32"/>
                <a:gd name="T22" fmla="*/ 0 w 37"/>
                <a:gd name="T23" fmla="*/ 31 h 32"/>
                <a:gd name="T24" fmla="*/ 0 w 37"/>
                <a:gd name="T25" fmla="*/ 30 h 32"/>
                <a:gd name="T26" fmla="*/ 5 w 37"/>
                <a:gd name="T27" fmla="*/ 27 h 32"/>
                <a:gd name="T28" fmla="*/ 7 w 37"/>
                <a:gd name="T29" fmla="*/ 19 h 32"/>
                <a:gd name="T30" fmla="*/ 9 w 37"/>
                <a:gd name="T31" fmla="*/ 8 h 32"/>
                <a:gd name="T32" fmla="*/ 9 w 37"/>
                <a:gd name="T33" fmla="*/ 3 h 32"/>
                <a:gd name="T34" fmla="*/ 5 w 37"/>
                <a:gd name="T35" fmla="*/ 2 h 32"/>
                <a:gd name="T36" fmla="*/ 5 w 37"/>
                <a:gd name="T37" fmla="*/ 0 h 32"/>
                <a:gd name="T38" fmla="*/ 13 w 37"/>
                <a:gd name="T39" fmla="*/ 0 h 32"/>
                <a:gd name="T40" fmla="*/ 26 w 37"/>
                <a:gd name="T41" fmla="*/ 23 h 32"/>
                <a:gd name="T42" fmla="*/ 27 w 37"/>
                <a:gd name="T43" fmla="*/ 23 h 32"/>
                <a:gd name="T44" fmla="*/ 28 w 37"/>
                <a:gd name="T45" fmla="*/ 13 h 32"/>
                <a:gd name="T46" fmla="*/ 30 w 37"/>
                <a:gd name="T47" fmla="*/ 5 h 32"/>
                <a:gd name="T48" fmla="*/ 26 w 37"/>
                <a:gd name="T49" fmla="*/ 2 h 32"/>
                <a:gd name="T50" fmla="*/ 26 w 37"/>
                <a:gd name="T51" fmla="*/ 0 h 32"/>
                <a:gd name="T52" fmla="*/ 37 w 37"/>
                <a:gd name="T53" fmla="*/ 0 h 32"/>
                <a:gd name="T54" fmla="*/ 37 w 37"/>
                <a:gd name="T55"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32">
                  <a:moveTo>
                    <a:pt x="37" y="2"/>
                  </a:moveTo>
                  <a:cubicBezTo>
                    <a:pt x="34" y="2"/>
                    <a:pt x="33" y="3"/>
                    <a:pt x="33" y="5"/>
                  </a:cubicBezTo>
                  <a:cubicBezTo>
                    <a:pt x="32" y="6"/>
                    <a:pt x="32" y="8"/>
                    <a:pt x="31" y="13"/>
                  </a:cubicBezTo>
                  <a:cubicBezTo>
                    <a:pt x="27" y="32"/>
                    <a:pt x="27" y="32"/>
                    <a:pt x="27" y="32"/>
                  </a:cubicBezTo>
                  <a:cubicBezTo>
                    <a:pt x="25" y="32"/>
                    <a:pt x="25" y="32"/>
                    <a:pt x="25" y="32"/>
                  </a:cubicBezTo>
                  <a:cubicBezTo>
                    <a:pt x="11" y="7"/>
                    <a:pt x="11" y="7"/>
                    <a:pt x="11" y="7"/>
                  </a:cubicBezTo>
                  <a:cubicBezTo>
                    <a:pt x="11" y="7"/>
                    <a:pt x="11" y="7"/>
                    <a:pt x="11" y="7"/>
                  </a:cubicBezTo>
                  <a:cubicBezTo>
                    <a:pt x="9" y="19"/>
                    <a:pt x="9" y="19"/>
                    <a:pt x="9" y="19"/>
                  </a:cubicBezTo>
                  <a:cubicBezTo>
                    <a:pt x="8" y="23"/>
                    <a:pt x="8" y="25"/>
                    <a:pt x="8" y="27"/>
                  </a:cubicBezTo>
                  <a:cubicBezTo>
                    <a:pt x="7" y="29"/>
                    <a:pt x="8" y="30"/>
                    <a:pt x="12" y="30"/>
                  </a:cubicBezTo>
                  <a:cubicBezTo>
                    <a:pt x="11" y="31"/>
                    <a:pt x="11" y="31"/>
                    <a:pt x="11" y="31"/>
                  </a:cubicBezTo>
                  <a:cubicBezTo>
                    <a:pt x="0" y="31"/>
                    <a:pt x="0" y="31"/>
                    <a:pt x="0" y="31"/>
                  </a:cubicBezTo>
                  <a:cubicBezTo>
                    <a:pt x="0" y="30"/>
                    <a:pt x="0" y="30"/>
                    <a:pt x="0" y="30"/>
                  </a:cubicBezTo>
                  <a:cubicBezTo>
                    <a:pt x="3" y="30"/>
                    <a:pt x="4" y="29"/>
                    <a:pt x="5" y="27"/>
                  </a:cubicBezTo>
                  <a:cubicBezTo>
                    <a:pt x="5" y="25"/>
                    <a:pt x="6" y="23"/>
                    <a:pt x="7" y="19"/>
                  </a:cubicBezTo>
                  <a:cubicBezTo>
                    <a:pt x="9" y="8"/>
                    <a:pt x="9" y="8"/>
                    <a:pt x="9" y="8"/>
                  </a:cubicBezTo>
                  <a:cubicBezTo>
                    <a:pt x="9" y="5"/>
                    <a:pt x="9" y="4"/>
                    <a:pt x="9" y="3"/>
                  </a:cubicBezTo>
                  <a:cubicBezTo>
                    <a:pt x="8" y="2"/>
                    <a:pt x="7" y="2"/>
                    <a:pt x="5" y="2"/>
                  </a:cubicBezTo>
                  <a:cubicBezTo>
                    <a:pt x="5" y="0"/>
                    <a:pt x="5" y="0"/>
                    <a:pt x="5" y="0"/>
                  </a:cubicBezTo>
                  <a:cubicBezTo>
                    <a:pt x="13" y="0"/>
                    <a:pt x="13" y="0"/>
                    <a:pt x="13" y="0"/>
                  </a:cubicBezTo>
                  <a:cubicBezTo>
                    <a:pt x="26" y="23"/>
                    <a:pt x="26" y="23"/>
                    <a:pt x="26" y="23"/>
                  </a:cubicBezTo>
                  <a:cubicBezTo>
                    <a:pt x="27" y="23"/>
                    <a:pt x="27" y="23"/>
                    <a:pt x="27" y="23"/>
                  </a:cubicBezTo>
                  <a:cubicBezTo>
                    <a:pt x="28" y="13"/>
                    <a:pt x="28" y="13"/>
                    <a:pt x="28" y="13"/>
                  </a:cubicBezTo>
                  <a:cubicBezTo>
                    <a:pt x="29" y="8"/>
                    <a:pt x="30" y="6"/>
                    <a:pt x="30" y="5"/>
                  </a:cubicBezTo>
                  <a:cubicBezTo>
                    <a:pt x="30" y="3"/>
                    <a:pt x="29" y="2"/>
                    <a:pt x="26" y="2"/>
                  </a:cubicBezTo>
                  <a:cubicBezTo>
                    <a:pt x="26" y="0"/>
                    <a:pt x="26" y="0"/>
                    <a:pt x="26" y="0"/>
                  </a:cubicBezTo>
                  <a:cubicBezTo>
                    <a:pt x="37" y="0"/>
                    <a:pt x="37" y="0"/>
                    <a:pt x="37" y="0"/>
                  </a:cubicBezTo>
                  <a:lnTo>
                    <a:pt x="37"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userDrawn="1"/>
          </p:nvSpPr>
          <p:spPr bwMode="auto">
            <a:xfrm>
              <a:off x="3027363" y="547688"/>
              <a:ext cx="112713" cy="120650"/>
            </a:xfrm>
            <a:custGeom>
              <a:avLst/>
              <a:gdLst>
                <a:gd name="T0" fmla="*/ 27 w 30"/>
                <a:gd name="T1" fmla="*/ 9 h 32"/>
                <a:gd name="T2" fmla="*/ 20 w 30"/>
                <a:gd name="T3" fmla="*/ 2 h 32"/>
                <a:gd name="T4" fmla="*/ 6 w 30"/>
                <a:gd name="T5" fmla="*/ 18 h 32"/>
                <a:gd name="T6" fmla="*/ 16 w 30"/>
                <a:gd name="T7" fmla="*/ 30 h 32"/>
                <a:gd name="T8" fmla="*/ 20 w 30"/>
                <a:gd name="T9" fmla="*/ 27 h 32"/>
                <a:gd name="T10" fmla="*/ 21 w 30"/>
                <a:gd name="T11" fmla="*/ 23 h 32"/>
                <a:gd name="T12" fmla="*/ 16 w 30"/>
                <a:gd name="T13" fmla="*/ 19 h 32"/>
                <a:gd name="T14" fmla="*/ 17 w 30"/>
                <a:gd name="T15" fmla="*/ 17 h 32"/>
                <a:gd name="T16" fmla="*/ 30 w 30"/>
                <a:gd name="T17" fmla="*/ 17 h 32"/>
                <a:gd name="T18" fmla="*/ 30 w 30"/>
                <a:gd name="T19" fmla="*/ 19 h 32"/>
                <a:gd name="T20" fmla="*/ 26 w 30"/>
                <a:gd name="T21" fmla="*/ 23 h 32"/>
                <a:gd name="T22" fmla="*/ 25 w 30"/>
                <a:gd name="T23" fmla="*/ 27 h 32"/>
                <a:gd name="T24" fmla="*/ 25 w 30"/>
                <a:gd name="T25" fmla="*/ 30 h 32"/>
                <a:gd name="T26" fmla="*/ 15 w 30"/>
                <a:gd name="T27" fmla="*/ 32 h 32"/>
                <a:gd name="T28" fmla="*/ 0 w 30"/>
                <a:gd name="T29" fmla="*/ 18 h 32"/>
                <a:gd name="T30" fmla="*/ 21 w 30"/>
                <a:gd name="T31" fmla="*/ 0 h 32"/>
                <a:gd name="T32" fmla="*/ 29 w 30"/>
                <a:gd name="T33" fmla="*/ 1 h 32"/>
                <a:gd name="T34" fmla="*/ 29 w 30"/>
                <a:gd name="T35" fmla="*/ 9 h 32"/>
                <a:gd name="T36" fmla="*/ 27 w 30"/>
                <a:gd name="T3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2">
                  <a:moveTo>
                    <a:pt x="27" y="9"/>
                  </a:moveTo>
                  <a:cubicBezTo>
                    <a:pt x="27" y="3"/>
                    <a:pt x="24" y="2"/>
                    <a:pt x="20" y="2"/>
                  </a:cubicBezTo>
                  <a:cubicBezTo>
                    <a:pt x="12" y="2"/>
                    <a:pt x="6" y="9"/>
                    <a:pt x="6" y="18"/>
                  </a:cubicBezTo>
                  <a:cubicBezTo>
                    <a:pt x="6" y="26"/>
                    <a:pt x="10" y="30"/>
                    <a:pt x="16" y="30"/>
                  </a:cubicBezTo>
                  <a:cubicBezTo>
                    <a:pt x="18" y="30"/>
                    <a:pt x="19" y="30"/>
                    <a:pt x="20" y="27"/>
                  </a:cubicBezTo>
                  <a:cubicBezTo>
                    <a:pt x="21" y="23"/>
                    <a:pt x="21" y="23"/>
                    <a:pt x="21" y="23"/>
                  </a:cubicBezTo>
                  <a:cubicBezTo>
                    <a:pt x="21" y="19"/>
                    <a:pt x="21" y="19"/>
                    <a:pt x="16" y="19"/>
                  </a:cubicBezTo>
                  <a:cubicBezTo>
                    <a:pt x="17" y="17"/>
                    <a:pt x="17" y="17"/>
                    <a:pt x="17" y="17"/>
                  </a:cubicBezTo>
                  <a:cubicBezTo>
                    <a:pt x="30" y="17"/>
                    <a:pt x="30" y="17"/>
                    <a:pt x="30" y="17"/>
                  </a:cubicBezTo>
                  <a:cubicBezTo>
                    <a:pt x="30" y="19"/>
                    <a:pt x="30" y="19"/>
                    <a:pt x="30" y="19"/>
                  </a:cubicBezTo>
                  <a:cubicBezTo>
                    <a:pt x="27" y="19"/>
                    <a:pt x="27" y="19"/>
                    <a:pt x="26" y="23"/>
                  </a:cubicBezTo>
                  <a:cubicBezTo>
                    <a:pt x="25" y="27"/>
                    <a:pt x="25" y="27"/>
                    <a:pt x="25" y="27"/>
                  </a:cubicBezTo>
                  <a:cubicBezTo>
                    <a:pt x="25" y="28"/>
                    <a:pt x="25" y="29"/>
                    <a:pt x="25" y="30"/>
                  </a:cubicBezTo>
                  <a:cubicBezTo>
                    <a:pt x="22" y="31"/>
                    <a:pt x="19" y="32"/>
                    <a:pt x="15" y="32"/>
                  </a:cubicBezTo>
                  <a:cubicBezTo>
                    <a:pt x="6" y="32"/>
                    <a:pt x="0" y="27"/>
                    <a:pt x="0" y="18"/>
                  </a:cubicBezTo>
                  <a:cubicBezTo>
                    <a:pt x="0" y="7"/>
                    <a:pt x="9" y="0"/>
                    <a:pt x="21" y="0"/>
                  </a:cubicBezTo>
                  <a:cubicBezTo>
                    <a:pt x="25" y="0"/>
                    <a:pt x="28" y="1"/>
                    <a:pt x="29" y="1"/>
                  </a:cubicBezTo>
                  <a:cubicBezTo>
                    <a:pt x="29" y="2"/>
                    <a:pt x="29" y="5"/>
                    <a:pt x="29" y="9"/>
                  </a:cubicBezTo>
                  <a:lnTo>
                    <a:pt x="27"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userDrawn="1"/>
          </p:nvSpPr>
          <p:spPr bwMode="auto">
            <a:xfrm>
              <a:off x="3148013" y="547688"/>
              <a:ext cx="71438" cy="117475"/>
            </a:xfrm>
            <a:custGeom>
              <a:avLst/>
              <a:gdLst>
                <a:gd name="T0" fmla="*/ 19 w 19"/>
                <a:gd name="T1" fmla="*/ 2 h 31"/>
                <a:gd name="T2" fmla="*/ 14 w 19"/>
                <a:gd name="T3" fmla="*/ 6 h 31"/>
                <a:gd name="T4" fmla="*/ 11 w 19"/>
                <a:gd name="T5" fmla="*/ 26 h 31"/>
                <a:gd name="T6" fmla="*/ 14 w 19"/>
                <a:gd name="T7" fmla="*/ 30 h 31"/>
                <a:gd name="T8" fmla="*/ 14 w 19"/>
                <a:gd name="T9" fmla="*/ 31 h 31"/>
                <a:gd name="T10" fmla="*/ 0 w 19"/>
                <a:gd name="T11" fmla="*/ 31 h 31"/>
                <a:gd name="T12" fmla="*/ 1 w 19"/>
                <a:gd name="T13" fmla="*/ 30 h 31"/>
                <a:gd name="T14" fmla="*/ 5 w 19"/>
                <a:gd name="T15" fmla="*/ 26 h 31"/>
                <a:gd name="T16" fmla="*/ 9 w 19"/>
                <a:gd name="T17" fmla="*/ 6 h 31"/>
                <a:gd name="T18" fmla="*/ 6 w 19"/>
                <a:gd name="T19" fmla="*/ 2 h 31"/>
                <a:gd name="T20" fmla="*/ 6 w 19"/>
                <a:gd name="T21" fmla="*/ 0 h 31"/>
                <a:gd name="T22" fmla="*/ 19 w 19"/>
                <a:gd name="T23" fmla="*/ 0 h 31"/>
                <a:gd name="T24" fmla="*/ 19 w 19"/>
                <a:gd name="T25"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1">
                  <a:moveTo>
                    <a:pt x="19" y="2"/>
                  </a:moveTo>
                  <a:cubicBezTo>
                    <a:pt x="15" y="2"/>
                    <a:pt x="15" y="3"/>
                    <a:pt x="14" y="6"/>
                  </a:cubicBezTo>
                  <a:cubicBezTo>
                    <a:pt x="11" y="26"/>
                    <a:pt x="11" y="26"/>
                    <a:pt x="11" y="26"/>
                  </a:cubicBezTo>
                  <a:cubicBezTo>
                    <a:pt x="10" y="29"/>
                    <a:pt x="10" y="30"/>
                    <a:pt x="14" y="30"/>
                  </a:cubicBezTo>
                  <a:cubicBezTo>
                    <a:pt x="14" y="31"/>
                    <a:pt x="14" y="31"/>
                    <a:pt x="14" y="31"/>
                  </a:cubicBezTo>
                  <a:cubicBezTo>
                    <a:pt x="0" y="31"/>
                    <a:pt x="0" y="31"/>
                    <a:pt x="0" y="31"/>
                  </a:cubicBezTo>
                  <a:cubicBezTo>
                    <a:pt x="1" y="30"/>
                    <a:pt x="1" y="30"/>
                    <a:pt x="1" y="30"/>
                  </a:cubicBezTo>
                  <a:cubicBezTo>
                    <a:pt x="4" y="30"/>
                    <a:pt x="5" y="29"/>
                    <a:pt x="5" y="26"/>
                  </a:cubicBezTo>
                  <a:cubicBezTo>
                    <a:pt x="9" y="6"/>
                    <a:pt x="9" y="6"/>
                    <a:pt x="9" y="6"/>
                  </a:cubicBezTo>
                  <a:cubicBezTo>
                    <a:pt x="10" y="2"/>
                    <a:pt x="9" y="2"/>
                    <a:pt x="6" y="2"/>
                  </a:cubicBezTo>
                  <a:cubicBezTo>
                    <a:pt x="6" y="0"/>
                    <a:pt x="6" y="0"/>
                    <a:pt x="6" y="0"/>
                  </a:cubicBezTo>
                  <a:cubicBezTo>
                    <a:pt x="19" y="0"/>
                    <a:pt x="19" y="0"/>
                    <a:pt x="19" y="0"/>
                  </a:cubicBezTo>
                  <a:lnTo>
                    <a:pt x="19"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userDrawn="1"/>
          </p:nvSpPr>
          <p:spPr bwMode="auto">
            <a:xfrm>
              <a:off x="3219450" y="547688"/>
              <a:ext cx="138113" cy="120650"/>
            </a:xfrm>
            <a:custGeom>
              <a:avLst/>
              <a:gdLst>
                <a:gd name="T0" fmla="*/ 37 w 37"/>
                <a:gd name="T1" fmla="*/ 2 h 32"/>
                <a:gd name="T2" fmla="*/ 32 w 37"/>
                <a:gd name="T3" fmla="*/ 5 h 32"/>
                <a:gd name="T4" fmla="*/ 31 w 37"/>
                <a:gd name="T5" fmla="*/ 13 h 32"/>
                <a:gd name="T6" fmla="*/ 27 w 37"/>
                <a:gd name="T7" fmla="*/ 32 h 32"/>
                <a:gd name="T8" fmla="*/ 25 w 37"/>
                <a:gd name="T9" fmla="*/ 32 h 32"/>
                <a:gd name="T10" fmla="*/ 11 w 37"/>
                <a:gd name="T11" fmla="*/ 7 h 32"/>
                <a:gd name="T12" fmla="*/ 11 w 37"/>
                <a:gd name="T13" fmla="*/ 7 h 32"/>
                <a:gd name="T14" fmla="*/ 9 w 37"/>
                <a:gd name="T15" fmla="*/ 19 h 32"/>
                <a:gd name="T16" fmla="*/ 7 w 37"/>
                <a:gd name="T17" fmla="*/ 27 h 32"/>
                <a:gd name="T18" fmla="*/ 12 w 37"/>
                <a:gd name="T19" fmla="*/ 30 h 32"/>
                <a:gd name="T20" fmla="*/ 11 w 37"/>
                <a:gd name="T21" fmla="*/ 31 h 32"/>
                <a:gd name="T22" fmla="*/ 0 w 37"/>
                <a:gd name="T23" fmla="*/ 31 h 32"/>
                <a:gd name="T24" fmla="*/ 0 w 37"/>
                <a:gd name="T25" fmla="*/ 30 h 32"/>
                <a:gd name="T26" fmla="*/ 4 w 37"/>
                <a:gd name="T27" fmla="*/ 27 h 32"/>
                <a:gd name="T28" fmla="*/ 6 w 37"/>
                <a:gd name="T29" fmla="*/ 19 h 32"/>
                <a:gd name="T30" fmla="*/ 9 w 37"/>
                <a:gd name="T31" fmla="*/ 8 h 32"/>
                <a:gd name="T32" fmla="*/ 8 w 37"/>
                <a:gd name="T33" fmla="*/ 3 h 32"/>
                <a:gd name="T34" fmla="*/ 5 w 37"/>
                <a:gd name="T35" fmla="*/ 2 h 32"/>
                <a:gd name="T36" fmla="*/ 5 w 37"/>
                <a:gd name="T37" fmla="*/ 0 h 32"/>
                <a:gd name="T38" fmla="*/ 13 w 37"/>
                <a:gd name="T39" fmla="*/ 0 h 32"/>
                <a:gd name="T40" fmla="*/ 26 w 37"/>
                <a:gd name="T41" fmla="*/ 23 h 32"/>
                <a:gd name="T42" fmla="*/ 26 w 37"/>
                <a:gd name="T43" fmla="*/ 23 h 32"/>
                <a:gd name="T44" fmla="*/ 28 w 37"/>
                <a:gd name="T45" fmla="*/ 13 h 32"/>
                <a:gd name="T46" fmla="*/ 29 w 37"/>
                <a:gd name="T47" fmla="*/ 5 h 32"/>
                <a:gd name="T48" fmla="*/ 25 w 37"/>
                <a:gd name="T49" fmla="*/ 2 h 32"/>
                <a:gd name="T50" fmla="*/ 26 w 37"/>
                <a:gd name="T51" fmla="*/ 0 h 32"/>
                <a:gd name="T52" fmla="*/ 37 w 37"/>
                <a:gd name="T53" fmla="*/ 0 h 32"/>
                <a:gd name="T54" fmla="*/ 37 w 37"/>
                <a:gd name="T55"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32">
                  <a:moveTo>
                    <a:pt x="37" y="2"/>
                  </a:moveTo>
                  <a:cubicBezTo>
                    <a:pt x="34" y="2"/>
                    <a:pt x="33" y="3"/>
                    <a:pt x="32" y="5"/>
                  </a:cubicBezTo>
                  <a:cubicBezTo>
                    <a:pt x="32" y="6"/>
                    <a:pt x="31" y="8"/>
                    <a:pt x="31" y="13"/>
                  </a:cubicBezTo>
                  <a:cubicBezTo>
                    <a:pt x="27" y="32"/>
                    <a:pt x="27" y="32"/>
                    <a:pt x="27" y="32"/>
                  </a:cubicBezTo>
                  <a:cubicBezTo>
                    <a:pt x="25" y="32"/>
                    <a:pt x="25" y="32"/>
                    <a:pt x="25" y="32"/>
                  </a:cubicBezTo>
                  <a:cubicBezTo>
                    <a:pt x="11" y="7"/>
                    <a:pt x="11" y="7"/>
                    <a:pt x="11" y="7"/>
                  </a:cubicBezTo>
                  <a:cubicBezTo>
                    <a:pt x="11" y="7"/>
                    <a:pt x="11" y="7"/>
                    <a:pt x="11" y="7"/>
                  </a:cubicBezTo>
                  <a:cubicBezTo>
                    <a:pt x="9" y="19"/>
                    <a:pt x="9" y="19"/>
                    <a:pt x="9" y="19"/>
                  </a:cubicBezTo>
                  <a:cubicBezTo>
                    <a:pt x="8" y="23"/>
                    <a:pt x="7" y="25"/>
                    <a:pt x="7" y="27"/>
                  </a:cubicBezTo>
                  <a:cubicBezTo>
                    <a:pt x="7" y="29"/>
                    <a:pt x="8" y="30"/>
                    <a:pt x="12" y="30"/>
                  </a:cubicBezTo>
                  <a:cubicBezTo>
                    <a:pt x="11" y="31"/>
                    <a:pt x="11" y="31"/>
                    <a:pt x="11" y="31"/>
                  </a:cubicBezTo>
                  <a:cubicBezTo>
                    <a:pt x="0" y="31"/>
                    <a:pt x="0" y="31"/>
                    <a:pt x="0" y="31"/>
                  </a:cubicBezTo>
                  <a:cubicBezTo>
                    <a:pt x="0" y="30"/>
                    <a:pt x="0" y="30"/>
                    <a:pt x="0" y="30"/>
                  </a:cubicBezTo>
                  <a:cubicBezTo>
                    <a:pt x="3" y="30"/>
                    <a:pt x="4" y="29"/>
                    <a:pt x="4" y="27"/>
                  </a:cubicBezTo>
                  <a:cubicBezTo>
                    <a:pt x="5" y="25"/>
                    <a:pt x="5" y="23"/>
                    <a:pt x="6" y="19"/>
                  </a:cubicBezTo>
                  <a:cubicBezTo>
                    <a:pt x="9" y="8"/>
                    <a:pt x="9" y="8"/>
                    <a:pt x="9" y="8"/>
                  </a:cubicBezTo>
                  <a:cubicBezTo>
                    <a:pt x="9" y="5"/>
                    <a:pt x="9" y="4"/>
                    <a:pt x="8" y="3"/>
                  </a:cubicBezTo>
                  <a:cubicBezTo>
                    <a:pt x="8" y="2"/>
                    <a:pt x="7" y="2"/>
                    <a:pt x="5" y="2"/>
                  </a:cubicBezTo>
                  <a:cubicBezTo>
                    <a:pt x="5" y="0"/>
                    <a:pt x="5" y="0"/>
                    <a:pt x="5" y="0"/>
                  </a:cubicBezTo>
                  <a:cubicBezTo>
                    <a:pt x="13" y="0"/>
                    <a:pt x="13" y="0"/>
                    <a:pt x="13" y="0"/>
                  </a:cubicBezTo>
                  <a:cubicBezTo>
                    <a:pt x="26" y="23"/>
                    <a:pt x="26" y="23"/>
                    <a:pt x="26" y="23"/>
                  </a:cubicBezTo>
                  <a:cubicBezTo>
                    <a:pt x="26" y="23"/>
                    <a:pt x="26" y="23"/>
                    <a:pt x="26" y="23"/>
                  </a:cubicBezTo>
                  <a:cubicBezTo>
                    <a:pt x="28" y="13"/>
                    <a:pt x="28" y="13"/>
                    <a:pt x="28" y="13"/>
                  </a:cubicBezTo>
                  <a:cubicBezTo>
                    <a:pt x="29" y="8"/>
                    <a:pt x="29" y="6"/>
                    <a:pt x="29" y="5"/>
                  </a:cubicBezTo>
                  <a:cubicBezTo>
                    <a:pt x="30" y="3"/>
                    <a:pt x="29" y="2"/>
                    <a:pt x="25" y="2"/>
                  </a:cubicBezTo>
                  <a:cubicBezTo>
                    <a:pt x="26" y="0"/>
                    <a:pt x="26" y="0"/>
                    <a:pt x="26" y="0"/>
                  </a:cubicBezTo>
                  <a:cubicBezTo>
                    <a:pt x="37" y="0"/>
                    <a:pt x="37" y="0"/>
                    <a:pt x="37" y="0"/>
                  </a:cubicBezTo>
                  <a:lnTo>
                    <a:pt x="37"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p:cNvSpPr>
              <a:spLocks/>
            </p:cNvSpPr>
            <p:nvPr userDrawn="1"/>
          </p:nvSpPr>
          <p:spPr bwMode="auto">
            <a:xfrm>
              <a:off x="3365500" y="547688"/>
              <a:ext cx="112713" cy="120650"/>
            </a:xfrm>
            <a:custGeom>
              <a:avLst/>
              <a:gdLst>
                <a:gd name="T0" fmla="*/ 27 w 30"/>
                <a:gd name="T1" fmla="*/ 9 h 32"/>
                <a:gd name="T2" fmla="*/ 19 w 30"/>
                <a:gd name="T3" fmla="*/ 2 h 32"/>
                <a:gd name="T4" fmla="*/ 6 w 30"/>
                <a:gd name="T5" fmla="*/ 18 h 32"/>
                <a:gd name="T6" fmla="*/ 15 w 30"/>
                <a:gd name="T7" fmla="*/ 30 h 32"/>
                <a:gd name="T8" fmla="*/ 20 w 30"/>
                <a:gd name="T9" fmla="*/ 27 h 32"/>
                <a:gd name="T10" fmla="*/ 20 w 30"/>
                <a:gd name="T11" fmla="*/ 23 h 32"/>
                <a:gd name="T12" fmla="*/ 16 w 30"/>
                <a:gd name="T13" fmla="*/ 19 h 32"/>
                <a:gd name="T14" fmla="*/ 16 w 30"/>
                <a:gd name="T15" fmla="*/ 17 h 32"/>
                <a:gd name="T16" fmla="*/ 30 w 30"/>
                <a:gd name="T17" fmla="*/ 17 h 32"/>
                <a:gd name="T18" fmla="*/ 29 w 30"/>
                <a:gd name="T19" fmla="*/ 19 h 32"/>
                <a:gd name="T20" fmla="*/ 26 w 30"/>
                <a:gd name="T21" fmla="*/ 23 h 32"/>
                <a:gd name="T22" fmla="*/ 25 w 30"/>
                <a:gd name="T23" fmla="*/ 27 h 32"/>
                <a:gd name="T24" fmla="*/ 25 w 30"/>
                <a:gd name="T25" fmla="*/ 30 h 32"/>
                <a:gd name="T26" fmla="*/ 15 w 30"/>
                <a:gd name="T27" fmla="*/ 32 h 32"/>
                <a:gd name="T28" fmla="*/ 0 w 30"/>
                <a:gd name="T29" fmla="*/ 18 h 32"/>
                <a:gd name="T30" fmla="*/ 21 w 30"/>
                <a:gd name="T31" fmla="*/ 0 h 32"/>
                <a:gd name="T32" fmla="*/ 29 w 30"/>
                <a:gd name="T33" fmla="*/ 1 h 32"/>
                <a:gd name="T34" fmla="*/ 28 w 30"/>
                <a:gd name="T35" fmla="*/ 9 h 32"/>
                <a:gd name="T36" fmla="*/ 27 w 30"/>
                <a:gd name="T3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2">
                  <a:moveTo>
                    <a:pt x="27" y="9"/>
                  </a:moveTo>
                  <a:cubicBezTo>
                    <a:pt x="27" y="3"/>
                    <a:pt x="23" y="2"/>
                    <a:pt x="19" y="2"/>
                  </a:cubicBezTo>
                  <a:cubicBezTo>
                    <a:pt x="12" y="2"/>
                    <a:pt x="6" y="9"/>
                    <a:pt x="6" y="18"/>
                  </a:cubicBezTo>
                  <a:cubicBezTo>
                    <a:pt x="6" y="26"/>
                    <a:pt x="9" y="30"/>
                    <a:pt x="15" y="30"/>
                  </a:cubicBezTo>
                  <a:cubicBezTo>
                    <a:pt x="17" y="30"/>
                    <a:pt x="19" y="30"/>
                    <a:pt x="20" y="27"/>
                  </a:cubicBezTo>
                  <a:cubicBezTo>
                    <a:pt x="20" y="23"/>
                    <a:pt x="20" y="23"/>
                    <a:pt x="20" y="23"/>
                  </a:cubicBezTo>
                  <a:cubicBezTo>
                    <a:pt x="21" y="19"/>
                    <a:pt x="21" y="19"/>
                    <a:pt x="16" y="19"/>
                  </a:cubicBezTo>
                  <a:cubicBezTo>
                    <a:pt x="16" y="17"/>
                    <a:pt x="16" y="17"/>
                    <a:pt x="16" y="17"/>
                  </a:cubicBezTo>
                  <a:cubicBezTo>
                    <a:pt x="30" y="17"/>
                    <a:pt x="30" y="17"/>
                    <a:pt x="30" y="17"/>
                  </a:cubicBezTo>
                  <a:cubicBezTo>
                    <a:pt x="29" y="19"/>
                    <a:pt x="29" y="19"/>
                    <a:pt x="29" y="19"/>
                  </a:cubicBezTo>
                  <a:cubicBezTo>
                    <a:pt x="27" y="19"/>
                    <a:pt x="26" y="19"/>
                    <a:pt x="26" y="23"/>
                  </a:cubicBezTo>
                  <a:cubicBezTo>
                    <a:pt x="25" y="27"/>
                    <a:pt x="25" y="27"/>
                    <a:pt x="25" y="27"/>
                  </a:cubicBezTo>
                  <a:cubicBezTo>
                    <a:pt x="25" y="28"/>
                    <a:pt x="25" y="29"/>
                    <a:pt x="25" y="30"/>
                  </a:cubicBezTo>
                  <a:cubicBezTo>
                    <a:pt x="22" y="31"/>
                    <a:pt x="18" y="32"/>
                    <a:pt x="15" y="32"/>
                  </a:cubicBezTo>
                  <a:cubicBezTo>
                    <a:pt x="6" y="32"/>
                    <a:pt x="0" y="27"/>
                    <a:pt x="0" y="18"/>
                  </a:cubicBezTo>
                  <a:cubicBezTo>
                    <a:pt x="0" y="7"/>
                    <a:pt x="8" y="0"/>
                    <a:pt x="21" y="0"/>
                  </a:cubicBezTo>
                  <a:cubicBezTo>
                    <a:pt x="24" y="0"/>
                    <a:pt x="28" y="1"/>
                    <a:pt x="29" y="1"/>
                  </a:cubicBezTo>
                  <a:cubicBezTo>
                    <a:pt x="29" y="2"/>
                    <a:pt x="29" y="5"/>
                    <a:pt x="28" y="9"/>
                  </a:cubicBezTo>
                  <a:lnTo>
                    <a:pt x="27"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p:cNvSpPr>
            <p:nvPr userDrawn="1"/>
          </p:nvSpPr>
          <p:spPr bwMode="auto">
            <a:xfrm>
              <a:off x="3549650" y="542925"/>
              <a:ext cx="106363" cy="122238"/>
            </a:xfrm>
            <a:custGeom>
              <a:avLst/>
              <a:gdLst>
                <a:gd name="T0" fmla="*/ 28 w 28"/>
                <a:gd name="T1" fmla="*/ 0 h 32"/>
                <a:gd name="T2" fmla="*/ 26 w 28"/>
                <a:gd name="T3" fmla="*/ 9 h 32"/>
                <a:gd name="T4" fmla="*/ 25 w 28"/>
                <a:gd name="T5" fmla="*/ 9 h 32"/>
                <a:gd name="T6" fmla="*/ 24 w 28"/>
                <a:gd name="T7" fmla="*/ 5 h 32"/>
                <a:gd name="T8" fmla="*/ 19 w 28"/>
                <a:gd name="T9" fmla="*/ 3 h 32"/>
                <a:gd name="T10" fmla="*/ 17 w 28"/>
                <a:gd name="T11" fmla="*/ 3 h 32"/>
                <a:gd name="T12" fmla="*/ 12 w 28"/>
                <a:gd name="T13" fmla="*/ 26 h 32"/>
                <a:gd name="T14" fmla="*/ 16 w 28"/>
                <a:gd name="T15" fmla="*/ 31 h 32"/>
                <a:gd name="T16" fmla="*/ 16 w 28"/>
                <a:gd name="T17" fmla="*/ 32 h 32"/>
                <a:gd name="T18" fmla="*/ 1 w 28"/>
                <a:gd name="T19" fmla="*/ 32 h 32"/>
                <a:gd name="T20" fmla="*/ 2 w 28"/>
                <a:gd name="T21" fmla="*/ 31 h 32"/>
                <a:gd name="T22" fmla="*/ 7 w 28"/>
                <a:gd name="T23" fmla="*/ 26 h 32"/>
                <a:gd name="T24" fmla="*/ 11 w 28"/>
                <a:gd name="T25" fmla="*/ 3 h 32"/>
                <a:gd name="T26" fmla="*/ 9 w 28"/>
                <a:gd name="T27" fmla="*/ 3 h 32"/>
                <a:gd name="T28" fmla="*/ 4 w 28"/>
                <a:gd name="T29" fmla="*/ 5 h 32"/>
                <a:gd name="T30" fmla="*/ 1 w 28"/>
                <a:gd name="T31" fmla="*/ 9 h 32"/>
                <a:gd name="T32" fmla="*/ 0 w 28"/>
                <a:gd name="T33" fmla="*/ 9 h 32"/>
                <a:gd name="T34" fmla="*/ 2 w 28"/>
                <a:gd name="T35" fmla="*/ 0 h 32"/>
                <a:gd name="T36" fmla="*/ 3 w 28"/>
                <a:gd name="T37" fmla="*/ 0 h 32"/>
                <a:gd name="T38" fmla="*/ 5 w 28"/>
                <a:gd name="T39" fmla="*/ 1 h 32"/>
                <a:gd name="T40" fmla="*/ 24 w 28"/>
                <a:gd name="T41" fmla="*/ 1 h 32"/>
                <a:gd name="T42" fmla="*/ 26 w 28"/>
                <a:gd name="T43" fmla="*/ 0 h 32"/>
                <a:gd name="T44" fmla="*/ 28 w 2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2">
                  <a:moveTo>
                    <a:pt x="28" y="0"/>
                  </a:moveTo>
                  <a:cubicBezTo>
                    <a:pt x="27" y="2"/>
                    <a:pt x="27" y="6"/>
                    <a:pt x="26" y="9"/>
                  </a:cubicBezTo>
                  <a:cubicBezTo>
                    <a:pt x="25" y="9"/>
                    <a:pt x="25" y="9"/>
                    <a:pt x="25" y="9"/>
                  </a:cubicBezTo>
                  <a:cubicBezTo>
                    <a:pt x="25" y="7"/>
                    <a:pt x="25" y="5"/>
                    <a:pt x="24" y="5"/>
                  </a:cubicBezTo>
                  <a:cubicBezTo>
                    <a:pt x="23" y="3"/>
                    <a:pt x="22" y="3"/>
                    <a:pt x="19" y="3"/>
                  </a:cubicBezTo>
                  <a:cubicBezTo>
                    <a:pt x="17" y="3"/>
                    <a:pt x="17" y="3"/>
                    <a:pt x="17" y="3"/>
                  </a:cubicBezTo>
                  <a:cubicBezTo>
                    <a:pt x="12" y="26"/>
                    <a:pt x="12" y="26"/>
                    <a:pt x="12" y="26"/>
                  </a:cubicBezTo>
                  <a:cubicBezTo>
                    <a:pt x="12" y="30"/>
                    <a:pt x="12" y="31"/>
                    <a:pt x="16" y="31"/>
                  </a:cubicBezTo>
                  <a:cubicBezTo>
                    <a:pt x="16" y="32"/>
                    <a:pt x="16" y="32"/>
                    <a:pt x="16" y="32"/>
                  </a:cubicBezTo>
                  <a:cubicBezTo>
                    <a:pt x="1" y="32"/>
                    <a:pt x="1" y="32"/>
                    <a:pt x="1" y="32"/>
                  </a:cubicBezTo>
                  <a:cubicBezTo>
                    <a:pt x="2" y="31"/>
                    <a:pt x="2" y="31"/>
                    <a:pt x="2" y="31"/>
                  </a:cubicBezTo>
                  <a:cubicBezTo>
                    <a:pt x="6" y="31"/>
                    <a:pt x="6" y="30"/>
                    <a:pt x="7" y="26"/>
                  </a:cubicBezTo>
                  <a:cubicBezTo>
                    <a:pt x="11" y="3"/>
                    <a:pt x="11" y="3"/>
                    <a:pt x="11" y="3"/>
                  </a:cubicBezTo>
                  <a:cubicBezTo>
                    <a:pt x="9" y="3"/>
                    <a:pt x="9" y="3"/>
                    <a:pt x="9" y="3"/>
                  </a:cubicBezTo>
                  <a:cubicBezTo>
                    <a:pt x="5" y="3"/>
                    <a:pt x="5" y="4"/>
                    <a:pt x="4" y="5"/>
                  </a:cubicBezTo>
                  <a:cubicBezTo>
                    <a:pt x="3" y="6"/>
                    <a:pt x="2" y="7"/>
                    <a:pt x="1" y="9"/>
                  </a:cubicBezTo>
                  <a:cubicBezTo>
                    <a:pt x="0" y="9"/>
                    <a:pt x="0" y="9"/>
                    <a:pt x="0" y="9"/>
                  </a:cubicBezTo>
                  <a:cubicBezTo>
                    <a:pt x="0" y="6"/>
                    <a:pt x="1" y="3"/>
                    <a:pt x="2" y="0"/>
                  </a:cubicBezTo>
                  <a:cubicBezTo>
                    <a:pt x="3" y="0"/>
                    <a:pt x="3" y="0"/>
                    <a:pt x="3" y="0"/>
                  </a:cubicBezTo>
                  <a:cubicBezTo>
                    <a:pt x="4" y="1"/>
                    <a:pt x="4" y="1"/>
                    <a:pt x="5" y="1"/>
                  </a:cubicBezTo>
                  <a:cubicBezTo>
                    <a:pt x="24" y="1"/>
                    <a:pt x="24" y="1"/>
                    <a:pt x="24" y="1"/>
                  </a:cubicBezTo>
                  <a:cubicBezTo>
                    <a:pt x="25" y="1"/>
                    <a:pt x="25" y="1"/>
                    <a:pt x="2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p:cNvSpPr>
            <p:nvPr userDrawn="1"/>
          </p:nvSpPr>
          <p:spPr bwMode="auto">
            <a:xfrm>
              <a:off x="3651250" y="547688"/>
              <a:ext cx="142875" cy="117475"/>
            </a:xfrm>
            <a:custGeom>
              <a:avLst/>
              <a:gdLst>
                <a:gd name="T0" fmla="*/ 38 w 38"/>
                <a:gd name="T1" fmla="*/ 2 h 31"/>
                <a:gd name="T2" fmla="*/ 33 w 38"/>
                <a:gd name="T3" fmla="*/ 6 h 31"/>
                <a:gd name="T4" fmla="*/ 30 w 38"/>
                <a:gd name="T5" fmla="*/ 25 h 31"/>
                <a:gd name="T6" fmla="*/ 33 w 38"/>
                <a:gd name="T7" fmla="*/ 30 h 31"/>
                <a:gd name="T8" fmla="*/ 33 w 38"/>
                <a:gd name="T9" fmla="*/ 31 h 31"/>
                <a:gd name="T10" fmla="*/ 19 w 38"/>
                <a:gd name="T11" fmla="*/ 31 h 31"/>
                <a:gd name="T12" fmla="*/ 19 w 38"/>
                <a:gd name="T13" fmla="*/ 30 h 31"/>
                <a:gd name="T14" fmla="*/ 24 w 38"/>
                <a:gd name="T15" fmla="*/ 25 h 31"/>
                <a:gd name="T16" fmla="*/ 26 w 38"/>
                <a:gd name="T17" fmla="*/ 16 h 31"/>
                <a:gd name="T18" fmla="*/ 12 w 38"/>
                <a:gd name="T19" fmla="*/ 16 h 31"/>
                <a:gd name="T20" fmla="*/ 11 w 38"/>
                <a:gd name="T21" fmla="*/ 25 h 31"/>
                <a:gd name="T22" fmla="*/ 14 w 38"/>
                <a:gd name="T23" fmla="*/ 30 h 31"/>
                <a:gd name="T24" fmla="*/ 14 w 38"/>
                <a:gd name="T25" fmla="*/ 31 h 31"/>
                <a:gd name="T26" fmla="*/ 0 w 38"/>
                <a:gd name="T27" fmla="*/ 31 h 31"/>
                <a:gd name="T28" fmla="*/ 1 w 38"/>
                <a:gd name="T29" fmla="*/ 30 h 31"/>
                <a:gd name="T30" fmla="*/ 5 w 38"/>
                <a:gd name="T31" fmla="*/ 25 h 31"/>
                <a:gd name="T32" fmla="*/ 9 w 38"/>
                <a:gd name="T33" fmla="*/ 6 h 31"/>
                <a:gd name="T34" fmla="*/ 5 w 38"/>
                <a:gd name="T35" fmla="*/ 2 h 31"/>
                <a:gd name="T36" fmla="*/ 6 w 38"/>
                <a:gd name="T37" fmla="*/ 0 h 31"/>
                <a:gd name="T38" fmla="*/ 19 w 38"/>
                <a:gd name="T39" fmla="*/ 0 h 31"/>
                <a:gd name="T40" fmla="*/ 19 w 38"/>
                <a:gd name="T41" fmla="*/ 2 h 31"/>
                <a:gd name="T42" fmla="*/ 14 w 38"/>
                <a:gd name="T43" fmla="*/ 6 h 31"/>
                <a:gd name="T44" fmla="*/ 13 w 38"/>
                <a:gd name="T45" fmla="*/ 14 h 31"/>
                <a:gd name="T46" fmla="*/ 27 w 38"/>
                <a:gd name="T47" fmla="*/ 14 h 31"/>
                <a:gd name="T48" fmla="*/ 28 w 38"/>
                <a:gd name="T49" fmla="*/ 6 h 31"/>
                <a:gd name="T50" fmla="*/ 25 w 38"/>
                <a:gd name="T51" fmla="*/ 2 h 31"/>
                <a:gd name="T52" fmla="*/ 25 w 38"/>
                <a:gd name="T53" fmla="*/ 0 h 31"/>
                <a:gd name="T54" fmla="*/ 38 w 38"/>
                <a:gd name="T55" fmla="*/ 0 h 31"/>
                <a:gd name="T56" fmla="*/ 38 w 38"/>
                <a:gd name="T5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1">
                  <a:moveTo>
                    <a:pt x="38" y="2"/>
                  </a:moveTo>
                  <a:cubicBezTo>
                    <a:pt x="34" y="2"/>
                    <a:pt x="34" y="3"/>
                    <a:pt x="33" y="6"/>
                  </a:cubicBezTo>
                  <a:cubicBezTo>
                    <a:pt x="30" y="25"/>
                    <a:pt x="30" y="25"/>
                    <a:pt x="30" y="25"/>
                  </a:cubicBezTo>
                  <a:cubicBezTo>
                    <a:pt x="29" y="29"/>
                    <a:pt x="29" y="30"/>
                    <a:pt x="33" y="30"/>
                  </a:cubicBezTo>
                  <a:cubicBezTo>
                    <a:pt x="33" y="31"/>
                    <a:pt x="33" y="31"/>
                    <a:pt x="33" y="31"/>
                  </a:cubicBezTo>
                  <a:cubicBezTo>
                    <a:pt x="19" y="31"/>
                    <a:pt x="19" y="31"/>
                    <a:pt x="19" y="31"/>
                  </a:cubicBezTo>
                  <a:cubicBezTo>
                    <a:pt x="19" y="30"/>
                    <a:pt x="19" y="30"/>
                    <a:pt x="19" y="30"/>
                  </a:cubicBezTo>
                  <a:cubicBezTo>
                    <a:pt x="23" y="30"/>
                    <a:pt x="24" y="29"/>
                    <a:pt x="24" y="25"/>
                  </a:cubicBezTo>
                  <a:cubicBezTo>
                    <a:pt x="26" y="16"/>
                    <a:pt x="26" y="16"/>
                    <a:pt x="26" y="16"/>
                  </a:cubicBezTo>
                  <a:cubicBezTo>
                    <a:pt x="12" y="16"/>
                    <a:pt x="12" y="16"/>
                    <a:pt x="12" y="16"/>
                  </a:cubicBezTo>
                  <a:cubicBezTo>
                    <a:pt x="11" y="25"/>
                    <a:pt x="11" y="25"/>
                    <a:pt x="11" y="25"/>
                  </a:cubicBezTo>
                  <a:cubicBezTo>
                    <a:pt x="10" y="29"/>
                    <a:pt x="10" y="30"/>
                    <a:pt x="14" y="30"/>
                  </a:cubicBezTo>
                  <a:cubicBezTo>
                    <a:pt x="14" y="31"/>
                    <a:pt x="14" y="31"/>
                    <a:pt x="14" y="31"/>
                  </a:cubicBezTo>
                  <a:cubicBezTo>
                    <a:pt x="0" y="31"/>
                    <a:pt x="0" y="31"/>
                    <a:pt x="0" y="31"/>
                  </a:cubicBezTo>
                  <a:cubicBezTo>
                    <a:pt x="1" y="30"/>
                    <a:pt x="1" y="30"/>
                    <a:pt x="1" y="30"/>
                  </a:cubicBezTo>
                  <a:cubicBezTo>
                    <a:pt x="4" y="30"/>
                    <a:pt x="4" y="29"/>
                    <a:pt x="5" y="25"/>
                  </a:cubicBezTo>
                  <a:cubicBezTo>
                    <a:pt x="9" y="6"/>
                    <a:pt x="9" y="6"/>
                    <a:pt x="9" y="6"/>
                  </a:cubicBezTo>
                  <a:cubicBezTo>
                    <a:pt x="10" y="2"/>
                    <a:pt x="9" y="2"/>
                    <a:pt x="5" y="2"/>
                  </a:cubicBezTo>
                  <a:cubicBezTo>
                    <a:pt x="6" y="0"/>
                    <a:pt x="6" y="0"/>
                    <a:pt x="6" y="0"/>
                  </a:cubicBezTo>
                  <a:cubicBezTo>
                    <a:pt x="19" y="0"/>
                    <a:pt x="19" y="0"/>
                    <a:pt x="19" y="0"/>
                  </a:cubicBezTo>
                  <a:cubicBezTo>
                    <a:pt x="19" y="2"/>
                    <a:pt x="19" y="2"/>
                    <a:pt x="19" y="2"/>
                  </a:cubicBezTo>
                  <a:cubicBezTo>
                    <a:pt x="15" y="2"/>
                    <a:pt x="15" y="3"/>
                    <a:pt x="14" y="6"/>
                  </a:cubicBezTo>
                  <a:cubicBezTo>
                    <a:pt x="13" y="14"/>
                    <a:pt x="13" y="14"/>
                    <a:pt x="13" y="14"/>
                  </a:cubicBezTo>
                  <a:cubicBezTo>
                    <a:pt x="27" y="14"/>
                    <a:pt x="27" y="14"/>
                    <a:pt x="27" y="14"/>
                  </a:cubicBezTo>
                  <a:cubicBezTo>
                    <a:pt x="28" y="6"/>
                    <a:pt x="28" y="6"/>
                    <a:pt x="28" y="6"/>
                  </a:cubicBezTo>
                  <a:cubicBezTo>
                    <a:pt x="29" y="3"/>
                    <a:pt x="28" y="2"/>
                    <a:pt x="25" y="2"/>
                  </a:cubicBezTo>
                  <a:cubicBezTo>
                    <a:pt x="25" y="0"/>
                    <a:pt x="25" y="0"/>
                    <a:pt x="25" y="0"/>
                  </a:cubicBezTo>
                  <a:cubicBezTo>
                    <a:pt x="38" y="0"/>
                    <a:pt x="38" y="0"/>
                    <a:pt x="38" y="0"/>
                  </a:cubicBezTo>
                  <a:lnTo>
                    <a:pt x="38"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p:cNvSpPr>
            <p:nvPr userDrawn="1"/>
          </p:nvSpPr>
          <p:spPr bwMode="auto">
            <a:xfrm>
              <a:off x="3794125" y="547688"/>
              <a:ext cx="106363" cy="117475"/>
            </a:xfrm>
            <a:custGeom>
              <a:avLst/>
              <a:gdLst>
                <a:gd name="T0" fmla="*/ 28 w 28"/>
                <a:gd name="T1" fmla="*/ 0 h 31"/>
                <a:gd name="T2" fmla="*/ 27 w 28"/>
                <a:gd name="T3" fmla="*/ 8 h 31"/>
                <a:gd name="T4" fmla="*/ 25 w 28"/>
                <a:gd name="T5" fmla="*/ 8 h 31"/>
                <a:gd name="T6" fmla="*/ 24 w 28"/>
                <a:gd name="T7" fmla="*/ 4 h 31"/>
                <a:gd name="T8" fmla="*/ 20 w 28"/>
                <a:gd name="T9" fmla="*/ 2 h 31"/>
                <a:gd name="T10" fmla="*/ 17 w 28"/>
                <a:gd name="T11" fmla="*/ 2 h 31"/>
                <a:gd name="T12" fmla="*/ 15 w 28"/>
                <a:gd name="T13" fmla="*/ 4 h 31"/>
                <a:gd name="T14" fmla="*/ 13 w 28"/>
                <a:gd name="T15" fmla="*/ 14 h 31"/>
                <a:gd name="T16" fmla="*/ 17 w 28"/>
                <a:gd name="T17" fmla="*/ 14 h 31"/>
                <a:gd name="T18" fmla="*/ 22 w 28"/>
                <a:gd name="T19" fmla="*/ 11 h 31"/>
                <a:gd name="T20" fmla="*/ 24 w 28"/>
                <a:gd name="T21" fmla="*/ 11 h 31"/>
                <a:gd name="T22" fmla="*/ 22 w 28"/>
                <a:gd name="T23" fmla="*/ 20 h 31"/>
                <a:gd name="T24" fmla="*/ 20 w 28"/>
                <a:gd name="T25" fmla="*/ 20 h 31"/>
                <a:gd name="T26" fmla="*/ 16 w 28"/>
                <a:gd name="T27" fmla="*/ 16 h 31"/>
                <a:gd name="T28" fmla="*/ 12 w 28"/>
                <a:gd name="T29" fmla="*/ 16 h 31"/>
                <a:gd name="T30" fmla="*/ 11 w 28"/>
                <a:gd name="T31" fmla="*/ 25 h 31"/>
                <a:gd name="T32" fmla="*/ 11 w 28"/>
                <a:gd name="T33" fmla="*/ 29 h 31"/>
                <a:gd name="T34" fmla="*/ 15 w 28"/>
                <a:gd name="T35" fmla="*/ 30 h 31"/>
                <a:gd name="T36" fmla="*/ 21 w 28"/>
                <a:gd name="T37" fmla="*/ 28 h 31"/>
                <a:gd name="T38" fmla="*/ 25 w 28"/>
                <a:gd name="T39" fmla="*/ 23 h 31"/>
                <a:gd name="T40" fmla="*/ 26 w 28"/>
                <a:gd name="T41" fmla="*/ 24 h 31"/>
                <a:gd name="T42" fmla="*/ 23 w 28"/>
                <a:gd name="T43" fmla="*/ 31 h 31"/>
                <a:gd name="T44" fmla="*/ 0 w 28"/>
                <a:gd name="T45" fmla="*/ 31 h 31"/>
                <a:gd name="T46" fmla="*/ 0 w 28"/>
                <a:gd name="T47" fmla="*/ 30 h 31"/>
                <a:gd name="T48" fmla="*/ 5 w 28"/>
                <a:gd name="T49" fmla="*/ 25 h 31"/>
                <a:gd name="T50" fmla="*/ 9 w 28"/>
                <a:gd name="T51" fmla="*/ 6 h 31"/>
                <a:gd name="T52" fmla="*/ 6 w 28"/>
                <a:gd name="T53" fmla="*/ 2 h 31"/>
                <a:gd name="T54" fmla="*/ 6 w 28"/>
                <a:gd name="T55" fmla="*/ 0 h 31"/>
                <a:gd name="T56" fmla="*/ 28 w 28"/>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1">
                  <a:moveTo>
                    <a:pt x="28" y="0"/>
                  </a:moveTo>
                  <a:cubicBezTo>
                    <a:pt x="27" y="1"/>
                    <a:pt x="27" y="5"/>
                    <a:pt x="27" y="8"/>
                  </a:cubicBezTo>
                  <a:cubicBezTo>
                    <a:pt x="25" y="8"/>
                    <a:pt x="25" y="8"/>
                    <a:pt x="25" y="8"/>
                  </a:cubicBezTo>
                  <a:cubicBezTo>
                    <a:pt x="25" y="6"/>
                    <a:pt x="25" y="4"/>
                    <a:pt x="24" y="4"/>
                  </a:cubicBezTo>
                  <a:cubicBezTo>
                    <a:pt x="24" y="3"/>
                    <a:pt x="23" y="2"/>
                    <a:pt x="20" y="2"/>
                  </a:cubicBezTo>
                  <a:cubicBezTo>
                    <a:pt x="17" y="2"/>
                    <a:pt x="17" y="2"/>
                    <a:pt x="17" y="2"/>
                  </a:cubicBezTo>
                  <a:cubicBezTo>
                    <a:pt x="15" y="2"/>
                    <a:pt x="15" y="2"/>
                    <a:pt x="15" y="4"/>
                  </a:cubicBezTo>
                  <a:cubicBezTo>
                    <a:pt x="13" y="14"/>
                    <a:pt x="13" y="14"/>
                    <a:pt x="13" y="14"/>
                  </a:cubicBezTo>
                  <a:cubicBezTo>
                    <a:pt x="17" y="14"/>
                    <a:pt x="17" y="14"/>
                    <a:pt x="17" y="14"/>
                  </a:cubicBezTo>
                  <a:cubicBezTo>
                    <a:pt x="21" y="14"/>
                    <a:pt x="21" y="14"/>
                    <a:pt x="22" y="11"/>
                  </a:cubicBezTo>
                  <a:cubicBezTo>
                    <a:pt x="24" y="11"/>
                    <a:pt x="24" y="11"/>
                    <a:pt x="24" y="11"/>
                  </a:cubicBezTo>
                  <a:cubicBezTo>
                    <a:pt x="22" y="20"/>
                    <a:pt x="22" y="20"/>
                    <a:pt x="22" y="20"/>
                  </a:cubicBezTo>
                  <a:cubicBezTo>
                    <a:pt x="20" y="20"/>
                    <a:pt x="20" y="20"/>
                    <a:pt x="20" y="20"/>
                  </a:cubicBezTo>
                  <a:cubicBezTo>
                    <a:pt x="20" y="17"/>
                    <a:pt x="20" y="16"/>
                    <a:pt x="16" y="16"/>
                  </a:cubicBezTo>
                  <a:cubicBezTo>
                    <a:pt x="12" y="16"/>
                    <a:pt x="12" y="16"/>
                    <a:pt x="12" y="16"/>
                  </a:cubicBezTo>
                  <a:cubicBezTo>
                    <a:pt x="11" y="25"/>
                    <a:pt x="11" y="25"/>
                    <a:pt x="11" y="25"/>
                  </a:cubicBezTo>
                  <a:cubicBezTo>
                    <a:pt x="10" y="27"/>
                    <a:pt x="10" y="28"/>
                    <a:pt x="11" y="29"/>
                  </a:cubicBezTo>
                  <a:cubicBezTo>
                    <a:pt x="12" y="29"/>
                    <a:pt x="13" y="30"/>
                    <a:pt x="15" y="30"/>
                  </a:cubicBezTo>
                  <a:cubicBezTo>
                    <a:pt x="18" y="30"/>
                    <a:pt x="20" y="29"/>
                    <a:pt x="21" y="28"/>
                  </a:cubicBezTo>
                  <a:cubicBezTo>
                    <a:pt x="22" y="27"/>
                    <a:pt x="23" y="25"/>
                    <a:pt x="25" y="23"/>
                  </a:cubicBezTo>
                  <a:cubicBezTo>
                    <a:pt x="26" y="24"/>
                    <a:pt x="26" y="24"/>
                    <a:pt x="26" y="24"/>
                  </a:cubicBezTo>
                  <a:cubicBezTo>
                    <a:pt x="26" y="26"/>
                    <a:pt x="24" y="30"/>
                    <a:pt x="23" y="31"/>
                  </a:cubicBezTo>
                  <a:cubicBezTo>
                    <a:pt x="0" y="31"/>
                    <a:pt x="0" y="31"/>
                    <a:pt x="0" y="31"/>
                  </a:cubicBezTo>
                  <a:cubicBezTo>
                    <a:pt x="0" y="30"/>
                    <a:pt x="0" y="30"/>
                    <a:pt x="0" y="30"/>
                  </a:cubicBezTo>
                  <a:cubicBezTo>
                    <a:pt x="4" y="30"/>
                    <a:pt x="4" y="29"/>
                    <a:pt x="5" y="25"/>
                  </a:cubicBezTo>
                  <a:cubicBezTo>
                    <a:pt x="9" y="6"/>
                    <a:pt x="9" y="6"/>
                    <a:pt x="9" y="6"/>
                  </a:cubicBezTo>
                  <a:cubicBezTo>
                    <a:pt x="10" y="3"/>
                    <a:pt x="9" y="2"/>
                    <a:pt x="6" y="2"/>
                  </a:cubicBezTo>
                  <a:cubicBezTo>
                    <a:pt x="6" y="0"/>
                    <a:pt x="6" y="0"/>
                    <a:pt x="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userDrawn="1"/>
          </p:nvSpPr>
          <p:spPr bwMode="auto">
            <a:xfrm>
              <a:off x="3971925" y="547688"/>
              <a:ext cx="161925" cy="120650"/>
            </a:xfrm>
            <a:custGeom>
              <a:avLst/>
              <a:gdLst>
                <a:gd name="T0" fmla="*/ 43 w 43"/>
                <a:gd name="T1" fmla="*/ 2 h 32"/>
                <a:gd name="T2" fmla="*/ 38 w 43"/>
                <a:gd name="T3" fmla="*/ 7 h 32"/>
                <a:gd name="T4" fmla="*/ 25 w 43"/>
                <a:gd name="T5" fmla="*/ 32 h 32"/>
                <a:gd name="T6" fmla="*/ 23 w 43"/>
                <a:gd name="T7" fmla="*/ 32 h 32"/>
                <a:gd name="T8" fmla="*/ 20 w 43"/>
                <a:gd name="T9" fmla="*/ 10 h 32"/>
                <a:gd name="T10" fmla="*/ 20 w 43"/>
                <a:gd name="T11" fmla="*/ 10 h 32"/>
                <a:gd name="T12" fmla="*/ 9 w 43"/>
                <a:gd name="T13" fmla="*/ 32 h 32"/>
                <a:gd name="T14" fmla="*/ 7 w 43"/>
                <a:gd name="T15" fmla="*/ 32 h 32"/>
                <a:gd name="T16" fmla="*/ 4 w 43"/>
                <a:gd name="T17" fmla="*/ 6 h 32"/>
                <a:gd name="T18" fmla="*/ 0 w 43"/>
                <a:gd name="T19" fmla="*/ 2 h 32"/>
                <a:gd name="T20" fmla="*/ 0 w 43"/>
                <a:gd name="T21" fmla="*/ 0 h 32"/>
                <a:gd name="T22" fmla="*/ 12 w 43"/>
                <a:gd name="T23" fmla="*/ 0 h 32"/>
                <a:gd name="T24" fmla="*/ 12 w 43"/>
                <a:gd name="T25" fmla="*/ 2 h 32"/>
                <a:gd name="T26" fmla="*/ 11 w 43"/>
                <a:gd name="T27" fmla="*/ 2 h 32"/>
                <a:gd name="T28" fmla="*/ 9 w 43"/>
                <a:gd name="T29" fmla="*/ 5 h 32"/>
                <a:gd name="T30" fmla="*/ 11 w 43"/>
                <a:gd name="T31" fmla="*/ 23 h 32"/>
                <a:gd name="T32" fmla="*/ 11 w 43"/>
                <a:gd name="T33" fmla="*/ 23 h 32"/>
                <a:gd name="T34" fmla="*/ 22 w 43"/>
                <a:gd name="T35" fmla="*/ 1 h 32"/>
                <a:gd name="T36" fmla="*/ 23 w 43"/>
                <a:gd name="T37" fmla="*/ 1 h 32"/>
                <a:gd name="T38" fmla="*/ 27 w 43"/>
                <a:gd name="T39" fmla="*/ 23 h 32"/>
                <a:gd name="T40" fmla="*/ 27 w 43"/>
                <a:gd name="T41" fmla="*/ 23 h 32"/>
                <a:gd name="T42" fmla="*/ 35 w 43"/>
                <a:gd name="T43" fmla="*/ 6 h 32"/>
                <a:gd name="T44" fmla="*/ 34 w 43"/>
                <a:gd name="T45" fmla="*/ 2 h 32"/>
                <a:gd name="T46" fmla="*/ 33 w 43"/>
                <a:gd name="T47" fmla="*/ 2 h 32"/>
                <a:gd name="T48" fmla="*/ 33 w 43"/>
                <a:gd name="T49" fmla="*/ 0 h 32"/>
                <a:gd name="T50" fmla="*/ 43 w 43"/>
                <a:gd name="T51" fmla="*/ 0 h 32"/>
                <a:gd name="T52" fmla="*/ 43 w 43"/>
                <a:gd name="T53"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32">
                  <a:moveTo>
                    <a:pt x="43" y="2"/>
                  </a:moveTo>
                  <a:cubicBezTo>
                    <a:pt x="40" y="2"/>
                    <a:pt x="40" y="2"/>
                    <a:pt x="38" y="7"/>
                  </a:cubicBezTo>
                  <a:cubicBezTo>
                    <a:pt x="35" y="11"/>
                    <a:pt x="32" y="19"/>
                    <a:pt x="25" y="32"/>
                  </a:cubicBezTo>
                  <a:cubicBezTo>
                    <a:pt x="23" y="32"/>
                    <a:pt x="23" y="32"/>
                    <a:pt x="23" y="32"/>
                  </a:cubicBezTo>
                  <a:cubicBezTo>
                    <a:pt x="20" y="10"/>
                    <a:pt x="20" y="10"/>
                    <a:pt x="20" y="10"/>
                  </a:cubicBezTo>
                  <a:cubicBezTo>
                    <a:pt x="20" y="10"/>
                    <a:pt x="20" y="10"/>
                    <a:pt x="20" y="10"/>
                  </a:cubicBezTo>
                  <a:cubicBezTo>
                    <a:pt x="9" y="32"/>
                    <a:pt x="9" y="32"/>
                    <a:pt x="9" y="32"/>
                  </a:cubicBezTo>
                  <a:cubicBezTo>
                    <a:pt x="7" y="32"/>
                    <a:pt x="7" y="32"/>
                    <a:pt x="7" y="32"/>
                  </a:cubicBezTo>
                  <a:cubicBezTo>
                    <a:pt x="4" y="6"/>
                    <a:pt x="4" y="6"/>
                    <a:pt x="4" y="6"/>
                  </a:cubicBezTo>
                  <a:cubicBezTo>
                    <a:pt x="3" y="3"/>
                    <a:pt x="3" y="2"/>
                    <a:pt x="0" y="2"/>
                  </a:cubicBezTo>
                  <a:cubicBezTo>
                    <a:pt x="0" y="0"/>
                    <a:pt x="0" y="0"/>
                    <a:pt x="0" y="0"/>
                  </a:cubicBezTo>
                  <a:cubicBezTo>
                    <a:pt x="12" y="0"/>
                    <a:pt x="12" y="0"/>
                    <a:pt x="12" y="0"/>
                  </a:cubicBezTo>
                  <a:cubicBezTo>
                    <a:pt x="12" y="2"/>
                    <a:pt x="12" y="2"/>
                    <a:pt x="12" y="2"/>
                  </a:cubicBezTo>
                  <a:cubicBezTo>
                    <a:pt x="11" y="2"/>
                    <a:pt x="11" y="2"/>
                    <a:pt x="11" y="2"/>
                  </a:cubicBezTo>
                  <a:cubicBezTo>
                    <a:pt x="9" y="2"/>
                    <a:pt x="9" y="3"/>
                    <a:pt x="9" y="5"/>
                  </a:cubicBezTo>
                  <a:cubicBezTo>
                    <a:pt x="11" y="23"/>
                    <a:pt x="11" y="23"/>
                    <a:pt x="11" y="23"/>
                  </a:cubicBezTo>
                  <a:cubicBezTo>
                    <a:pt x="11" y="23"/>
                    <a:pt x="11" y="23"/>
                    <a:pt x="11" y="23"/>
                  </a:cubicBezTo>
                  <a:cubicBezTo>
                    <a:pt x="22" y="1"/>
                    <a:pt x="22" y="1"/>
                    <a:pt x="22" y="1"/>
                  </a:cubicBezTo>
                  <a:cubicBezTo>
                    <a:pt x="23" y="1"/>
                    <a:pt x="23" y="1"/>
                    <a:pt x="23" y="1"/>
                  </a:cubicBezTo>
                  <a:cubicBezTo>
                    <a:pt x="27" y="23"/>
                    <a:pt x="27" y="23"/>
                    <a:pt x="27" y="23"/>
                  </a:cubicBezTo>
                  <a:cubicBezTo>
                    <a:pt x="27" y="23"/>
                    <a:pt x="27" y="23"/>
                    <a:pt x="27" y="23"/>
                  </a:cubicBezTo>
                  <a:cubicBezTo>
                    <a:pt x="30" y="17"/>
                    <a:pt x="34" y="10"/>
                    <a:pt x="35" y="6"/>
                  </a:cubicBezTo>
                  <a:cubicBezTo>
                    <a:pt x="36" y="3"/>
                    <a:pt x="36" y="2"/>
                    <a:pt x="34" y="2"/>
                  </a:cubicBezTo>
                  <a:cubicBezTo>
                    <a:pt x="33" y="2"/>
                    <a:pt x="33" y="2"/>
                    <a:pt x="33" y="2"/>
                  </a:cubicBezTo>
                  <a:cubicBezTo>
                    <a:pt x="33" y="0"/>
                    <a:pt x="33" y="0"/>
                    <a:pt x="33" y="0"/>
                  </a:cubicBezTo>
                  <a:cubicBezTo>
                    <a:pt x="43" y="0"/>
                    <a:pt x="43" y="0"/>
                    <a:pt x="43" y="0"/>
                  </a:cubicBezTo>
                  <a:lnTo>
                    <a:pt x="43"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9"/>
            <p:cNvSpPr>
              <a:spLocks noEditPoints="1"/>
            </p:cNvSpPr>
            <p:nvPr userDrawn="1"/>
          </p:nvSpPr>
          <p:spPr bwMode="auto">
            <a:xfrm>
              <a:off x="4141788" y="547688"/>
              <a:ext cx="112713" cy="120650"/>
            </a:xfrm>
            <a:custGeom>
              <a:avLst/>
              <a:gdLst>
                <a:gd name="T0" fmla="*/ 30 w 30"/>
                <a:gd name="T1" fmla="*/ 13 h 32"/>
                <a:gd name="T2" fmla="*/ 13 w 30"/>
                <a:gd name="T3" fmla="*/ 32 h 32"/>
                <a:gd name="T4" fmla="*/ 0 w 30"/>
                <a:gd name="T5" fmla="*/ 19 h 32"/>
                <a:gd name="T6" fmla="*/ 17 w 30"/>
                <a:gd name="T7" fmla="*/ 0 h 32"/>
                <a:gd name="T8" fmla="*/ 30 w 30"/>
                <a:gd name="T9" fmla="*/ 13 h 32"/>
                <a:gd name="T10" fmla="*/ 6 w 30"/>
                <a:gd name="T11" fmla="*/ 20 h 32"/>
                <a:gd name="T12" fmla="*/ 13 w 30"/>
                <a:gd name="T13" fmla="*/ 30 h 32"/>
                <a:gd name="T14" fmla="*/ 24 w 30"/>
                <a:gd name="T15" fmla="*/ 12 h 32"/>
                <a:gd name="T16" fmla="*/ 17 w 30"/>
                <a:gd name="T17" fmla="*/ 1 h 32"/>
                <a:gd name="T18" fmla="*/ 6 w 30"/>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2">
                  <a:moveTo>
                    <a:pt x="30" y="13"/>
                  </a:moveTo>
                  <a:cubicBezTo>
                    <a:pt x="30" y="24"/>
                    <a:pt x="23" y="32"/>
                    <a:pt x="13" y="32"/>
                  </a:cubicBezTo>
                  <a:cubicBezTo>
                    <a:pt x="5" y="32"/>
                    <a:pt x="0" y="27"/>
                    <a:pt x="0" y="19"/>
                  </a:cubicBezTo>
                  <a:cubicBezTo>
                    <a:pt x="0" y="8"/>
                    <a:pt x="7" y="0"/>
                    <a:pt x="17" y="0"/>
                  </a:cubicBezTo>
                  <a:cubicBezTo>
                    <a:pt x="25" y="0"/>
                    <a:pt x="30" y="5"/>
                    <a:pt x="30" y="13"/>
                  </a:cubicBezTo>
                  <a:close/>
                  <a:moveTo>
                    <a:pt x="6" y="20"/>
                  </a:moveTo>
                  <a:cubicBezTo>
                    <a:pt x="6" y="26"/>
                    <a:pt x="8" y="30"/>
                    <a:pt x="13" y="30"/>
                  </a:cubicBezTo>
                  <a:cubicBezTo>
                    <a:pt x="20" y="30"/>
                    <a:pt x="24" y="20"/>
                    <a:pt x="24" y="12"/>
                  </a:cubicBezTo>
                  <a:cubicBezTo>
                    <a:pt x="24" y="6"/>
                    <a:pt x="22" y="1"/>
                    <a:pt x="17" y="1"/>
                  </a:cubicBezTo>
                  <a:cubicBezTo>
                    <a:pt x="11" y="1"/>
                    <a:pt x="6" y="11"/>
                    <a:pt x="6"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0"/>
            <p:cNvSpPr>
              <a:spLocks noEditPoints="1"/>
            </p:cNvSpPr>
            <p:nvPr userDrawn="1"/>
          </p:nvSpPr>
          <p:spPr bwMode="auto">
            <a:xfrm>
              <a:off x="4260850" y="547688"/>
              <a:ext cx="109538" cy="120650"/>
            </a:xfrm>
            <a:custGeom>
              <a:avLst/>
              <a:gdLst>
                <a:gd name="T0" fmla="*/ 29 w 29"/>
                <a:gd name="T1" fmla="*/ 32 h 32"/>
                <a:gd name="T2" fmla="*/ 28 w 29"/>
                <a:gd name="T3" fmla="*/ 32 h 32"/>
                <a:gd name="T4" fmla="*/ 19 w 29"/>
                <a:gd name="T5" fmla="*/ 27 h 32"/>
                <a:gd name="T6" fmla="*/ 16 w 29"/>
                <a:gd name="T7" fmla="*/ 20 h 32"/>
                <a:gd name="T8" fmla="*/ 14 w 29"/>
                <a:gd name="T9" fmla="*/ 18 h 32"/>
                <a:gd name="T10" fmla="*/ 12 w 29"/>
                <a:gd name="T11" fmla="*/ 18 h 32"/>
                <a:gd name="T12" fmla="*/ 11 w 29"/>
                <a:gd name="T13" fmla="*/ 25 h 32"/>
                <a:gd name="T14" fmla="*/ 14 w 29"/>
                <a:gd name="T15" fmla="*/ 30 h 32"/>
                <a:gd name="T16" fmla="*/ 14 w 29"/>
                <a:gd name="T17" fmla="*/ 31 h 32"/>
                <a:gd name="T18" fmla="*/ 0 w 29"/>
                <a:gd name="T19" fmla="*/ 31 h 32"/>
                <a:gd name="T20" fmla="*/ 1 w 29"/>
                <a:gd name="T21" fmla="*/ 30 h 32"/>
                <a:gd name="T22" fmla="*/ 6 w 29"/>
                <a:gd name="T23" fmla="*/ 25 h 32"/>
                <a:gd name="T24" fmla="*/ 9 w 29"/>
                <a:gd name="T25" fmla="*/ 6 h 32"/>
                <a:gd name="T26" fmla="*/ 6 w 29"/>
                <a:gd name="T27" fmla="*/ 2 h 32"/>
                <a:gd name="T28" fmla="*/ 6 w 29"/>
                <a:gd name="T29" fmla="*/ 0 h 32"/>
                <a:gd name="T30" fmla="*/ 18 w 29"/>
                <a:gd name="T31" fmla="*/ 0 h 32"/>
                <a:gd name="T32" fmla="*/ 25 w 29"/>
                <a:gd name="T33" fmla="*/ 2 h 32"/>
                <a:gd name="T34" fmla="*/ 28 w 29"/>
                <a:gd name="T35" fmla="*/ 8 h 32"/>
                <a:gd name="T36" fmla="*/ 21 w 29"/>
                <a:gd name="T37" fmla="*/ 17 h 32"/>
                <a:gd name="T38" fmla="*/ 23 w 29"/>
                <a:gd name="T39" fmla="*/ 23 h 32"/>
                <a:gd name="T40" fmla="*/ 26 w 29"/>
                <a:gd name="T41" fmla="*/ 28 h 32"/>
                <a:gd name="T42" fmla="*/ 29 w 29"/>
                <a:gd name="T43" fmla="*/ 30 h 32"/>
                <a:gd name="T44" fmla="*/ 29 w 29"/>
                <a:gd name="T45" fmla="*/ 32 h 32"/>
                <a:gd name="T46" fmla="*/ 14 w 29"/>
                <a:gd name="T47" fmla="*/ 16 h 32"/>
                <a:gd name="T48" fmla="*/ 19 w 29"/>
                <a:gd name="T49" fmla="*/ 15 h 32"/>
                <a:gd name="T50" fmla="*/ 22 w 29"/>
                <a:gd name="T51" fmla="*/ 8 h 32"/>
                <a:gd name="T52" fmla="*/ 18 w 29"/>
                <a:gd name="T53" fmla="*/ 2 h 32"/>
                <a:gd name="T54" fmla="*/ 16 w 29"/>
                <a:gd name="T55" fmla="*/ 3 h 32"/>
                <a:gd name="T56" fmla="*/ 15 w 29"/>
                <a:gd name="T57" fmla="*/ 5 h 32"/>
                <a:gd name="T58" fmla="*/ 13 w 29"/>
                <a:gd name="T59" fmla="*/ 16 h 32"/>
                <a:gd name="T60" fmla="*/ 14 w 29"/>
                <a:gd name="T6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2">
                  <a:moveTo>
                    <a:pt x="29" y="32"/>
                  </a:moveTo>
                  <a:cubicBezTo>
                    <a:pt x="28" y="32"/>
                    <a:pt x="28" y="32"/>
                    <a:pt x="28" y="32"/>
                  </a:cubicBezTo>
                  <a:cubicBezTo>
                    <a:pt x="22" y="32"/>
                    <a:pt x="21" y="30"/>
                    <a:pt x="19" y="27"/>
                  </a:cubicBezTo>
                  <a:cubicBezTo>
                    <a:pt x="18" y="25"/>
                    <a:pt x="17" y="23"/>
                    <a:pt x="16" y="20"/>
                  </a:cubicBezTo>
                  <a:cubicBezTo>
                    <a:pt x="16" y="18"/>
                    <a:pt x="15" y="18"/>
                    <a:pt x="14" y="18"/>
                  </a:cubicBezTo>
                  <a:cubicBezTo>
                    <a:pt x="12" y="18"/>
                    <a:pt x="12" y="18"/>
                    <a:pt x="12" y="18"/>
                  </a:cubicBezTo>
                  <a:cubicBezTo>
                    <a:pt x="11" y="25"/>
                    <a:pt x="11" y="25"/>
                    <a:pt x="11" y="25"/>
                  </a:cubicBezTo>
                  <a:cubicBezTo>
                    <a:pt x="10" y="29"/>
                    <a:pt x="10" y="30"/>
                    <a:pt x="14" y="30"/>
                  </a:cubicBezTo>
                  <a:cubicBezTo>
                    <a:pt x="14" y="31"/>
                    <a:pt x="14" y="31"/>
                    <a:pt x="14" y="31"/>
                  </a:cubicBezTo>
                  <a:cubicBezTo>
                    <a:pt x="0" y="31"/>
                    <a:pt x="0" y="31"/>
                    <a:pt x="0" y="31"/>
                  </a:cubicBezTo>
                  <a:cubicBezTo>
                    <a:pt x="1" y="30"/>
                    <a:pt x="1" y="30"/>
                    <a:pt x="1" y="30"/>
                  </a:cubicBezTo>
                  <a:cubicBezTo>
                    <a:pt x="4" y="30"/>
                    <a:pt x="5" y="29"/>
                    <a:pt x="6" y="25"/>
                  </a:cubicBezTo>
                  <a:cubicBezTo>
                    <a:pt x="9" y="6"/>
                    <a:pt x="9" y="6"/>
                    <a:pt x="9" y="6"/>
                  </a:cubicBezTo>
                  <a:cubicBezTo>
                    <a:pt x="10" y="2"/>
                    <a:pt x="10" y="2"/>
                    <a:pt x="6" y="2"/>
                  </a:cubicBezTo>
                  <a:cubicBezTo>
                    <a:pt x="6" y="0"/>
                    <a:pt x="6" y="0"/>
                    <a:pt x="6" y="0"/>
                  </a:cubicBezTo>
                  <a:cubicBezTo>
                    <a:pt x="18" y="0"/>
                    <a:pt x="18" y="0"/>
                    <a:pt x="18" y="0"/>
                  </a:cubicBezTo>
                  <a:cubicBezTo>
                    <a:pt x="21" y="0"/>
                    <a:pt x="23" y="1"/>
                    <a:pt x="25" y="2"/>
                  </a:cubicBezTo>
                  <a:cubicBezTo>
                    <a:pt x="27" y="3"/>
                    <a:pt x="28" y="5"/>
                    <a:pt x="28" y="8"/>
                  </a:cubicBezTo>
                  <a:cubicBezTo>
                    <a:pt x="28" y="13"/>
                    <a:pt x="25" y="16"/>
                    <a:pt x="21" y="17"/>
                  </a:cubicBezTo>
                  <a:cubicBezTo>
                    <a:pt x="21" y="18"/>
                    <a:pt x="22" y="21"/>
                    <a:pt x="23" y="23"/>
                  </a:cubicBezTo>
                  <a:cubicBezTo>
                    <a:pt x="25" y="26"/>
                    <a:pt x="26" y="27"/>
                    <a:pt x="26" y="28"/>
                  </a:cubicBezTo>
                  <a:cubicBezTo>
                    <a:pt x="27" y="30"/>
                    <a:pt x="28" y="30"/>
                    <a:pt x="29" y="30"/>
                  </a:cubicBezTo>
                  <a:lnTo>
                    <a:pt x="29" y="32"/>
                  </a:lnTo>
                  <a:close/>
                  <a:moveTo>
                    <a:pt x="14" y="16"/>
                  </a:moveTo>
                  <a:cubicBezTo>
                    <a:pt x="16" y="16"/>
                    <a:pt x="18" y="16"/>
                    <a:pt x="19" y="15"/>
                  </a:cubicBezTo>
                  <a:cubicBezTo>
                    <a:pt x="21" y="14"/>
                    <a:pt x="22" y="11"/>
                    <a:pt x="22" y="8"/>
                  </a:cubicBezTo>
                  <a:cubicBezTo>
                    <a:pt x="22" y="4"/>
                    <a:pt x="20" y="2"/>
                    <a:pt x="18" y="2"/>
                  </a:cubicBezTo>
                  <a:cubicBezTo>
                    <a:pt x="17" y="2"/>
                    <a:pt x="16" y="2"/>
                    <a:pt x="16" y="3"/>
                  </a:cubicBezTo>
                  <a:cubicBezTo>
                    <a:pt x="15" y="3"/>
                    <a:pt x="15" y="4"/>
                    <a:pt x="15" y="5"/>
                  </a:cubicBezTo>
                  <a:cubicBezTo>
                    <a:pt x="13" y="16"/>
                    <a:pt x="13" y="16"/>
                    <a:pt x="13" y="16"/>
                  </a:cubicBezTo>
                  <a:lnTo>
                    <a:pt x="1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1"/>
            <p:cNvSpPr>
              <a:spLocks/>
            </p:cNvSpPr>
            <p:nvPr userDrawn="1"/>
          </p:nvSpPr>
          <p:spPr bwMode="auto">
            <a:xfrm>
              <a:off x="4381500" y="547688"/>
              <a:ext cx="95250" cy="117475"/>
            </a:xfrm>
            <a:custGeom>
              <a:avLst/>
              <a:gdLst>
                <a:gd name="T0" fmla="*/ 25 w 25"/>
                <a:gd name="T1" fmla="*/ 24 h 31"/>
                <a:gd name="T2" fmla="*/ 22 w 25"/>
                <a:gd name="T3" fmla="*/ 31 h 31"/>
                <a:gd name="T4" fmla="*/ 0 w 25"/>
                <a:gd name="T5" fmla="*/ 31 h 31"/>
                <a:gd name="T6" fmla="*/ 0 w 25"/>
                <a:gd name="T7" fmla="*/ 30 h 31"/>
                <a:gd name="T8" fmla="*/ 5 w 25"/>
                <a:gd name="T9" fmla="*/ 26 h 31"/>
                <a:gd name="T10" fmla="*/ 9 w 25"/>
                <a:gd name="T11" fmla="*/ 6 h 31"/>
                <a:gd name="T12" fmla="*/ 6 w 25"/>
                <a:gd name="T13" fmla="*/ 2 h 31"/>
                <a:gd name="T14" fmla="*/ 6 w 25"/>
                <a:gd name="T15" fmla="*/ 0 h 31"/>
                <a:gd name="T16" fmla="*/ 19 w 25"/>
                <a:gd name="T17" fmla="*/ 0 h 31"/>
                <a:gd name="T18" fmla="*/ 19 w 25"/>
                <a:gd name="T19" fmla="*/ 2 h 31"/>
                <a:gd name="T20" fmla="*/ 14 w 25"/>
                <a:gd name="T21" fmla="*/ 6 h 31"/>
                <a:gd name="T22" fmla="*/ 11 w 25"/>
                <a:gd name="T23" fmla="*/ 25 h 31"/>
                <a:gd name="T24" fmla="*/ 11 w 25"/>
                <a:gd name="T25" fmla="*/ 29 h 31"/>
                <a:gd name="T26" fmla="*/ 15 w 25"/>
                <a:gd name="T27" fmla="*/ 30 h 31"/>
                <a:gd name="T28" fmla="*/ 20 w 25"/>
                <a:gd name="T29" fmla="*/ 28 h 31"/>
                <a:gd name="T30" fmla="*/ 24 w 25"/>
                <a:gd name="T31" fmla="*/ 23 h 31"/>
                <a:gd name="T32" fmla="*/ 25 w 25"/>
                <a:gd name="T3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1">
                  <a:moveTo>
                    <a:pt x="25" y="24"/>
                  </a:moveTo>
                  <a:cubicBezTo>
                    <a:pt x="25" y="25"/>
                    <a:pt x="23" y="30"/>
                    <a:pt x="22" y="31"/>
                  </a:cubicBezTo>
                  <a:cubicBezTo>
                    <a:pt x="0" y="31"/>
                    <a:pt x="0" y="31"/>
                    <a:pt x="0" y="31"/>
                  </a:cubicBezTo>
                  <a:cubicBezTo>
                    <a:pt x="0" y="30"/>
                    <a:pt x="0" y="30"/>
                    <a:pt x="0" y="30"/>
                  </a:cubicBezTo>
                  <a:cubicBezTo>
                    <a:pt x="4" y="30"/>
                    <a:pt x="4" y="29"/>
                    <a:pt x="5" y="26"/>
                  </a:cubicBezTo>
                  <a:cubicBezTo>
                    <a:pt x="9" y="6"/>
                    <a:pt x="9" y="6"/>
                    <a:pt x="9" y="6"/>
                  </a:cubicBezTo>
                  <a:cubicBezTo>
                    <a:pt x="10" y="3"/>
                    <a:pt x="9" y="2"/>
                    <a:pt x="6" y="2"/>
                  </a:cubicBezTo>
                  <a:cubicBezTo>
                    <a:pt x="6" y="0"/>
                    <a:pt x="6" y="0"/>
                    <a:pt x="6" y="0"/>
                  </a:cubicBezTo>
                  <a:cubicBezTo>
                    <a:pt x="19" y="0"/>
                    <a:pt x="19" y="0"/>
                    <a:pt x="19" y="0"/>
                  </a:cubicBezTo>
                  <a:cubicBezTo>
                    <a:pt x="19" y="2"/>
                    <a:pt x="19" y="2"/>
                    <a:pt x="19" y="2"/>
                  </a:cubicBezTo>
                  <a:cubicBezTo>
                    <a:pt x="15" y="2"/>
                    <a:pt x="15" y="3"/>
                    <a:pt x="14" y="6"/>
                  </a:cubicBezTo>
                  <a:cubicBezTo>
                    <a:pt x="11" y="25"/>
                    <a:pt x="11" y="25"/>
                    <a:pt x="11" y="25"/>
                  </a:cubicBezTo>
                  <a:cubicBezTo>
                    <a:pt x="10" y="27"/>
                    <a:pt x="10" y="28"/>
                    <a:pt x="11" y="29"/>
                  </a:cubicBezTo>
                  <a:cubicBezTo>
                    <a:pt x="12" y="29"/>
                    <a:pt x="13" y="30"/>
                    <a:pt x="15" y="30"/>
                  </a:cubicBezTo>
                  <a:cubicBezTo>
                    <a:pt x="17" y="30"/>
                    <a:pt x="19" y="29"/>
                    <a:pt x="20" y="28"/>
                  </a:cubicBezTo>
                  <a:cubicBezTo>
                    <a:pt x="21" y="27"/>
                    <a:pt x="22" y="25"/>
                    <a:pt x="24" y="23"/>
                  </a:cubicBezTo>
                  <a:lnTo>
                    <a:pt x="25"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
            <p:cNvSpPr>
              <a:spLocks noEditPoints="1"/>
            </p:cNvSpPr>
            <p:nvPr userDrawn="1"/>
          </p:nvSpPr>
          <p:spPr bwMode="auto">
            <a:xfrm>
              <a:off x="4487863" y="547688"/>
              <a:ext cx="127000" cy="117475"/>
            </a:xfrm>
            <a:custGeom>
              <a:avLst/>
              <a:gdLst>
                <a:gd name="T0" fmla="*/ 18 w 34"/>
                <a:gd name="T1" fmla="*/ 0 h 31"/>
                <a:gd name="T2" fmla="*/ 34 w 34"/>
                <a:gd name="T3" fmla="*/ 14 h 31"/>
                <a:gd name="T4" fmla="*/ 26 w 34"/>
                <a:gd name="T5" fmla="*/ 28 h 31"/>
                <a:gd name="T6" fmla="*/ 11 w 34"/>
                <a:gd name="T7" fmla="*/ 31 h 31"/>
                <a:gd name="T8" fmla="*/ 0 w 34"/>
                <a:gd name="T9" fmla="*/ 31 h 31"/>
                <a:gd name="T10" fmla="*/ 0 w 34"/>
                <a:gd name="T11" fmla="*/ 30 h 31"/>
                <a:gd name="T12" fmla="*/ 5 w 34"/>
                <a:gd name="T13" fmla="*/ 26 h 31"/>
                <a:gd name="T14" fmla="*/ 9 w 34"/>
                <a:gd name="T15" fmla="*/ 6 h 31"/>
                <a:gd name="T16" fmla="*/ 5 w 34"/>
                <a:gd name="T17" fmla="*/ 2 h 31"/>
                <a:gd name="T18" fmla="*/ 6 w 34"/>
                <a:gd name="T19" fmla="*/ 0 h 31"/>
                <a:gd name="T20" fmla="*/ 18 w 34"/>
                <a:gd name="T21" fmla="*/ 0 h 31"/>
                <a:gd name="T22" fmla="*/ 11 w 34"/>
                <a:gd name="T23" fmla="*/ 25 h 31"/>
                <a:gd name="T24" fmla="*/ 11 w 34"/>
                <a:gd name="T25" fmla="*/ 29 h 31"/>
                <a:gd name="T26" fmla="*/ 14 w 34"/>
                <a:gd name="T27" fmla="*/ 30 h 31"/>
                <a:gd name="T28" fmla="*/ 28 w 34"/>
                <a:gd name="T29" fmla="*/ 13 h 31"/>
                <a:gd name="T30" fmla="*/ 18 w 34"/>
                <a:gd name="T31" fmla="*/ 2 h 31"/>
                <a:gd name="T32" fmla="*/ 15 w 34"/>
                <a:gd name="T33" fmla="*/ 3 h 31"/>
                <a:gd name="T34" fmla="*/ 14 w 34"/>
                <a:gd name="T35" fmla="*/ 5 h 31"/>
                <a:gd name="T36" fmla="*/ 11 w 34"/>
                <a:gd name="T3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1">
                  <a:moveTo>
                    <a:pt x="18" y="0"/>
                  </a:moveTo>
                  <a:cubicBezTo>
                    <a:pt x="28" y="0"/>
                    <a:pt x="34" y="4"/>
                    <a:pt x="34" y="14"/>
                  </a:cubicBezTo>
                  <a:cubicBezTo>
                    <a:pt x="34" y="19"/>
                    <a:pt x="31" y="25"/>
                    <a:pt x="26" y="28"/>
                  </a:cubicBezTo>
                  <a:cubicBezTo>
                    <a:pt x="22" y="31"/>
                    <a:pt x="17" y="31"/>
                    <a:pt x="11" y="31"/>
                  </a:cubicBezTo>
                  <a:cubicBezTo>
                    <a:pt x="0" y="31"/>
                    <a:pt x="0" y="31"/>
                    <a:pt x="0" y="31"/>
                  </a:cubicBezTo>
                  <a:cubicBezTo>
                    <a:pt x="0" y="30"/>
                    <a:pt x="0" y="30"/>
                    <a:pt x="0" y="30"/>
                  </a:cubicBezTo>
                  <a:cubicBezTo>
                    <a:pt x="4" y="30"/>
                    <a:pt x="4" y="29"/>
                    <a:pt x="5" y="26"/>
                  </a:cubicBezTo>
                  <a:cubicBezTo>
                    <a:pt x="9" y="6"/>
                    <a:pt x="9" y="6"/>
                    <a:pt x="9" y="6"/>
                  </a:cubicBezTo>
                  <a:cubicBezTo>
                    <a:pt x="9" y="3"/>
                    <a:pt x="9" y="2"/>
                    <a:pt x="5" y="2"/>
                  </a:cubicBezTo>
                  <a:cubicBezTo>
                    <a:pt x="6" y="0"/>
                    <a:pt x="6" y="0"/>
                    <a:pt x="6" y="0"/>
                  </a:cubicBezTo>
                  <a:lnTo>
                    <a:pt x="18" y="0"/>
                  </a:lnTo>
                  <a:close/>
                  <a:moveTo>
                    <a:pt x="11" y="25"/>
                  </a:moveTo>
                  <a:cubicBezTo>
                    <a:pt x="10" y="27"/>
                    <a:pt x="10" y="28"/>
                    <a:pt x="11" y="29"/>
                  </a:cubicBezTo>
                  <a:cubicBezTo>
                    <a:pt x="12" y="29"/>
                    <a:pt x="13" y="30"/>
                    <a:pt x="14" y="30"/>
                  </a:cubicBezTo>
                  <a:cubicBezTo>
                    <a:pt x="23" y="30"/>
                    <a:pt x="28" y="22"/>
                    <a:pt x="28" y="13"/>
                  </a:cubicBezTo>
                  <a:cubicBezTo>
                    <a:pt x="28" y="7"/>
                    <a:pt x="25" y="2"/>
                    <a:pt x="18" y="2"/>
                  </a:cubicBezTo>
                  <a:cubicBezTo>
                    <a:pt x="17" y="2"/>
                    <a:pt x="16" y="2"/>
                    <a:pt x="15" y="3"/>
                  </a:cubicBezTo>
                  <a:cubicBezTo>
                    <a:pt x="15" y="3"/>
                    <a:pt x="15" y="4"/>
                    <a:pt x="14" y="5"/>
                  </a:cubicBezTo>
                  <a:lnTo>
                    <a:pt x="1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p:cNvSpPr>
              <a:spLocks/>
            </p:cNvSpPr>
            <p:nvPr userDrawn="1"/>
          </p:nvSpPr>
          <p:spPr bwMode="auto">
            <a:xfrm>
              <a:off x="4686300" y="542925"/>
              <a:ext cx="106363" cy="122238"/>
            </a:xfrm>
            <a:custGeom>
              <a:avLst/>
              <a:gdLst>
                <a:gd name="T0" fmla="*/ 28 w 28"/>
                <a:gd name="T1" fmla="*/ 0 h 32"/>
                <a:gd name="T2" fmla="*/ 27 w 28"/>
                <a:gd name="T3" fmla="*/ 9 h 32"/>
                <a:gd name="T4" fmla="*/ 25 w 28"/>
                <a:gd name="T5" fmla="*/ 9 h 32"/>
                <a:gd name="T6" fmla="*/ 25 w 28"/>
                <a:gd name="T7" fmla="*/ 5 h 32"/>
                <a:gd name="T8" fmla="*/ 20 w 28"/>
                <a:gd name="T9" fmla="*/ 3 h 32"/>
                <a:gd name="T10" fmla="*/ 17 w 28"/>
                <a:gd name="T11" fmla="*/ 3 h 32"/>
                <a:gd name="T12" fmla="*/ 13 w 28"/>
                <a:gd name="T13" fmla="*/ 26 h 32"/>
                <a:gd name="T14" fmla="*/ 17 w 28"/>
                <a:gd name="T15" fmla="*/ 31 h 32"/>
                <a:gd name="T16" fmla="*/ 17 w 28"/>
                <a:gd name="T17" fmla="*/ 32 h 32"/>
                <a:gd name="T18" fmla="*/ 2 w 28"/>
                <a:gd name="T19" fmla="*/ 32 h 32"/>
                <a:gd name="T20" fmla="*/ 2 w 28"/>
                <a:gd name="T21" fmla="*/ 31 h 32"/>
                <a:gd name="T22" fmla="*/ 8 w 28"/>
                <a:gd name="T23" fmla="*/ 26 h 32"/>
                <a:gd name="T24" fmla="*/ 12 w 28"/>
                <a:gd name="T25" fmla="*/ 3 h 32"/>
                <a:gd name="T26" fmla="*/ 10 w 28"/>
                <a:gd name="T27" fmla="*/ 3 h 32"/>
                <a:gd name="T28" fmla="*/ 4 w 28"/>
                <a:gd name="T29" fmla="*/ 5 h 32"/>
                <a:gd name="T30" fmla="*/ 2 w 28"/>
                <a:gd name="T31" fmla="*/ 9 h 32"/>
                <a:gd name="T32" fmla="*/ 0 w 28"/>
                <a:gd name="T33" fmla="*/ 9 h 32"/>
                <a:gd name="T34" fmla="*/ 3 w 28"/>
                <a:gd name="T35" fmla="*/ 0 h 32"/>
                <a:gd name="T36" fmla="*/ 4 w 28"/>
                <a:gd name="T37" fmla="*/ 0 h 32"/>
                <a:gd name="T38" fmla="*/ 6 w 28"/>
                <a:gd name="T39" fmla="*/ 1 h 32"/>
                <a:gd name="T40" fmla="*/ 25 w 28"/>
                <a:gd name="T41" fmla="*/ 1 h 32"/>
                <a:gd name="T42" fmla="*/ 27 w 28"/>
                <a:gd name="T43" fmla="*/ 0 h 32"/>
                <a:gd name="T44" fmla="*/ 28 w 2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2">
                  <a:moveTo>
                    <a:pt x="28" y="0"/>
                  </a:moveTo>
                  <a:cubicBezTo>
                    <a:pt x="28" y="2"/>
                    <a:pt x="27" y="6"/>
                    <a:pt x="27" y="9"/>
                  </a:cubicBezTo>
                  <a:cubicBezTo>
                    <a:pt x="25" y="9"/>
                    <a:pt x="25" y="9"/>
                    <a:pt x="25" y="9"/>
                  </a:cubicBezTo>
                  <a:cubicBezTo>
                    <a:pt x="25" y="7"/>
                    <a:pt x="25" y="5"/>
                    <a:pt x="25" y="5"/>
                  </a:cubicBezTo>
                  <a:cubicBezTo>
                    <a:pt x="24" y="3"/>
                    <a:pt x="23" y="3"/>
                    <a:pt x="20" y="3"/>
                  </a:cubicBezTo>
                  <a:cubicBezTo>
                    <a:pt x="17" y="3"/>
                    <a:pt x="17" y="3"/>
                    <a:pt x="17" y="3"/>
                  </a:cubicBezTo>
                  <a:cubicBezTo>
                    <a:pt x="13" y="26"/>
                    <a:pt x="13" y="26"/>
                    <a:pt x="13" y="26"/>
                  </a:cubicBezTo>
                  <a:cubicBezTo>
                    <a:pt x="12" y="30"/>
                    <a:pt x="13" y="31"/>
                    <a:pt x="17" y="31"/>
                  </a:cubicBezTo>
                  <a:cubicBezTo>
                    <a:pt x="17" y="32"/>
                    <a:pt x="17" y="32"/>
                    <a:pt x="17" y="32"/>
                  </a:cubicBezTo>
                  <a:cubicBezTo>
                    <a:pt x="2" y="32"/>
                    <a:pt x="2" y="32"/>
                    <a:pt x="2" y="32"/>
                  </a:cubicBezTo>
                  <a:cubicBezTo>
                    <a:pt x="2" y="31"/>
                    <a:pt x="2" y="31"/>
                    <a:pt x="2" y="31"/>
                  </a:cubicBezTo>
                  <a:cubicBezTo>
                    <a:pt x="7" y="31"/>
                    <a:pt x="7" y="30"/>
                    <a:pt x="8" y="26"/>
                  </a:cubicBezTo>
                  <a:cubicBezTo>
                    <a:pt x="12" y="3"/>
                    <a:pt x="12" y="3"/>
                    <a:pt x="12" y="3"/>
                  </a:cubicBezTo>
                  <a:cubicBezTo>
                    <a:pt x="10" y="3"/>
                    <a:pt x="10" y="3"/>
                    <a:pt x="10" y="3"/>
                  </a:cubicBezTo>
                  <a:cubicBezTo>
                    <a:pt x="6" y="3"/>
                    <a:pt x="5" y="4"/>
                    <a:pt x="4" y="5"/>
                  </a:cubicBezTo>
                  <a:cubicBezTo>
                    <a:pt x="4" y="6"/>
                    <a:pt x="3" y="7"/>
                    <a:pt x="2" y="9"/>
                  </a:cubicBezTo>
                  <a:cubicBezTo>
                    <a:pt x="0" y="9"/>
                    <a:pt x="0" y="9"/>
                    <a:pt x="0" y="9"/>
                  </a:cubicBezTo>
                  <a:cubicBezTo>
                    <a:pt x="1" y="6"/>
                    <a:pt x="2" y="3"/>
                    <a:pt x="3" y="0"/>
                  </a:cubicBezTo>
                  <a:cubicBezTo>
                    <a:pt x="4" y="0"/>
                    <a:pt x="4" y="0"/>
                    <a:pt x="4" y="0"/>
                  </a:cubicBezTo>
                  <a:cubicBezTo>
                    <a:pt x="4" y="1"/>
                    <a:pt x="5" y="1"/>
                    <a:pt x="6" y="1"/>
                  </a:cubicBezTo>
                  <a:cubicBezTo>
                    <a:pt x="25" y="1"/>
                    <a:pt x="25" y="1"/>
                    <a:pt x="25" y="1"/>
                  </a:cubicBezTo>
                  <a:cubicBezTo>
                    <a:pt x="26" y="1"/>
                    <a:pt x="26" y="1"/>
                    <a:pt x="27"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
            <p:cNvSpPr>
              <a:spLocks noEditPoints="1"/>
            </p:cNvSpPr>
            <p:nvPr userDrawn="1"/>
          </p:nvSpPr>
          <p:spPr bwMode="auto">
            <a:xfrm>
              <a:off x="4803775" y="547688"/>
              <a:ext cx="115888" cy="120650"/>
            </a:xfrm>
            <a:custGeom>
              <a:avLst/>
              <a:gdLst>
                <a:gd name="T0" fmla="*/ 31 w 31"/>
                <a:gd name="T1" fmla="*/ 13 h 32"/>
                <a:gd name="T2" fmla="*/ 13 w 31"/>
                <a:gd name="T3" fmla="*/ 32 h 32"/>
                <a:gd name="T4" fmla="*/ 0 w 31"/>
                <a:gd name="T5" fmla="*/ 19 h 32"/>
                <a:gd name="T6" fmla="*/ 18 w 31"/>
                <a:gd name="T7" fmla="*/ 0 h 32"/>
                <a:gd name="T8" fmla="*/ 31 w 31"/>
                <a:gd name="T9" fmla="*/ 13 h 32"/>
                <a:gd name="T10" fmla="*/ 6 w 31"/>
                <a:gd name="T11" fmla="*/ 20 h 32"/>
                <a:gd name="T12" fmla="*/ 13 w 31"/>
                <a:gd name="T13" fmla="*/ 30 h 32"/>
                <a:gd name="T14" fmla="*/ 24 w 31"/>
                <a:gd name="T15" fmla="*/ 12 h 32"/>
                <a:gd name="T16" fmla="*/ 17 w 31"/>
                <a:gd name="T17" fmla="*/ 1 h 32"/>
                <a:gd name="T18" fmla="*/ 6 w 31"/>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31" y="13"/>
                  </a:moveTo>
                  <a:cubicBezTo>
                    <a:pt x="31" y="24"/>
                    <a:pt x="23" y="32"/>
                    <a:pt x="13" y="32"/>
                  </a:cubicBezTo>
                  <a:cubicBezTo>
                    <a:pt x="5" y="32"/>
                    <a:pt x="0" y="27"/>
                    <a:pt x="0" y="19"/>
                  </a:cubicBezTo>
                  <a:cubicBezTo>
                    <a:pt x="0" y="8"/>
                    <a:pt x="7" y="0"/>
                    <a:pt x="18" y="0"/>
                  </a:cubicBezTo>
                  <a:cubicBezTo>
                    <a:pt x="25" y="0"/>
                    <a:pt x="31" y="5"/>
                    <a:pt x="31" y="13"/>
                  </a:cubicBezTo>
                  <a:close/>
                  <a:moveTo>
                    <a:pt x="6" y="20"/>
                  </a:moveTo>
                  <a:cubicBezTo>
                    <a:pt x="6" y="26"/>
                    <a:pt x="8" y="30"/>
                    <a:pt x="13" y="30"/>
                  </a:cubicBezTo>
                  <a:cubicBezTo>
                    <a:pt x="20" y="30"/>
                    <a:pt x="24" y="20"/>
                    <a:pt x="24" y="12"/>
                  </a:cubicBezTo>
                  <a:cubicBezTo>
                    <a:pt x="24" y="6"/>
                    <a:pt x="23" y="1"/>
                    <a:pt x="17" y="1"/>
                  </a:cubicBezTo>
                  <a:cubicBezTo>
                    <a:pt x="11" y="1"/>
                    <a:pt x="6" y="11"/>
                    <a:pt x="6"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p:cNvSpPr>
              <a:spLocks/>
            </p:cNvSpPr>
            <p:nvPr userDrawn="1"/>
          </p:nvSpPr>
          <p:spPr bwMode="auto">
            <a:xfrm>
              <a:off x="4943475" y="547688"/>
              <a:ext cx="112713" cy="120650"/>
            </a:xfrm>
            <a:custGeom>
              <a:avLst/>
              <a:gdLst>
                <a:gd name="T0" fmla="*/ 27 w 30"/>
                <a:gd name="T1" fmla="*/ 9 h 32"/>
                <a:gd name="T2" fmla="*/ 20 w 30"/>
                <a:gd name="T3" fmla="*/ 2 h 32"/>
                <a:gd name="T4" fmla="*/ 6 w 30"/>
                <a:gd name="T5" fmla="*/ 18 h 32"/>
                <a:gd name="T6" fmla="*/ 16 w 30"/>
                <a:gd name="T7" fmla="*/ 30 h 32"/>
                <a:gd name="T8" fmla="*/ 20 w 30"/>
                <a:gd name="T9" fmla="*/ 27 h 32"/>
                <a:gd name="T10" fmla="*/ 21 w 30"/>
                <a:gd name="T11" fmla="*/ 23 h 32"/>
                <a:gd name="T12" fmla="*/ 16 w 30"/>
                <a:gd name="T13" fmla="*/ 19 h 32"/>
                <a:gd name="T14" fmla="*/ 17 w 30"/>
                <a:gd name="T15" fmla="*/ 17 h 32"/>
                <a:gd name="T16" fmla="*/ 30 w 30"/>
                <a:gd name="T17" fmla="*/ 17 h 32"/>
                <a:gd name="T18" fmla="*/ 30 w 30"/>
                <a:gd name="T19" fmla="*/ 19 h 32"/>
                <a:gd name="T20" fmla="*/ 26 w 30"/>
                <a:gd name="T21" fmla="*/ 23 h 32"/>
                <a:gd name="T22" fmla="*/ 25 w 30"/>
                <a:gd name="T23" fmla="*/ 27 h 32"/>
                <a:gd name="T24" fmla="*/ 25 w 30"/>
                <a:gd name="T25" fmla="*/ 30 h 32"/>
                <a:gd name="T26" fmla="*/ 15 w 30"/>
                <a:gd name="T27" fmla="*/ 32 h 32"/>
                <a:gd name="T28" fmla="*/ 0 w 30"/>
                <a:gd name="T29" fmla="*/ 18 h 32"/>
                <a:gd name="T30" fmla="*/ 21 w 30"/>
                <a:gd name="T31" fmla="*/ 0 h 32"/>
                <a:gd name="T32" fmla="*/ 29 w 30"/>
                <a:gd name="T33" fmla="*/ 1 h 32"/>
                <a:gd name="T34" fmla="*/ 29 w 30"/>
                <a:gd name="T35" fmla="*/ 9 h 32"/>
                <a:gd name="T36" fmla="*/ 27 w 30"/>
                <a:gd name="T3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2">
                  <a:moveTo>
                    <a:pt x="27" y="9"/>
                  </a:moveTo>
                  <a:cubicBezTo>
                    <a:pt x="27" y="3"/>
                    <a:pt x="24" y="2"/>
                    <a:pt x="20" y="2"/>
                  </a:cubicBezTo>
                  <a:cubicBezTo>
                    <a:pt x="12" y="2"/>
                    <a:pt x="6" y="9"/>
                    <a:pt x="6" y="18"/>
                  </a:cubicBezTo>
                  <a:cubicBezTo>
                    <a:pt x="6" y="26"/>
                    <a:pt x="10" y="30"/>
                    <a:pt x="16" y="30"/>
                  </a:cubicBezTo>
                  <a:cubicBezTo>
                    <a:pt x="18" y="30"/>
                    <a:pt x="19" y="30"/>
                    <a:pt x="20" y="27"/>
                  </a:cubicBezTo>
                  <a:cubicBezTo>
                    <a:pt x="21" y="23"/>
                    <a:pt x="21" y="23"/>
                    <a:pt x="21" y="23"/>
                  </a:cubicBezTo>
                  <a:cubicBezTo>
                    <a:pt x="21" y="19"/>
                    <a:pt x="21" y="19"/>
                    <a:pt x="16" y="19"/>
                  </a:cubicBezTo>
                  <a:cubicBezTo>
                    <a:pt x="17" y="17"/>
                    <a:pt x="17" y="17"/>
                    <a:pt x="17" y="17"/>
                  </a:cubicBezTo>
                  <a:cubicBezTo>
                    <a:pt x="30" y="17"/>
                    <a:pt x="30" y="17"/>
                    <a:pt x="30" y="17"/>
                  </a:cubicBezTo>
                  <a:cubicBezTo>
                    <a:pt x="30" y="19"/>
                    <a:pt x="30" y="19"/>
                    <a:pt x="30" y="19"/>
                  </a:cubicBezTo>
                  <a:cubicBezTo>
                    <a:pt x="27" y="19"/>
                    <a:pt x="27" y="19"/>
                    <a:pt x="26" y="23"/>
                  </a:cubicBezTo>
                  <a:cubicBezTo>
                    <a:pt x="25" y="27"/>
                    <a:pt x="25" y="27"/>
                    <a:pt x="25" y="27"/>
                  </a:cubicBezTo>
                  <a:cubicBezTo>
                    <a:pt x="25" y="28"/>
                    <a:pt x="25" y="29"/>
                    <a:pt x="25" y="30"/>
                  </a:cubicBezTo>
                  <a:cubicBezTo>
                    <a:pt x="22" y="31"/>
                    <a:pt x="19" y="32"/>
                    <a:pt x="15" y="32"/>
                  </a:cubicBezTo>
                  <a:cubicBezTo>
                    <a:pt x="6" y="32"/>
                    <a:pt x="0" y="27"/>
                    <a:pt x="0" y="18"/>
                  </a:cubicBezTo>
                  <a:cubicBezTo>
                    <a:pt x="0" y="7"/>
                    <a:pt x="9" y="0"/>
                    <a:pt x="21" y="0"/>
                  </a:cubicBezTo>
                  <a:cubicBezTo>
                    <a:pt x="25" y="0"/>
                    <a:pt x="28" y="1"/>
                    <a:pt x="29" y="1"/>
                  </a:cubicBezTo>
                  <a:cubicBezTo>
                    <a:pt x="29" y="2"/>
                    <a:pt x="29" y="5"/>
                    <a:pt x="29" y="9"/>
                  </a:cubicBezTo>
                  <a:lnTo>
                    <a:pt x="27"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6"/>
            <p:cNvSpPr>
              <a:spLocks/>
            </p:cNvSpPr>
            <p:nvPr userDrawn="1"/>
          </p:nvSpPr>
          <p:spPr bwMode="auto">
            <a:xfrm>
              <a:off x="5064125" y="547688"/>
              <a:ext cx="104775" cy="117475"/>
            </a:xfrm>
            <a:custGeom>
              <a:avLst/>
              <a:gdLst>
                <a:gd name="T0" fmla="*/ 28 w 28"/>
                <a:gd name="T1" fmla="*/ 0 h 31"/>
                <a:gd name="T2" fmla="*/ 27 w 28"/>
                <a:gd name="T3" fmla="*/ 8 h 31"/>
                <a:gd name="T4" fmla="*/ 25 w 28"/>
                <a:gd name="T5" fmla="*/ 8 h 31"/>
                <a:gd name="T6" fmla="*/ 24 w 28"/>
                <a:gd name="T7" fmla="*/ 4 h 31"/>
                <a:gd name="T8" fmla="*/ 20 w 28"/>
                <a:gd name="T9" fmla="*/ 2 h 31"/>
                <a:gd name="T10" fmla="*/ 17 w 28"/>
                <a:gd name="T11" fmla="*/ 2 h 31"/>
                <a:gd name="T12" fmla="*/ 15 w 28"/>
                <a:gd name="T13" fmla="*/ 4 h 31"/>
                <a:gd name="T14" fmla="*/ 13 w 28"/>
                <a:gd name="T15" fmla="*/ 14 h 31"/>
                <a:gd name="T16" fmla="*/ 17 w 28"/>
                <a:gd name="T17" fmla="*/ 14 h 31"/>
                <a:gd name="T18" fmla="*/ 22 w 28"/>
                <a:gd name="T19" fmla="*/ 11 h 31"/>
                <a:gd name="T20" fmla="*/ 24 w 28"/>
                <a:gd name="T21" fmla="*/ 11 h 31"/>
                <a:gd name="T22" fmla="*/ 22 w 28"/>
                <a:gd name="T23" fmla="*/ 20 h 31"/>
                <a:gd name="T24" fmla="*/ 20 w 28"/>
                <a:gd name="T25" fmla="*/ 20 h 31"/>
                <a:gd name="T26" fmla="*/ 16 w 28"/>
                <a:gd name="T27" fmla="*/ 16 h 31"/>
                <a:gd name="T28" fmla="*/ 13 w 28"/>
                <a:gd name="T29" fmla="*/ 16 h 31"/>
                <a:gd name="T30" fmla="*/ 11 w 28"/>
                <a:gd name="T31" fmla="*/ 25 h 31"/>
                <a:gd name="T32" fmla="*/ 11 w 28"/>
                <a:gd name="T33" fmla="*/ 29 h 31"/>
                <a:gd name="T34" fmla="*/ 15 w 28"/>
                <a:gd name="T35" fmla="*/ 30 h 31"/>
                <a:gd name="T36" fmla="*/ 21 w 28"/>
                <a:gd name="T37" fmla="*/ 28 h 31"/>
                <a:gd name="T38" fmla="*/ 25 w 28"/>
                <a:gd name="T39" fmla="*/ 23 h 31"/>
                <a:gd name="T40" fmla="*/ 26 w 28"/>
                <a:gd name="T41" fmla="*/ 24 h 31"/>
                <a:gd name="T42" fmla="*/ 23 w 28"/>
                <a:gd name="T43" fmla="*/ 31 h 31"/>
                <a:gd name="T44" fmla="*/ 0 w 28"/>
                <a:gd name="T45" fmla="*/ 31 h 31"/>
                <a:gd name="T46" fmla="*/ 0 w 28"/>
                <a:gd name="T47" fmla="*/ 30 h 31"/>
                <a:gd name="T48" fmla="*/ 5 w 28"/>
                <a:gd name="T49" fmla="*/ 25 h 31"/>
                <a:gd name="T50" fmla="*/ 9 w 28"/>
                <a:gd name="T51" fmla="*/ 6 h 31"/>
                <a:gd name="T52" fmla="*/ 6 w 28"/>
                <a:gd name="T53" fmla="*/ 2 h 31"/>
                <a:gd name="T54" fmla="*/ 6 w 28"/>
                <a:gd name="T55" fmla="*/ 0 h 31"/>
                <a:gd name="T56" fmla="*/ 28 w 28"/>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1">
                  <a:moveTo>
                    <a:pt x="28" y="0"/>
                  </a:moveTo>
                  <a:cubicBezTo>
                    <a:pt x="28" y="1"/>
                    <a:pt x="27" y="5"/>
                    <a:pt x="27" y="8"/>
                  </a:cubicBezTo>
                  <a:cubicBezTo>
                    <a:pt x="25" y="8"/>
                    <a:pt x="25" y="8"/>
                    <a:pt x="25" y="8"/>
                  </a:cubicBezTo>
                  <a:cubicBezTo>
                    <a:pt x="25" y="6"/>
                    <a:pt x="25" y="4"/>
                    <a:pt x="24" y="4"/>
                  </a:cubicBezTo>
                  <a:cubicBezTo>
                    <a:pt x="24" y="3"/>
                    <a:pt x="23" y="2"/>
                    <a:pt x="20" y="2"/>
                  </a:cubicBezTo>
                  <a:cubicBezTo>
                    <a:pt x="17" y="2"/>
                    <a:pt x="17" y="2"/>
                    <a:pt x="17" y="2"/>
                  </a:cubicBezTo>
                  <a:cubicBezTo>
                    <a:pt x="15" y="2"/>
                    <a:pt x="15" y="2"/>
                    <a:pt x="15" y="4"/>
                  </a:cubicBezTo>
                  <a:cubicBezTo>
                    <a:pt x="13" y="14"/>
                    <a:pt x="13" y="14"/>
                    <a:pt x="13" y="14"/>
                  </a:cubicBezTo>
                  <a:cubicBezTo>
                    <a:pt x="17" y="14"/>
                    <a:pt x="17" y="14"/>
                    <a:pt x="17" y="14"/>
                  </a:cubicBezTo>
                  <a:cubicBezTo>
                    <a:pt x="21" y="14"/>
                    <a:pt x="21" y="14"/>
                    <a:pt x="22" y="11"/>
                  </a:cubicBezTo>
                  <a:cubicBezTo>
                    <a:pt x="24" y="11"/>
                    <a:pt x="24" y="11"/>
                    <a:pt x="24" y="11"/>
                  </a:cubicBezTo>
                  <a:cubicBezTo>
                    <a:pt x="22" y="20"/>
                    <a:pt x="22" y="20"/>
                    <a:pt x="22" y="20"/>
                  </a:cubicBezTo>
                  <a:cubicBezTo>
                    <a:pt x="20" y="20"/>
                    <a:pt x="20" y="20"/>
                    <a:pt x="20" y="20"/>
                  </a:cubicBezTo>
                  <a:cubicBezTo>
                    <a:pt x="20" y="17"/>
                    <a:pt x="20" y="16"/>
                    <a:pt x="16" y="16"/>
                  </a:cubicBezTo>
                  <a:cubicBezTo>
                    <a:pt x="13" y="16"/>
                    <a:pt x="13" y="16"/>
                    <a:pt x="13" y="16"/>
                  </a:cubicBezTo>
                  <a:cubicBezTo>
                    <a:pt x="11" y="25"/>
                    <a:pt x="11" y="25"/>
                    <a:pt x="11" y="25"/>
                  </a:cubicBezTo>
                  <a:cubicBezTo>
                    <a:pt x="11" y="27"/>
                    <a:pt x="11" y="28"/>
                    <a:pt x="11" y="29"/>
                  </a:cubicBezTo>
                  <a:cubicBezTo>
                    <a:pt x="12" y="29"/>
                    <a:pt x="13" y="30"/>
                    <a:pt x="15" y="30"/>
                  </a:cubicBezTo>
                  <a:cubicBezTo>
                    <a:pt x="19" y="30"/>
                    <a:pt x="20" y="29"/>
                    <a:pt x="21" y="28"/>
                  </a:cubicBezTo>
                  <a:cubicBezTo>
                    <a:pt x="22" y="27"/>
                    <a:pt x="24" y="25"/>
                    <a:pt x="25" y="23"/>
                  </a:cubicBezTo>
                  <a:cubicBezTo>
                    <a:pt x="26" y="24"/>
                    <a:pt x="26" y="24"/>
                    <a:pt x="26" y="24"/>
                  </a:cubicBezTo>
                  <a:cubicBezTo>
                    <a:pt x="26" y="26"/>
                    <a:pt x="24" y="30"/>
                    <a:pt x="23" y="31"/>
                  </a:cubicBezTo>
                  <a:cubicBezTo>
                    <a:pt x="0" y="31"/>
                    <a:pt x="0" y="31"/>
                    <a:pt x="0" y="31"/>
                  </a:cubicBezTo>
                  <a:cubicBezTo>
                    <a:pt x="0" y="30"/>
                    <a:pt x="0" y="30"/>
                    <a:pt x="0" y="30"/>
                  </a:cubicBezTo>
                  <a:cubicBezTo>
                    <a:pt x="4" y="30"/>
                    <a:pt x="5" y="29"/>
                    <a:pt x="5" y="25"/>
                  </a:cubicBezTo>
                  <a:cubicBezTo>
                    <a:pt x="9" y="6"/>
                    <a:pt x="9" y="6"/>
                    <a:pt x="9" y="6"/>
                  </a:cubicBezTo>
                  <a:cubicBezTo>
                    <a:pt x="10" y="3"/>
                    <a:pt x="10" y="2"/>
                    <a:pt x="6" y="2"/>
                  </a:cubicBezTo>
                  <a:cubicBezTo>
                    <a:pt x="6" y="0"/>
                    <a:pt x="6" y="0"/>
                    <a:pt x="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7"/>
            <p:cNvSpPr>
              <a:spLocks/>
            </p:cNvSpPr>
            <p:nvPr userDrawn="1"/>
          </p:nvSpPr>
          <p:spPr bwMode="auto">
            <a:xfrm>
              <a:off x="5187950" y="542925"/>
              <a:ext cx="104775" cy="122238"/>
            </a:xfrm>
            <a:custGeom>
              <a:avLst/>
              <a:gdLst>
                <a:gd name="T0" fmla="*/ 28 w 28"/>
                <a:gd name="T1" fmla="*/ 0 h 32"/>
                <a:gd name="T2" fmla="*/ 26 w 28"/>
                <a:gd name="T3" fmla="*/ 9 h 32"/>
                <a:gd name="T4" fmla="*/ 25 w 28"/>
                <a:gd name="T5" fmla="*/ 9 h 32"/>
                <a:gd name="T6" fmla="*/ 24 w 28"/>
                <a:gd name="T7" fmla="*/ 5 h 32"/>
                <a:gd name="T8" fmla="*/ 19 w 28"/>
                <a:gd name="T9" fmla="*/ 3 h 32"/>
                <a:gd name="T10" fmla="*/ 17 w 28"/>
                <a:gd name="T11" fmla="*/ 3 h 32"/>
                <a:gd name="T12" fmla="*/ 12 w 28"/>
                <a:gd name="T13" fmla="*/ 26 h 32"/>
                <a:gd name="T14" fmla="*/ 16 w 28"/>
                <a:gd name="T15" fmla="*/ 31 h 32"/>
                <a:gd name="T16" fmla="*/ 16 w 28"/>
                <a:gd name="T17" fmla="*/ 32 h 32"/>
                <a:gd name="T18" fmla="*/ 1 w 28"/>
                <a:gd name="T19" fmla="*/ 32 h 32"/>
                <a:gd name="T20" fmla="*/ 2 w 28"/>
                <a:gd name="T21" fmla="*/ 31 h 32"/>
                <a:gd name="T22" fmla="*/ 7 w 28"/>
                <a:gd name="T23" fmla="*/ 26 h 32"/>
                <a:gd name="T24" fmla="*/ 11 w 28"/>
                <a:gd name="T25" fmla="*/ 3 h 32"/>
                <a:gd name="T26" fmla="*/ 9 w 28"/>
                <a:gd name="T27" fmla="*/ 3 h 32"/>
                <a:gd name="T28" fmla="*/ 4 w 28"/>
                <a:gd name="T29" fmla="*/ 5 h 32"/>
                <a:gd name="T30" fmla="*/ 1 w 28"/>
                <a:gd name="T31" fmla="*/ 9 h 32"/>
                <a:gd name="T32" fmla="*/ 0 w 28"/>
                <a:gd name="T33" fmla="*/ 9 h 32"/>
                <a:gd name="T34" fmla="*/ 2 w 28"/>
                <a:gd name="T35" fmla="*/ 0 h 32"/>
                <a:gd name="T36" fmla="*/ 3 w 28"/>
                <a:gd name="T37" fmla="*/ 0 h 32"/>
                <a:gd name="T38" fmla="*/ 5 w 28"/>
                <a:gd name="T39" fmla="*/ 1 h 32"/>
                <a:gd name="T40" fmla="*/ 24 w 28"/>
                <a:gd name="T41" fmla="*/ 1 h 32"/>
                <a:gd name="T42" fmla="*/ 26 w 28"/>
                <a:gd name="T43" fmla="*/ 0 h 32"/>
                <a:gd name="T44" fmla="*/ 28 w 2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2">
                  <a:moveTo>
                    <a:pt x="28" y="0"/>
                  </a:moveTo>
                  <a:cubicBezTo>
                    <a:pt x="27" y="2"/>
                    <a:pt x="27" y="6"/>
                    <a:pt x="26" y="9"/>
                  </a:cubicBezTo>
                  <a:cubicBezTo>
                    <a:pt x="25" y="9"/>
                    <a:pt x="25" y="9"/>
                    <a:pt x="25" y="9"/>
                  </a:cubicBezTo>
                  <a:cubicBezTo>
                    <a:pt x="25" y="7"/>
                    <a:pt x="24" y="5"/>
                    <a:pt x="24" y="5"/>
                  </a:cubicBezTo>
                  <a:cubicBezTo>
                    <a:pt x="23" y="3"/>
                    <a:pt x="22" y="3"/>
                    <a:pt x="19" y="3"/>
                  </a:cubicBezTo>
                  <a:cubicBezTo>
                    <a:pt x="17" y="3"/>
                    <a:pt x="17" y="3"/>
                    <a:pt x="17" y="3"/>
                  </a:cubicBezTo>
                  <a:cubicBezTo>
                    <a:pt x="12" y="26"/>
                    <a:pt x="12" y="26"/>
                    <a:pt x="12" y="26"/>
                  </a:cubicBezTo>
                  <a:cubicBezTo>
                    <a:pt x="12" y="30"/>
                    <a:pt x="12" y="31"/>
                    <a:pt x="16" y="31"/>
                  </a:cubicBezTo>
                  <a:cubicBezTo>
                    <a:pt x="16" y="32"/>
                    <a:pt x="16" y="32"/>
                    <a:pt x="16" y="32"/>
                  </a:cubicBezTo>
                  <a:cubicBezTo>
                    <a:pt x="1" y="32"/>
                    <a:pt x="1" y="32"/>
                    <a:pt x="1" y="32"/>
                  </a:cubicBezTo>
                  <a:cubicBezTo>
                    <a:pt x="2" y="31"/>
                    <a:pt x="2" y="31"/>
                    <a:pt x="2" y="31"/>
                  </a:cubicBezTo>
                  <a:cubicBezTo>
                    <a:pt x="6" y="31"/>
                    <a:pt x="6" y="30"/>
                    <a:pt x="7" y="26"/>
                  </a:cubicBezTo>
                  <a:cubicBezTo>
                    <a:pt x="11" y="3"/>
                    <a:pt x="11" y="3"/>
                    <a:pt x="11" y="3"/>
                  </a:cubicBezTo>
                  <a:cubicBezTo>
                    <a:pt x="9" y="3"/>
                    <a:pt x="9" y="3"/>
                    <a:pt x="9" y="3"/>
                  </a:cubicBezTo>
                  <a:cubicBezTo>
                    <a:pt x="5" y="3"/>
                    <a:pt x="5" y="4"/>
                    <a:pt x="4" y="5"/>
                  </a:cubicBezTo>
                  <a:cubicBezTo>
                    <a:pt x="3" y="6"/>
                    <a:pt x="2" y="7"/>
                    <a:pt x="1" y="9"/>
                  </a:cubicBezTo>
                  <a:cubicBezTo>
                    <a:pt x="0" y="9"/>
                    <a:pt x="0" y="9"/>
                    <a:pt x="0" y="9"/>
                  </a:cubicBezTo>
                  <a:cubicBezTo>
                    <a:pt x="0" y="6"/>
                    <a:pt x="1" y="3"/>
                    <a:pt x="2" y="0"/>
                  </a:cubicBezTo>
                  <a:cubicBezTo>
                    <a:pt x="3" y="0"/>
                    <a:pt x="3" y="0"/>
                    <a:pt x="3" y="0"/>
                  </a:cubicBezTo>
                  <a:cubicBezTo>
                    <a:pt x="4" y="1"/>
                    <a:pt x="4" y="1"/>
                    <a:pt x="5" y="1"/>
                  </a:cubicBezTo>
                  <a:cubicBezTo>
                    <a:pt x="24" y="1"/>
                    <a:pt x="24" y="1"/>
                    <a:pt x="24" y="1"/>
                  </a:cubicBezTo>
                  <a:cubicBezTo>
                    <a:pt x="25" y="1"/>
                    <a:pt x="25" y="1"/>
                    <a:pt x="2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
            <p:cNvSpPr>
              <a:spLocks/>
            </p:cNvSpPr>
            <p:nvPr userDrawn="1"/>
          </p:nvSpPr>
          <p:spPr bwMode="auto">
            <a:xfrm>
              <a:off x="5289550" y="547688"/>
              <a:ext cx="142875" cy="117475"/>
            </a:xfrm>
            <a:custGeom>
              <a:avLst/>
              <a:gdLst>
                <a:gd name="T0" fmla="*/ 38 w 38"/>
                <a:gd name="T1" fmla="*/ 2 h 31"/>
                <a:gd name="T2" fmla="*/ 33 w 38"/>
                <a:gd name="T3" fmla="*/ 6 h 31"/>
                <a:gd name="T4" fmla="*/ 30 w 38"/>
                <a:gd name="T5" fmla="*/ 25 h 31"/>
                <a:gd name="T6" fmla="*/ 33 w 38"/>
                <a:gd name="T7" fmla="*/ 30 h 31"/>
                <a:gd name="T8" fmla="*/ 33 w 38"/>
                <a:gd name="T9" fmla="*/ 31 h 31"/>
                <a:gd name="T10" fmla="*/ 19 w 38"/>
                <a:gd name="T11" fmla="*/ 31 h 31"/>
                <a:gd name="T12" fmla="*/ 19 w 38"/>
                <a:gd name="T13" fmla="*/ 30 h 31"/>
                <a:gd name="T14" fmla="*/ 24 w 38"/>
                <a:gd name="T15" fmla="*/ 25 h 31"/>
                <a:gd name="T16" fmla="*/ 26 w 38"/>
                <a:gd name="T17" fmla="*/ 16 h 31"/>
                <a:gd name="T18" fmla="*/ 12 w 38"/>
                <a:gd name="T19" fmla="*/ 16 h 31"/>
                <a:gd name="T20" fmla="*/ 11 w 38"/>
                <a:gd name="T21" fmla="*/ 25 h 31"/>
                <a:gd name="T22" fmla="*/ 14 w 38"/>
                <a:gd name="T23" fmla="*/ 30 h 31"/>
                <a:gd name="T24" fmla="*/ 14 w 38"/>
                <a:gd name="T25" fmla="*/ 31 h 31"/>
                <a:gd name="T26" fmla="*/ 0 w 38"/>
                <a:gd name="T27" fmla="*/ 31 h 31"/>
                <a:gd name="T28" fmla="*/ 1 w 38"/>
                <a:gd name="T29" fmla="*/ 30 h 31"/>
                <a:gd name="T30" fmla="*/ 5 w 38"/>
                <a:gd name="T31" fmla="*/ 25 h 31"/>
                <a:gd name="T32" fmla="*/ 9 w 38"/>
                <a:gd name="T33" fmla="*/ 6 h 31"/>
                <a:gd name="T34" fmla="*/ 5 w 38"/>
                <a:gd name="T35" fmla="*/ 2 h 31"/>
                <a:gd name="T36" fmla="*/ 6 w 38"/>
                <a:gd name="T37" fmla="*/ 0 h 31"/>
                <a:gd name="T38" fmla="*/ 19 w 38"/>
                <a:gd name="T39" fmla="*/ 0 h 31"/>
                <a:gd name="T40" fmla="*/ 19 w 38"/>
                <a:gd name="T41" fmla="*/ 2 h 31"/>
                <a:gd name="T42" fmla="*/ 14 w 38"/>
                <a:gd name="T43" fmla="*/ 6 h 31"/>
                <a:gd name="T44" fmla="*/ 13 w 38"/>
                <a:gd name="T45" fmla="*/ 14 h 31"/>
                <a:gd name="T46" fmla="*/ 27 w 38"/>
                <a:gd name="T47" fmla="*/ 14 h 31"/>
                <a:gd name="T48" fmla="*/ 28 w 38"/>
                <a:gd name="T49" fmla="*/ 6 h 31"/>
                <a:gd name="T50" fmla="*/ 25 w 38"/>
                <a:gd name="T51" fmla="*/ 2 h 31"/>
                <a:gd name="T52" fmla="*/ 25 w 38"/>
                <a:gd name="T53" fmla="*/ 0 h 31"/>
                <a:gd name="T54" fmla="*/ 38 w 38"/>
                <a:gd name="T55" fmla="*/ 0 h 31"/>
                <a:gd name="T56" fmla="*/ 38 w 38"/>
                <a:gd name="T5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1">
                  <a:moveTo>
                    <a:pt x="38" y="2"/>
                  </a:moveTo>
                  <a:cubicBezTo>
                    <a:pt x="34" y="2"/>
                    <a:pt x="34" y="3"/>
                    <a:pt x="33" y="6"/>
                  </a:cubicBezTo>
                  <a:cubicBezTo>
                    <a:pt x="30" y="25"/>
                    <a:pt x="30" y="25"/>
                    <a:pt x="30" y="25"/>
                  </a:cubicBezTo>
                  <a:cubicBezTo>
                    <a:pt x="29" y="29"/>
                    <a:pt x="29" y="30"/>
                    <a:pt x="33" y="30"/>
                  </a:cubicBezTo>
                  <a:cubicBezTo>
                    <a:pt x="33" y="31"/>
                    <a:pt x="33" y="31"/>
                    <a:pt x="33" y="31"/>
                  </a:cubicBezTo>
                  <a:cubicBezTo>
                    <a:pt x="19" y="31"/>
                    <a:pt x="19" y="31"/>
                    <a:pt x="19" y="31"/>
                  </a:cubicBezTo>
                  <a:cubicBezTo>
                    <a:pt x="19" y="30"/>
                    <a:pt x="19" y="30"/>
                    <a:pt x="19" y="30"/>
                  </a:cubicBezTo>
                  <a:cubicBezTo>
                    <a:pt x="23" y="30"/>
                    <a:pt x="24" y="29"/>
                    <a:pt x="24" y="25"/>
                  </a:cubicBezTo>
                  <a:cubicBezTo>
                    <a:pt x="26" y="16"/>
                    <a:pt x="26" y="16"/>
                    <a:pt x="26" y="16"/>
                  </a:cubicBezTo>
                  <a:cubicBezTo>
                    <a:pt x="12" y="16"/>
                    <a:pt x="12" y="16"/>
                    <a:pt x="12" y="16"/>
                  </a:cubicBezTo>
                  <a:cubicBezTo>
                    <a:pt x="11" y="25"/>
                    <a:pt x="11" y="25"/>
                    <a:pt x="11" y="25"/>
                  </a:cubicBezTo>
                  <a:cubicBezTo>
                    <a:pt x="10" y="29"/>
                    <a:pt x="10" y="30"/>
                    <a:pt x="14" y="30"/>
                  </a:cubicBezTo>
                  <a:cubicBezTo>
                    <a:pt x="14" y="31"/>
                    <a:pt x="14" y="31"/>
                    <a:pt x="14" y="31"/>
                  </a:cubicBezTo>
                  <a:cubicBezTo>
                    <a:pt x="0" y="31"/>
                    <a:pt x="0" y="31"/>
                    <a:pt x="0" y="31"/>
                  </a:cubicBezTo>
                  <a:cubicBezTo>
                    <a:pt x="1" y="30"/>
                    <a:pt x="1" y="30"/>
                    <a:pt x="1" y="30"/>
                  </a:cubicBezTo>
                  <a:cubicBezTo>
                    <a:pt x="4" y="30"/>
                    <a:pt x="4" y="29"/>
                    <a:pt x="5" y="25"/>
                  </a:cubicBezTo>
                  <a:cubicBezTo>
                    <a:pt x="9" y="6"/>
                    <a:pt x="9" y="6"/>
                    <a:pt x="9" y="6"/>
                  </a:cubicBezTo>
                  <a:cubicBezTo>
                    <a:pt x="10" y="2"/>
                    <a:pt x="9" y="2"/>
                    <a:pt x="5" y="2"/>
                  </a:cubicBezTo>
                  <a:cubicBezTo>
                    <a:pt x="6" y="0"/>
                    <a:pt x="6" y="0"/>
                    <a:pt x="6" y="0"/>
                  </a:cubicBezTo>
                  <a:cubicBezTo>
                    <a:pt x="19" y="0"/>
                    <a:pt x="19" y="0"/>
                    <a:pt x="19" y="0"/>
                  </a:cubicBezTo>
                  <a:cubicBezTo>
                    <a:pt x="19" y="2"/>
                    <a:pt x="19" y="2"/>
                    <a:pt x="19" y="2"/>
                  </a:cubicBezTo>
                  <a:cubicBezTo>
                    <a:pt x="15" y="2"/>
                    <a:pt x="15" y="3"/>
                    <a:pt x="14" y="6"/>
                  </a:cubicBezTo>
                  <a:cubicBezTo>
                    <a:pt x="13" y="14"/>
                    <a:pt x="13" y="14"/>
                    <a:pt x="13" y="14"/>
                  </a:cubicBezTo>
                  <a:cubicBezTo>
                    <a:pt x="27" y="14"/>
                    <a:pt x="27" y="14"/>
                    <a:pt x="27" y="14"/>
                  </a:cubicBezTo>
                  <a:cubicBezTo>
                    <a:pt x="28" y="6"/>
                    <a:pt x="28" y="6"/>
                    <a:pt x="28" y="6"/>
                  </a:cubicBezTo>
                  <a:cubicBezTo>
                    <a:pt x="29" y="3"/>
                    <a:pt x="28" y="2"/>
                    <a:pt x="25" y="2"/>
                  </a:cubicBezTo>
                  <a:cubicBezTo>
                    <a:pt x="25" y="0"/>
                    <a:pt x="25" y="0"/>
                    <a:pt x="25" y="0"/>
                  </a:cubicBezTo>
                  <a:cubicBezTo>
                    <a:pt x="38" y="0"/>
                    <a:pt x="38" y="0"/>
                    <a:pt x="38" y="0"/>
                  </a:cubicBezTo>
                  <a:lnTo>
                    <a:pt x="38"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9"/>
            <p:cNvSpPr>
              <a:spLocks/>
            </p:cNvSpPr>
            <p:nvPr userDrawn="1"/>
          </p:nvSpPr>
          <p:spPr bwMode="auto">
            <a:xfrm>
              <a:off x="5432425" y="547688"/>
              <a:ext cx="104775" cy="117475"/>
            </a:xfrm>
            <a:custGeom>
              <a:avLst/>
              <a:gdLst>
                <a:gd name="T0" fmla="*/ 28 w 28"/>
                <a:gd name="T1" fmla="*/ 0 h 31"/>
                <a:gd name="T2" fmla="*/ 27 w 28"/>
                <a:gd name="T3" fmla="*/ 8 h 31"/>
                <a:gd name="T4" fmla="*/ 25 w 28"/>
                <a:gd name="T5" fmla="*/ 8 h 31"/>
                <a:gd name="T6" fmla="*/ 24 w 28"/>
                <a:gd name="T7" fmla="*/ 4 h 31"/>
                <a:gd name="T8" fmla="*/ 20 w 28"/>
                <a:gd name="T9" fmla="*/ 2 h 31"/>
                <a:gd name="T10" fmla="*/ 17 w 28"/>
                <a:gd name="T11" fmla="*/ 2 h 31"/>
                <a:gd name="T12" fmla="*/ 15 w 28"/>
                <a:gd name="T13" fmla="*/ 4 h 31"/>
                <a:gd name="T14" fmla="*/ 13 w 28"/>
                <a:gd name="T15" fmla="*/ 14 h 31"/>
                <a:gd name="T16" fmla="*/ 17 w 28"/>
                <a:gd name="T17" fmla="*/ 14 h 31"/>
                <a:gd name="T18" fmla="*/ 22 w 28"/>
                <a:gd name="T19" fmla="*/ 11 h 31"/>
                <a:gd name="T20" fmla="*/ 24 w 28"/>
                <a:gd name="T21" fmla="*/ 11 h 31"/>
                <a:gd name="T22" fmla="*/ 22 w 28"/>
                <a:gd name="T23" fmla="*/ 20 h 31"/>
                <a:gd name="T24" fmla="*/ 20 w 28"/>
                <a:gd name="T25" fmla="*/ 20 h 31"/>
                <a:gd name="T26" fmla="*/ 16 w 28"/>
                <a:gd name="T27" fmla="*/ 16 h 31"/>
                <a:gd name="T28" fmla="*/ 12 w 28"/>
                <a:gd name="T29" fmla="*/ 16 h 31"/>
                <a:gd name="T30" fmla="*/ 11 w 28"/>
                <a:gd name="T31" fmla="*/ 25 h 31"/>
                <a:gd name="T32" fmla="*/ 11 w 28"/>
                <a:gd name="T33" fmla="*/ 29 h 31"/>
                <a:gd name="T34" fmla="*/ 15 w 28"/>
                <a:gd name="T35" fmla="*/ 30 h 31"/>
                <a:gd name="T36" fmla="*/ 21 w 28"/>
                <a:gd name="T37" fmla="*/ 28 h 31"/>
                <a:gd name="T38" fmla="*/ 25 w 28"/>
                <a:gd name="T39" fmla="*/ 23 h 31"/>
                <a:gd name="T40" fmla="*/ 26 w 28"/>
                <a:gd name="T41" fmla="*/ 24 h 31"/>
                <a:gd name="T42" fmla="*/ 23 w 28"/>
                <a:gd name="T43" fmla="*/ 31 h 31"/>
                <a:gd name="T44" fmla="*/ 0 w 28"/>
                <a:gd name="T45" fmla="*/ 31 h 31"/>
                <a:gd name="T46" fmla="*/ 0 w 28"/>
                <a:gd name="T47" fmla="*/ 30 h 31"/>
                <a:gd name="T48" fmla="*/ 5 w 28"/>
                <a:gd name="T49" fmla="*/ 25 h 31"/>
                <a:gd name="T50" fmla="*/ 9 w 28"/>
                <a:gd name="T51" fmla="*/ 6 h 31"/>
                <a:gd name="T52" fmla="*/ 6 w 28"/>
                <a:gd name="T53" fmla="*/ 2 h 31"/>
                <a:gd name="T54" fmla="*/ 6 w 28"/>
                <a:gd name="T55" fmla="*/ 0 h 31"/>
                <a:gd name="T56" fmla="*/ 28 w 28"/>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1">
                  <a:moveTo>
                    <a:pt x="28" y="0"/>
                  </a:moveTo>
                  <a:cubicBezTo>
                    <a:pt x="27" y="1"/>
                    <a:pt x="27" y="5"/>
                    <a:pt x="27" y="8"/>
                  </a:cubicBezTo>
                  <a:cubicBezTo>
                    <a:pt x="25" y="8"/>
                    <a:pt x="25" y="8"/>
                    <a:pt x="25" y="8"/>
                  </a:cubicBezTo>
                  <a:cubicBezTo>
                    <a:pt x="25" y="6"/>
                    <a:pt x="25" y="4"/>
                    <a:pt x="24" y="4"/>
                  </a:cubicBezTo>
                  <a:cubicBezTo>
                    <a:pt x="24" y="3"/>
                    <a:pt x="23" y="2"/>
                    <a:pt x="20" y="2"/>
                  </a:cubicBezTo>
                  <a:cubicBezTo>
                    <a:pt x="17" y="2"/>
                    <a:pt x="17" y="2"/>
                    <a:pt x="17" y="2"/>
                  </a:cubicBezTo>
                  <a:cubicBezTo>
                    <a:pt x="15" y="2"/>
                    <a:pt x="15" y="2"/>
                    <a:pt x="15" y="4"/>
                  </a:cubicBezTo>
                  <a:cubicBezTo>
                    <a:pt x="13" y="14"/>
                    <a:pt x="13" y="14"/>
                    <a:pt x="13" y="14"/>
                  </a:cubicBezTo>
                  <a:cubicBezTo>
                    <a:pt x="17" y="14"/>
                    <a:pt x="17" y="14"/>
                    <a:pt x="17" y="14"/>
                  </a:cubicBezTo>
                  <a:cubicBezTo>
                    <a:pt x="21" y="14"/>
                    <a:pt x="21" y="14"/>
                    <a:pt x="22" y="11"/>
                  </a:cubicBezTo>
                  <a:cubicBezTo>
                    <a:pt x="24" y="11"/>
                    <a:pt x="24" y="11"/>
                    <a:pt x="24" y="11"/>
                  </a:cubicBezTo>
                  <a:cubicBezTo>
                    <a:pt x="22" y="20"/>
                    <a:pt x="22" y="20"/>
                    <a:pt x="22" y="20"/>
                  </a:cubicBezTo>
                  <a:cubicBezTo>
                    <a:pt x="20" y="20"/>
                    <a:pt x="20" y="20"/>
                    <a:pt x="20" y="20"/>
                  </a:cubicBezTo>
                  <a:cubicBezTo>
                    <a:pt x="20" y="17"/>
                    <a:pt x="20" y="16"/>
                    <a:pt x="16" y="16"/>
                  </a:cubicBezTo>
                  <a:cubicBezTo>
                    <a:pt x="12" y="16"/>
                    <a:pt x="12" y="16"/>
                    <a:pt x="12" y="16"/>
                  </a:cubicBezTo>
                  <a:cubicBezTo>
                    <a:pt x="11" y="25"/>
                    <a:pt x="11" y="25"/>
                    <a:pt x="11" y="25"/>
                  </a:cubicBezTo>
                  <a:cubicBezTo>
                    <a:pt x="10" y="27"/>
                    <a:pt x="10" y="28"/>
                    <a:pt x="11" y="29"/>
                  </a:cubicBezTo>
                  <a:cubicBezTo>
                    <a:pt x="12" y="29"/>
                    <a:pt x="13" y="30"/>
                    <a:pt x="15" y="30"/>
                  </a:cubicBezTo>
                  <a:cubicBezTo>
                    <a:pt x="18" y="30"/>
                    <a:pt x="20" y="29"/>
                    <a:pt x="21" y="28"/>
                  </a:cubicBezTo>
                  <a:cubicBezTo>
                    <a:pt x="22" y="27"/>
                    <a:pt x="23" y="25"/>
                    <a:pt x="25" y="23"/>
                  </a:cubicBezTo>
                  <a:cubicBezTo>
                    <a:pt x="26" y="24"/>
                    <a:pt x="26" y="24"/>
                    <a:pt x="26" y="24"/>
                  </a:cubicBezTo>
                  <a:cubicBezTo>
                    <a:pt x="26" y="26"/>
                    <a:pt x="24" y="30"/>
                    <a:pt x="23" y="31"/>
                  </a:cubicBezTo>
                  <a:cubicBezTo>
                    <a:pt x="0" y="31"/>
                    <a:pt x="0" y="31"/>
                    <a:pt x="0" y="31"/>
                  </a:cubicBezTo>
                  <a:cubicBezTo>
                    <a:pt x="0" y="30"/>
                    <a:pt x="0" y="30"/>
                    <a:pt x="0" y="30"/>
                  </a:cubicBezTo>
                  <a:cubicBezTo>
                    <a:pt x="4" y="30"/>
                    <a:pt x="4" y="29"/>
                    <a:pt x="5" y="25"/>
                  </a:cubicBezTo>
                  <a:cubicBezTo>
                    <a:pt x="9" y="6"/>
                    <a:pt x="9" y="6"/>
                    <a:pt x="9" y="6"/>
                  </a:cubicBezTo>
                  <a:cubicBezTo>
                    <a:pt x="10" y="3"/>
                    <a:pt x="9" y="2"/>
                    <a:pt x="6" y="2"/>
                  </a:cubicBezTo>
                  <a:cubicBezTo>
                    <a:pt x="6" y="0"/>
                    <a:pt x="6" y="0"/>
                    <a:pt x="6" y="0"/>
                  </a:cubicBezTo>
                  <a:lnTo>
                    <a:pt x="2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0"/>
            <p:cNvSpPr>
              <a:spLocks noEditPoints="1"/>
            </p:cNvSpPr>
            <p:nvPr userDrawn="1"/>
          </p:nvSpPr>
          <p:spPr bwMode="auto">
            <a:xfrm>
              <a:off x="5541963" y="547688"/>
              <a:ext cx="107950" cy="120650"/>
            </a:xfrm>
            <a:custGeom>
              <a:avLst/>
              <a:gdLst>
                <a:gd name="T0" fmla="*/ 29 w 29"/>
                <a:gd name="T1" fmla="*/ 32 h 32"/>
                <a:gd name="T2" fmla="*/ 28 w 29"/>
                <a:gd name="T3" fmla="*/ 32 h 32"/>
                <a:gd name="T4" fmla="*/ 19 w 29"/>
                <a:gd name="T5" fmla="*/ 27 h 32"/>
                <a:gd name="T6" fmla="*/ 16 w 29"/>
                <a:gd name="T7" fmla="*/ 20 h 32"/>
                <a:gd name="T8" fmla="*/ 14 w 29"/>
                <a:gd name="T9" fmla="*/ 18 h 32"/>
                <a:gd name="T10" fmla="*/ 12 w 29"/>
                <a:gd name="T11" fmla="*/ 18 h 32"/>
                <a:gd name="T12" fmla="*/ 11 w 29"/>
                <a:gd name="T13" fmla="*/ 25 h 32"/>
                <a:gd name="T14" fmla="*/ 14 w 29"/>
                <a:gd name="T15" fmla="*/ 30 h 32"/>
                <a:gd name="T16" fmla="*/ 14 w 29"/>
                <a:gd name="T17" fmla="*/ 31 h 32"/>
                <a:gd name="T18" fmla="*/ 0 w 29"/>
                <a:gd name="T19" fmla="*/ 31 h 32"/>
                <a:gd name="T20" fmla="*/ 1 w 29"/>
                <a:gd name="T21" fmla="*/ 30 h 32"/>
                <a:gd name="T22" fmla="*/ 5 w 29"/>
                <a:gd name="T23" fmla="*/ 25 h 32"/>
                <a:gd name="T24" fmla="*/ 9 w 29"/>
                <a:gd name="T25" fmla="*/ 6 h 32"/>
                <a:gd name="T26" fmla="*/ 6 w 29"/>
                <a:gd name="T27" fmla="*/ 2 h 32"/>
                <a:gd name="T28" fmla="*/ 6 w 29"/>
                <a:gd name="T29" fmla="*/ 0 h 32"/>
                <a:gd name="T30" fmla="*/ 18 w 29"/>
                <a:gd name="T31" fmla="*/ 0 h 32"/>
                <a:gd name="T32" fmla="*/ 25 w 29"/>
                <a:gd name="T33" fmla="*/ 2 h 32"/>
                <a:gd name="T34" fmla="*/ 28 w 29"/>
                <a:gd name="T35" fmla="*/ 8 h 32"/>
                <a:gd name="T36" fmla="*/ 21 w 29"/>
                <a:gd name="T37" fmla="*/ 17 h 32"/>
                <a:gd name="T38" fmla="*/ 23 w 29"/>
                <a:gd name="T39" fmla="*/ 23 h 32"/>
                <a:gd name="T40" fmla="*/ 26 w 29"/>
                <a:gd name="T41" fmla="*/ 28 h 32"/>
                <a:gd name="T42" fmla="*/ 29 w 29"/>
                <a:gd name="T43" fmla="*/ 30 h 32"/>
                <a:gd name="T44" fmla="*/ 29 w 29"/>
                <a:gd name="T45" fmla="*/ 32 h 32"/>
                <a:gd name="T46" fmla="*/ 14 w 29"/>
                <a:gd name="T47" fmla="*/ 16 h 32"/>
                <a:gd name="T48" fmla="*/ 19 w 29"/>
                <a:gd name="T49" fmla="*/ 15 h 32"/>
                <a:gd name="T50" fmla="*/ 22 w 29"/>
                <a:gd name="T51" fmla="*/ 8 h 32"/>
                <a:gd name="T52" fmla="*/ 17 w 29"/>
                <a:gd name="T53" fmla="*/ 2 h 32"/>
                <a:gd name="T54" fmla="*/ 15 w 29"/>
                <a:gd name="T55" fmla="*/ 3 h 32"/>
                <a:gd name="T56" fmla="*/ 15 w 29"/>
                <a:gd name="T57" fmla="*/ 5 h 32"/>
                <a:gd name="T58" fmla="*/ 12 w 29"/>
                <a:gd name="T59" fmla="*/ 16 h 32"/>
                <a:gd name="T60" fmla="*/ 14 w 29"/>
                <a:gd name="T6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32">
                  <a:moveTo>
                    <a:pt x="29" y="32"/>
                  </a:moveTo>
                  <a:cubicBezTo>
                    <a:pt x="28" y="32"/>
                    <a:pt x="28" y="32"/>
                    <a:pt x="28" y="32"/>
                  </a:cubicBezTo>
                  <a:cubicBezTo>
                    <a:pt x="22" y="32"/>
                    <a:pt x="21" y="30"/>
                    <a:pt x="19" y="27"/>
                  </a:cubicBezTo>
                  <a:cubicBezTo>
                    <a:pt x="18" y="25"/>
                    <a:pt x="17" y="23"/>
                    <a:pt x="16" y="20"/>
                  </a:cubicBezTo>
                  <a:cubicBezTo>
                    <a:pt x="16" y="18"/>
                    <a:pt x="15" y="18"/>
                    <a:pt x="14" y="18"/>
                  </a:cubicBezTo>
                  <a:cubicBezTo>
                    <a:pt x="12" y="18"/>
                    <a:pt x="12" y="18"/>
                    <a:pt x="12" y="18"/>
                  </a:cubicBezTo>
                  <a:cubicBezTo>
                    <a:pt x="11" y="25"/>
                    <a:pt x="11" y="25"/>
                    <a:pt x="11" y="25"/>
                  </a:cubicBezTo>
                  <a:cubicBezTo>
                    <a:pt x="10" y="29"/>
                    <a:pt x="10" y="30"/>
                    <a:pt x="14" y="30"/>
                  </a:cubicBezTo>
                  <a:cubicBezTo>
                    <a:pt x="14" y="31"/>
                    <a:pt x="14" y="31"/>
                    <a:pt x="14" y="31"/>
                  </a:cubicBezTo>
                  <a:cubicBezTo>
                    <a:pt x="0" y="31"/>
                    <a:pt x="0" y="31"/>
                    <a:pt x="0" y="31"/>
                  </a:cubicBezTo>
                  <a:cubicBezTo>
                    <a:pt x="1" y="30"/>
                    <a:pt x="1" y="30"/>
                    <a:pt x="1" y="30"/>
                  </a:cubicBezTo>
                  <a:cubicBezTo>
                    <a:pt x="4" y="30"/>
                    <a:pt x="5" y="29"/>
                    <a:pt x="5" y="25"/>
                  </a:cubicBezTo>
                  <a:cubicBezTo>
                    <a:pt x="9" y="6"/>
                    <a:pt x="9" y="6"/>
                    <a:pt x="9" y="6"/>
                  </a:cubicBezTo>
                  <a:cubicBezTo>
                    <a:pt x="10" y="2"/>
                    <a:pt x="10" y="2"/>
                    <a:pt x="6" y="2"/>
                  </a:cubicBezTo>
                  <a:cubicBezTo>
                    <a:pt x="6" y="0"/>
                    <a:pt x="6" y="0"/>
                    <a:pt x="6" y="0"/>
                  </a:cubicBezTo>
                  <a:cubicBezTo>
                    <a:pt x="18" y="0"/>
                    <a:pt x="18" y="0"/>
                    <a:pt x="18" y="0"/>
                  </a:cubicBezTo>
                  <a:cubicBezTo>
                    <a:pt x="20" y="0"/>
                    <a:pt x="23" y="1"/>
                    <a:pt x="25" y="2"/>
                  </a:cubicBezTo>
                  <a:cubicBezTo>
                    <a:pt x="27" y="3"/>
                    <a:pt x="28" y="5"/>
                    <a:pt x="28" y="8"/>
                  </a:cubicBezTo>
                  <a:cubicBezTo>
                    <a:pt x="28" y="13"/>
                    <a:pt x="24" y="16"/>
                    <a:pt x="21" y="17"/>
                  </a:cubicBezTo>
                  <a:cubicBezTo>
                    <a:pt x="21" y="18"/>
                    <a:pt x="22" y="21"/>
                    <a:pt x="23" y="23"/>
                  </a:cubicBezTo>
                  <a:cubicBezTo>
                    <a:pt x="25" y="26"/>
                    <a:pt x="25" y="27"/>
                    <a:pt x="26" y="28"/>
                  </a:cubicBezTo>
                  <a:cubicBezTo>
                    <a:pt x="27" y="30"/>
                    <a:pt x="28" y="30"/>
                    <a:pt x="29" y="30"/>
                  </a:cubicBezTo>
                  <a:lnTo>
                    <a:pt x="29" y="32"/>
                  </a:lnTo>
                  <a:close/>
                  <a:moveTo>
                    <a:pt x="14" y="16"/>
                  </a:moveTo>
                  <a:cubicBezTo>
                    <a:pt x="16" y="16"/>
                    <a:pt x="17" y="16"/>
                    <a:pt x="19" y="15"/>
                  </a:cubicBezTo>
                  <a:cubicBezTo>
                    <a:pt x="21" y="14"/>
                    <a:pt x="22" y="11"/>
                    <a:pt x="22" y="8"/>
                  </a:cubicBezTo>
                  <a:cubicBezTo>
                    <a:pt x="22" y="4"/>
                    <a:pt x="20" y="2"/>
                    <a:pt x="17" y="2"/>
                  </a:cubicBezTo>
                  <a:cubicBezTo>
                    <a:pt x="16" y="2"/>
                    <a:pt x="16" y="2"/>
                    <a:pt x="15" y="3"/>
                  </a:cubicBezTo>
                  <a:cubicBezTo>
                    <a:pt x="15" y="3"/>
                    <a:pt x="15" y="4"/>
                    <a:pt x="15" y="5"/>
                  </a:cubicBezTo>
                  <a:cubicBezTo>
                    <a:pt x="12" y="16"/>
                    <a:pt x="12" y="16"/>
                    <a:pt x="12" y="16"/>
                  </a:cubicBezTo>
                  <a:lnTo>
                    <a:pt x="1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Text Placeholder 71"/>
          <p:cNvSpPr txBox="1">
            <a:spLocks/>
          </p:cNvSpPr>
          <p:nvPr/>
        </p:nvSpPr>
        <p:spPr>
          <a:xfrm>
            <a:off x="30149" y="3467443"/>
            <a:ext cx="3946892" cy="1077022"/>
          </a:xfrm>
          <a:prstGeom prst="rect">
            <a:avLst/>
          </a:prstGeom>
          <a:noFill/>
        </p:spPr>
        <p:txBody>
          <a:bodyPr vert="horz" wrap="square" lIns="0" tIns="91440" rIns="91440" bIns="91440" rtlCol="0">
            <a:noAutofit/>
          </a:bodyPr>
          <a:lstStyle>
            <a:lvl1pPr marL="511175" indent="-171450" algn="l" rtl="0" eaLnBrk="1" latinLnBrk="0" hangingPunct="1">
              <a:spcBef>
                <a:spcPts val="0"/>
              </a:spcBef>
              <a:buClr>
                <a:schemeClr val="accent1"/>
              </a:buClr>
              <a:buSzPct val="80000"/>
              <a:buFont typeface="Wingdings 2"/>
              <a:buNone/>
              <a:defRPr kumimoji="0" lang="en-US" sz="1200" b="0" i="1" kern="1200" baseline="0" smtClean="0">
                <a:solidFill>
                  <a:schemeClr val="bg1"/>
                </a:solidFill>
                <a:latin typeface="+mn-lt"/>
                <a:ea typeface="+mn-ea"/>
                <a:cs typeface="+mn-cs"/>
              </a:defRPr>
            </a:lvl1pPr>
            <a:lvl2pPr marL="398463" indent="-227013" algn="l" rtl="0" eaLnBrk="1" latinLnBrk="0" hangingPunct="1">
              <a:spcBef>
                <a:spcPct val="20000"/>
              </a:spcBef>
              <a:buClrTx/>
              <a:buSzPct val="90000"/>
              <a:buFont typeface="Arial"/>
              <a:buChar char="•"/>
              <a:defRPr kumimoji="0" lang="en-US" sz="1500" kern="1200" smtClean="0">
                <a:solidFill>
                  <a:schemeClr val="tx1"/>
                </a:solidFill>
                <a:latin typeface="+mn-lt"/>
                <a:ea typeface="+mn-ea"/>
                <a:cs typeface="+mn-cs"/>
              </a:defRPr>
            </a:lvl2pPr>
            <a:lvl3pPr marL="569913" indent="-171450" algn="l" rtl="0" eaLnBrk="1" latinLnBrk="0" hangingPunct="1">
              <a:spcBef>
                <a:spcPct val="20000"/>
              </a:spcBef>
              <a:buClrTx/>
              <a:buFont typeface="Arial"/>
              <a:buChar char="•"/>
              <a:defRPr kumimoji="0" lang="en-US" sz="1350" kern="1200" smtClean="0">
                <a:solidFill>
                  <a:schemeClr val="tx1"/>
                </a:solidFill>
                <a:latin typeface="+mn-lt"/>
                <a:ea typeface="+mn-ea"/>
                <a:cs typeface="+mn-cs"/>
              </a:defRPr>
            </a:lvl3pPr>
            <a:lvl4pPr marL="803275" indent="-171450" algn="l" rtl="0" eaLnBrk="1" latinLnBrk="0" hangingPunct="1">
              <a:spcBef>
                <a:spcPct val="20000"/>
              </a:spcBef>
              <a:buClrTx/>
              <a:buFont typeface="Arial"/>
              <a:buChar char="•"/>
              <a:defRPr kumimoji="0" lang="en-US" sz="1200" kern="1200" smtClean="0">
                <a:solidFill>
                  <a:schemeClr val="tx1"/>
                </a:solidFill>
                <a:latin typeface="+mn-lt"/>
                <a:ea typeface="+mn-ea"/>
                <a:cs typeface="+mn-cs"/>
              </a:defRPr>
            </a:lvl4pPr>
            <a:lvl5pPr marL="974725" indent="-171450" algn="l" rtl="0" eaLnBrk="1" latinLnBrk="0" hangingPunct="1">
              <a:spcBef>
                <a:spcPct val="20000"/>
              </a:spcBef>
              <a:buClrTx/>
              <a:buFont typeface="Arial"/>
              <a:buChar char="•"/>
              <a:defRPr kumimoji="0" lang="en-US" sz="12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339725" indent="0">
              <a:spcBef>
                <a:spcPts val="600"/>
              </a:spcBef>
            </a:pPr>
            <a:r>
              <a:rPr lang="en-US" sz="1600" b="1" dirty="0" smtClean="0"/>
              <a:t>Paul Runcy, Senior Director, Sales</a:t>
            </a:r>
          </a:p>
          <a:p>
            <a:pPr marL="339725" indent="0">
              <a:spcBef>
                <a:spcPts val="600"/>
              </a:spcBef>
            </a:pPr>
            <a:r>
              <a:rPr lang="en-US" sz="1600" b="1" dirty="0" smtClean="0"/>
              <a:t>ADTRAN</a:t>
            </a:r>
          </a:p>
        </p:txBody>
      </p:sp>
      <p:cxnSp>
        <p:nvCxnSpPr>
          <p:cNvPr id="42" name="Straight Connector 41"/>
          <p:cNvCxnSpPr/>
          <p:nvPr/>
        </p:nvCxnSpPr>
        <p:spPr>
          <a:xfrm>
            <a:off x="342900" y="3362090"/>
            <a:ext cx="342102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25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Migration from Active to Passive</a:t>
            </a:r>
            <a:endParaRPr lang="en-US" b="1" dirty="0"/>
          </a:p>
        </p:txBody>
      </p:sp>
      <p:grpSp>
        <p:nvGrpSpPr>
          <p:cNvPr id="6" name="Group 5"/>
          <p:cNvGrpSpPr/>
          <p:nvPr/>
        </p:nvGrpSpPr>
        <p:grpSpPr>
          <a:xfrm>
            <a:off x="970722" y="993012"/>
            <a:ext cx="3779876" cy="2771616"/>
            <a:chOff x="1143000" y="574159"/>
            <a:chExt cx="3779876" cy="2771616"/>
          </a:xfrm>
        </p:grpSpPr>
        <p:sp>
          <p:nvSpPr>
            <p:cNvPr id="7" name="Cube 6"/>
            <p:cNvSpPr/>
            <p:nvPr/>
          </p:nvSpPr>
          <p:spPr>
            <a:xfrm>
              <a:off x="1143000" y="574159"/>
              <a:ext cx="3779876" cy="2727251"/>
            </a:xfrm>
            <a:prstGeom prst="cube">
              <a:avLst/>
            </a:prstGeom>
            <a:solidFill>
              <a:srgbClr val="CCECFF"/>
            </a:solidFill>
            <a:ln>
              <a:solidFill>
                <a:schemeClr val="accent4">
                  <a:lumMod val="50000"/>
                  <a:lumOff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p>
          </p:txBody>
        </p:sp>
        <p:sp>
          <p:nvSpPr>
            <p:cNvPr id="4" name="TextBox 3"/>
            <p:cNvSpPr txBox="1"/>
            <p:nvPr/>
          </p:nvSpPr>
          <p:spPr>
            <a:xfrm>
              <a:off x="1143000" y="1314450"/>
              <a:ext cx="2914650" cy="2031325"/>
            </a:xfrm>
            <a:prstGeom prst="rect">
              <a:avLst/>
            </a:prstGeom>
            <a:noFill/>
            <a:effectLst>
              <a:glow rad="101600">
                <a:schemeClr val="accent1">
                  <a:satMod val="175000"/>
                  <a:alpha val="40000"/>
                </a:schemeClr>
              </a:glow>
            </a:effectLst>
          </p:spPr>
          <p:txBody>
            <a:bodyPr wrap="square" rtlCol="0">
              <a:spAutoFit/>
            </a:bodyPr>
            <a:lstStyle/>
            <a:p>
              <a:pPr marL="130969" indent="-130969">
                <a:buFont typeface="Arial" pitchFamily="34" charset="0"/>
                <a:buChar char="•"/>
              </a:pPr>
              <a:r>
                <a:rPr lang="en-US" sz="1800" b="1" dirty="0"/>
                <a:t>Active components </a:t>
              </a:r>
              <a:r>
                <a:rPr lang="en-US" sz="1800" dirty="0"/>
                <a:t>guide traffic</a:t>
              </a:r>
            </a:p>
            <a:p>
              <a:pPr marL="130969" indent="-130969">
                <a:buFont typeface="Arial" pitchFamily="34" charset="0"/>
                <a:buChar char="•"/>
              </a:pPr>
              <a:r>
                <a:rPr lang="en-US" sz="1800" dirty="0"/>
                <a:t>Network devices require power to transmit data </a:t>
              </a:r>
            </a:p>
            <a:p>
              <a:pPr marL="130969" indent="-130969">
                <a:buFont typeface="Arial" pitchFamily="34" charset="0"/>
                <a:buChar char="•"/>
              </a:pPr>
              <a:r>
                <a:rPr lang="en-US" sz="1800" dirty="0"/>
                <a:t>Processors, memory chips, repeaters, and relays</a:t>
              </a:r>
            </a:p>
          </p:txBody>
        </p:sp>
        <p:sp>
          <p:nvSpPr>
            <p:cNvPr id="9" name="Rectangle 8"/>
            <p:cNvSpPr/>
            <p:nvPr/>
          </p:nvSpPr>
          <p:spPr>
            <a:xfrm>
              <a:off x="1667243" y="627288"/>
              <a:ext cx="2731389" cy="415498"/>
            </a:xfrm>
            <a:prstGeom prst="rect">
              <a:avLst/>
            </a:prstGeom>
          </p:spPr>
          <p:txBody>
            <a:bodyPr wrap="none">
              <a:spAutoFit/>
            </a:bodyPr>
            <a:lstStyle/>
            <a:p>
              <a:r>
                <a:rPr lang="en-US" sz="2100" b="1" dirty="0" smtClean="0"/>
                <a:t>Traditional - Copper</a:t>
              </a:r>
              <a:endParaRPr lang="en-US" sz="2100" b="1" dirty="0"/>
            </a:p>
          </p:txBody>
        </p:sp>
      </p:grpSp>
      <p:grpSp>
        <p:nvGrpSpPr>
          <p:cNvPr id="3" name="Group 2"/>
          <p:cNvGrpSpPr/>
          <p:nvPr/>
        </p:nvGrpSpPr>
        <p:grpSpPr>
          <a:xfrm>
            <a:off x="4571999" y="1837280"/>
            <a:ext cx="4114801" cy="3016989"/>
            <a:chOff x="3886200" y="1850066"/>
            <a:chExt cx="4114801" cy="3016989"/>
          </a:xfrm>
        </p:grpSpPr>
        <p:sp>
          <p:nvSpPr>
            <p:cNvPr id="8" name="Cube 7"/>
            <p:cNvSpPr/>
            <p:nvPr/>
          </p:nvSpPr>
          <p:spPr>
            <a:xfrm>
              <a:off x="3886200" y="1850066"/>
              <a:ext cx="4114801" cy="3016989"/>
            </a:xfrm>
            <a:prstGeom prst="cube">
              <a:avLst/>
            </a:prstGeom>
            <a:solidFill>
              <a:srgbClr val="D5FFD5"/>
            </a:solidFill>
            <a:ln>
              <a:solidFill>
                <a:schemeClr val="accent4">
                  <a:lumMod val="50000"/>
                  <a:lumOff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5" name="TextBox 4"/>
            <p:cNvSpPr txBox="1"/>
            <p:nvPr/>
          </p:nvSpPr>
          <p:spPr>
            <a:xfrm>
              <a:off x="3886200" y="2800350"/>
              <a:ext cx="3540642" cy="1754326"/>
            </a:xfrm>
            <a:prstGeom prst="rect">
              <a:avLst/>
            </a:prstGeom>
            <a:noFill/>
          </p:spPr>
          <p:txBody>
            <a:bodyPr wrap="square" rtlCol="0">
              <a:spAutoFit/>
            </a:bodyPr>
            <a:lstStyle/>
            <a:p>
              <a:pPr marL="169069" indent="-169069">
                <a:buFont typeface="Arial" pitchFamily="34" charset="0"/>
                <a:buChar char="•"/>
              </a:pPr>
              <a:r>
                <a:rPr lang="en-US" sz="1800" b="1" dirty="0"/>
                <a:t>Passive components </a:t>
              </a:r>
              <a:r>
                <a:rPr lang="en-US" sz="1800" dirty="0"/>
                <a:t>guide network traffic based on splitting optical wavelengths </a:t>
              </a:r>
            </a:p>
            <a:p>
              <a:pPr marL="169069" indent="-169069">
                <a:buFont typeface="Arial" pitchFamily="34" charset="0"/>
                <a:buChar char="•"/>
              </a:pPr>
              <a:r>
                <a:rPr lang="en-US" sz="1800" dirty="0"/>
                <a:t>Splitters and coupler devices work by passing or restricting light </a:t>
              </a:r>
            </a:p>
          </p:txBody>
        </p:sp>
        <p:sp>
          <p:nvSpPr>
            <p:cNvPr id="10" name="Rectangle 9"/>
            <p:cNvSpPr/>
            <p:nvPr/>
          </p:nvSpPr>
          <p:spPr>
            <a:xfrm>
              <a:off x="4518703" y="1973113"/>
              <a:ext cx="3028393" cy="415498"/>
            </a:xfrm>
            <a:prstGeom prst="rect">
              <a:avLst/>
            </a:prstGeom>
          </p:spPr>
          <p:txBody>
            <a:bodyPr wrap="none">
              <a:spAutoFit/>
            </a:bodyPr>
            <a:lstStyle/>
            <a:p>
              <a:r>
                <a:rPr lang="en-US" sz="2100" b="1" dirty="0"/>
                <a:t>PON </a:t>
              </a:r>
              <a:r>
                <a:rPr lang="en-US" sz="2100" b="1" dirty="0" smtClean="0"/>
                <a:t>Networks - Fiber </a:t>
              </a:r>
              <a:endParaRPr lang="en-US" sz="2100" b="1" dirty="0"/>
            </a:p>
          </p:txBody>
        </p:sp>
      </p:grpSp>
    </p:spTree>
    <p:extLst>
      <p:ext uri="{BB962C8B-B14F-4D97-AF65-F5344CB8AC3E}">
        <p14:creationId xmlns:p14="http://schemas.microsoft.com/office/powerpoint/2010/main" val="281136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9"/>
          <p:cNvSpPr>
            <a:spLocks noGrp="1" noChangeArrowheads="1"/>
          </p:cNvSpPr>
          <p:nvPr>
            <p:ph type="title"/>
          </p:nvPr>
        </p:nvSpPr>
        <p:spPr>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dirty="0" smtClean="0">
                <a:latin typeface="Tahoma" panose="020B0604030504040204" pitchFamily="34" charset="0"/>
                <a:ea typeface="Tahoma" panose="020B0604030504040204" pitchFamily="34" charset="0"/>
                <a:cs typeface="Tahoma" panose="020B0604030504040204" pitchFamily="34" charset="0"/>
              </a:rPr>
              <a:t>Passive Optical Network (PON)</a:t>
            </a:r>
          </a:p>
        </p:txBody>
      </p:sp>
      <p:sp>
        <p:nvSpPr>
          <p:cNvPr id="10251" name="Line 10"/>
          <p:cNvSpPr>
            <a:spLocks noChangeShapeType="1"/>
          </p:cNvSpPr>
          <p:nvPr/>
        </p:nvSpPr>
        <p:spPr bwMode="auto">
          <a:xfrm flipH="1">
            <a:off x="2867685" y="685800"/>
            <a:ext cx="3500" cy="2400300"/>
          </a:xfrm>
          <a:prstGeom prst="line">
            <a:avLst/>
          </a:prstGeom>
          <a:noFill/>
          <a:ln w="9360">
            <a:solidFill>
              <a:srgbClr val="C0C0C0"/>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sp>
        <p:nvSpPr>
          <p:cNvPr id="10285" name="Text Box 46"/>
          <p:cNvSpPr txBox="1">
            <a:spLocks noChangeArrowheads="1"/>
          </p:cNvSpPr>
          <p:nvPr/>
        </p:nvSpPr>
        <p:spPr bwMode="auto">
          <a:xfrm>
            <a:off x="1123631" y="1046181"/>
            <a:ext cx="7620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Headend / Hub</a:t>
            </a:r>
          </a:p>
        </p:txBody>
      </p:sp>
      <p:sp>
        <p:nvSpPr>
          <p:cNvPr id="10286" name="Text Box 47"/>
          <p:cNvSpPr txBox="1">
            <a:spLocks noChangeArrowheads="1"/>
          </p:cNvSpPr>
          <p:nvPr/>
        </p:nvSpPr>
        <p:spPr bwMode="auto">
          <a:xfrm>
            <a:off x="3390899" y="1048839"/>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Outside Plant</a:t>
            </a:r>
          </a:p>
        </p:txBody>
      </p:sp>
      <p:sp>
        <p:nvSpPr>
          <p:cNvPr id="10287" name="Text Box 48"/>
          <p:cNvSpPr txBox="1">
            <a:spLocks noChangeArrowheads="1"/>
          </p:cNvSpPr>
          <p:nvPr/>
        </p:nvSpPr>
        <p:spPr bwMode="auto">
          <a:xfrm>
            <a:off x="6819900" y="879872"/>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Customer Premises</a:t>
            </a:r>
          </a:p>
        </p:txBody>
      </p:sp>
      <p:sp>
        <p:nvSpPr>
          <p:cNvPr id="163" name="Line 10"/>
          <p:cNvSpPr>
            <a:spLocks noChangeShapeType="1"/>
          </p:cNvSpPr>
          <p:nvPr/>
        </p:nvSpPr>
        <p:spPr bwMode="auto">
          <a:xfrm flipH="1">
            <a:off x="5858193" y="682790"/>
            <a:ext cx="3500" cy="2400300"/>
          </a:xfrm>
          <a:prstGeom prst="line">
            <a:avLst/>
          </a:prstGeom>
          <a:noFill/>
          <a:ln w="9360">
            <a:solidFill>
              <a:srgbClr val="C0C0C0"/>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sp>
        <p:nvSpPr>
          <p:cNvPr id="167" name="Content Placeholder 2"/>
          <p:cNvSpPr txBox="1">
            <a:spLocks/>
          </p:cNvSpPr>
          <p:nvPr/>
        </p:nvSpPr>
        <p:spPr>
          <a:xfrm>
            <a:off x="321844" y="3197210"/>
            <a:ext cx="8603216" cy="16446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500" dirty="0" smtClean="0">
                <a:solidFill>
                  <a:srgbClr val="262626"/>
                </a:solidFill>
              </a:rPr>
              <a:t>A Passive Optical </a:t>
            </a:r>
            <a:r>
              <a:rPr lang="en-US" sz="1500" dirty="0">
                <a:solidFill>
                  <a:srgbClr val="262626"/>
                </a:solidFill>
              </a:rPr>
              <a:t>N</a:t>
            </a:r>
            <a:r>
              <a:rPr lang="en-US" sz="1500" dirty="0" smtClean="0">
                <a:solidFill>
                  <a:srgbClr val="262626"/>
                </a:solidFill>
              </a:rPr>
              <a:t>etwork </a:t>
            </a:r>
            <a:r>
              <a:rPr lang="en-US" sz="1500" dirty="0">
                <a:solidFill>
                  <a:srgbClr val="262626"/>
                </a:solidFill>
              </a:rPr>
              <a:t>extends the fiber optic cabling all the way to the subscriber premise.</a:t>
            </a:r>
          </a:p>
          <a:p>
            <a:pPr fontAlgn="auto">
              <a:spcAft>
                <a:spcPts val="0"/>
              </a:spcAft>
            </a:pPr>
            <a:r>
              <a:rPr lang="en-US" sz="1500" dirty="0">
                <a:solidFill>
                  <a:srgbClr val="262626"/>
                </a:solidFill>
              </a:rPr>
              <a:t>This architecture removes all active amplifiers and power inserters from the cable </a:t>
            </a:r>
            <a:r>
              <a:rPr lang="en-US" sz="1500" dirty="0" smtClean="0">
                <a:solidFill>
                  <a:srgbClr val="262626"/>
                </a:solidFill>
              </a:rPr>
              <a:t>network.</a:t>
            </a:r>
            <a:endParaRPr lang="en-US" sz="1500" dirty="0">
              <a:solidFill>
                <a:srgbClr val="262626"/>
              </a:solidFill>
            </a:endParaRPr>
          </a:p>
          <a:p>
            <a:pPr fontAlgn="auto">
              <a:spcAft>
                <a:spcPts val="0"/>
              </a:spcAft>
            </a:pPr>
            <a:r>
              <a:rPr lang="en-US" sz="1500" dirty="0" smtClean="0">
                <a:solidFill>
                  <a:srgbClr val="262626"/>
                </a:solidFill>
              </a:rPr>
              <a:t>Optical </a:t>
            </a:r>
            <a:r>
              <a:rPr lang="en-US" sz="1500" dirty="0">
                <a:solidFill>
                  <a:srgbClr val="262626"/>
                </a:solidFill>
              </a:rPr>
              <a:t>Network Units (ONUs) are used at the customer premise to convert optical signaling into traditional </a:t>
            </a:r>
            <a:r>
              <a:rPr lang="en-US" sz="1500" dirty="0" smtClean="0">
                <a:solidFill>
                  <a:srgbClr val="262626"/>
                </a:solidFill>
              </a:rPr>
              <a:t>Ethernet, voice, and video </a:t>
            </a:r>
            <a:r>
              <a:rPr lang="en-US" sz="1500" dirty="0">
                <a:solidFill>
                  <a:srgbClr val="262626"/>
                </a:solidFill>
              </a:rPr>
              <a:t>services</a:t>
            </a:r>
            <a:r>
              <a:rPr lang="en-US" sz="1500" dirty="0" smtClean="0">
                <a:solidFill>
                  <a:srgbClr val="262626"/>
                </a:solidFill>
              </a:rPr>
              <a:t>.</a:t>
            </a:r>
            <a:endParaRPr lang="en-US" sz="1500" dirty="0">
              <a:solidFill>
                <a:srgbClr val="262626"/>
              </a:solidFill>
            </a:endParaRPr>
          </a:p>
        </p:txBody>
      </p:sp>
      <p:sp>
        <p:nvSpPr>
          <p:cNvPr id="58" name="Text Box 47"/>
          <p:cNvSpPr txBox="1">
            <a:spLocks noChangeArrowheads="1"/>
          </p:cNvSpPr>
          <p:nvPr/>
        </p:nvSpPr>
        <p:spPr bwMode="auto">
          <a:xfrm>
            <a:off x="6626179" y="2769396"/>
            <a:ext cx="665537" cy="280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Drops</a:t>
            </a:r>
          </a:p>
        </p:txBody>
      </p:sp>
      <p:cxnSp>
        <p:nvCxnSpPr>
          <p:cNvPr id="59" name="Straight Arrow Connector 58"/>
          <p:cNvCxnSpPr>
            <a:stCxn id="58" idx="0"/>
          </p:cNvCxnSpPr>
          <p:nvPr/>
        </p:nvCxnSpPr>
        <p:spPr>
          <a:xfrm flipH="1" flipV="1">
            <a:off x="6588134" y="2155370"/>
            <a:ext cx="370814" cy="614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58" idx="0"/>
          </p:cNvCxnSpPr>
          <p:nvPr/>
        </p:nvCxnSpPr>
        <p:spPr>
          <a:xfrm flipV="1">
            <a:off x="6958948" y="2663489"/>
            <a:ext cx="332768" cy="1059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8" idx="0"/>
          </p:cNvCxnSpPr>
          <p:nvPr/>
        </p:nvCxnSpPr>
        <p:spPr>
          <a:xfrm flipV="1">
            <a:off x="6958948" y="2394856"/>
            <a:ext cx="0" cy="374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47"/>
          <p:cNvSpPr txBox="1">
            <a:spLocks noChangeArrowheads="1"/>
          </p:cNvSpPr>
          <p:nvPr/>
        </p:nvSpPr>
        <p:spPr bwMode="auto">
          <a:xfrm>
            <a:off x="3463100" y="2673833"/>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Trunk</a:t>
            </a:r>
          </a:p>
        </p:txBody>
      </p:sp>
      <p:sp>
        <p:nvSpPr>
          <p:cNvPr id="107" name="Rectangle 106"/>
          <p:cNvSpPr/>
          <p:nvPr/>
        </p:nvSpPr>
        <p:spPr>
          <a:xfrm>
            <a:off x="638931" y="1929683"/>
            <a:ext cx="1896121" cy="68386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14" name="Straight Connector 113"/>
          <p:cNvCxnSpPr/>
          <p:nvPr/>
        </p:nvCxnSpPr>
        <p:spPr>
          <a:xfrm>
            <a:off x="2550341" y="2291843"/>
            <a:ext cx="3732573"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4340025" y="1972429"/>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16" name="Group 115"/>
          <p:cNvGrpSpPr/>
          <p:nvPr/>
        </p:nvGrpSpPr>
        <p:grpSpPr>
          <a:xfrm>
            <a:off x="6545746" y="1728069"/>
            <a:ext cx="386286" cy="236108"/>
            <a:chOff x="5006461" y="4076700"/>
            <a:chExt cx="2212848" cy="1352550"/>
          </a:xfrm>
        </p:grpSpPr>
        <p:grpSp>
          <p:nvGrpSpPr>
            <p:cNvPr id="117" name="Group 116"/>
            <p:cNvGrpSpPr/>
            <p:nvPr/>
          </p:nvGrpSpPr>
          <p:grpSpPr>
            <a:xfrm>
              <a:off x="5006461" y="4076700"/>
              <a:ext cx="2212848" cy="920750"/>
              <a:chOff x="5006461" y="4076700"/>
              <a:chExt cx="2212848" cy="920750"/>
            </a:xfrm>
          </p:grpSpPr>
          <p:cxnSp>
            <p:nvCxnSpPr>
              <p:cNvPr id="119" name="Straight Connector 118"/>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8" name="Freeform 117"/>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21" name="Group 120"/>
          <p:cNvGrpSpPr/>
          <p:nvPr/>
        </p:nvGrpSpPr>
        <p:grpSpPr>
          <a:xfrm>
            <a:off x="6906337" y="1994639"/>
            <a:ext cx="386286" cy="236108"/>
            <a:chOff x="5006461" y="4076700"/>
            <a:chExt cx="2212848" cy="1352550"/>
          </a:xfrm>
        </p:grpSpPr>
        <p:grpSp>
          <p:nvGrpSpPr>
            <p:cNvPr id="122" name="Group 121"/>
            <p:cNvGrpSpPr/>
            <p:nvPr/>
          </p:nvGrpSpPr>
          <p:grpSpPr>
            <a:xfrm>
              <a:off x="5006461" y="4076700"/>
              <a:ext cx="2212848" cy="920750"/>
              <a:chOff x="5006461" y="4076700"/>
              <a:chExt cx="2212848" cy="920750"/>
            </a:xfrm>
          </p:grpSpPr>
          <p:cxnSp>
            <p:nvCxnSpPr>
              <p:cNvPr id="124" name="Straight Connector 123"/>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23" name="Freeform 122"/>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26" name="Group 125"/>
          <p:cNvGrpSpPr/>
          <p:nvPr/>
        </p:nvGrpSpPr>
        <p:grpSpPr>
          <a:xfrm>
            <a:off x="7266928" y="2263983"/>
            <a:ext cx="386286" cy="236108"/>
            <a:chOff x="5006461" y="4076700"/>
            <a:chExt cx="2212848" cy="1352550"/>
          </a:xfrm>
        </p:grpSpPr>
        <p:grpSp>
          <p:nvGrpSpPr>
            <p:cNvPr id="127" name="Group 126"/>
            <p:cNvGrpSpPr/>
            <p:nvPr/>
          </p:nvGrpSpPr>
          <p:grpSpPr>
            <a:xfrm>
              <a:off x="5006461" y="4076700"/>
              <a:ext cx="2212848" cy="920750"/>
              <a:chOff x="5006461" y="4076700"/>
              <a:chExt cx="2212848" cy="920750"/>
            </a:xfrm>
          </p:grpSpPr>
          <p:cxnSp>
            <p:nvCxnSpPr>
              <p:cNvPr id="129" name="Straight Connector 128"/>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28" name="Freeform 127"/>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cxnSp>
        <p:nvCxnSpPr>
          <p:cNvPr id="131" name="Straight Connector 130"/>
          <p:cNvCxnSpPr/>
          <p:nvPr/>
        </p:nvCxnSpPr>
        <p:spPr>
          <a:xfrm>
            <a:off x="6232042" y="2291292"/>
            <a:ext cx="851224"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6179668" y="2023536"/>
            <a:ext cx="535511" cy="267756"/>
            <a:chOff x="7825740" y="3186292"/>
            <a:chExt cx="714014" cy="357008"/>
          </a:xfrm>
        </p:grpSpPr>
        <p:sp>
          <p:nvSpPr>
            <p:cNvPr id="133" name="Arc 132"/>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34" name="Arc 133"/>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grpSp>
      <p:cxnSp>
        <p:nvCxnSpPr>
          <p:cNvPr id="135" name="Straight Connector 134"/>
          <p:cNvCxnSpPr/>
          <p:nvPr/>
        </p:nvCxnSpPr>
        <p:spPr>
          <a:xfrm>
            <a:off x="6599144" y="2023536"/>
            <a:ext cx="139745"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flipV="1">
            <a:off x="6504256" y="2291292"/>
            <a:ext cx="535511" cy="267756"/>
            <a:chOff x="7825740" y="3186292"/>
            <a:chExt cx="714014" cy="357008"/>
          </a:xfrm>
        </p:grpSpPr>
        <p:sp>
          <p:nvSpPr>
            <p:cNvPr id="137" name="Arc 136"/>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38" name="Arc 137"/>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grpSp>
      <p:cxnSp>
        <p:nvCxnSpPr>
          <p:cNvPr id="139" name="Straight Connector 138"/>
          <p:cNvCxnSpPr/>
          <p:nvPr/>
        </p:nvCxnSpPr>
        <p:spPr>
          <a:xfrm>
            <a:off x="6926796" y="2559048"/>
            <a:ext cx="527560"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6704599" y="1989246"/>
            <a:ext cx="6858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7048976" y="2257002"/>
            <a:ext cx="6858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7420066" y="2524758"/>
            <a:ext cx="6858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43" name="Teardrop 142"/>
          <p:cNvSpPr/>
          <p:nvPr/>
        </p:nvSpPr>
        <p:spPr>
          <a:xfrm rot="10595727">
            <a:off x="7160131" y="1410779"/>
            <a:ext cx="748826" cy="748826"/>
          </a:xfrm>
          <a:prstGeom prst="teardrop">
            <a:avLst>
              <a:gd name="adj" fmla="val 121971"/>
            </a:avLst>
          </a:prstGeom>
          <a:solidFill>
            <a:schemeClr val="bg1">
              <a:alpha val="50000"/>
            </a:schemeClr>
          </a:solidFill>
          <a:ln w="38100">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sp>
        <p:nvSpPr>
          <p:cNvPr id="146" name="TextBox 145"/>
          <p:cNvSpPr txBox="1"/>
          <p:nvPr/>
        </p:nvSpPr>
        <p:spPr>
          <a:xfrm>
            <a:off x="7351827" y="1077368"/>
            <a:ext cx="1724449" cy="452532"/>
          </a:xfrm>
          <a:prstGeom prst="rect">
            <a:avLst/>
          </a:prstGeom>
          <a:noFill/>
        </p:spPr>
        <p:txBody>
          <a:bodyPr vert="horz" wrap="none" lIns="0" tIns="34290" rIns="68580" bIns="34290" rtlCol="0">
            <a:noAutofit/>
          </a:bodyPr>
          <a:lstStyle/>
          <a:p>
            <a:pPr algn="ctr" fontAlgn="auto">
              <a:spcBef>
                <a:spcPts val="0"/>
              </a:spcBef>
              <a:spcAft>
                <a:spcPts val="0"/>
              </a:spcAft>
            </a:pPr>
            <a:r>
              <a:rPr lang="en-US" sz="1400" b="1" dirty="0" smtClean="0">
                <a:solidFill>
                  <a:srgbClr val="2BAA96">
                    <a:lumMod val="75000"/>
                  </a:srgbClr>
                </a:solidFill>
                <a:latin typeface="Calibri" panose="020F0502020204030204" pitchFamily="34" charset="0"/>
                <a:cs typeface="+mn-cs"/>
              </a:rPr>
              <a:t>Optical Network Units</a:t>
            </a:r>
          </a:p>
          <a:p>
            <a:pPr algn="ctr" fontAlgn="auto">
              <a:spcBef>
                <a:spcPts val="0"/>
              </a:spcBef>
              <a:spcAft>
                <a:spcPts val="0"/>
              </a:spcAft>
            </a:pPr>
            <a:r>
              <a:rPr lang="en-US" sz="1400" b="1" dirty="0" smtClean="0">
                <a:solidFill>
                  <a:srgbClr val="2BAA96">
                    <a:lumMod val="75000"/>
                  </a:srgbClr>
                </a:solidFill>
                <a:latin typeface="Calibri" panose="020F0502020204030204" pitchFamily="34" charset="0"/>
                <a:cs typeface="+mn-cs"/>
              </a:rPr>
              <a:t>“ONUs”</a:t>
            </a:r>
          </a:p>
        </p:txBody>
      </p:sp>
      <p:grpSp>
        <p:nvGrpSpPr>
          <p:cNvPr id="147" name="Group 146"/>
          <p:cNvGrpSpPr/>
          <p:nvPr/>
        </p:nvGrpSpPr>
        <p:grpSpPr>
          <a:xfrm>
            <a:off x="7243444" y="1475607"/>
            <a:ext cx="472601" cy="560825"/>
            <a:chOff x="9724186" y="2842117"/>
            <a:chExt cx="630134" cy="747767"/>
          </a:xfrm>
        </p:grpSpPr>
        <p:cxnSp>
          <p:nvCxnSpPr>
            <p:cNvPr id="148" name="Straight Connector 147"/>
            <p:cNvCxnSpPr/>
            <p:nvPr/>
          </p:nvCxnSpPr>
          <p:spPr>
            <a:xfrm>
              <a:off x="9724186" y="3272647"/>
              <a:ext cx="105744"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10055849" y="2887837"/>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9836482" y="2949804"/>
              <a:ext cx="517838" cy="640080"/>
              <a:chOff x="10670513" y="5659789"/>
              <a:chExt cx="517838" cy="640080"/>
            </a:xfrm>
          </p:grpSpPr>
          <p:sp>
            <p:nvSpPr>
              <p:cNvPr id="151" name="Rectangle 150"/>
              <p:cNvSpPr/>
              <p:nvPr/>
            </p:nvSpPr>
            <p:spPr>
              <a:xfrm>
                <a:off x="10711940" y="5698011"/>
                <a:ext cx="434984" cy="2602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sp>
            <p:nvSpPr>
              <p:cNvPr id="152" name="Isosceles Triangle 151"/>
              <p:cNvSpPr/>
              <p:nvPr/>
            </p:nvSpPr>
            <p:spPr>
              <a:xfrm rot="5400000">
                <a:off x="10942934" y="5741749"/>
                <a:ext cx="189510" cy="164679"/>
              </a:xfrm>
              <a:prstGeom prst="triangl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53" name="Group 152"/>
              <p:cNvGrpSpPr/>
              <p:nvPr/>
            </p:nvGrpSpPr>
            <p:grpSpPr>
              <a:xfrm>
                <a:off x="10738836" y="5737393"/>
                <a:ext cx="182904" cy="181451"/>
                <a:chOff x="10738836" y="5737393"/>
                <a:chExt cx="182904" cy="181451"/>
              </a:xfrm>
            </p:grpSpPr>
            <p:sp>
              <p:nvSpPr>
                <p:cNvPr id="161" name="Oval 160"/>
                <p:cNvSpPr>
                  <a:spLocks noChangeAspect="1"/>
                </p:cNvSpPr>
                <p:nvPr/>
              </p:nvSpPr>
              <p:spPr>
                <a:xfrm>
                  <a:off x="10738836" y="5737393"/>
                  <a:ext cx="182904" cy="18145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62" name="Straight Arrow Connector 161"/>
                <p:cNvCxnSpPr>
                  <a:cxnSpLocks noChangeAspect="1"/>
                </p:cNvCxnSpPr>
                <p:nvPr/>
              </p:nvCxnSpPr>
              <p:spPr>
                <a:xfrm flipV="1">
                  <a:off x="10767796" y="5763647"/>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noChangeAspect="1"/>
                </p:cNvCxnSpPr>
                <p:nvPr/>
              </p:nvCxnSpPr>
              <p:spPr>
                <a:xfrm flipV="1">
                  <a:off x="10813045" y="5803812"/>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grpSp>
          <p:sp>
            <p:nvSpPr>
              <p:cNvPr id="154" name="Rectangle 153"/>
              <p:cNvSpPr/>
              <p:nvPr/>
            </p:nvSpPr>
            <p:spPr>
              <a:xfrm rot="10800000">
                <a:off x="10711940" y="6001432"/>
                <a:ext cx="434984" cy="2602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sp>
            <p:nvSpPr>
              <p:cNvPr id="155" name="Isosceles Triangle 154"/>
              <p:cNvSpPr/>
              <p:nvPr/>
            </p:nvSpPr>
            <p:spPr>
              <a:xfrm rot="16200000">
                <a:off x="10942934" y="6053229"/>
                <a:ext cx="189510" cy="164679"/>
              </a:xfrm>
              <a:prstGeom prst="triangl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56" name="Group 155"/>
              <p:cNvGrpSpPr/>
              <p:nvPr/>
            </p:nvGrpSpPr>
            <p:grpSpPr>
              <a:xfrm>
                <a:off x="10738836" y="6040814"/>
                <a:ext cx="182904" cy="181451"/>
                <a:chOff x="10937124" y="6040814"/>
                <a:chExt cx="182904" cy="181451"/>
              </a:xfrm>
            </p:grpSpPr>
            <p:sp>
              <p:nvSpPr>
                <p:cNvPr id="158" name="Oval 157"/>
                <p:cNvSpPr>
                  <a:spLocks noChangeAspect="1"/>
                </p:cNvSpPr>
                <p:nvPr/>
              </p:nvSpPr>
              <p:spPr>
                <a:xfrm rot="10800000" flipV="1">
                  <a:off x="10937124" y="6040814"/>
                  <a:ext cx="182904" cy="18145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59" name="Straight Arrow Connector 158"/>
                <p:cNvCxnSpPr>
                  <a:cxnSpLocks noChangeAspect="1"/>
                </p:cNvCxnSpPr>
                <p:nvPr/>
              </p:nvCxnSpPr>
              <p:spPr>
                <a:xfrm rot="10800000">
                  <a:off x="11007765" y="6067068"/>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cxnSpLocks noChangeAspect="1"/>
                </p:cNvCxnSpPr>
                <p:nvPr/>
              </p:nvCxnSpPr>
              <p:spPr>
                <a:xfrm rot="10800000">
                  <a:off x="10962516" y="6107233"/>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grpSp>
          <p:sp>
            <p:nvSpPr>
              <p:cNvPr id="157" name="Rectangle 156"/>
              <p:cNvSpPr/>
              <p:nvPr/>
            </p:nvSpPr>
            <p:spPr>
              <a:xfrm>
                <a:off x="10670513" y="5659789"/>
                <a:ext cx="517838" cy="640080"/>
              </a:xfrm>
              <a:prstGeom prst="rect">
                <a:avLst/>
              </a:prstGeom>
              <a:noFill/>
              <a:ln w="19050">
                <a:solidFill>
                  <a:schemeClr val="accent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ln w="38100">
                    <a:solidFill>
                      <a:srgbClr val="262626"/>
                    </a:solidFill>
                  </a:ln>
                  <a:solidFill>
                    <a:prstClr val="white"/>
                  </a:solidFill>
                </a:endParaRPr>
              </a:p>
            </p:txBody>
          </p:sp>
        </p:grpSp>
      </p:grpSp>
      <p:cxnSp>
        <p:nvCxnSpPr>
          <p:cNvPr id="165" name="Straight Arrow Connector 164"/>
          <p:cNvCxnSpPr/>
          <p:nvPr/>
        </p:nvCxnSpPr>
        <p:spPr>
          <a:xfrm flipV="1">
            <a:off x="4369804" y="2370010"/>
            <a:ext cx="0" cy="374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1281748" y="1985998"/>
            <a:ext cx="685800" cy="266700"/>
          </a:xfrm>
          <a:prstGeom prst="rect">
            <a:avLst/>
          </a:prstGeom>
        </p:spPr>
        <p:txBody>
          <a:bodyPr vert="horz" wrap="none" lIns="0" tIns="34290" rIns="68580" bIns="34290" rtlCol="0">
            <a:noAutofit/>
          </a:bodyPr>
          <a:lstStyle/>
          <a:p>
            <a:pPr algn="ctr" fontAlgn="auto">
              <a:spcBef>
                <a:spcPts val="0"/>
              </a:spcBef>
              <a:spcAft>
                <a:spcPts val="0"/>
              </a:spcAft>
            </a:pPr>
            <a:r>
              <a:rPr lang="en-US" sz="1600" b="1" dirty="0" smtClean="0">
                <a:solidFill>
                  <a:srgbClr val="2BAA96">
                    <a:lumMod val="75000"/>
                  </a:srgbClr>
                </a:solidFill>
                <a:latin typeface="Calibri" panose="020F0502020204030204" pitchFamily="34" charset="0"/>
                <a:cs typeface="+mn-cs"/>
              </a:rPr>
              <a:t>Optical Line Terminal</a:t>
            </a:r>
          </a:p>
          <a:p>
            <a:pPr algn="ctr" fontAlgn="auto">
              <a:spcBef>
                <a:spcPts val="0"/>
              </a:spcBef>
              <a:spcAft>
                <a:spcPts val="0"/>
              </a:spcAft>
            </a:pPr>
            <a:r>
              <a:rPr lang="en-US" sz="1600" b="1" dirty="0" smtClean="0">
                <a:solidFill>
                  <a:srgbClr val="2BAA96">
                    <a:lumMod val="75000"/>
                  </a:srgbClr>
                </a:solidFill>
                <a:latin typeface="Calibri" panose="020F0502020204030204" pitchFamily="34" charset="0"/>
                <a:cs typeface="+mn-cs"/>
              </a:rPr>
              <a:t>“OLT”</a:t>
            </a:r>
          </a:p>
        </p:txBody>
      </p:sp>
      <p:sp>
        <p:nvSpPr>
          <p:cNvPr id="169" name="TextBox 168"/>
          <p:cNvSpPr txBox="1"/>
          <p:nvPr/>
        </p:nvSpPr>
        <p:spPr>
          <a:xfrm>
            <a:off x="3251084" y="1943891"/>
            <a:ext cx="685800" cy="2667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2BAA96">
                    <a:lumMod val="75000"/>
                  </a:srgbClr>
                </a:solidFill>
                <a:latin typeface="Calibri" panose="020F0502020204030204" pitchFamily="34" charset="0"/>
                <a:cs typeface="+mn-cs"/>
              </a:rPr>
              <a:t>Fiber</a:t>
            </a:r>
          </a:p>
        </p:txBody>
      </p:sp>
    </p:spTree>
    <p:extLst>
      <p:ext uri="{BB962C8B-B14F-4D97-AF65-F5344CB8AC3E}">
        <p14:creationId xmlns:p14="http://schemas.microsoft.com/office/powerpoint/2010/main" val="9818490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71438"/>
            <a:ext cx="7547469" cy="594122"/>
          </a:xfrm>
        </p:spPr>
        <p:txBody>
          <a:bodyPr>
            <a:noAutofit/>
          </a:bodyPr>
          <a:lstStyle/>
          <a:p>
            <a:r>
              <a:rPr lang="en-US" sz="2400" b="1" dirty="0" smtClean="0"/>
              <a:t>Different Standards, Different PON Technologies</a:t>
            </a:r>
            <a:endParaRPr lang="en-US" sz="2400" dirty="0"/>
          </a:p>
        </p:txBody>
      </p:sp>
      <p:sp>
        <p:nvSpPr>
          <p:cNvPr id="2" name="Rounded Rectangle 1"/>
          <p:cNvSpPr/>
          <p:nvPr/>
        </p:nvSpPr>
        <p:spPr>
          <a:xfrm>
            <a:off x="747093" y="1198239"/>
            <a:ext cx="7481707" cy="691943"/>
          </a:xfrm>
          <a:prstGeom prst="roundRect">
            <a:avLst/>
          </a:prstGeom>
          <a:gradFill flip="none" rotWithShape="1">
            <a:gsLst>
              <a:gs pos="0">
                <a:srgbClr val="FD66FF">
                  <a:alpha val="50000"/>
                </a:srgbClr>
              </a:gs>
              <a:gs pos="100000">
                <a:srgbClr val="FFFFFF">
                  <a:alpha val="52000"/>
                </a:srgbClr>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Point to Multi-Point FTTX Technologies</a:t>
            </a:r>
            <a:endParaRPr lang="en-US" dirty="0">
              <a:solidFill>
                <a:schemeClr val="tx1"/>
              </a:solidFill>
            </a:endParaRPr>
          </a:p>
        </p:txBody>
      </p:sp>
      <p:sp>
        <p:nvSpPr>
          <p:cNvPr id="4" name="Rounded Rectangle 3"/>
          <p:cNvSpPr/>
          <p:nvPr/>
        </p:nvSpPr>
        <p:spPr>
          <a:xfrm>
            <a:off x="747101" y="1908882"/>
            <a:ext cx="1865364" cy="2861127"/>
          </a:xfrm>
          <a:prstGeom prst="roundRect">
            <a:avLst/>
          </a:prstGeom>
          <a:gradFill flip="none" rotWithShape="1">
            <a:gsLst>
              <a:gs pos="0">
                <a:srgbClr val="66CCFF"/>
              </a:gs>
              <a:gs pos="100000">
                <a:srgbClr val="FFFFFF">
                  <a:alpha val="50000"/>
                </a:srgbClr>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616380" y="1894301"/>
            <a:ext cx="1865364" cy="2875708"/>
          </a:xfrm>
          <a:prstGeom prst="roundRect">
            <a:avLst/>
          </a:prstGeom>
          <a:gradFill flip="none" rotWithShape="1">
            <a:gsLst>
              <a:gs pos="0">
                <a:srgbClr val="FD8008"/>
              </a:gs>
              <a:gs pos="100000">
                <a:srgbClr val="FFFFFF"/>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494585" y="1889072"/>
            <a:ext cx="1865364" cy="2880937"/>
          </a:xfrm>
          <a:prstGeom prst="roundRect">
            <a:avLst/>
          </a:prstGeom>
          <a:gradFill flip="none" rotWithShape="1">
            <a:gsLst>
              <a:gs pos="0">
                <a:srgbClr val="66FF66"/>
              </a:gs>
              <a:gs pos="100000">
                <a:srgbClr val="FFFFFF"/>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23774" y="758760"/>
            <a:ext cx="1294151" cy="367116"/>
          </a:xfrm>
          <a:prstGeom prst="rect">
            <a:avLst/>
          </a:prstGeom>
          <a:noFill/>
        </p:spPr>
        <p:txBody>
          <a:bodyPr wrap="square" rtlCol="0">
            <a:spAutoFit/>
          </a:bodyPr>
          <a:lstStyle/>
          <a:p>
            <a:pPr algn="ctr"/>
            <a:r>
              <a:rPr lang="en-US" sz="1400" b="1" dirty="0" smtClean="0"/>
              <a:t>ITU-T G</a:t>
            </a:r>
            <a:endParaRPr lang="en-US" sz="1400" b="1" dirty="0"/>
          </a:p>
        </p:txBody>
      </p:sp>
      <p:sp>
        <p:nvSpPr>
          <p:cNvPr id="9" name="TextBox 8"/>
          <p:cNvSpPr txBox="1"/>
          <p:nvPr/>
        </p:nvSpPr>
        <p:spPr>
          <a:xfrm>
            <a:off x="2901985" y="772232"/>
            <a:ext cx="1294151" cy="367116"/>
          </a:xfrm>
          <a:prstGeom prst="rect">
            <a:avLst/>
          </a:prstGeom>
          <a:noFill/>
        </p:spPr>
        <p:txBody>
          <a:bodyPr wrap="square" rtlCol="0">
            <a:spAutoFit/>
          </a:bodyPr>
          <a:lstStyle/>
          <a:p>
            <a:pPr algn="ctr"/>
            <a:r>
              <a:rPr lang="en-US" sz="1400" b="1" dirty="0" smtClean="0"/>
              <a:t>IEEE 802.3</a:t>
            </a:r>
            <a:endParaRPr lang="en-US" sz="1400" b="1" dirty="0"/>
          </a:p>
        </p:txBody>
      </p:sp>
      <p:sp>
        <p:nvSpPr>
          <p:cNvPr id="10" name="TextBox 9"/>
          <p:cNvSpPr txBox="1"/>
          <p:nvPr/>
        </p:nvSpPr>
        <p:spPr>
          <a:xfrm>
            <a:off x="4780197" y="757652"/>
            <a:ext cx="1294151" cy="367116"/>
          </a:xfrm>
          <a:prstGeom prst="rect">
            <a:avLst/>
          </a:prstGeom>
          <a:noFill/>
        </p:spPr>
        <p:txBody>
          <a:bodyPr wrap="square" rtlCol="0">
            <a:spAutoFit/>
          </a:bodyPr>
          <a:lstStyle/>
          <a:p>
            <a:pPr algn="ctr"/>
            <a:r>
              <a:rPr lang="en-US" sz="1400" b="1" dirty="0" smtClean="0"/>
              <a:t>SCTE</a:t>
            </a:r>
            <a:endParaRPr lang="en-US" sz="1400" b="1" dirty="0"/>
          </a:p>
        </p:txBody>
      </p:sp>
      <p:sp>
        <p:nvSpPr>
          <p:cNvPr id="8" name="Rounded Rectangle 7"/>
          <p:cNvSpPr/>
          <p:nvPr/>
        </p:nvSpPr>
        <p:spPr>
          <a:xfrm>
            <a:off x="1077324" y="2079790"/>
            <a:ext cx="1249527" cy="402075"/>
          </a:xfrm>
          <a:prstGeom prst="roundRect">
            <a:avLst/>
          </a:prstGeom>
          <a:solidFill>
            <a:srgbClr val="4053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rgbClr val="FFFFFF"/>
                </a:solidFill>
              </a:rPr>
              <a:t>BPON</a:t>
            </a:r>
          </a:p>
          <a:p>
            <a:pPr algn="ctr"/>
            <a:r>
              <a:rPr lang="en-US" sz="1200" dirty="0" smtClean="0">
                <a:solidFill>
                  <a:srgbClr val="FFFFFF"/>
                </a:solidFill>
              </a:rPr>
              <a:t>622/155 Mbps</a:t>
            </a:r>
            <a:endParaRPr lang="en-US" sz="1200" dirty="0">
              <a:solidFill>
                <a:srgbClr val="FFFFFF"/>
              </a:solidFill>
            </a:endParaRPr>
          </a:p>
        </p:txBody>
      </p:sp>
      <p:sp>
        <p:nvSpPr>
          <p:cNvPr id="12" name="Rounded Rectangle 11"/>
          <p:cNvSpPr/>
          <p:nvPr/>
        </p:nvSpPr>
        <p:spPr>
          <a:xfrm>
            <a:off x="1081247" y="2567546"/>
            <a:ext cx="1249527" cy="402075"/>
          </a:xfrm>
          <a:prstGeom prst="roundRect">
            <a:avLst/>
          </a:prstGeom>
          <a:solidFill>
            <a:srgbClr val="4053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rPr>
              <a:t>G</a:t>
            </a:r>
            <a:r>
              <a:rPr lang="en-US" sz="1400" dirty="0" smtClean="0">
                <a:solidFill>
                  <a:srgbClr val="FFFFFF"/>
                </a:solidFill>
              </a:rPr>
              <a:t>PON</a:t>
            </a:r>
          </a:p>
          <a:p>
            <a:pPr algn="ctr"/>
            <a:r>
              <a:rPr lang="en-US" sz="1200" dirty="0" smtClean="0">
                <a:solidFill>
                  <a:srgbClr val="FFFFFF"/>
                </a:solidFill>
              </a:rPr>
              <a:t>2.5/1.25 </a:t>
            </a:r>
            <a:r>
              <a:rPr lang="en-US" sz="1200" dirty="0" err="1" smtClean="0">
                <a:solidFill>
                  <a:srgbClr val="FFFFFF"/>
                </a:solidFill>
              </a:rPr>
              <a:t>Gbps</a:t>
            </a:r>
            <a:endParaRPr lang="en-US" sz="1200" dirty="0">
              <a:solidFill>
                <a:srgbClr val="FFFFFF"/>
              </a:solidFill>
            </a:endParaRPr>
          </a:p>
        </p:txBody>
      </p:sp>
      <p:sp>
        <p:nvSpPr>
          <p:cNvPr id="13" name="Rounded Rectangle 12"/>
          <p:cNvSpPr/>
          <p:nvPr/>
        </p:nvSpPr>
        <p:spPr>
          <a:xfrm>
            <a:off x="1077968" y="3072439"/>
            <a:ext cx="1249527" cy="402075"/>
          </a:xfrm>
          <a:prstGeom prst="roundRect">
            <a:avLst/>
          </a:prstGeom>
          <a:solidFill>
            <a:srgbClr val="4053FF"/>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rPr>
              <a:t>XGPON-1</a:t>
            </a:r>
          </a:p>
          <a:p>
            <a:pPr algn="ctr"/>
            <a:r>
              <a:rPr lang="en-US" sz="1200" dirty="0">
                <a:solidFill>
                  <a:srgbClr val="FFFFFF"/>
                </a:solidFill>
              </a:rPr>
              <a:t>10/1.25 </a:t>
            </a:r>
            <a:r>
              <a:rPr lang="en-US" sz="1200" dirty="0" err="1">
                <a:solidFill>
                  <a:srgbClr val="FFFFFF"/>
                </a:solidFill>
              </a:rPr>
              <a:t>Gbps</a:t>
            </a:r>
            <a:endParaRPr lang="en-US" sz="1200" dirty="0">
              <a:solidFill>
                <a:srgbClr val="FFFFFF"/>
              </a:solidFill>
            </a:endParaRPr>
          </a:p>
        </p:txBody>
      </p:sp>
      <p:sp>
        <p:nvSpPr>
          <p:cNvPr id="14" name="Rounded Rectangle 13"/>
          <p:cNvSpPr/>
          <p:nvPr/>
        </p:nvSpPr>
        <p:spPr>
          <a:xfrm>
            <a:off x="1081361" y="3610620"/>
            <a:ext cx="1249527" cy="402075"/>
          </a:xfrm>
          <a:prstGeom prst="roundRect">
            <a:avLst/>
          </a:prstGeom>
          <a:solidFill>
            <a:srgbClr val="4053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rgbClr val="FFFFFF"/>
                </a:solidFill>
              </a:rPr>
              <a:t>XGS-PON</a:t>
            </a:r>
          </a:p>
          <a:p>
            <a:pPr algn="ctr"/>
            <a:r>
              <a:rPr lang="en-US" sz="1200" dirty="0" smtClean="0">
                <a:solidFill>
                  <a:srgbClr val="FFFFFF"/>
                </a:solidFill>
              </a:rPr>
              <a:t>10/10 </a:t>
            </a:r>
            <a:r>
              <a:rPr lang="en-US" sz="1200" dirty="0" err="1" smtClean="0">
                <a:solidFill>
                  <a:srgbClr val="FFFFFF"/>
                </a:solidFill>
              </a:rPr>
              <a:t>Gbps</a:t>
            </a:r>
            <a:endParaRPr lang="en-US" sz="1200" dirty="0">
              <a:solidFill>
                <a:srgbClr val="FFFFFF"/>
              </a:solidFill>
            </a:endParaRPr>
          </a:p>
        </p:txBody>
      </p:sp>
      <p:sp>
        <p:nvSpPr>
          <p:cNvPr id="15" name="Rounded Rectangle 14"/>
          <p:cNvSpPr/>
          <p:nvPr/>
        </p:nvSpPr>
        <p:spPr>
          <a:xfrm>
            <a:off x="1060452" y="4161529"/>
            <a:ext cx="1249527" cy="402075"/>
          </a:xfrm>
          <a:prstGeom prst="roundRect">
            <a:avLst/>
          </a:prstGeom>
          <a:solidFill>
            <a:srgbClr val="4053FF"/>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bg1"/>
                </a:solidFill>
              </a:rPr>
              <a:t>NGPON2</a:t>
            </a:r>
          </a:p>
          <a:p>
            <a:pPr algn="ctr"/>
            <a:r>
              <a:rPr lang="en-US" sz="1200" dirty="0" smtClean="0">
                <a:solidFill>
                  <a:schemeClr val="bg1"/>
                </a:solidFill>
              </a:rPr>
              <a:t>40 </a:t>
            </a:r>
            <a:r>
              <a:rPr lang="en-US" sz="1200" dirty="0" err="1" smtClean="0">
                <a:solidFill>
                  <a:schemeClr val="bg1"/>
                </a:solidFill>
              </a:rPr>
              <a:t>Gbps</a:t>
            </a:r>
            <a:endParaRPr lang="en-US" sz="1200" dirty="0">
              <a:solidFill>
                <a:schemeClr val="bg1"/>
              </a:solidFill>
            </a:endParaRPr>
          </a:p>
        </p:txBody>
      </p:sp>
      <p:sp>
        <p:nvSpPr>
          <p:cNvPr id="16" name="Rounded Rectangle 15"/>
          <p:cNvSpPr/>
          <p:nvPr/>
        </p:nvSpPr>
        <p:spPr>
          <a:xfrm>
            <a:off x="2931660" y="2074050"/>
            <a:ext cx="1249527" cy="402075"/>
          </a:xfrm>
          <a:prstGeom prst="roundRect">
            <a:avLst/>
          </a:prstGeom>
          <a:solidFill>
            <a:srgbClr val="FD8008"/>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rPr>
              <a:t>E</a:t>
            </a:r>
            <a:r>
              <a:rPr lang="en-US" sz="1400" dirty="0" smtClean="0">
                <a:solidFill>
                  <a:srgbClr val="FFFFFF"/>
                </a:solidFill>
              </a:rPr>
              <a:t>PON</a:t>
            </a:r>
          </a:p>
          <a:p>
            <a:pPr algn="ctr"/>
            <a:r>
              <a:rPr lang="en-US" sz="1200" dirty="0" smtClean="0">
                <a:solidFill>
                  <a:srgbClr val="FFFFFF"/>
                </a:solidFill>
              </a:rPr>
              <a:t>1/1 </a:t>
            </a:r>
            <a:r>
              <a:rPr lang="en-US" sz="1200" dirty="0" err="1" smtClean="0">
                <a:solidFill>
                  <a:srgbClr val="FFFFFF"/>
                </a:solidFill>
              </a:rPr>
              <a:t>Gbps</a:t>
            </a:r>
            <a:endParaRPr lang="en-US" sz="1200" dirty="0">
              <a:solidFill>
                <a:srgbClr val="FFFFFF"/>
              </a:solidFill>
            </a:endParaRPr>
          </a:p>
        </p:txBody>
      </p:sp>
      <p:sp>
        <p:nvSpPr>
          <p:cNvPr id="17" name="Rounded Rectangle 16"/>
          <p:cNvSpPr/>
          <p:nvPr/>
        </p:nvSpPr>
        <p:spPr>
          <a:xfrm>
            <a:off x="2935053" y="2599500"/>
            <a:ext cx="1249527" cy="693990"/>
          </a:xfrm>
          <a:prstGeom prst="roundRect">
            <a:avLst/>
          </a:prstGeom>
          <a:solidFill>
            <a:srgbClr val="FD8008"/>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rgbClr val="FFFFFF"/>
                </a:solidFill>
              </a:rPr>
              <a:t>10G EPON</a:t>
            </a:r>
          </a:p>
          <a:p>
            <a:pPr algn="ctr"/>
            <a:r>
              <a:rPr lang="en-US" sz="1200" dirty="0" smtClean="0">
                <a:solidFill>
                  <a:srgbClr val="FFFFFF"/>
                </a:solidFill>
              </a:rPr>
              <a:t>10/1 </a:t>
            </a:r>
            <a:r>
              <a:rPr lang="en-US" sz="1200" dirty="0" err="1" smtClean="0">
                <a:solidFill>
                  <a:srgbClr val="FFFFFF"/>
                </a:solidFill>
              </a:rPr>
              <a:t>Gbps</a:t>
            </a:r>
            <a:endParaRPr lang="en-US" sz="1200" dirty="0" smtClean="0">
              <a:solidFill>
                <a:srgbClr val="FFFFFF"/>
              </a:solidFill>
            </a:endParaRPr>
          </a:p>
          <a:p>
            <a:pPr algn="ctr"/>
            <a:r>
              <a:rPr lang="en-US" sz="1200" dirty="0">
                <a:solidFill>
                  <a:srgbClr val="FFFFFF"/>
                </a:solidFill>
              </a:rPr>
              <a:t>10/10 </a:t>
            </a:r>
            <a:r>
              <a:rPr lang="en-US" sz="1200" dirty="0" err="1" smtClean="0">
                <a:solidFill>
                  <a:srgbClr val="FFFFFF"/>
                </a:solidFill>
              </a:rPr>
              <a:t>Gbps</a:t>
            </a:r>
            <a:endParaRPr lang="en-US" sz="1200" dirty="0">
              <a:solidFill>
                <a:srgbClr val="FFFFFF"/>
              </a:solidFill>
            </a:endParaRPr>
          </a:p>
        </p:txBody>
      </p:sp>
      <p:sp>
        <p:nvSpPr>
          <p:cNvPr id="18" name="Rounded Rectangle 17"/>
          <p:cNvSpPr/>
          <p:nvPr/>
        </p:nvSpPr>
        <p:spPr>
          <a:xfrm>
            <a:off x="2867471" y="3452315"/>
            <a:ext cx="1360879" cy="402075"/>
          </a:xfrm>
          <a:prstGeom prst="roundRect">
            <a:avLst/>
          </a:prstGeom>
          <a:solidFill>
            <a:srgbClr val="FD8008"/>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rgbClr val="FFFFFF"/>
                </a:solidFill>
              </a:rPr>
              <a:t>NG-EPON</a:t>
            </a:r>
          </a:p>
          <a:p>
            <a:pPr algn="ctr"/>
            <a:r>
              <a:rPr lang="en-US" sz="1200" dirty="0" smtClean="0">
                <a:solidFill>
                  <a:srgbClr val="FFFFFF"/>
                </a:solidFill>
              </a:rPr>
              <a:t>25/50/100 </a:t>
            </a:r>
            <a:r>
              <a:rPr lang="en-US" sz="1200" dirty="0" err="1" smtClean="0">
                <a:solidFill>
                  <a:srgbClr val="FFFFFF"/>
                </a:solidFill>
              </a:rPr>
              <a:t>Gbps</a:t>
            </a:r>
            <a:endParaRPr lang="en-US" sz="1200" dirty="0">
              <a:solidFill>
                <a:srgbClr val="FFFFFF"/>
              </a:solidFill>
            </a:endParaRPr>
          </a:p>
        </p:txBody>
      </p:sp>
      <p:sp>
        <p:nvSpPr>
          <p:cNvPr id="19" name="Rounded Rectangle 18"/>
          <p:cNvSpPr/>
          <p:nvPr/>
        </p:nvSpPr>
        <p:spPr>
          <a:xfrm>
            <a:off x="4769808" y="2090361"/>
            <a:ext cx="1249527" cy="609443"/>
          </a:xfrm>
          <a:prstGeom prst="roundRect">
            <a:avLst/>
          </a:prstGeom>
          <a:solidFill>
            <a:srgbClr val="388639"/>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err="1" smtClean="0">
                <a:solidFill>
                  <a:srgbClr val="FFFFFF"/>
                </a:solidFill>
              </a:rPr>
              <a:t>RFoG</a:t>
            </a:r>
            <a:endParaRPr lang="en-US" sz="1600" dirty="0" smtClean="0">
              <a:solidFill>
                <a:srgbClr val="FFFFFF"/>
              </a:solidFill>
            </a:endParaRPr>
          </a:p>
          <a:p>
            <a:pPr algn="ctr"/>
            <a:r>
              <a:rPr lang="en-US" sz="1000" dirty="0" smtClean="0">
                <a:solidFill>
                  <a:srgbClr val="FFFFFF"/>
                </a:solidFill>
              </a:rPr>
              <a:t>(DOCSIS Speeds)</a:t>
            </a:r>
            <a:endParaRPr lang="en-US" sz="1000" dirty="0">
              <a:solidFill>
                <a:srgbClr val="FFFFFF"/>
              </a:solidFill>
            </a:endParaRPr>
          </a:p>
        </p:txBody>
      </p:sp>
      <p:sp>
        <p:nvSpPr>
          <p:cNvPr id="20" name="Rounded Rectangle 19"/>
          <p:cNvSpPr/>
          <p:nvPr/>
        </p:nvSpPr>
        <p:spPr>
          <a:xfrm>
            <a:off x="6375993" y="1892076"/>
            <a:ext cx="1865364" cy="2880937"/>
          </a:xfrm>
          <a:prstGeom prst="roundRect">
            <a:avLst/>
          </a:prstGeom>
          <a:gradFill flip="none" rotWithShape="1">
            <a:gsLst>
              <a:gs pos="0">
                <a:schemeClr val="accent5">
                  <a:lumMod val="75000"/>
                </a:schemeClr>
              </a:gs>
              <a:gs pos="100000">
                <a:srgbClr val="FFFFFF"/>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704297" y="771327"/>
            <a:ext cx="1294151" cy="307777"/>
          </a:xfrm>
          <a:prstGeom prst="rect">
            <a:avLst/>
          </a:prstGeom>
          <a:noFill/>
        </p:spPr>
        <p:txBody>
          <a:bodyPr wrap="square" rtlCol="0">
            <a:spAutoFit/>
          </a:bodyPr>
          <a:lstStyle/>
          <a:p>
            <a:pPr algn="ctr"/>
            <a:r>
              <a:rPr lang="en-US" sz="1400" b="1" dirty="0" err="1" smtClean="0"/>
              <a:t>CableLabs</a:t>
            </a:r>
            <a:r>
              <a:rPr lang="en-US" sz="1400" b="1" baseline="30000" dirty="0" smtClean="0"/>
              <a:t>®</a:t>
            </a:r>
            <a:endParaRPr lang="en-US" sz="1400" b="1" baseline="30000" dirty="0"/>
          </a:p>
        </p:txBody>
      </p:sp>
      <p:sp>
        <p:nvSpPr>
          <p:cNvPr id="23" name="Rounded Rectangle 22"/>
          <p:cNvSpPr/>
          <p:nvPr/>
        </p:nvSpPr>
        <p:spPr>
          <a:xfrm>
            <a:off x="6693908" y="2093365"/>
            <a:ext cx="1249527" cy="609443"/>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solidFill>
                  <a:srgbClr val="FFFFFF"/>
                </a:solidFill>
              </a:rPr>
              <a:t>DPoE</a:t>
            </a:r>
            <a:r>
              <a:rPr lang="en-US" sz="1600" baseline="30000" dirty="0" smtClean="0">
                <a:solidFill>
                  <a:srgbClr val="FFFFFF"/>
                </a:solidFill>
              </a:rPr>
              <a:t>™</a:t>
            </a:r>
          </a:p>
        </p:txBody>
      </p:sp>
    </p:spTree>
    <p:extLst>
      <p:ext uri="{BB962C8B-B14F-4D97-AF65-F5344CB8AC3E}">
        <p14:creationId xmlns:p14="http://schemas.microsoft.com/office/powerpoint/2010/main" val="357300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7894"/>
            <a:ext cx="6246586" cy="628443"/>
          </a:xfrm>
        </p:spPr>
        <p:txBody>
          <a:bodyPr/>
          <a:lstStyle/>
          <a:p>
            <a:r>
              <a:rPr lang="en-US" b="1" dirty="0" smtClean="0"/>
              <a:t>ITU Standards</a:t>
            </a:r>
            <a:endParaRPr lang="en-US" b="1" dirty="0"/>
          </a:p>
        </p:txBody>
      </p:sp>
      <p:sp>
        <p:nvSpPr>
          <p:cNvPr id="3" name="TextBox 2"/>
          <p:cNvSpPr txBox="1"/>
          <p:nvPr/>
        </p:nvSpPr>
        <p:spPr>
          <a:xfrm>
            <a:off x="584201" y="1135629"/>
            <a:ext cx="7837128" cy="2728448"/>
          </a:xfrm>
          <a:prstGeom prst="rect">
            <a:avLst/>
          </a:prstGeom>
        </p:spPr>
        <p:txBody>
          <a:bodyPr vert="horz" wrap="square" lIns="0" tIns="45720" rIns="91440" bIns="45720" rtlCol="0">
            <a:normAutofit fontScale="85000" lnSpcReduction="10000"/>
          </a:bodyPr>
          <a:lstStyle/>
          <a:p>
            <a:r>
              <a:rPr lang="en-US" dirty="0" smtClean="0"/>
              <a:t>The International Telecommunications Union (ITU) is an agency of the United Nations that is focused on telecommunications technologies. It was originally formed in 1865 as a way to standardize telegraph communications. The ITU eventually grew to also include wireless, satellite, maritime , &amp; broadband technologies.  </a:t>
            </a:r>
            <a:r>
              <a:rPr lang="en-US" dirty="0" smtClean="0">
                <a:hlinkClick r:id="rId2"/>
              </a:rPr>
              <a:t>www.itu.int</a:t>
            </a:r>
            <a:r>
              <a:rPr lang="en-US" dirty="0" smtClean="0"/>
              <a:t>  </a:t>
            </a:r>
          </a:p>
          <a:p>
            <a:endParaRPr lang="en-US" dirty="0" smtClean="0"/>
          </a:p>
          <a:p>
            <a:r>
              <a:rPr lang="en-US" dirty="0" smtClean="0"/>
              <a:t>Examples of PON standards/technologies:</a:t>
            </a:r>
            <a:endParaRPr lang="en-US" dirty="0"/>
          </a:p>
          <a:p>
            <a:endParaRPr lang="en-US" dirty="0"/>
          </a:p>
          <a:p>
            <a:pPr marL="285750" indent="-285750">
              <a:buFont typeface="Arial" panose="020B0604020202020204" pitchFamily="34" charset="0"/>
              <a:buChar char="•"/>
            </a:pPr>
            <a:r>
              <a:rPr lang="en-US" dirty="0"/>
              <a:t>G.</a:t>
            </a:r>
            <a:r>
              <a:rPr lang="en-US" dirty="0" smtClean="0"/>
              <a:t>983 Broadband-</a:t>
            </a:r>
            <a:r>
              <a:rPr lang="en-US" dirty="0"/>
              <a:t>capable PON </a:t>
            </a:r>
            <a:r>
              <a:rPr lang="en-US" dirty="0" smtClean="0"/>
              <a:t>(BPON)</a:t>
            </a:r>
          </a:p>
          <a:p>
            <a:pPr marL="285750" indent="-285750">
              <a:buFont typeface="Arial" panose="020B0604020202020204" pitchFamily="34" charset="0"/>
              <a:buChar char="•"/>
            </a:pPr>
            <a:r>
              <a:rPr lang="en-US" dirty="0" smtClean="0"/>
              <a:t>G.984 Gigabit-capable PON (GPON)</a:t>
            </a:r>
          </a:p>
          <a:p>
            <a:pPr marL="285750" indent="-285750">
              <a:buFont typeface="Arial" panose="020B0604020202020204" pitchFamily="34" charset="0"/>
              <a:buChar char="•"/>
            </a:pPr>
            <a:r>
              <a:rPr lang="en-US" dirty="0" smtClean="0"/>
              <a:t>G.987 10 Gigabit-capable PON (XG-PON1) </a:t>
            </a:r>
          </a:p>
          <a:p>
            <a:pPr marL="285750" indent="-285750">
              <a:buFont typeface="Arial" panose="020B0604020202020204" pitchFamily="34" charset="0"/>
              <a:buChar char="•"/>
            </a:pPr>
            <a:r>
              <a:rPr lang="en-US" dirty="0" smtClean="0"/>
              <a:t>G.9807.1 10 Gigabit-capable Symmetrical PON (XGS-PON) </a:t>
            </a:r>
          </a:p>
          <a:p>
            <a:pPr marL="285750" indent="-285750">
              <a:buFont typeface="Arial" panose="020B0604020202020204" pitchFamily="34" charset="0"/>
              <a:buChar char="•"/>
            </a:pPr>
            <a:r>
              <a:rPr lang="en-US" dirty="0" smtClean="0"/>
              <a:t>G.989 40 Gigabit-capable PON (NG-PON2)</a:t>
            </a:r>
          </a:p>
          <a:p>
            <a:endParaRPr lang="en-US" dirty="0" smtClean="0"/>
          </a:p>
          <a:p>
            <a:endParaRPr lang="en-US" dirty="0"/>
          </a:p>
          <a:p>
            <a:endParaRPr lang="en-US" dirty="0" smtClean="0"/>
          </a:p>
        </p:txBody>
      </p:sp>
    </p:spTree>
    <p:extLst>
      <p:ext uri="{BB962C8B-B14F-4D97-AF65-F5344CB8AC3E}">
        <p14:creationId xmlns:p14="http://schemas.microsoft.com/office/powerpoint/2010/main" val="257802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1744" y="1096298"/>
            <a:ext cx="7837128" cy="2959508"/>
          </a:xfrm>
          <a:prstGeom prst="rect">
            <a:avLst/>
          </a:prstGeom>
        </p:spPr>
        <p:txBody>
          <a:bodyPr vert="horz" wrap="square" lIns="0" tIns="45720" rIns="91440" bIns="45720" rtlCol="0">
            <a:normAutofit/>
          </a:bodyPr>
          <a:lstStyle/>
          <a:p>
            <a:r>
              <a:rPr lang="en-US" dirty="0" smtClean="0"/>
              <a:t>The Institute of Electrical and Electronics Engineers (IEEE) is a professional association created in 1963. Among other areas of electronic &amp; electrical engineering, the IEEE also focuses on the development of telecommunications standards. </a:t>
            </a:r>
            <a:r>
              <a:rPr lang="en-US" dirty="0" smtClean="0">
                <a:hlinkClick r:id="rId2"/>
              </a:rPr>
              <a:t>www.ieee.org</a:t>
            </a:r>
            <a:r>
              <a:rPr lang="en-US" dirty="0" smtClean="0"/>
              <a:t> </a:t>
            </a:r>
          </a:p>
          <a:p>
            <a:endParaRPr lang="en-US" dirty="0"/>
          </a:p>
          <a:p>
            <a:r>
              <a:rPr lang="en-US" dirty="0" smtClean="0"/>
              <a:t>Examples of PON Standards:</a:t>
            </a:r>
          </a:p>
          <a:p>
            <a:endParaRPr lang="en-US" dirty="0" smtClean="0"/>
          </a:p>
          <a:p>
            <a:pPr marL="285750" indent="-285750">
              <a:buFont typeface="Arial" panose="020B0604020202020204" pitchFamily="34" charset="0"/>
              <a:buChar char="•"/>
            </a:pPr>
            <a:r>
              <a:rPr lang="en-US" dirty="0" smtClean="0"/>
              <a:t>802.3ah Ethernet in the First Mile (EFM) 1G EPON</a:t>
            </a:r>
          </a:p>
          <a:p>
            <a:pPr marL="285750" indent="-285750">
              <a:buFont typeface="Arial" panose="020B0604020202020204" pitchFamily="34" charset="0"/>
              <a:buChar char="•"/>
            </a:pPr>
            <a:r>
              <a:rPr lang="en-US" dirty="0" smtClean="0"/>
              <a:t>802.3av 10Gigabit EPON</a:t>
            </a:r>
          </a:p>
          <a:p>
            <a:pPr marL="285750" indent="-285750">
              <a:buFont typeface="Arial" panose="020B0604020202020204" pitchFamily="34" charset="0"/>
              <a:buChar char="•"/>
            </a:pPr>
            <a:r>
              <a:rPr lang="en-US" dirty="0" smtClean="0"/>
              <a:t>802.3ca 25/50/100Gigabit EPON task force</a:t>
            </a:r>
          </a:p>
          <a:p>
            <a:endParaRPr lang="en-US" dirty="0" smtClean="0"/>
          </a:p>
        </p:txBody>
      </p:sp>
      <p:sp>
        <p:nvSpPr>
          <p:cNvPr id="4" name="Title 3"/>
          <p:cNvSpPr>
            <a:spLocks noGrp="1"/>
          </p:cNvSpPr>
          <p:nvPr>
            <p:ph type="title"/>
          </p:nvPr>
        </p:nvSpPr>
        <p:spPr/>
        <p:txBody>
          <a:bodyPr/>
          <a:lstStyle/>
          <a:p>
            <a:r>
              <a:rPr lang="en-US" b="1" dirty="0" smtClean="0"/>
              <a:t>IEEE Standards</a:t>
            </a:r>
            <a:endParaRPr lang="en-US" b="1" dirty="0"/>
          </a:p>
        </p:txBody>
      </p:sp>
    </p:spTree>
    <p:extLst>
      <p:ext uri="{BB962C8B-B14F-4D97-AF65-F5344CB8AC3E}">
        <p14:creationId xmlns:p14="http://schemas.microsoft.com/office/powerpoint/2010/main" val="56803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10"/>
            <a:ext cx="6246586" cy="628443"/>
          </a:xfrm>
        </p:spPr>
        <p:txBody>
          <a:bodyPr/>
          <a:lstStyle/>
          <a:p>
            <a:r>
              <a:rPr lang="en-US" b="1" dirty="0" smtClean="0"/>
              <a:t>SCTE Standards</a:t>
            </a:r>
            <a:endParaRPr lang="en-US" b="1" dirty="0"/>
          </a:p>
        </p:txBody>
      </p:sp>
      <p:sp>
        <p:nvSpPr>
          <p:cNvPr id="8" name="TextBox 7"/>
          <p:cNvSpPr txBox="1"/>
          <p:nvPr/>
        </p:nvSpPr>
        <p:spPr>
          <a:xfrm>
            <a:off x="623531" y="958645"/>
            <a:ext cx="7837128" cy="3377381"/>
          </a:xfrm>
          <a:prstGeom prst="rect">
            <a:avLst/>
          </a:prstGeom>
        </p:spPr>
        <p:txBody>
          <a:bodyPr vert="horz" wrap="square" lIns="0" tIns="45720" rIns="91440" bIns="45720" rtlCol="0">
            <a:normAutofit/>
          </a:bodyPr>
          <a:lstStyle/>
          <a:p>
            <a:r>
              <a:rPr lang="en-US" dirty="0" smtClean="0"/>
              <a:t>The Society of Cable and Telecommunications Engineers (SCTE) is a professional association focused on education and development of technologies related to cable telecommunications industry. </a:t>
            </a:r>
            <a:r>
              <a:rPr lang="en-US" dirty="0" smtClean="0">
                <a:hlinkClick r:id="rId2"/>
              </a:rPr>
              <a:t>www.scte.org</a:t>
            </a:r>
            <a:r>
              <a:rPr lang="en-US" dirty="0" smtClean="0"/>
              <a:t> </a:t>
            </a:r>
          </a:p>
          <a:p>
            <a:endParaRPr lang="en-US" dirty="0"/>
          </a:p>
          <a:p>
            <a:endParaRPr lang="en-US" dirty="0" smtClean="0"/>
          </a:p>
          <a:p>
            <a:r>
              <a:rPr lang="en-US" dirty="0" smtClean="0"/>
              <a:t>Examples of PON Standards:</a:t>
            </a:r>
            <a:endParaRPr lang="en-US" dirty="0"/>
          </a:p>
          <a:p>
            <a:endParaRPr lang="en-US" dirty="0" smtClean="0"/>
          </a:p>
          <a:p>
            <a:pPr marL="285750" indent="-285750">
              <a:buFont typeface="Arial" panose="020B0604020202020204" pitchFamily="34" charset="0"/>
              <a:buChar char="•"/>
            </a:pPr>
            <a:r>
              <a:rPr lang="en-US" dirty="0" err="1" smtClean="0"/>
              <a:t>RFoG</a:t>
            </a:r>
            <a:r>
              <a:rPr lang="en-US" dirty="0" smtClean="0"/>
              <a:t> SCTE 174-2010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921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210"/>
            <a:ext cx="6246586" cy="628443"/>
          </a:xfrm>
        </p:spPr>
        <p:txBody>
          <a:bodyPr/>
          <a:lstStyle/>
          <a:p>
            <a:r>
              <a:rPr lang="en-US" b="1" dirty="0" smtClean="0"/>
              <a:t>Cable Labs</a:t>
            </a:r>
            <a:r>
              <a:rPr lang="en-US" b="1" baseline="30000" dirty="0" smtClean="0"/>
              <a:t>®</a:t>
            </a:r>
            <a:r>
              <a:rPr lang="en-US" b="1" dirty="0" smtClean="0"/>
              <a:t> Standards</a:t>
            </a:r>
            <a:endParaRPr lang="en-US" b="1" dirty="0"/>
          </a:p>
        </p:txBody>
      </p:sp>
      <p:sp>
        <p:nvSpPr>
          <p:cNvPr id="8" name="TextBox 7"/>
          <p:cNvSpPr txBox="1"/>
          <p:nvPr/>
        </p:nvSpPr>
        <p:spPr>
          <a:xfrm>
            <a:off x="623531" y="958645"/>
            <a:ext cx="7837128" cy="3377381"/>
          </a:xfrm>
          <a:prstGeom prst="rect">
            <a:avLst/>
          </a:prstGeom>
        </p:spPr>
        <p:txBody>
          <a:bodyPr vert="horz" wrap="square" lIns="0" tIns="45720" rIns="91440" bIns="45720" rtlCol="0">
            <a:normAutofit/>
          </a:bodyPr>
          <a:lstStyle/>
          <a:p>
            <a:r>
              <a:rPr lang="en-US" dirty="0"/>
              <a:t>Cable </a:t>
            </a:r>
            <a:r>
              <a:rPr lang="en-US" dirty="0" smtClean="0"/>
              <a:t>Labs</a:t>
            </a:r>
            <a:r>
              <a:rPr lang="en-US" baseline="30000" dirty="0" smtClean="0"/>
              <a:t>®</a:t>
            </a:r>
            <a:r>
              <a:rPr lang="en-US" dirty="0" smtClean="0"/>
              <a:t> </a:t>
            </a:r>
            <a:r>
              <a:rPr lang="en-US" dirty="0"/>
              <a:t>is a not-for-profit innovation and research and development lab founded in 1988 by American cable operators. System operators from around the world are eligible to be </a:t>
            </a:r>
            <a:r>
              <a:rPr lang="en-US" dirty="0" smtClean="0"/>
              <a:t>members.  Cable Labs</a:t>
            </a:r>
            <a:r>
              <a:rPr lang="en-US" baseline="30000" dirty="0"/>
              <a:t>®</a:t>
            </a:r>
            <a:r>
              <a:rPr lang="en-US" dirty="0" smtClean="0"/>
              <a:t> was </a:t>
            </a:r>
            <a:r>
              <a:rPr lang="en-US" dirty="0"/>
              <a:t>formed by the cable industry to build the foundational technology that now connects the modern world through research, development and innovation. </a:t>
            </a:r>
          </a:p>
          <a:p>
            <a:r>
              <a:rPr lang="en-US" dirty="0" smtClean="0">
                <a:hlinkClick r:id="rId2"/>
              </a:rPr>
              <a:t>www.cablelabs.com</a:t>
            </a:r>
            <a:r>
              <a:rPr lang="en-US" dirty="0" smtClean="0"/>
              <a:t>  </a:t>
            </a:r>
          </a:p>
          <a:p>
            <a:endParaRPr lang="en-US" dirty="0" smtClean="0"/>
          </a:p>
          <a:p>
            <a:r>
              <a:rPr lang="en-US" dirty="0" smtClean="0"/>
              <a:t>Examples of PON Standards:</a:t>
            </a:r>
            <a:endParaRPr lang="en-US" dirty="0"/>
          </a:p>
          <a:p>
            <a:endParaRPr lang="en-US" dirty="0" smtClean="0"/>
          </a:p>
          <a:p>
            <a:pPr marL="285750" indent="-285750">
              <a:buFont typeface="Arial" panose="020B0604020202020204" pitchFamily="34" charset="0"/>
              <a:buChar char="•"/>
            </a:pPr>
            <a:r>
              <a:rPr lang="en-US" dirty="0" smtClean="0"/>
              <a:t>DPoE</a:t>
            </a:r>
            <a:r>
              <a:rPr lang="en-US" baseline="30000" dirty="0" smtClean="0"/>
              <a:t>™</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77781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996239" y="4710113"/>
            <a:ext cx="585787" cy="211137"/>
          </a:xfrm>
          <a:prstGeom prst="rect">
            <a:avLst/>
          </a:prstGeom>
        </p:spPr>
        <p:txBody>
          <a:bodyPr/>
          <a:lstStyle/>
          <a:p>
            <a:pPr>
              <a:defRPr/>
            </a:pPr>
            <a:fld id="{5319DD97-3792-964D-99E4-4AC2091DBBA2}" type="slidenum">
              <a:rPr lang="en-US" smtClean="0"/>
              <a:pPr>
                <a:defRPr/>
              </a:pPr>
              <a:t>17</a:t>
            </a:fld>
            <a:endParaRPr lang="en-US" dirty="0"/>
          </a:p>
        </p:txBody>
      </p:sp>
      <p:sp>
        <p:nvSpPr>
          <p:cNvPr id="2" name="Title 1"/>
          <p:cNvSpPr>
            <a:spLocks noGrp="1"/>
          </p:cNvSpPr>
          <p:nvPr>
            <p:ph type="title"/>
          </p:nvPr>
        </p:nvSpPr>
        <p:spPr/>
        <p:txBody>
          <a:bodyPr/>
          <a:lstStyle/>
          <a:p>
            <a:r>
              <a:rPr lang="en-US" b="1" dirty="0" smtClean="0"/>
              <a:t>PON DS/US Wavelengths</a:t>
            </a:r>
            <a:endParaRPr lang="en-US" b="1" dirty="0"/>
          </a:p>
        </p:txBody>
      </p:sp>
      <p:pic>
        <p:nvPicPr>
          <p:cNvPr id="3" name="Picture 2"/>
          <p:cNvPicPr>
            <a:picLocks noChangeAspect="1"/>
          </p:cNvPicPr>
          <p:nvPr/>
        </p:nvPicPr>
        <p:blipFill>
          <a:blip r:embed="rId2"/>
          <a:stretch>
            <a:fillRect/>
          </a:stretch>
        </p:blipFill>
        <p:spPr>
          <a:xfrm>
            <a:off x="690963" y="860066"/>
            <a:ext cx="7326600" cy="3893133"/>
          </a:xfrm>
          <a:prstGeom prst="rect">
            <a:avLst/>
          </a:prstGeom>
        </p:spPr>
      </p:pic>
      <p:sp>
        <p:nvSpPr>
          <p:cNvPr id="5" name="TextBox 4"/>
          <p:cNvSpPr txBox="1"/>
          <p:nvPr/>
        </p:nvSpPr>
        <p:spPr>
          <a:xfrm>
            <a:off x="3287250" y="2038193"/>
            <a:ext cx="234804" cy="369332"/>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2604186" y="4691271"/>
            <a:ext cx="3554073" cy="430887"/>
          </a:xfrm>
          <a:prstGeom prst="rect">
            <a:avLst/>
          </a:prstGeom>
          <a:solidFill>
            <a:schemeClr val="bg1"/>
          </a:solidFill>
        </p:spPr>
        <p:txBody>
          <a:bodyPr wrap="square" rtlCol="0">
            <a:spAutoFit/>
          </a:bodyPr>
          <a:lstStyle/>
          <a:p>
            <a:r>
              <a:rPr lang="en-US" sz="1050" dirty="0" smtClean="0"/>
              <a:t>*The original 1310nm optics were +/- 50 nm. Newer, narrower 1310nm optics are now generally available</a:t>
            </a:r>
            <a:endParaRPr lang="en-US" sz="1050" dirty="0"/>
          </a:p>
        </p:txBody>
      </p:sp>
    </p:spTree>
    <p:extLst>
      <p:ext uri="{BB962C8B-B14F-4D97-AF65-F5344CB8AC3E}">
        <p14:creationId xmlns:p14="http://schemas.microsoft.com/office/powerpoint/2010/main" val="9641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normAutofit fontScale="92500" lnSpcReduction="10000"/>
          </a:bodyPr>
          <a:lstStyle/>
          <a:p>
            <a:pPr>
              <a:lnSpc>
                <a:spcPct val="110000"/>
              </a:lnSpc>
              <a:buFontTx/>
              <a:buNone/>
            </a:pPr>
            <a:r>
              <a:rPr lang="en-US" altLang="en-US" sz="2000" i="0" dirty="0" smtClean="0"/>
              <a:t>Optical budget</a:t>
            </a:r>
          </a:p>
          <a:p>
            <a:pPr>
              <a:lnSpc>
                <a:spcPct val="110000"/>
              </a:lnSpc>
            </a:pPr>
            <a:r>
              <a:rPr lang="en-US" altLang="en-US" sz="1400" dirty="0"/>
              <a:t>Depends on class of optics</a:t>
            </a:r>
          </a:p>
          <a:p>
            <a:pPr lvl="1">
              <a:lnSpc>
                <a:spcPct val="110000"/>
              </a:lnSpc>
            </a:pPr>
            <a:r>
              <a:rPr lang="en-US" altLang="en-US" sz="1400" dirty="0"/>
              <a:t>Class A – 20dB</a:t>
            </a:r>
          </a:p>
          <a:p>
            <a:pPr lvl="1">
              <a:lnSpc>
                <a:spcPct val="110000"/>
              </a:lnSpc>
            </a:pPr>
            <a:r>
              <a:rPr lang="en-US" altLang="en-US" sz="1400" dirty="0"/>
              <a:t>Class B – </a:t>
            </a:r>
            <a:r>
              <a:rPr lang="en-US" altLang="en-US" sz="1400" dirty="0" smtClean="0"/>
              <a:t>25dB GPON </a:t>
            </a:r>
            <a:r>
              <a:rPr lang="en-US" altLang="en-US" sz="1400" dirty="0"/>
              <a:t>/</a:t>
            </a:r>
            <a:r>
              <a:rPr lang="en-US" altLang="en-US" sz="1400" dirty="0" smtClean="0"/>
              <a:t> PR20 EPON 24 dB</a:t>
            </a:r>
            <a:endParaRPr lang="en-US" altLang="en-US" sz="1400" dirty="0"/>
          </a:p>
          <a:p>
            <a:pPr lvl="1">
              <a:lnSpc>
                <a:spcPct val="110000"/>
              </a:lnSpc>
            </a:pPr>
            <a:r>
              <a:rPr lang="en-US" altLang="en-US" sz="1400" dirty="0"/>
              <a:t>Class B+ - 28dB GPON </a:t>
            </a:r>
            <a:r>
              <a:rPr lang="en-US" altLang="en-US" sz="1400" dirty="0" smtClean="0"/>
              <a:t>/ PR30 EPON 29 dB</a:t>
            </a:r>
            <a:endParaRPr lang="en-US" altLang="en-US" sz="1400" dirty="0"/>
          </a:p>
          <a:p>
            <a:pPr lvl="1">
              <a:lnSpc>
                <a:spcPct val="110000"/>
              </a:lnSpc>
            </a:pPr>
            <a:r>
              <a:rPr lang="en-US" altLang="en-US" sz="1400" dirty="0"/>
              <a:t>Class C – 30dB </a:t>
            </a:r>
            <a:r>
              <a:rPr lang="en-US" altLang="en-US" sz="1400" dirty="0" smtClean="0"/>
              <a:t>GPON / PR40 </a:t>
            </a:r>
            <a:r>
              <a:rPr lang="en-US" altLang="en-US" sz="1400" dirty="0"/>
              <a:t>EPON </a:t>
            </a:r>
            <a:r>
              <a:rPr lang="en-US" altLang="en-US" sz="1400" dirty="0" smtClean="0"/>
              <a:t>33 </a:t>
            </a:r>
            <a:r>
              <a:rPr lang="en-US" altLang="en-US" sz="1400" dirty="0"/>
              <a:t>dB</a:t>
            </a:r>
          </a:p>
          <a:p>
            <a:pPr>
              <a:lnSpc>
                <a:spcPct val="110000"/>
              </a:lnSpc>
            </a:pPr>
            <a:r>
              <a:rPr lang="en-US" altLang="en-US" sz="1400" dirty="0"/>
              <a:t>Most vendors have implemented Class B</a:t>
            </a:r>
            <a:r>
              <a:rPr lang="en-US" altLang="en-US" sz="1400" dirty="0" smtClean="0"/>
              <a:t>+ / PR30</a:t>
            </a:r>
            <a:endParaRPr lang="en-US" altLang="en-US" sz="1400" dirty="0"/>
          </a:p>
          <a:p>
            <a:pPr>
              <a:lnSpc>
                <a:spcPct val="110000"/>
              </a:lnSpc>
              <a:buFontTx/>
              <a:buNone/>
            </a:pPr>
            <a:endParaRPr lang="en-US" altLang="en-US" sz="1200" dirty="0"/>
          </a:p>
          <a:p>
            <a:pPr>
              <a:lnSpc>
                <a:spcPct val="110000"/>
              </a:lnSpc>
              <a:buFontTx/>
              <a:buNone/>
            </a:pPr>
            <a:r>
              <a:rPr lang="en-US" altLang="en-US" sz="2000" i="0" dirty="0" smtClean="0"/>
              <a:t>Logical Reach</a:t>
            </a:r>
          </a:p>
          <a:p>
            <a:pPr>
              <a:lnSpc>
                <a:spcPct val="110000"/>
              </a:lnSpc>
            </a:pPr>
            <a:r>
              <a:rPr lang="en-US" altLang="en-US" sz="1400" i="0" dirty="0" smtClean="0"/>
              <a:t>~20 </a:t>
            </a:r>
            <a:r>
              <a:rPr lang="en-US" altLang="en-US" sz="1400" i="0" dirty="0"/>
              <a:t>Kilometers with 32 splits</a:t>
            </a:r>
          </a:p>
          <a:p>
            <a:pPr>
              <a:lnSpc>
                <a:spcPct val="110000"/>
              </a:lnSpc>
            </a:pPr>
            <a:r>
              <a:rPr lang="en-US" altLang="en-US" sz="1400" i="0" dirty="0"/>
              <a:t>Maximum distance between OLT and ONU</a:t>
            </a:r>
          </a:p>
          <a:p>
            <a:pPr>
              <a:lnSpc>
                <a:spcPct val="110000"/>
              </a:lnSpc>
            </a:pPr>
            <a:endParaRPr lang="en-US" altLang="en-US" sz="1200" i="0" dirty="0"/>
          </a:p>
          <a:p>
            <a:pPr>
              <a:lnSpc>
                <a:spcPct val="110000"/>
              </a:lnSpc>
              <a:buFontTx/>
              <a:buNone/>
            </a:pPr>
            <a:r>
              <a:rPr lang="en-US" altLang="en-US" sz="2000" i="0" dirty="0" smtClean="0"/>
              <a:t>Split Ratio</a:t>
            </a:r>
          </a:p>
          <a:p>
            <a:pPr>
              <a:lnSpc>
                <a:spcPct val="110000"/>
              </a:lnSpc>
            </a:pPr>
            <a:r>
              <a:rPr lang="en-US" altLang="en-US" sz="1400" i="0" dirty="0" smtClean="0"/>
              <a:t>1:128 estimated 4-6km</a:t>
            </a:r>
          </a:p>
          <a:p>
            <a:pPr>
              <a:lnSpc>
                <a:spcPct val="110000"/>
              </a:lnSpc>
            </a:pPr>
            <a:r>
              <a:rPr lang="en-US" altLang="en-US" sz="1400" i="0" dirty="0" smtClean="0"/>
              <a:t>1:64 estimated 15-18 km</a:t>
            </a:r>
            <a:endParaRPr lang="en-US" altLang="en-US" sz="1400" i="0" dirty="0"/>
          </a:p>
          <a:p>
            <a:pPr>
              <a:lnSpc>
                <a:spcPct val="110000"/>
              </a:lnSpc>
            </a:pPr>
            <a:r>
              <a:rPr lang="en-US" altLang="en-US" sz="1400" i="0" dirty="0" smtClean="0"/>
              <a:t>1:32 </a:t>
            </a:r>
            <a:r>
              <a:rPr lang="en-US" altLang="en-US" sz="1400" i="0" dirty="0"/>
              <a:t>estimated 20-25 </a:t>
            </a:r>
            <a:r>
              <a:rPr lang="en-US" altLang="en-US" sz="1400" i="0" dirty="0" smtClean="0"/>
              <a:t>km</a:t>
            </a:r>
            <a:endParaRPr lang="en-US" altLang="en-US" sz="1400" i="0" dirty="0"/>
          </a:p>
          <a:p>
            <a:pPr>
              <a:lnSpc>
                <a:spcPct val="110000"/>
              </a:lnSpc>
            </a:pPr>
            <a:r>
              <a:rPr lang="en-US" altLang="en-US" sz="1400" dirty="0"/>
              <a:t>Depends on implementation</a:t>
            </a:r>
          </a:p>
          <a:p>
            <a:pPr>
              <a:lnSpc>
                <a:spcPct val="110000"/>
              </a:lnSpc>
            </a:pPr>
            <a:endParaRPr lang="en-US" altLang="en-US" dirty="0" smtClean="0"/>
          </a:p>
        </p:txBody>
      </p:sp>
      <p:sp>
        <p:nvSpPr>
          <p:cNvPr id="62466" name="Rectangle 2"/>
          <p:cNvSpPr>
            <a:spLocks noGrp="1" noChangeArrowheads="1"/>
          </p:cNvSpPr>
          <p:nvPr>
            <p:ph type="title"/>
          </p:nvPr>
        </p:nvSpPr>
        <p:spPr/>
        <p:txBody>
          <a:bodyPr/>
          <a:lstStyle/>
          <a:p>
            <a:r>
              <a:rPr lang="en-US" altLang="en-US" b="1" dirty="0" smtClean="0"/>
              <a:t>PON Parameters</a:t>
            </a:r>
          </a:p>
        </p:txBody>
      </p:sp>
      <p:sp>
        <p:nvSpPr>
          <p:cNvPr id="62468" name="Text Box 4"/>
          <p:cNvSpPr txBox="1">
            <a:spLocks noChangeArrowheads="1"/>
          </p:cNvSpPr>
          <p:nvPr/>
        </p:nvSpPr>
        <p:spPr bwMode="auto">
          <a:xfrm>
            <a:off x="5022056" y="928687"/>
            <a:ext cx="2805113"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050" b="1"/>
              <a:t>Typical Downstream (1490nm) Budget</a:t>
            </a:r>
          </a:p>
          <a:p>
            <a:pPr eaLnBrk="1" hangingPunct="1">
              <a:spcBef>
                <a:spcPct val="0"/>
              </a:spcBef>
              <a:buClrTx/>
              <a:buFontTx/>
              <a:buNone/>
            </a:pPr>
            <a:r>
              <a:rPr lang="en-US" altLang="en-US" sz="1050"/>
              <a:t>OLT Launch Power = +3dBm</a:t>
            </a:r>
          </a:p>
          <a:p>
            <a:pPr eaLnBrk="1" hangingPunct="1">
              <a:spcBef>
                <a:spcPct val="0"/>
              </a:spcBef>
              <a:buClrTx/>
              <a:buFontTx/>
              <a:buNone/>
            </a:pPr>
            <a:r>
              <a:rPr lang="en-US" altLang="en-US" sz="1050"/>
              <a:t>ONU Receive Sensitivity = 0dBm to -25dBm</a:t>
            </a:r>
          </a:p>
          <a:p>
            <a:pPr eaLnBrk="1" hangingPunct="1">
              <a:spcBef>
                <a:spcPct val="0"/>
              </a:spcBef>
              <a:buClrTx/>
              <a:buFontTx/>
              <a:buNone/>
            </a:pPr>
            <a:r>
              <a:rPr lang="en-US" altLang="en-US" sz="1050"/>
              <a:t>Link Budget = 28dB</a:t>
            </a:r>
          </a:p>
          <a:p>
            <a:pPr eaLnBrk="1" hangingPunct="1">
              <a:spcBef>
                <a:spcPct val="0"/>
              </a:spcBef>
              <a:buClrTx/>
              <a:buFontTx/>
              <a:buNone/>
            </a:pPr>
            <a:endParaRPr lang="en-US" altLang="en-US" sz="1050"/>
          </a:p>
          <a:p>
            <a:pPr eaLnBrk="1" hangingPunct="1">
              <a:spcBef>
                <a:spcPct val="0"/>
              </a:spcBef>
              <a:buClrTx/>
              <a:buFontTx/>
              <a:buNone/>
            </a:pPr>
            <a:r>
              <a:rPr lang="en-US" altLang="en-US" sz="1050" b="1"/>
              <a:t>Typical Upstream (1310nm) Budget</a:t>
            </a:r>
          </a:p>
          <a:p>
            <a:pPr eaLnBrk="1" hangingPunct="1">
              <a:spcBef>
                <a:spcPct val="0"/>
              </a:spcBef>
              <a:buClrTx/>
              <a:buFontTx/>
              <a:buNone/>
            </a:pPr>
            <a:r>
              <a:rPr lang="en-US" altLang="en-US" sz="1050"/>
              <a:t>ONU Launch Power = +1dBm</a:t>
            </a:r>
          </a:p>
          <a:p>
            <a:pPr eaLnBrk="1" hangingPunct="1">
              <a:spcBef>
                <a:spcPct val="0"/>
              </a:spcBef>
              <a:buClrTx/>
              <a:buFontTx/>
              <a:buNone/>
            </a:pPr>
            <a:r>
              <a:rPr lang="en-US" altLang="en-US" sz="1050"/>
              <a:t>OLT Receive Sensitivity = -8dBm to -29dBm</a:t>
            </a:r>
          </a:p>
          <a:p>
            <a:pPr eaLnBrk="1" hangingPunct="1">
              <a:spcBef>
                <a:spcPct val="0"/>
              </a:spcBef>
              <a:buClrTx/>
              <a:buFontTx/>
              <a:buNone/>
            </a:pPr>
            <a:r>
              <a:rPr lang="en-US" altLang="en-US" sz="1050"/>
              <a:t>Link Budget = 30dB*</a:t>
            </a:r>
          </a:p>
          <a:p>
            <a:pPr eaLnBrk="1" hangingPunct="1">
              <a:spcBef>
                <a:spcPct val="0"/>
              </a:spcBef>
              <a:buClrTx/>
              <a:buFontTx/>
              <a:buNone/>
            </a:pPr>
            <a:endParaRPr lang="en-US" altLang="en-US" sz="1050"/>
          </a:p>
          <a:p>
            <a:pPr eaLnBrk="1" hangingPunct="1">
              <a:spcBef>
                <a:spcPct val="0"/>
              </a:spcBef>
              <a:buClrTx/>
              <a:buFontTx/>
              <a:buNone/>
            </a:pPr>
            <a:r>
              <a:rPr lang="en-US" altLang="en-US" sz="1050" b="1"/>
              <a:t>Typical Downstream (1577nm) Budget</a:t>
            </a:r>
          </a:p>
          <a:p>
            <a:pPr eaLnBrk="1" hangingPunct="1">
              <a:spcBef>
                <a:spcPct val="0"/>
              </a:spcBef>
              <a:buClrTx/>
              <a:buFontTx/>
              <a:buNone/>
            </a:pPr>
            <a:r>
              <a:rPr lang="en-US" altLang="en-US" sz="1050"/>
              <a:t>OLT Launch Power = +2dBm</a:t>
            </a:r>
          </a:p>
          <a:p>
            <a:pPr eaLnBrk="1" hangingPunct="1">
              <a:spcBef>
                <a:spcPct val="0"/>
              </a:spcBef>
              <a:buClrTx/>
              <a:buFontTx/>
              <a:buNone/>
            </a:pPr>
            <a:r>
              <a:rPr lang="en-US" altLang="en-US" sz="1050"/>
              <a:t>ONU Receive Sensitivity = 0dBm to -28dBm</a:t>
            </a:r>
          </a:p>
          <a:p>
            <a:pPr eaLnBrk="1" hangingPunct="1">
              <a:spcBef>
                <a:spcPct val="0"/>
              </a:spcBef>
              <a:buClrTx/>
              <a:buFontTx/>
              <a:buNone/>
            </a:pPr>
            <a:r>
              <a:rPr lang="en-US" altLang="en-US" sz="1050"/>
              <a:t>Link Budget = 30dB</a:t>
            </a:r>
          </a:p>
          <a:p>
            <a:pPr eaLnBrk="1" hangingPunct="1">
              <a:spcBef>
                <a:spcPct val="0"/>
              </a:spcBef>
              <a:buClrTx/>
              <a:buFontTx/>
              <a:buNone/>
            </a:pPr>
            <a:endParaRPr lang="en-US" altLang="en-US" sz="1050"/>
          </a:p>
          <a:p>
            <a:pPr eaLnBrk="1" hangingPunct="1">
              <a:spcBef>
                <a:spcPct val="0"/>
              </a:spcBef>
              <a:buClrTx/>
              <a:buFontTx/>
              <a:buNone/>
            </a:pPr>
            <a:r>
              <a:rPr lang="en-US" altLang="en-US" sz="1050" b="1"/>
              <a:t>Typical Upstream (1270nm) Budget</a:t>
            </a:r>
          </a:p>
          <a:p>
            <a:pPr eaLnBrk="1" hangingPunct="1">
              <a:spcBef>
                <a:spcPct val="0"/>
              </a:spcBef>
              <a:buClrTx/>
              <a:buFontTx/>
              <a:buNone/>
            </a:pPr>
            <a:r>
              <a:rPr lang="en-US" altLang="en-US" sz="1050"/>
              <a:t>ONU Launch Power = +4dBm</a:t>
            </a:r>
          </a:p>
          <a:p>
            <a:pPr eaLnBrk="1" hangingPunct="1">
              <a:spcBef>
                <a:spcPct val="0"/>
              </a:spcBef>
              <a:buClrTx/>
              <a:buFontTx/>
              <a:buNone/>
            </a:pPr>
            <a:r>
              <a:rPr lang="en-US" altLang="en-US" sz="1050"/>
              <a:t>OLT Receive Sensitivity = -8dBm to -28dBm</a:t>
            </a:r>
          </a:p>
          <a:p>
            <a:pPr eaLnBrk="1" hangingPunct="1">
              <a:spcBef>
                <a:spcPct val="0"/>
              </a:spcBef>
              <a:buClrTx/>
              <a:buFontTx/>
              <a:buNone/>
            </a:pPr>
            <a:r>
              <a:rPr lang="en-US" altLang="en-US" sz="1050"/>
              <a:t>Link Budget = 32dB*</a:t>
            </a:r>
          </a:p>
          <a:p>
            <a:pPr eaLnBrk="1" hangingPunct="1">
              <a:spcBef>
                <a:spcPct val="0"/>
              </a:spcBef>
              <a:buClrTx/>
              <a:buFontTx/>
              <a:buNone/>
            </a:pPr>
            <a:endParaRPr lang="en-US" altLang="en-US" sz="1050"/>
          </a:p>
          <a:p>
            <a:pPr eaLnBrk="1" hangingPunct="1">
              <a:spcBef>
                <a:spcPct val="0"/>
              </a:spcBef>
              <a:buClrTx/>
              <a:buFontTx/>
              <a:buNone/>
            </a:pPr>
            <a:r>
              <a:rPr lang="en-US" altLang="en-US" sz="1050"/>
              <a:t>*Loss in fiber is higher at 1270/1310nm as compared to 1490/1577nm</a:t>
            </a:r>
          </a:p>
          <a:p>
            <a:pPr eaLnBrk="1" hangingPunct="1">
              <a:spcBef>
                <a:spcPct val="0"/>
              </a:spcBef>
              <a:buClrTx/>
              <a:buFontTx/>
              <a:buNone/>
            </a:pPr>
            <a:endParaRPr lang="en-US" altLang="en-US" sz="1050"/>
          </a:p>
          <a:p>
            <a:pPr eaLnBrk="1" hangingPunct="1">
              <a:spcBef>
                <a:spcPct val="0"/>
              </a:spcBef>
              <a:buClrTx/>
              <a:buFontTx/>
              <a:buNone/>
            </a:pPr>
            <a:endParaRPr lang="en-US" altLang="en-US" sz="1050"/>
          </a:p>
        </p:txBody>
      </p:sp>
    </p:spTree>
    <p:extLst>
      <p:ext uri="{BB962C8B-B14F-4D97-AF65-F5344CB8AC3E}">
        <p14:creationId xmlns:p14="http://schemas.microsoft.com/office/powerpoint/2010/main" val="95264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idx="1"/>
          </p:nvPr>
        </p:nvSpPr>
        <p:spPr/>
        <p:txBody>
          <a:bodyPr/>
          <a:lstStyle/>
          <a:p>
            <a:pPr>
              <a:buFontTx/>
              <a:buNone/>
            </a:pPr>
            <a:r>
              <a:rPr lang="en-US" altLang="en-US" dirty="0" smtClean="0"/>
              <a:t>Planar Splitter</a:t>
            </a:r>
          </a:p>
        </p:txBody>
      </p:sp>
      <p:sp>
        <p:nvSpPr>
          <p:cNvPr id="61442" name="Rectangle 2"/>
          <p:cNvSpPr>
            <a:spLocks noGrp="1" noChangeArrowheads="1"/>
          </p:cNvSpPr>
          <p:nvPr>
            <p:ph type="title"/>
          </p:nvPr>
        </p:nvSpPr>
        <p:spPr/>
        <p:txBody>
          <a:bodyPr/>
          <a:lstStyle/>
          <a:p>
            <a:r>
              <a:rPr lang="en-US" altLang="en-US" b="1" dirty="0" smtClean="0"/>
              <a:t>The Optical Splitter</a:t>
            </a:r>
          </a:p>
        </p:txBody>
      </p:sp>
      <p:pic>
        <p:nvPicPr>
          <p:cNvPr id="61443" name="Picture 5" descr="Optical-Splitter-PL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77567" y="1507988"/>
            <a:ext cx="4279106" cy="2678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5" name="Picture 7" descr="pd63731-1x5_optical_split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18560" y="884635"/>
            <a:ext cx="2228850" cy="167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6"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60182" y="2444354"/>
            <a:ext cx="2740819" cy="112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03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576072" indent="-457200">
              <a:lnSpc>
                <a:spcPct val="150000"/>
              </a:lnSpc>
              <a:buFont typeface="Arial"/>
              <a:buChar char="•"/>
            </a:pPr>
            <a:r>
              <a:rPr lang="en-US" i="0" dirty="0" smtClean="0"/>
              <a:t>Level Set </a:t>
            </a:r>
            <a:r>
              <a:rPr lang="mr-IN" i="0" dirty="0" smtClean="0"/>
              <a:t>–</a:t>
            </a:r>
            <a:r>
              <a:rPr lang="en-US" i="0" dirty="0" smtClean="0"/>
              <a:t> Today’s HFC Plant</a:t>
            </a:r>
          </a:p>
          <a:p>
            <a:pPr marL="576072" indent="-457200">
              <a:lnSpc>
                <a:spcPct val="150000"/>
              </a:lnSpc>
              <a:buFont typeface="Arial"/>
              <a:buChar char="•"/>
            </a:pPr>
            <a:r>
              <a:rPr lang="en-US" i="0" dirty="0" smtClean="0"/>
              <a:t>PON </a:t>
            </a:r>
            <a:r>
              <a:rPr lang="mr-IN" i="0" dirty="0" smtClean="0"/>
              <a:t>–</a:t>
            </a:r>
            <a:r>
              <a:rPr lang="en-US" i="0" dirty="0" smtClean="0"/>
              <a:t> Passive Optical Networks</a:t>
            </a:r>
          </a:p>
          <a:p>
            <a:pPr marL="576072" indent="-457200">
              <a:lnSpc>
                <a:spcPct val="150000"/>
              </a:lnSpc>
              <a:buFont typeface="Arial"/>
              <a:buChar char="•"/>
            </a:pPr>
            <a:r>
              <a:rPr lang="en-US" i="0" dirty="0" smtClean="0"/>
              <a:t>PON Architectures</a:t>
            </a:r>
          </a:p>
          <a:p>
            <a:pPr marL="576072" indent="-457200">
              <a:lnSpc>
                <a:spcPct val="150000"/>
              </a:lnSpc>
              <a:buFont typeface="Arial"/>
              <a:buChar char="•"/>
            </a:pPr>
            <a:r>
              <a:rPr lang="en-US" i="0" dirty="0" err="1" smtClean="0"/>
              <a:t>RFoG</a:t>
            </a:r>
            <a:r>
              <a:rPr lang="en-US" i="0" dirty="0" smtClean="0"/>
              <a:t> </a:t>
            </a:r>
            <a:r>
              <a:rPr lang="mr-IN" i="0" dirty="0" smtClean="0"/>
              <a:t>–</a:t>
            </a:r>
            <a:r>
              <a:rPr lang="en-US" i="0" dirty="0" smtClean="0"/>
              <a:t> Radio Frequency over Glass</a:t>
            </a:r>
          </a:p>
          <a:p>
            <a:pPr marL="576072" indent="-457200">
              <a:lnSpc>
                <a:spcPct val="150000"/>
              </a:lnSpc>
              <a:buFont typeface="Arial"/>
              <a:buChar char="•"/>
            </a:pPr>
            <a:r>
              <a:rPr lang="en-US" i="0" dirty="0" smtClean="0"/>
              <a:t>EPON </a:t>
            </a:r>
            <a:r>
              <a:rPr lang="mr-IN" i="0" dirty="0" smtClean="0"/>
              <a:t>–</a:t>
            </a:r>
            <a:r>
              <a:rPr lang="en-US" i="0" dirty="0" smtClean="0"/>
              <a:t> Ethernet Passive Optical Networks</a:t>
            </a:r>
          </a:p>
          <a:p>
            <a:pPr marL="576072" indent="-457200">
              <a:lnSpc>
                <a:spcPct val="150000"/>
              </a:lnSpc>
              <a:buFont typeface="Arial"/>
              <a:buChar char="•"/>
            </a:pPr>
            <a:r>
              <a:rPr lang="en-US" i="0" dirty="0" smtClean="0"/>
              <a:t>DPoE </a:t>
            </a:r>
            <a:r>
              <a:rPr lang="mr-IN" i="0" dirty="0" smtClean="0"/>
              <a:t>–</a:t>
            </a:r>
            <a:r>
              <a:rPr lang="en-US" i="0" dirty="0" smtClean="0"/>
              <a:t> DOCSIS Provisioning of EPON</a:t>
            </a:r>
          </a:p>
          <a:p>
            <a:pPr marL="576072" indent="-457200">
              <a:lnSpc>
                <a:spcPct val="150000"/>
              </a:lnSpc>
              <a:buFont typeface="Arial"/>
              <a:buChar char="•"/>
            </a:pPr>
            <a:r>
              <a:rPr lang="en-US" i="0" dirty="0" smtClean="0"/>
              <a:t>GPON </a:t>
            </a:r>
            <a:r>
              <a:rPr lang="mr-IN" i="0" dirty="0" smtClean="0"/>
              <a:t>–</a:t>
            </a:r>
            <a:r>
              <a:rPr lang="en-US" i="0" dirty="0" smtClean="0"/>
              <a:t> Gigabit Passive Optical Networking</a:t>
            </a:r>
          </a:p>
          <a:p>
            <a:pPr marL="576072" indent="-457200">
              <a:buFont typeface="Arial"/>
              <a:buChar char="•"/>
            </a:pPr>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679968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924051" y="797719"/>
            <a:ext cx="5128022" cy="3078956"/>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3490" name="Rectangle 2"/>
          <p:cNvSpPr>
            <a:spLocks noGrp="1" noChangeArrowheads="1"/>
          </p:cNvSpPr>
          <p:nvPr>
            <p:ph type="title"/>
          </p:nvPr>
        </p:nvSpPr>
        <p:spPr/>
        <p:txBody>
          <a:bodyPr/>
          <a:lstStyle/>
          <a:p>
            <a:r>
              <a:rPr lang="en-US" altLang="en-US" b="1" dirty="0" smtClean="0"/>
              <a:t>Network Losses</a:t>
            </a:r>
          </a:p>
        </p:txBody>
      </p:sp>
      <p:sp>
        <p:nvSpPr>
          <p:cNvPr id="63492" name="Text Box 4"/>
          <p:cNvSpPr txBox="1">
            <a:spLocks noChangeArrowheads="1"/>
          </p:cNvSpPr>
          <p:nvPr/>
        </p:nvSpPr>
        <p:spPr bwMode="auto">
          <a:xfrm>
            <a:off x="2088357" y="4104085"/>
            <a:ext cx="5164931" cy="30008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50000"/>
              </a:spcBef>
              <a:buClrTx/>
              <a:buFontTx/>
              <a:buNone/>
            </a:pPr>
            <a:r>
              <a:rPr lang="en-US" altLang="en-US" sz="1350"/>
              <a:t>Fiber Loss    + Splice/Connector Loss   + Splitter Loss   ≤ 28dB</a:t>
            </a:r>
          </a:p>
        </p:txBody>
      </p:sp>
      <p:sp>
        <p:nvSpPr>
          <p:cNvPr id="2" name="Rectangle 1"/>
          <p:cNvSpPr/>
          <p:nvPr/>
        </p:nvSpPr>
        <p:spPr>
          <a:xfrm>
            <a:off x="3255264" y="3547872"/>
            <a:ext cx="2551176" cy="3288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36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558247" y="887378"/>
            <a:ext cx="3046344" cy="3771900"/>
          </a:xfrm>
        </p:spPr>
        <p:txBody>
          <a:bodyPr>
            <a:normAutofit/>
          </a:bodyPr>
          <a:lstStyle/>
          <a:p>
            <a:pPr>
              <a:lnSpc>
                <a:spcPct val="90000"/>
              </a:lnSpc>
              <a:buFontTx/>
              <a:buNone/>
            </a:pPr>
            <a:r>
              <a:rPr lang="en-US" altLang="en-US" b="1" dirty="0" smtClean="0"/>
              <a:t>Fiber Loss</a:t>
            </a:r>
          </a:p>
          <a:p>
            <a:pPr>
              <a:lnSpc>
                <a:spcPct val="90000"/>
              </a:lnSpc>
            </a:pPr>
            <a:endParaRPr lang="en-US" altLang="en-US" sz="3200" b="1" dirty="0" smtClean="0"/>
          </a:p>
          <a:p>
            <a:pPr>
              <a:lnSpc>
                <a:spcPct val="90000"/>
              </a:lnSpc>
              <a:buFontTx/>
              <a:buNone/>
            </a:pPr>
            <a:r>
              <a:rPr lang="en-US" altLang="en-US" b="1" dirty="0" smtClean="0"/>
              <a:t>Connector Loss</a:t>
            </a:r>
          </a:p>
          <a:p>
            <a:pPr>
              <a:lnSpc>
                <a:spcPct val="90000"/>
              </a:lnSpc>
            </a:pPr>
            <a:endParaRPr lang="en-US" altLang="en-US" sz="3200" b="1" dirty="0"/>
          </a:p>
          <a:p>
            <a:pPr>
              <a:lnSpc>
                <a:spcPct val="90000"/>
              </a:lnSpc>
            </a:pPr>
            <a:r>
              <a:rPr lang="en-US" altLang="en-US" b="1" dirty="0" smtClean="0"/>
              <a:t>Splice Loss</a:t>
            </a:r>
            <a:endParaRPr lang="en-US" altLang="en-US" b="1" dirty="0"/>
          </a:p>
          <a:p>
            <a:pPr>
              <a:lnSpc>
                <a:spcPct val="90000"/>
              </a:lnSpc>
              <a:buFontTx/>
              <a:buNone/>
            </a:pPr>
            <a:endParaRPr lang="en-US" altLang="en-US" sz="3200" dirty="0"/>
          </a:p>
          <a:p>
            <a:pPr>
              <a:lnSpc>
                <a:spcPct val="90000"/>
              </a:lnSpc>
              <a:buFontTx/>
              <a:buNone/>
            </a:pPr>
            <a:r>
              <a:rPr lang="en-US" altLang="en-US" b="1" dirty="0" smtClean="0"/>
              <a:t>Splitter Loss</a:t>
            </a:r>
          </a:p>
        </p:txBody>
      </p:sp>
      <p:sp>
        <p:nvSpPr>
          <p:cNvPr id="64514" name="Rectangle 2"/>
          <p:cNvSpPr>
            <a:spLocks noGrp="1" noChangeArrowheads="1"/>
          </p:cNvSpPr>
          <p:nvPr>
            <p:ph type="title"/>
          </p:nvPr>
        </p:nvSpPr>
        <p:spPr/>
        <p:txBody>
          <a:bodyPr/>
          <a:lstStyle/>
          <a:p>
            <a:r>
              <a:rPr lang="en-US" altLang="en-US" b="1" dirty="0" smtClean="0"/>
              <a:t>Typical Assumptions</a:t>
            </a:r>
          </a:p>
        </p:txBody>
      </p:sp>
      <p:sp>
        <p:nvSpPr>
          <p:cNvPr id="4" name="Rectangle 3"/>
          <p:cNvSpPr txBox="1">
            <a:spLocks noChangeArrowheads="1"/>
          </p:cNvSpPr>
          <p:nvPr/>
        </p:nvSpPr>
        <p:spPr>
          <a:xfrm>
            <a:off x="4189344" y="887378"/>
            <a:ext cx="4755874" cy="5102605"/>
          </a:xfrm>
          <a:prstGeom prst="rect">
            <a:avLst/>
          </a:prstGeom>
        </p:spPr>
        <p:txBody>
          <a:bodyPr vert="horz" lIns="54864" tIns="91440" rtlCol="0">
            <a:normAutofit/>
          </a:bodyPr>
          <a:lstStyle>
            <a:lvl1pPr marL="118872" indent="0" algn="l" rtl="0" eaLnBrk="1" latinLnBrk="0" hangingPunct="1">
              <a:spcBef>
                <a:spcPts val="0"/>
              </a:spcBef>
              <a:buClr>
                <a:schemeClr val="accent1"/>
              </a:buClr>
              <a:buSzPct val="80000"/>
              <a:buFont typeface="Wingdings 2"/>
              <a:buNone/>
              <a:defRPr kumimoji="0" sz="3000" b="0" i="1" kern="1200">
                <a:solidFill>
                  <a:schemeClr val="tx1"/>
                </a:solidFill>
                <a:latin typeface="+mn-lt"/>
                <a:ea typeface="+mn-ea"/>
                <a:cs typeface="+mn-cs"/>
              </a:defRPr>
            </a:lvl1pPr>
            <a:lvl2pPr marL="398463" indent="-227013" algn="l" rtl="0" eaLnBrk="1" latinLnBrk="0" hangingPunct="1">
              <a:spcBef>
                <a:spcPct val="20000"/>
              </a:spcBef>
              <a:buClrTx/>
              <a:buSzPct val="90000"/>
              <a:buFont typeface="Arial"/>
              <a:buChar char="•"/>
              <a:defRPr kumimoji="0" sz="2800" kern="1200">
                <a:solidFill>
                  <a:schemeClr val="tx1"/>
                </a:solidFill>
                <a:latin typeface="+mn-lt"/>
                <a:ea typeface="+mn-ea"/>
                <a:cs typeface="+mn-cs"/>
              </a:defRPr>
            </a:lvl2pPr>
            <a:lvl3pPr marL="569913" indent="-171450" algn="l" rtl="0" eaLnBrk="1" latinLnBrk="0" hangingPunct="1">
              <a:spcBef>
                <a:spcPct val="20000"/>
              </a:spcBef>
              <a:buClrTx/>
              <a:buFont typeface="Arial"/>
              <a:buChar char="•"/>
              <a:defRPr kumimoji="0" sz="2400" kern="1200">
                <a:solidFill>
                  <a:schemeClr val="tx1"/>
                </a:solidFill>
                <a:latin typeface="+mn-lt"/>
                <a:ea typeface="+mn-ea"/>
                <a:cs typeface="+mn-cs"/>
              </a:defRPr>
            </a:lvl3pPr>
            <a:lvl4pPr marL="803275" indent="-171450" algn="l" rtl="0" eaLnBrk="1" latinLnBrk="0" hangingPunct="1">
              <a:spcBef>
                <a:spcPct val="20000"/>
              </a:spcBef>
              <a:buClrTx/>
              <a:buFont typeface="Arial"/>
              <a:buChar char="•"/>
              <a:defRPr kumimoji="0" sz="2000" kern="1200">
                <a:solidFill>
                  <a:schemeClr val="tx1"/>
                </a:solidFill>
                <a:latin typeface="+mn-lt"/>
                <a:ea typeface="+mn-ea"/>
                <a:cs typeface="+mn-cs"/>
              </a:defRPr>
            </a:lvl4pPr>
            <a:lvl5pPr marL="974725" indent="-171450" algn="l" rtl="0" eaLnBrk="1" latinLnBrk="0" hangingPunct="1">
              <a:spcBef>
                <a:spcPct val="20000"/>
              </a:spcBef>
              <a:buClrTx/>
              <a:buFont typeface="Arial"/>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lnSpc>
                <a:spcPct val="90000"/>
              </a:lnSpc>
              <a:spcAft>
                <a:spcPts val="0"/>
              </a:spcAft>
              <a:buFontTx/>
              <a:buNone/>
            </a:pPr>
            <a:r>
              <a:rPr lang="en-US" altLang="en-US" sz="1800" b="1" i="0" dirty="0" smtClean="0"/>
              <a:t>@ 1310nm: 0.34dB/km or 0.00010363 dB/</a:t>
            </a:r>
            <a:r>
              <a:rPr lang="en-US" altLang="en-US" sz="1800" b="1" i="0" dirty="0" err="1" smtClean="0"/>
              <a:t>ft</a:t>
            </a:r>
            <a:r>
              <a:rPr lang="en-US" altLang="en-US" sz="1800" b="1" i="0" dirty="0" smtClean="0"/>
              <a:t> </a:t>
            </a:r>
          </a:p>
          <a:p>
            <a:pPr fontAlgn="auto">
              <a:lnSpc>
                <a:spcPct val="90000"/>
              </a:lnSpc>
              <a:spcAft>
                <a:spcPts val="0"/>
              </a:spcAft>
            </a:pPr>
            <a:r>
              <a:rPr lang="en-US" altLang="en-US" sz="1800" b="1" i="0" dirty="0" smtClean="0"/>
              <a:t>@ 1490nm:  0.25db/km or 0.00007622 dB/</a:t>
            </a:r>
            <a:r>
              <a:rPr lang="en-US" altLang="en-US" sz="1800" b="1" i="0" dirty="0" err="1" smtClean="0"/>
              <a:t>ft</a:t>
            </a:r>
            <a:endParaRPr lang="en-US" altLang="en-US" sz="4400" b="1" dirty="0" smtClean="0"/>
          </a:p>
          <a:p>
            <a:pPr fontAlgn="auto">
              <a:lnSpc>
                <a:spcPct val="90000"/>
              </a:lnSpc>
              <a:spcAft>
                <a:spcPts val="0"/>
              </a:spcAft>
            </a:pPr>
            <a:endParaRPr lang="en-US" altLang="en-US" sz="1800" b="1" i="0" dirty="0" smtClean="0"/>
          </a:p>
          <a:p>
            <a:pPr fontAlgn="auto">
              <a:lnSpc>
                <a:spcPct val="90000"/>
              </a:lnSpc>
              <a:spcAft>
                <a:spcPts val="0"/>
              </a:spcAft>
            </a:pPr>
            <a:endParaRPr lang="en-US" altLang="en-US" sz="1800" b="1" i="0" dirty="0" smtClean="0"/>
          </a:p>
          <a:p>
            <a:pPr fontAlgn="auto">
              <a:lnSpc>
                <a:spcPct val="90000"/>
              </a:lnSpc>
              <a:spcAft>
                <a:spcPts val="0"/>
              </a:spcAft>
            </a:pPr>
            <a:r>
              <a:rPr lang="en-US" altLang="en-US" sz="1800" b="1" i="0" dirty="0" smtClean="0"/>
              <a:t>SC/APC:  0.25dB</a:t>
            </a:r>
          </a:p>
          <a:p>
            <a:pPr fontAlgn="auto">
              <a:lnSpc>
                <a:spcPct val="90000"/>
              </a:lnSpc>
              <a:spcAft>
                <a:spcPts val="0"/>
              </a:spcAft>
            </a:pPr>
            <a:endParaRPr lang="en-US" altLang="en-US" sz="4400" i="0" dirty="0" smtClean="0"/>
          </a:p>
          <a:p>
            <a:pPr fontAlgn="auto">
              <a:lnSpc>
                <a:spcPct val="90000"/>
              </a:lnSpc>
              <a:spcAft>
                <a:spcPts val="0"/>
              </a:spcAft>
            </a:pPr>
            <a:r>
              <a:rPr lang="en-US" altLang="en-US" sz="1800" b="1" i="0" dirty="0" smtClean="0"/>
              <a:t>0.05dB</a:t>
            </a:r>
          </a:p>
          <a:p>
            <a:pPr fontAlgn="auto">
              <a:lnSpc>
                <a:spcPct val="90000"/>
              </a:lnSpc>
              <a:spcAft>
                <a:spcPts val="0"/>
              </a:spcAft>
            </a:pPr>
            <a:endParaRPr lang="en-US" altLang="en-US" sz="3200" dirty="0" smtClean="0"/>
          </a:p>
          <a:p>
            <a:pPr fontAlgn="auto">
              <a:lnSpc>
                <a:spcPct val="90000"/>
              </a:lnSpc>
              <a:spcAft>
                <a:spcPts val="0"/>
              </a:spcAft>
            </a:pPr>
            <a:r>
              <a:rPr lang="en-US" altLang="en-US" sz="1600" b="1" i="0" dirty="0" smtClean="0"/>
              <a:t>1 x 2:  		3.5dB</a:t>
            </a:r>
          </a:p>
          <a:p>
            <a:pPr fontAlgn="auto">
              <a:lnSpc>
                <a:spcPct val="90000"/>
              </a:lnSpc>
              <a:spcAft>
                <a:spcPts val="0"/>
              </a:spcAft>
            </a:pPr>
            <a:r>
              <a:rPr lang="en-US" altLang="en-US" sz="1600" b="1" i="0" dirty="0" smtClean="0"/>
              <a:t>1 x 4		7.5dB</a:t>
            </a:r>
          </a:p>
          <a:p>
            <a:pPr fontAlgn="auto">
              <a:lnSpc>
                <a:spcPct val="90000"/>
              </a:lnSpc>
              <a:spcAft>
                <a:spcPts val="0"/>
              </a:spcAft>
            </a:pPr>
            <a:r>
              <a:rPr lang="en-US" altLang="en-US" sz="1600" b="1" i="0" dirty="0" smtClean="0"/>
              <a:t>1 x 8		10.7dB</a:t>
            </a:r>
          </a:p>
          <a:p>
            <a:pPr fontAlgn="auto">
              <a:lnSpc>
                <a:spcPct val="90000"/>
              </a:lnSpc>
              <a:spcAft>
                <a:spcPts val="0"/>
              </a:spcAft>
            </a:pPr>
            <a:r>
              <a:rPr lang="en-US" altLang="en-US" sz="1600" b="1" i="0" dirty="0" smtClean="0"/>
              <a:t>1 x 16		13.8dB</a:t>
            </a:r>
          </a:p>
          <a:p>
            <a:pPr fontAlgn="auto">
              <a:lnSpc>
                <a:spcPct val="90000"/>
              </a:lnSpc>
              <a:spcAft>
                <a:spcPts val="0"/>
              </a:spcAft>
            </a:pPr>
            <a:r>
              <a:rPr lang="en-US" altLang="en-US" sz="1600" b="1" i="0" dirty="0" smtClean="0"/>
              <a:t>1 x 32		17.5dB</a:t>
            </a:r>
          </a:p>
          <a:p>
            <a:pPr fontAlgn="auto">
              <a:lnSpc>
                <a:spcPct val="90000"/>
              </a:lnSpc>
              <a:spcAft>
                <a:spcPts val="0"/>
              </a:spcAft>
            </a:pPr>
            <a:r>
              <a:rPr lang="en-US" altLang="en-US" sz="1600" b="1" i="0" dirty="0" smtClean="0"/>
              <a:t>1 x 64		21.5dB</a:t>
            </a:r>
            <a:endParaRPr lang="en-US" altLang="en-US" sz="1600" b="1" i="0" dirty="0"/>
          </a:p>
        </p:txBody>
      </p:sp>
    </p:spTree>
    <p:extLst>
      <p:ext uri="{BB962C8B-B14F-4D97-AF65-F5344CB8AC3E}">
        <p14:creationId xmlns:p14="http://schemas.microsoft.com/office/powerpoint/2010/main" val="192264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b="1" dirty="0" smtClean="0"/>
              <a:t>Centralized Split</a:t>
            </a:r>
          </a:p>
        </p:txBody>
      </p:sp>
      <p:graphicFrame>
        <p:nvGraphicFramePr>
          <p:cNvPr id="156371" name="Group 723"/>
          <p:cNvGraphicFramePr>
            <a:graphicFrameLocks noGrp="1"/>
          </p:cNvGraphicFramePr>
          <p:nvPr>
            <p:ph type="tbl" idx="1"/>
          </p:nvPr>
        </p:nvGraphicFramePr>
        <p:xfrm>
          <a:off x="2025254" y="3652838"/>
          <a:ext cx="5475685" cy="1202068"/>
        </p:xfrm>
        <a:graphic>
          <a:graphicData uri="http://schemas.openxmlformats.org/drawingml/2006/table">
            <a:tbl>
              <a:tblPr/>
              <a:tblGrid>
                <a:gridCol w="913209">
                  <a:extLst>
                    <a:ext uri="{9D8B030D-6E8A-4147-A177-3AD203B41FA5}">
                      <a16:colId xmlns:a16="http://schemas.microsoft.com/office/drawing/2014/main" xmlns="" val="20000"/>
                    </a:ext>
                  </a:extLst>
                </a:gridCol>
                <a:gridCol w="912019">
                  <a:extLst>
                    <a:ext uri="{9D8B030D-6E8A-4147-A177-3AD203B41FA5}">
                      <a16:colId xmlns:a16="http://schemas.microsoft.com/office/drawing/2014/main" xmlns="" val="20001"/>
                    </a:ext>
                  </a:extLst>
                </a:gridCol>
                <a:gridCol w="913210">
                  <a:extLst>
                    <a:ext uri="{9D8B030D-6E8A-4147-A177-3AD203B41FA5}">
                      <a16:colId xmlns:a16="http://schemas.microsoft.com/office/drawing/2014/main" xmlns="" val="20002"/>
                    </a:ext>
                  </a:extLst>
                </a:gridCol>
                <a:gridCol w="912019">
                  <a:extLst>
                    <a:ext uri="{9D8B030D-6E8A-4147-A177-3AD203B41FA5}">
                      <a16:colId xmlns:a16="http://schemas.microsoft.com/office/drawing/2014/main" xmlns="" val="20003"/>
                    </a:ext>
                  </a:extLst>
                </a:gridCol>
                <a:gridCol w="913209">
                  <a:extLst>
                    <a:ext uri="{9D8B030D-6E8A-4147-A177-3AD203B41FA5}">
                      <a16:colId xmlns:a16="http://schemas.microsoft.com/office/drawing/2014/main" xmlns="" val="20004"/>
                    </a:ext>
                  </a:extLst>
                </a:gridCol>
                <a:gridCol w="912019">
                  <a:extLst>
                    <a:ext uri="{9D8B030D-6E8A-4147-A177-3AD203B41FA5}">
                      <a16:colId xmlns:a16="http://schemas.microsoft.com/office/drawing/2014/main" xmlns="" val="20005"/>
                    </a:ext>
                  </a:extLst>
                </a:gridCol>
              </a:tblGrid>
              <a:tr h="315345">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Loss Type</a:t>
                      </a:r>
                    </a:p>
                  </a:txBody>
                  <a:tcPr marL="68580" marR="68580" marT="34229" marB="342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Connector</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Splice</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Fiber</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Splitter</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endParaRPr kumimoji="0" lang="en-US" altLang="en-US" sz="1100" b="0" i="0" u="none" strike="noStrike" cap="none" normalizeH="0" baseline="0" smtClean="0">
                        <a:ln>
                          <a:noFill/>
                        </a:ln>
                        <a:solidFill>
                          <a:schemeClr val="tx1"/>
                        </a:solidFill>
                        <a:effectLst/>
                        <a:latin typeface="Arial" pitchFamily="34" charset="0"/>
                      </a:endParaRPr>
                    </a:p>
                  </a:txBody>
                  <a:tcPr marL="68580" marR="68580" marT="34229" marB="342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8497">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Loss</a:t>
                      </a:r>
                    </a:p>
                  </a:txBody>
                  <a:tcPr marL="68580" marR="68580" marT="34229" marB="342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4 @ .25dB Each</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10 @ 0.05dB Each</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20km @ 0.34/km</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1 x 32</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endParaRPr kumimoji="0" lang="en-US" altLang="en-US" sz="1100" b="0" i="0" u="none" strike="noStrike" cap="none" normalizeH="0" baseline="0" smtClean="0">
                        <a:ln>
                          <a:noFill/>
                        </a:ln>
                        <a:solidFill>
                          <a:schemeClr val="tx1"/>
                        </a:solidFill>
                        <a:effectLst/>
                        <a:latin typeface="Arial" pitchFamily="34" charset="0"/>
                      </a:endParaRPr>
                    </a:p>
                  </a:txBody>
                  <a:tcPr marL="68580" marR="68580" marT="34229" marB="342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15345">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Total</a:t>
                      </a:r>
                    </a:p>
                  </a:txBody>
                  <a:tcPr marL="68580" marR="68580" marT="34229" marB="342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1.0dB</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dirty="0" smtClean="0">
                          <a:ln>
                            <a:noFill/>
                          </a:ln>
                          <a:solidFill>
                            <a:schemeClr val="tx1"/>
                          </a:solidFill>
                          <a:effectLst/>
                          <a:latin typeface="Arial" pitchFamily="34" charset="0"/>
                        </a:rPr>
                        <a:t>0.5dB</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6.8dB</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17.5dB</a:t>
                      </a:r>
                    </a:p>
                  </a:txBody>
                  <a:tcPr marL="68580" marR="68580" marT="34229" marB="342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1" i="0" u="none" strike="noStrike" cap="none" normalizeH="0" baseline="0" dirty="0" smtClean="0">
                          <a:ln>
                            <a:noFill/>
                          </a:ln>
                          <a:solidFill>
                            <a:schemeClr val="tx1"/>
                          </a:solidFill>
                          <a:effectLst/>
                          <a:latin typeface="Arial" pitchFamily="34" charset="0"/>
                        </a:rPr>
                        <a:t>25.8dB</a:t>
                      </a:r>
                    </a:p>
                  </a:txBody>
                  <a:tcPr marL="68580" marR="68580" marT="34229" marB="342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65539" name="Line 4"/>
          <p:cNvSpPr>
            <a:spLocks noChangeShapeType="1"/>
          </p:cNvSpPr>
          <p:nvPr/>
        </p:nvSpPr>
        <p:spPr bwMode="auto">
          <a:xfrm>
            <a:off x="5073254" y="2575322"/>
            <a:ext cx="867965" cy="536972"/>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lIns="76412" tIns="38206" rIns="76412" bIns="38206"/>
          <a:lstStyle/>
          <a:p>
            <a:endParaRPr lang="en-US"/>
          </a:p>
        </p:txBody>
      </p:sp>
      <p:sp>
        <p:nvSpPr>
          <p:cNvPr id="65540" name="Line 53"/>
          <p:cNvSpPr>
            <a:spLocks noChangeShapeType="1"/>
          </p:cNvSpPr>
          <p:nvPr/>
        </p:nvSpPr>
        <p:spPr bwMode="auto">
          <a:xfrm flipV="1">
            <a:off x="3376613" y="2418160"/>
            <a:ext cx="984647" cy="9525"/>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lIns="76412" tIns="38206" rIns="76412" bIns="38206"/>
          <a:lstStyle/>
          <a:p>
            <a:endParaRPr lang="en-US"/>
          </a:p>
        </p:txBody>
      </p:sp>
      <p:sp>
        <p:nvSpPr>
          <p:cNvPr id="65541" name="Freeform 54"/>
          <p:cNvSpPr>
            <a:spLocks/>
          </p:cNvSpPr>
          <p:nvPr/>
        </p:nvSpPr>
        <p:spPr bwMode="auto">
          <a:xfrm>
            <a:off x="4360069" y="2259806"/>
            <a:ext cx="357188" cy="315516"/>
          </a:xfrm>
          <a:custGeom>
            <a:avLst/>
            <a:gdLst>
              <a:gd name="T0" fmla="*/ 0 w 317"/>
              <a:gd name="T1" fmla="*/ 2147483647 h 315"/>
              <a:gd name="T2" fmla="*/ 2147483647 w 317"/>
              <a:gd name="T3" fmla="*/ 2147483647 h 315"/>
              <a:gd name="T4" fmla="*/ 2147483647 w 317"/>
              <a:gd name="T5" fmla="*/ 2147483647 h 315"/>
              <a:gd name="T6" fmla="*/ 2147483647 w 317"/>
              <a:gd name="T7" fmla="*/ 2147483647 h 315"/>
              <a:gd name="T8" fmla="*/ 2147483647 w 317"/>
              <a:gd name="T9" fmla="*/ 2147483647 h 315"/>
              <a:gd name="T10" fmla="*/ 2147483647 w 317"/>
              <a:gd name="T11" fmla="*/ 2147483647 h 315"/>
              <a:gd name="T12" fmla="*/ 2147483647 w 317"/>
              <a:gd name="T13" fmla="*/ 2147483647 h 315"/>
              <a:gd name="T14" fmla="*/ 2147483647 w 317"/>
              <a:gd name="T15" fmla="*/ 2147483647 h 315"/>
              <a:gd name="T16" fmla="*/ 2147483647 w 317"/>
              <a:gd name="T17" fmla="*/ 2147483647 h 315"/>
              <a:gd name="T18" fmla="*/ 2147483647 w 317"/>
              <a:gd name="T19" fmla="*/ 2147483647 h 315"/>
              <a:gd name="T20" fmla="*/ 2147483647 w 317"/>
              <a:gd name="T21" fmla="*/ 2147483647 h 315"/>
              <a:gd name="T22" fmla="*/ 2147483647 w 317"/>
              <a:gd name="T23" fmla="*/ 2147483647 h 315"/>
              <a:gd name="T24" fmla="*/ 2147483647 w 317"/>
              <a:gd name="T25" fmla="*/ 2147483647 h 315"/>
              <a:gd name="T26" fmla="*/ 2147483647 w 317"/>
              <a:gd name="T27" fmla="*/ 2147483647 h 315"/>
              <a:gd name="T28" fmla="*/ 2147483647 w 317"/>
              <a:gd name="T29" fmla="*/ 2147483647 h 315"/>
              <a:gd name="T30" fmla="*/ 2147483647 w 317"/>
              <a:gd name="T31" fmla="*/ 2147483647 h 315"/>
              <a:gd name="T32" fmla="*/ 2147483647 w 317"/>
              <a:gd name="T33" fmla="*/ 2147483647 h 315"/>
              <a:gd name="T34" fmla="*/ 2147483647 w 317"/>
              <a:gd name="T35" fmla="*/ 2147483647 h 315"/>
              <a:gd name="T36" fmla="*/ 2147483647 w 317"/>
              <a:gd name="T37" fmla="*/ 2147483647 h 315"/>
              <a:gd name="T38" fmla="*/ 2147483647 w 317"/>
              <a:gd name="T39" fmla="*/ 2147483647 h 315"/>
              <a:gd name="T40" fmla="*/ 2147483647 w 317"/>
              <a:gd name="T41" fmla="*/ 2147483647 h 315"/>
              <a:gd name="T42" fmla="*/ 2147483647 w 317"/>
              <a:gd name="T43" fmla="*/ 2147483647 h 315"/>
              <a:gd name="T44" fmla="*/ 2147483647 w 317"/>
              <a:gd name="T45" fmla="*/ 2147483647 h 315"/>
              <a:gd name="T46" fmla="*/ 2147483647 w 317"/>
              <a:gd name="T47" fmla="*/ 2147483647 h 315"/>
              <a:gd name="T48" fmla="*/ 2147483647 w 317"/>
              <a:gd name="T49" fmla="*/ 2147483647 h 315"/>
              <a:gd name="T50" fmla="*/ 2147483647 w 317"/>
              <a:gd name="T51" fmla="*/ 2147483647 h 315"/>
              <a:gd name="T52" fmla="*/ 2147483647 w 317"/>
              <a:gd name="T53" fmla="*/ 2147483647 h 315"/>
              <a:gd name="T54" fmla="*/ 2147483647 w 317"/>
              <a:gd name="T55" fmla="*/ 0 h 315"/>
              <a:gd name="T56" fmla="*/ 2147483647 w 317"/>
              <a:gd name="T57" fmla="*/ 2147483647 h 315"/>
              <a:gd name="T58" fmla="*/ 2147483647 w 317"/>
              <a:gd name="T59" fmla="*/ 2147483647 h 315"/>
              <a:gd name="T60" fmla="*/ 2147483647 w 317"/>
              <a:gd name="T61" fmla="*/ 2147483647 h 315"/>
              <a:gd name="T62" fmla="*/ 2147483647 w 317"/>
              <a:gd name="T63" fmla="*/ 2147483647 h 315"/>
              <a:gd name="T64" fmla="*/ 2147483647 w 317"/>
              <a:gd name="T65" fmla="*/ 2147483647 h 315"/>
              <a:gd name="T66" fmla="*/ 2147483647 w 317"/>
              <a:gd name="T67" fmla="*/ 2147483647 h 315"/>
              <a:gd name="T68" fmla="*/ 2147483647 w 317"/>
              <a:gd name="T69" fmla="*/ 2147483647 h 315"/>
              <a:gd name="T70" fmla="*/ 2147483647 w 317"/>
              <a:gd name="T71" fmla="*/ 2147483647 h 315"/>
              <a:gd name="T72" fmla="*/ 0 w 317"/>
              <a:gd name="T73" fmla="*/ 2147483647 h 3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315"/>
              <a:gd name="T113" fmla="*/ 317 w 317"/>
              <a:gd name="T114" fmla="*/ 315 h 3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315">
                <a:moveTo>
                  <a:pt x="0" y="157"/>
                </a:moveTo>
                <a:lnTo>
                  <a:pt x="2" y="185"/>
                </a:lnTo>
                <a:lnTo>
                  <a:pt x="9" y="211"/>
                </a:lnTo>
                <a:lnTo>
                  <a:pt x="21" y="237"/>
                </a:lnTo>
                <a:lnTo>
                  <a:pt x="37" y="260"/>
                </a:lnTo>
                <a:lnTo>
                  <a:pt x="56" y="279"/>
                </a:lnTo>
                <a:lnTo>
                  <a:pt x="79" y="294"/>
                </a:lnTo>
                <a:lnTo>
                  <a:pt x="105" y="306"/>
                </a:lnTo>
                <a:lnTo>
                  <a:pt x="131" y="312"/>
                </a:lnTo>
                <a:lnTo>
                  <a:pt x="159" y="315"/>
                </a:lnTo>
                <a:lnTo>
                  <a:pt x="185" y="312"/>
                </a:lnTo>
                <a:lnTo>
                  <a:pt x="213" y="306"/>
                </a:lnTo>
                <a:lnTo>
                  <a:pt x="237" y="294"/>
                </a:lnTo>
                <a:lnTo>
                  <a:pt x="260" y="279"/>
                </a:lnTo>
                <a:lnTo>
                  <a:pt x="279" y="260"/>
                </a:lnTo>
                <a:lnTo>
                  <a:pt x="295" y="237"/>
                </a:lnTo>
                <a:lnTo>
                  <a:pt x="307" y="211"/>
                </a:lnTo>
                <a:lnTo>
                  <a:pt x="314" y="185"/>
                </a:lnTo>
                <a:lnTo>
                  <a:pt x="317" y="157"/>
                </a:lnTo>
                <a:lnTo>
                  <a:pt x="314" y="130"/>
                </a:lnTo>
                <a:lnTo>
                  <a:pt x="307" y="103"/>
                </a:lnTo>
                <a:lnTo>
                  <a:pt x="295" y="79"/>
                </a:lnTo>
                <a:lnTo>
                  <a:pt x="279" y="56"/>
                </a:lnTo>
                <a:lnTo>
                  <a:pt x="260" y="37"/>
                </a:lnTo>
                <a:lnTo>
                  <a:pt x="237" y="22"/>
                </a:lnTo>
                <a:lnTo>
                  <a:pt x="213" y="10"/>
                </a:lnTo>
                <a:lnTo>
                  <a:pt x="185" y="2"/>
                </a:lnTo>
                <a:lnTo>
                  <a:pt x="159" y="0"/>
                </a:lnTo>
                <a:lnTo>
                  <a:pt x="131" y="2"/>
                </a:lnTo>
                <a:lnTo>
                  <a:pt x="105" y="10"/>
                </a:lnTo>
                <a:lnTo>
                  <a:pt x="79" y="22"/>
                </a:lnTo>
                <a:lnTo>
                  <a:pt x="56" y="37"/>
                </a:lnTo>
                <a:lnTo>
                  <a:pt x="37" y="56"/>
                </a:lnTo>
                <a:lnTo>
                  <a:pt x="21" y="79"/>
                </a:lnTo>
                <a:lnTo>
                  <a:pt x="9" y="103"/>
                </a:lnTo>
                <a:lnTo>
                  <a:pt x="2" y="130"/>
                </a:lnTo>
                <a:lnTo>
                  <a:pt x="0" y="1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76412" tIns="38206" rIns="76412" bIns="38206"/>
          <a:lstStyle/>
          <a:p>
            <a:endParaRPr lang="en-US"/>
          </a:p>
        </p:txBody>
      </p:sp>
      <p:sp>
        <p:nvSpPr>
          <p:cNvPr id="65542" name="Freeform 55"/>
          <p:cNvSpPr>
            <a:spLocks/>
          </p:cNvSpPr>
          <p:nvPr/>
        </p:nvSpPr>
        <p:spPr bwMode="auto">
          <a:xfrm>
            <a:off x="4360069" y="2259806"/>
            <a:ext cx="357188" cy="315516"/>
          </a:xfrm>
          <a:custGeom>
            <a:avLst/>
            <a:gdLst>
              <a:gd name="T0" fmla="*/ 0 w 317"/>
              <a:gd name="T1" fmla="*/ 2147483647 h 315"/>
              <a:gd name="T2" fmla="*/ 2147483647 w 317"/>
              <a:gd name="T3" fmla="*/ 2147483647 h 315"/>
              <a:gd name="T4" fmla="*/ 2147483647 w 317"/>
              <a:gd name="T5" fmla="*/ 2147483647 h 315"/>
              <a:gd name="T6" fmla="*/ 2147483647 w 317"/>
              <a:gd name="T7" fmla="*/ 2147483647 h 315"/>
              <a:gd name="T8" fmla="*/ 2147483647 w 317"/>
              <a:gd name="T9" fmla="*/ 2147483647 h 315"/>
              <a:gd name="T10" fmla="*/ 2147483647 w 317"/>
              <a:gd name="T11" fmla="*/ 2147483647 h 315"/>
              <a:gd name="T12" fmla="*/ 2147483647 w 317"/>
              <a:gd name="T13" fmla="*/ 2147483647 h 315"/>
              <a:gd name="T14" fmla="*/ 2147483647 w 317"/>
              <a:gd name="T15" fmla="*/ 2147483647 h 315"/>
              <a:gd name="T16" fmla="*/ 2147483647 w 317"/>
              <a:gd name="T17" fmla="*/ 2147483647 h 315"/>
              <a:gd name="T18" fmla="*/ 2147483647 w 317"/>
              <a:gd name="T19" fmla="*/ 2147483647 h 315"/>
              <a:gd name="T20" fmla="*/ 2147483647 w 317"/>
              <a:gd name="T21" fmla="*/ 2147483647 h 315"/>
              <a:gd name="T22" fmla="*/ 2147483647 w 317"/>
              <a:gd name="T23" fmla="*/ 2147483647 h 315"/>
              <a:gd name="T24" fmla="*/ 2147483647 w 317"/>
              <a:gd name="T25" fmla="*/ 2147483647 h 315"/>
              <a:gd name="T26" fmla="*/ 2147483647 w 317"/>
              <a:gd name="T27" fmla="*/ 2147483647 h 315"/>
              <a:gd name="T28" fmla="*/ 2147483647 w 317"/>
              <a:gd name="T29" fmla="*/ 2147483647 h 315"/>
              <a:gd name="T30" fmla="*/ 2147483647 w 317"/>
              <a:gd name="T31" fmla="*/ 2147483647 h 315"/>
              <a:gd name="T32" fmla="*/ 2147483647 w 317"/>
              <a:gd name="T33" fmla="*/ 2147483647 h 315"/>
              <a:gd name="T34" fmla="*/ 2147483647 w 317"/>
              <a:gd name="T35" fmla="*/ 2147483647 h 315"/>
              <a:gd name="T36" fmla="*/ 2147483647 w 317"/>
              <a:gd name="T37" fmla="*/ 2147483647 h 315"/>
              <a:gd name="T38" fmla="*/ 2147483647 w 317"/>
              <a:gd name="T39" fmla="*/ 2147483647 h 315"/>
              <a:gd name="T40" fmla="*/ 2147483647 w 317"/>
              <a:gd name="T41" fmla="*/ 2147483647 h 315"/>
              <a:gd name="T42" fmla="*/ 2147483647 w 317"/>
              <a:gd name="T43" fmla="*/ 2147483647 h 315"/>
              <a:gd name="T44" fmla="*/ 2147483647 w 317"/>
              <a:gd name="T45" fmla="*/ 2147483647 h 315"/>
              <a:gd name="T46" fmla="*/ 2147483647 w 317"/>
              <a:gd name="T47" fmla="*/ 2147483647 h 315"/>
              <a:gd name="T48" fmla="*/ 2147483647 w 317"/>
              <a:gd name="T49" fmla="*/ 2147483647 h 315"/>
              <a:gd name="T50" fmla="*/ 2147483647 w 317"/>
              <a:gd name="T51" fmla="*/ 2147483647 h 315"/>
              <a:gd name="T52" fmla="*/ 2147483647 w 317"/>
              <a:gd name="T53" fmla="*/ 2147483647 h 315"/>
              <a:gd name="T54" fmla="*/ 2147483647 w 317"/>
              <a:gd name="T55" fmla="*/ 0 h 315"/>
              <a:gd name="T56" fmla="*/ 2147483647 w 317"/>
              <a:gd name="T57" fmla="*/ 2147483647 h 315"/>
              <a:gd name="T58" fmla="*/ 2147483647 w 317"/>
              <a:gd name="T59" fmla="*/ 2147483647 h 315"/>
              <a:gd name="T60" fmla="*/ 2147483647 w 317"/>
              <a:gd name="T61" fmla="*/ 2147483647 h 315"/>
              <a:gd name="T62" fmla="*/ 2147483647 w 317"/>
              <a:gd name="T63" fmla="*/ 2147483647 h 315"/>
              <a:gd name="T64" fmla="*/ 2147483647 w 317"/>
              <a:gd name="T65" fmla="*/ 2147483647 h 315"/>
              <a:gd name="T66" fmla="*/ 2147483647 w 317"/>
              <a:gd name="T67" fmla="*/ 2147483647 h 315"/>
              <a:gd name="T68" fmla="*/ 2147483647 w 317"/>
              <a:gd name="T69" fmla="*/ 2147483647 h 315"/>
              <a:gd name="T70" fmla="*/ 2147483647 w 317"/>
              <a:gd name="T71" fmla="*/ 2147483647 h 315"/>
              <a:gd name="T72" fmla="*/ 0 w 317"/>
              <a:gd name="T73" fmla="*/ 2147483647 h 3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315"/>
              <a:gd name="T113" fmla="*/ 317 w 317"/>
              <a:gd name="T114" fmla="*/ 315 h 3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315">
                <a:moveTo>
                  <a:pt x="0" y="157"/>
                </a:moveTo>
                <a:lnTo>
                  <a:pt x="2" y="185"/>
                </a:lnTo>
                <a:lnTo>
                  <a:pt x="9" y="211"/>
                </a:lnTo>
                <a:lnTo>
                  <a:pt x="21" y="237"/>
                </a:lnTo>
                <a:lnTo>
                  <a:pt x="37" y="260"/>
                </a:lnTo>
                <a:lnTo>
                  <a:pt x="56" y="279"/>
                </a:lnTo>
                <a:lnTo>
                  <a:pt x="79" y="294"/>
                </a:lnTo>
                <a:lnTo>
                  <a:pt x="105" y="306"/>
                </a:lnTo>
                <a:lnTo>
                  <a:pt x="131" y="312"/>
                </a:lnTo>
                <a:lnTo>
                  <a:pt x="159" y="315"/>
                </a:lnTo>
                <a:lnTo>
                  <a:pt x="185" y="312"/>
                </a:lnTo>
                <a:lnTo>
                  <a:pt x="213" y="306"/>
                </a:lnTo>
                <a:lnTo>
                  <a:pt x="237" y="294"/>
                </a:lnTo>
                <a:lnTo>
                  <a:pt x="260" y="279"/>
                </a:lnTo>
                <a:lnTo>
                  <a:pt x="279" y="260"/>
                </a:lnTo>
                <a:lnTo>
                  <a:pt x="295" y="237"/>
                </a:lnTo>
                <a:lnTo>
                  <a:pt x="307" y="211"/>
                </a:lnTo>
                <a:lnTo>
                  <a:pt x="314" y="185"/>
                </a:lnTo>
                <a:lnTo>
                  <a:pt x="317" y="157"/>
                </a:lnTo>
                <a:lnTo>
                  <a:pt x="314" y="130"/>
                </a:lnTo>
                <a:lnTo>
                  <a:pt x="307" y="103"/>
                </a:lnTo>
                <a:lnTo>
                  <a:pt x="295" y="79"/>
                </a:lnTo>
                <a:lnTo>
                  <a:pt x="279" y="56"/>
                </a:lnTo>
                <a:lnTo>
                  <a:pt x="260" y="37"/>
                </a:lnTo>
                <a:lnTo>
                  <a:pt x="237" y="22"/>
                </a:lnTo>
                <a:lnTo>
                  <a:pt x="213" y="10"/>
                </a:lnTo>
                <a:lnTo>
                  <a:pt x="185" y="2"/>
                </a:lnTo>
                <a:lnTo>
                  <a:pt x="159" y="0"/>
                </a:lnTo>
                <a:lnTo>
                  <a:pt x="131" y="2"/>
                </a:lnTo>
                <a:lnTo>
                  <a:pt x="105" y="10"/>
                </a:lnTo>
                <a:lnTo>
                  <a:pt x="79" y="22"/>
                </a:lnTo>
                <a:lnTo>
                  <a:pt x="56" y="37"/>
                </a:lnTo>
                <a:lnTo>
                  <a:pt x="37" y="56"/>
                </a:lnTo>
                <a:lnTo>
                  <a:pt x="21" y="79"/>
                </a:lnTo>
                <a:lnTo>
                  <a:pt x="9" y="103"/>
                </a:lnTo>
                <a:lnTo>
                  <a:pt x="2" y="130"/>
                </a:lnTo>
                <a:lnTo>
                  <a:pt x="0" y="157"/>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5543" name="Freeform 56"/>
          <p:cNvSpPr>
            <a:spLocks/>
          </p:cNvSpPr>
          <p:nvPr/>
        </p:nvSpPr>
        <p:spPr bwMode="auto">
          <a:xfrm>
            <a:off x="4711304" y="2338388"/>
            <a:ext cx="361950" cy="35719"/>
          </a:xfrm>
          <a:custGeom>
            <a:avLst/>
            <a:gdLst>
              <a:gd name="T0" fmla="*/ 0 w 321"/>
              <a:gd name="T1" fmla="*/ 2147483647 h 35"/>
              <a:gd name="T2" fmla="*/ 2147483647 w 321"/>
              <a:gd name="T3" fmla="*/ 0 h 35"/>
              <a:gd name="T4" fmla="*/ 2147483647 w 321"/>
              <a:gd name="T5" fmla="*/ 0 h 35"/>
              <a:gd name="T6" fmla="*/ 0 60000 65536"/>
              <a:gd name="T7" fmla="*/ 0 60000 65536"/>
              <a:gd name="T8" fmla="*/ 0 60000 65536"/>
              <a:gd name="T9" fmla="*/ 0 w 321"/>
              <a:gd name="T10" fmla="*/ 0 h 35"/>
              <a:gd name="T11" fmla="*/ 321 w 321"/>
              <a:gd name="T12" fmla="*/ 35 h 35"/>
            </a:gdLst>
            <a:ahLst/>
            <a:cxnLst>
              <a:cxn ang="T6">
                <a:pos x="T0" y="T1"/>
              </a:cxn>
              <a:cxn ang="T7">
                <a:pos x="T2" y="T3"/>
              </a:cxn>
              <a:cxn ang="T8">
                <a:pos x="T4" y="T5"/>
              </a:cxn>
            </a:cxnLst>
            <a:rect l="T9" t="T10" r="T11" b="T12"/>
            <a:pathLst>
              <a:path w="321" h="35">
                <a:moveTo>
                  <a:pt x="0" y="35"/>
                </a:moveTo>
                <a:lnTo>
                  <a:pt x="124" y="0"/>
                </a:lnTo>
                <a:lnTo>
                  <a:pt x="321"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5544" name="Freeform 57"/>
          <p:cNvSpPr>
            <a:spLocks/>
          </p:cNvSpPr>
          <p:nvPr/>
        </p:nvSpPr>
        <p:spPr bwMode="auto">
          <a:xfrm>
            <a:off x="4687491" y="2259807"/>
            <a:ext cx="385763" cy="70247"/>
          </a:xfrm>
          <a:custGeom>
            <a:avLst/>
            <a:gdLst>
              <a:gd name="T0" fmla="*/ 0 w 342"/>
              <a:gd name="T1" fmla="*/ 2147483647 h 70"/>
              <a:gd name="T2" fmla="*/ 2147483647 w 342"/>
              <a:gd name="T3" fmla="*/ 0 h 70"/>
              <a:gd name="T4" fmla="*/ 2147483647 w 342"/>
              <a:gd name="T5" fmla="*/ 0 h 70"/>
              <a:gd name="T6" fmla="*/ 0 60000 65536"/>
              <a:gd name="T7" fmla="*/ 0 60000 65536"/>
              <a:gd name="T8" fmla="*/ 0 60000 65536"/>
              <a:gd name="T9" fmla="*/ 0 w 342"/>
              <a:gd name="T10" fmla="*/ 0 h 70"/>
              <a:gd name="T11" fmla="*/ 342 w 342"/>
              <a:gd name="T12" fmla="*/ 70 h 70"/>
            </a:gdLst>
            <a:ahLst/>
            <a:cxnLst>
              <a:cxn ang="T6">
                <a:pos x="T0" y="T1"/>
              </a:cxn>
              <a:cxn ang="T7">
                <a:pos x="T2" y="T3"/>
              </a:cxn>
              <a:cxn ang="T8">
                <a:pos x="T4" y="T5"/>
              </a:cxn>
            </a:cxnLst>
            <a:rect l="T9" t="T10" r="T11" b="T12"/>
            <a:pathLst>
              <a:path w="342" h="70">
                <a:moveTo>
                  <a:pt x="0" y="70"/>
                </a:moveTo>
                <a:lnTo>
                  <a:pt x="106" y="0"/>
                </a:lnTo>
                <a:lnTo>
                  <a:pt x="342"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5545" name="Line 58"/>
          <p:cNvSpPr>
            <a:spLocks noChangeShapeType="1"/>
          </p:cNvSpPr>
          <p:nvPr/>
        </p:nvSpPr>
        <p:spPr bwMode="auto">
          <a:xfrm>
            <a:off x="4717257" y="2416969"/>
            <a:ext cx="355997" cy="119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lIns="76412" tIns="38206" rIns="76412" bIns="38206"/>
          <a:lstStyle/>
          <a:p>
            <a:endParaRPr lang="en-US"/>
          </a:p>
        </p:txBody>
      </p:sp>
      <p:sp>
        <p:nvSpPr>
          <p:cNvPr id="65546" name="Freeform 59"/>
          <p:cNvSpPr>
            <a:spLocks/>
          </p:cNvSpPr>
          <p:nvPr/>
        </p:nvSpPr>
        <p:spPr bwMode="auto">
          <a:xfrm>
            <a:off x="4711304" y="2461023"/>
            <a:ext cx="361950" cy="35719"/>
          </a:xfrm>
          <a:custGeom>
            <a:avLst/>
            <a:gdLst>
              <a:gd name="T0" fmla="*/ 0 w 321"/>
              <a:gd name="T1" fmla="*/ 0 h 36"/>
              <a:gd name="T2" fmla="*/ 2147483647 w 321"/>
              <a:gd name="T3" fmla="*/ 2147483647 h 36"/>
              <a:gd name="T4" fmla="*/ 2147483647 w 321"/>
              <a:gd name="T5" fmla="*/ 2147483647 h 36"/>
              <a:gd name="T6" fmla="*/ 0 60000 65536"/>
              <a:gd name="T7" fmla="*/ 0 60000 65536"/>
              <a:gd name="T8" fmla="*/ 0 60000 65536"/>
              <a:gd name="T9" fmla="*/ 0 w 321"/>
              <a:gd name="T10" fmla="*/ 0 h 36"/>
              <a:gd name="T11" fmla="*/ 321 w 321"/>
              <a:gd name="T12" fmla="*/ 36 h 36"/>
            </a:gdLst>
            <a:ahLst/>
            <a:cxnLst>
              <a:cxn ang="T6">
                <a:pos x="T0" y="T1"/>
              </a:cxn>
              <a:cxn ang="T7">
                <a:pos x="T2" y="T3"/>
              </a:cxn>
              <a:cxn ang="T8">
                <a:pos x="T4" y="T5"/>
              </a:cxn>
            </a:cxnLst>
            <a:rect l="T9" t="T10" r="T11" b="T12"/>
            <a:pathLst>
              <a:path w="321" h="36">
                <a:moveTo>
                  <a:pt x="0" y="0"/>
                </a:moveTo>
                <a:lnTo>
                  <a:pt x="124" y="36"/>
                </a:lnTo>
                <a:lnTo>
                  <a:pt x="321" y="36"/>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5547" name="Freeform 60"/>
          <p:cNvSpPr>
            <a:spLocks/>
          </p:cNvSpPr>
          <p:nvPr/>
        </p:nvSpPr>
        <p:spPr bwMode="auto">
          <a:xfrm>
            <a:off x="4687491" y="2505076"/>
            <a:ext cx="385763" cy="70247"/>
          </a:xfrm>
          <a:custGeom>
            <a:avLst/>
            <a:gdLst>
              <a:gd name="T0" fmla="*/ 0 w 342"/>
              <a:gd name="T1" fmla="*/ 0 h 70"/>
              <a:gd name="T2" fmla="*/ 2147483647 w 342"/>
              <a:gd name="T3" fmla="*/ 2147483647 h 70"/>
              <a:gd name="T4" fmla="*/ 2147483647 w 342"/>
              <a:gd name="T5" fmla="*/ 2147483647 h 70"/>
              <a:gd name="T6" fmla="*/ 0 60000 65536"/>
              <a:gd name="T7" fmla="*/ 0 60000 65536"/>
              <a:gd name="T8" fmla="*/ 0 60000 65536"/>
              <a:gd name="T9" fmla="*/ 0 w 342"/>
              <a:gd name="T10" fmla="*/ 0 h 70"/>
              <a:gd name="T11" fmla="*/ 342 w 342"/>
              <a:gd name="T12" fmla="*/ 70 h 70"/>
            </a:gdLst>
            <a:ahLst/>
            <a:cxnLst>
              <a:cxn ang="T6">
                <a:pos x="T0" y="T1"/>
              </a:cxn>
              <a:cxn ang="T7">
                <a:pos x="T2" y="T3"/>
              </a:cxn>
              <a:cxn ang="T8">
                <a:pos x="T4" y="T5"/>
              </a:cxn>
            </a:cxnLst>
            <a:rect l="T9" t="T10" r="T11" b="T12"/>
            <a:pathLst>
              <a:path w="342" h="70">
                <a:moveTo>
                  <a:pt x="0" y="0"/>
                </a:moveTo>
                <a:lnTo>
                  <a:pt x="106" y="70"/>
                </a:lnTo>
                <a:lnTo>
                  <a:pt x="342" y="7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5548" name="Rectangle 61"/>
          <p:cNvSpPr>
            <a:spLocks noChangeArrowheads="1"/>
          </p:cNvSpPr>
          <p:nvPr/>
        </p:nvSpPr>
        <p:spPr bwMode="auto">
          <a:xfrm>
            <a:off x="5623322" y="2182417"/>
            <a:ext cx="250068"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900" b="1">
                <a:solidFill>
                  <a:srgbClr val="000000"/>
                </a:solidFill>
              </a:rPr>
              <a:t>PON</a:t>
            </a:r>
            <a:endParaRPr lang="en-US" altLang="en-US" sz="1500" b="1"/>
          </a:p>
        </p:txBody>
      </p:sp>
      <p:sp>
        <p:nvSpPr>
          <p:cNvPr id="65549" name="Rectangle 62"/>
          <p:cNvSpPr>
            <a:spLocks noChangeArrowheads="1"/>
          </p:cNvSpPr>
          <p:nvPr/>
        </p:nvSpPr>
        <p:spPr bwMode="auto">
          <a:xfrm>
            <a:off x="5475685" y="2290763"/>
            <a:ext cx="647613"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900" b="1">
                <a:solidFill>
                  <a:srgbClr val="000000"/>
                </a:solidFill>
              </a:rPr>
              <a:t>Distribution</a:t>
            </a:r>
            <a:endParaRPr lang="en-US" altLang="en-US" sz="1500" b="1"/>
          </a:p>
        </p:txBody>
      </p:sp>
      <p:sp>
        <p:nvSpPr>
          <p:cNvPr id="65550" name="Rectangle 63"/>
          <p:cNvSpPr>
            <a:spLocks noChangeArrowheads="1"/>
          </p:cNvSpPr>
          <p:nvPr/>
        </p:nvSpPr>
        <p:spPr bwMode="auto">
          <a:xfrm>
            <a:off x="5589985" y="2399110"/>
            <a:ext cx="34624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900" b="1">
                <a:solidFill>
                  <a:srgbClr val="000000"/>
                </a:solidFill>
              </a:rPr>
              <a:t>Fibers</a:t>
            </a:r>
            <a:endParaRPr lang="en-US" altLang="en-US" sz="1500" b="1"/>
          </a:p>
        </p:txBody>
      </p:sp>
      <p:sp>
        <p:nvSpPr>
          <p:cNvPr id="65551" name="Rectangle 64"/>
          <p:cNvSpPr>
            <a:spLocks noChangeArrowheads="1"/>
          </p:cNvSpPr>
          <p:nvPr/>
        </p:nvSpPr>
        <p:spPr bwMode="auto">
          <a:xfrm>
            <a:off x="6187679" y="2212181"/>
            <a:ext cx="310983" cy="126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ONT 1</a:t>
            </a:r>
            <a:endParaRPr lang="en-US" altLang="en-US" sz="1500" b="1"/>
          </a:p>
        </p:txBody>
      </p:sp>
      <p:sp>
        <p:nvSpPr>
          <p:cNvPr id="65552" name="Rectangle 65"/>
          <p:cNvSpPr>
            <a:spLocks noChangeArrowheads="1"/>
          </p:cNvSpPr>
          <p:nvPr/>
        </p:nvSpPr>
        <p:spPr bwMode="auto">
          <a:xfrm>
            <a:off x="6232922" y="2307431"/>
            <a:ext cx="234038" cy="126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Thru</a:t>
            </a:r>
            <a:endParaRPr lang="en-US" altLang="en-US" sz="1500" b="1"/>
          </a:p>
        </p:txBody>
      </p:sp>
      <p:sp>
        <p:nvSpPr>
          <p:cNvPr id="65553" name="Rectangle 66"/>
          <p:cNvSpPr>
            <a:spLocks noChangeArrowheads="1"/>
          </p:cNvSpPr>
          <p:nvPr/>
        </p:nvSpPr>
        <p:spPr bwMode="auto">
          <a:xfrm>
            <a:off x="6162675" y="2403872"/>
            <a:ext cx="370294" cy="126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ONT 32</a:t>
            </a:r>
            <a:endParaRPr lang="en-US" altLang="en-US" sz="1500" b="1"/>
          </a:p>
        </p:txBody>
      </p:sp>
      <p:sp>
        <p:nvSpPr>
          <p:cNvPr id="65554" name="Rectangle 67"/>
          <p:cNvSpPr>
            <a:spLocks noChangeArrowheads="1"/>
          </p:cNvSpPr>
          <p:nvPr/>
        </p:nvSpPr>
        <p:spPr bwMode="auto">
          <a:xfrm>
            <a:off x="6934200" y="1332310"/>
            <a:ext cx="33983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900" b="1">
                <a:solidFill>
                  <a:srgbClr val="000000"/>
                </a:solidFill>
              </a:rPr>
              <a:t>ONT 1</a:t>
            </a:r>
            <a:endParaRPr lang="en-US" altLang="en-US" sz="1500" b="1"/>
          </a:p>
        </p:txBody>
      </p:sp>
      <p:sp>
        <p:nvSpPr>
          <p:cNvPr id="65555" name="Rectangle 68"/>
          <p:cNvSpPr>
            <a:spLocks noChangeArrowheads="1"/>
          </p:cNvSpPr>
          <p:nvPr/>
        </p:nvSpPr>
        <p:spPr bwMode="auto">
          <a:xfrm>
            <a:off x="6960394" y="3242073"/>
            <a:ext cx="403957"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900" b="1">
                <a:solidFill>
                  <a:srgbClr val="000000"/>
                </a:solidFill>
              </a:rPr>
              <a:t>ONT 32</a:t>
            </a:r>
            <a:endParaRPr lang="en-US" altLang="en-US" sz="1500" b="1"/>
          </a:p>
        </p:txBody>
      </p:sp>
      <p:sp>
        <p:nvSpPr>
          <p:cNvPr id="65556" name="Line 69"/>
          <p:cNvSpPr>
            <a:spLocks noChangeShapeType="1"/>
          </p:cNvSpPr>
          <p:nvPr/>
        </p:nvSpPr>
        <p:spPr bwMode="auto">
          <a:xfrm flipV="1">
            <a:off x="5080398" y="1504951"/>
            <a:ext cx="891778" cy="754856"/>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lIns="76412" tIns="38206" rIns="76412" bIns="38206"/>
          <a:lstStyle/>
          <a:p>
            <a:endParaRPr lang="en-US"/>
          </a:p>
        </p:txBody>
      </p:sp>
      <p:sp>
        <p:nvSpPr>
          <p:cNvPr id="65557" name="Rectangle 70"/>
          <p:cNvSpPr>
            <a:spLocks noChangeArrowheads="1"/>
          </p:cNvSpPr>
          <p:nvPr/>
        </p:nvSpPr>
        <p:spPr bwMode="auto">
          <a:xfrm>
            <a:off x="3603923" y="2093119"/>
            <a:ext cx="71814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US" altLang="en-US" sz="900" b="1">
                <a:solidFill>
                  <a:srgbClr val="000000"/>
                </a:solidFill>
              </a:rPr>
              <a:t>Feeder</a:t>
            </a:r>
          </a:p>
          <a:p>
            <a:pPr algn="ctr" eaLnBrk="1" hangingPunct="1">
              <a:spcBef>
                <a:spcPct val="0"/>
              </a:spcBef>
              <a:buClrTx/>
              <a:buFontTx/>
              <a:buNone/>
            </a:pPr>
            <a:r>
              <a:rPr lang="en-US" altLang="en-US" sz="900" b="1">
                <a:solidFill>
                  <a:srgbClr val="000000"/>
                </a:solidFill>
              </a:rPr>
              <a:t>Fiber (19 km)</a:t>
            </a:r>
          </a:p>
        </p:txBody>
      </p:sp>
      <p:sp>
        <p:nvSpPr>
          <p:cNvPr id="65558" name="Rectangle 72"/>
          <p:cNvSpPr>
            <a:spLocks noChangeArrowheads="1"/>
          </p:cNvSpPr>
          <p:nvPr/>
        </p:nvSpPr>
        <p:spPr bwMode="auto">
          <a:xfrm rot="-2760000">
            <a:off x="5133678" y="1638107"/>
            <a:ext cx="92333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900" b="1">
                <a:solidFill>
                  <a:srgbClr val="000000"/>
                </a:solidFill>
              </a:rPr>
              <a:t>Drop Fiber (1km)</a:t>
            </a:r>
            <a:endParaRPr lang="en-US" altLang="en-US" sz="1500" b="1"/>
          </a:p>
        </p:txBody>
      </p:sp>
      <p:sp>
        <p:nvSpPr>
          <p:cNvPr id="65559" name="Rectangle 76"/>
          <p:cNvSpPr>
            <a:spLocks noChangeArrowheads="1"/>
          </p:cNvSpPr>
          <p:nvPr/>
        </p:nvSpPr>
        <p:spPr bwMode="auto">
          <a:xfrm>
            <a:off x="4399360" y="2363392"/>
            <a:ext cx="320601"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900" b="1">
                <a:solidFill>
                  <a:srgbClr val="000000"/>
                </a:solidFill>
              </a:rPr>
              <a:t>1 x 32</a:t>
            </a:r>
            <a:endParaRPr lang="en-US" altLang="en-US" sz="1500" b="1"/>
          </a:p>
        </p:txBody>
      </p:sp>
      <p:sp>
        <p:nvSpPr>
          <p:cNvPr id="65560" name="Rectangle 77"/>
          <p:cNvSpPr>
            <a:spLocks noChangeArrowheads="1"/>
          </p:cNvSpPr>
          <p:nvPr/>
        </p:nvSpPr>
        <p:spPr bwMode="auto">
          <a:xfrm>
            <a:off x="4405313" y="2601517"/>
            <a:ext cx="39754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900" b="1">
                <a:solidFill>
                  <a:srgbClr val="000000"/>
                </a:solidFill>
              </a:rPr>
              <a:t>Splitter</a:t>
            </a:r>
            <a:endParaRPr lang="en-US" altLang="en-US" sz="1500" b="1"/>
          </a:p>
        </p:txBody>
      </p:sp>
      <p:sp>
        <p:nvSpPr>
          <p:cNvPr id="65561" name="Rectangle 125"/>
          <p:cNvSpPr>
            <a:spLocks noChangeArrowheads="1"/>
          </p:cNvSpPr>
          <p:nvPr/>
        </p:nvSpPr>
        <p:spPr bwMode="auto">
          <a:xfrm>
            <a:off x="5664994" y="1419226"/>
            <a:ext cx="6412" cy="2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50" b="1">
                <a:solidFill>
                  <a:srgbClr val="0000FF"/>
                </a:solidFill>
              </a:rPr>
              <a:t>-</a:t>
            </a:r>
            <a:endParaRPr lang="en-US" altLang="en-US" sz="1500" b="1"/>
          </a:p>
        </p:txBody>
      </p:sp>
      <p:sp>
        <p:nvSpPr>
          <p:cNvPr id="65562" name="Rectangle 769"/>
          <p:cNvSpPr>
            <a:spLocks noChangeArrowheads="1"/>
          </p:cNvSpPr>
          <p:nvPr/>
        </p:nvSpPr>
        <p:spPr bwMode="auto">
          <a:xfrm>
            <a:off x="4317405" y="2015729"/>
            <a:ext cx="4103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US" altLang="en-US" sz="900" b="1" dirty="0">
                <a:solidFill>
                  <a:srgbClr val="000000"/>
                </a:solidFill>
              </a:rPr>
              <a:t>17.5 dB</a:t>
            </a:r>
          </a:p>
          <a:p>
            <a:pPr algn="ctr" eaLnBrk="1" hangingPunct="1">
              <a:spcBef>
                <a:spcPct val="0"/>
              </a:spcBef>
              <a:buClrTx/>
              <a:buFontTx/>
              <a:buNone/>
            </a:pPr>
            <a:r>
              <a:rPr lang="en-US" altLang="en-US" sz="900" b="1" dirty="0">
                <a:solidFill>
                  <a:srgbClr val="000000"/>
                </a:solidFill>
              </a:rPr>
              <a:t>Loss</a:t>
            </a:r>
          </a:p>
        </p:txBody>
      </p:sp>
      <p:sp>
        <p:nvSpPr>
          <p:cNvPr id="65563" name="Line 771"/>
          <p:cNvSpPr>
            <a:spLocks noChangeShapeType="1"/>
          </p:cNvSpPr>
          <p:nvPr/>
        </p:nvSpPr>
        <p:spPr bwMode="auto">
          <a:xfrm>
            <a:off x="6110288" y="1516857"/>
            <a:ext cx="0" cy="1584722"/>
          </a:xfrm>
          <a:prstGeom prst="line">
            <a:avLst/>
          </a:prstGeom>
          <a:noFill/>
          <a:ln w="19050">
            <a:solidFill>
              <a:schemeClr val="tx1"/>
            </a:solidFill>
            <a:prstDash val="lgDashDotDot"/>
            <a:miter lim="800000"/>
            <a:headEnd type="triangle" w="med" len="med"/>
            <a:tailEnd type="triangle" w="med" len="med"/>
          </a:ln>
          <a:extLst>
            <a:ext uri="{909E8E84-426E-40dd-AFC4-6F175D3DCCD1}">
              <a14:hiddenFill xmlns:a14="http://schemas.microsoft.com/office/drawing/2010/main" xmlns="">
                <a:noFill/>
              </a14:hiddenFill>
            </a:ext>
          </a:extLst>
        </p:spPr>
        <p:txBody>
          <a:bodyPr wrap="none" lIns="76412" tIns="38206" rIns="76412" bIns="38206"/>
          <a:lstStyle/>
          <a:p>
            <a:endParaRPr lang="en-US"/>
          </a:p>
        </p:txBody>
      </p:sp>
      <p:sp>
        <p:nvSpPr>
          <p:cNvPr id="65564" name="Rectangle 775" descr="Parchment"/>
          <p:cNvSpPr>
            <a:spLocks noChangeArrowheads="1"/>
          </p:cNvSpPr>
          <p:nvPr/>
        </p:nvSpPr>
        <p:spPr bwMode="auto">
          <a:xfrm>
            <a:off x="5997179" y="1371601"/>
            <a:ext cx="866775" cy="116681"/>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565" name="Line 776"/>
          <p:cNvSpPr>
            <a:spLocks noChangeShapeType="1"/>
          </p:cNvSpPr>
          <p:nvPr/>
        </p:nvSpPr>
        <p:spPr bwMode="auto">
          <a:xfrm>
            <a:off x="5982891" y="1495425"/>
            <a:ext cx="89535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66" name="Line 777"/>
          <p:cNvSpPr>
            <a:spLocks noChangeShapeType="1"/>
          </p:cNvSpPr>
          <p:nvPr/>
        </p:nvSpPr>
        <p:spPr bwMode="auto">
          <a:xfrm>
            <a:off x="5992416" y="1365647"/>
            <a:ext cx="4763" cy="357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67" name="Line 778"/>
          <p:cNvSpPr>
            <a:spLocks noChangeShapeType="1"/>
          </p:cNvSpPr>
          <p:nvPr/>
        </p:nvSpPr>
        <p:spPr bwMode="auto">
          <a:xfrm>
            <a:off x="5990035" y="1357312"/>
            <a:ext cx="1190" cy="595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68" name="Line 779"/>
          <p:cNvSpPr>
            <a:spLocks noChangeShapeType="1"/>
          </p:cNvSpPr>
          <p:nvPr/>
        </p:nvSpPr>
        <p:spPr bwMode="auto">
          <a:xfrm>
            <a:off x="5990035" y="1357313"/>
            <a:ext cx="88106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69" name="Line 780"/>
          <p:cNvSpPr>
            <a:spLocks noChangeShapeType="1"/>
          </p:cNvSpPr>
          <p:nvPr/>
        </p:nvSpPr>
        <p:spPr bwMode="auto">
          <a:xfrm flipV="1">
            <a:off x="6871097" y="1357312"/>
            <a:ext cx="0" cy="595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70" name="Line 781"/>
          <p:cNvSpPr>
            <a:spLocks noChangeShapeType="1"/>
          </p:cNvSpPr>
          <p:nvPr/>
        </p:nvSpPr>
        <p:spPr bwMode="auto">
          <a:xfrm flipV="1">
            <a:off x="6868717" y="1363267"/>
            <a:ext cx="2381" cy="238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71" name="Line 782"/>
          <p:cNvSpPr>
            <a:spLocks noChangeShapeType="1"/>
          </p:cNvSpPr>
          <p:nvPr/>
        </p:nvSpPr>
        <p:spPr bwMode="auto">
          <a:xfrm>
            <a:off x="5990035" y="1363267"/>
            <a:ext cx="2381" cy="238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72" name="Line 783"/>
          <p:cNvSpPr>
            <a:spLocks noChangeShapeType="1"/>
          </p:cNvSpPr>
          <p:nvPr/>
        </p:nvSpPr>
        <p:spPr bwMode="auto">
          <a:xfrm flipH="1">
            <a:off x="5982891" y="1365647"/>
            <a:ext cx="595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73" name="Line 784"/>
          <p:cNvSpPr>
            <a:spLocks noChangeShapeType="1"/>
          </p:cNvSpPr>
          <p:nvPr/>
        </p:nvSpPr>
        <p:spPr bwMode="auto">
          <a:xfrm flipH="1" flipV="1">
            <a:off x="5988844" y="1365647"/>
            <a:ext cx="5954" cy="47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74" name="Line 785"/>
          <p:cNvSpPr>
            <a:spLocks noChangeShapeType="1"/>
          </p:cNvSpPr>
          <p:nvPr/>
        </p:nvSpPr>
        <p:spPr bwMode="auto">
          <a:xfrm flipH="1">
            <a:off x="6872287" y="1365647"/>
            <a:ext cx="595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75" name="Line 786"/>
          <p:cNvSpPr>
            <a:spLocks noChangeShapeType="1"/>
          </p:cNvSpPr>
          <p:nvPr/>
        </p:nvSpPr>
        <p:spPr bwMode="auto">
          <a:xfrm flipH="1">
            <a:off x="6871098" y="1365648"/>
            <a:ext cx="1190" cy="11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76" name="Freeform 787"/>
          <p:cNvSpPr>
            <a:spLocks/>
          </p:cNvSpPr>
          <p:nvPr/>
        </p:nvSpPr>
        <p:spPr bwMode="auto">
          <a:xfrm>
            <a:off x="5987654" y="1362076"/>
            <a:ext cx="2381" cy="3572"/>
          </a:xfrm>
          <a:custGeom>
            <a:avLst/>
            <a:gdLst>
              <a:gd name="T0" fmla="*/ 2147483647 w 36"/>
              <a:gd name="T1" fmla="*/ 0 h 36"/>
              <a:gd name="T2" fmla="*/ 2147483647 w 36"/>
              <a:gd name="T3" fmla="*/ 2147483647 h 36"/>
              <a:gd name="T4" fmla="*/ 2147483647 w 36"/>
              <a:gd name="T5" fmla="*/ 2147483647 h 36"/>
              <a:gd name="T6" fmla="*/ 2147483647 w 36"/>
              <a:gd name="T7" fmla="*/ 2147483647 h 36"/>
              <a:gd name="T8" fmla="*/ 0 w 36"/>
              <a:gd name="T9" fmla="*/ 2147483647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77" name="Freeform 788"/>
          <p:cNvSpPr>
            <a:spLocks/>
          </p:cNvSpPr>
          <p:nvPr/>
        </p:nvSpPr>
        <p:spPr bwMode="auto">
          <a:xfrm>
            <a:off x="5982891" y="1357313"/>
            <a:ext cx="7144" cy="8335"/>
          </a:xfrm>
          <a:custGeom>
            <a:avLst/>
            <a:gdLst>
              <a:gd name="T0" fmla="*/ 2147483647 w 84"/>
              <a:gd name="T1" fmla="*/ 0 h 95"/>
              <a:gd name="T2" fmla="*/ 2147483647 w 84"/>
              <a:gd name="T3" fmla="*/ 2147483647 h 95"/>
              <a:gd name="T4" fmla="*/ 2147483647 w 84"/>
              <a:gd name="T5" fmla="*/ 2147483647 h 95"/>
              <a:gd name="T6" fmla="*/ 2147483647 w 84"/>
              <a:gd name="T7" fmla="*/ 2147483647 h 95"/>
              <a:gd name="T8" fmla="*/ 2147483647 w 84"/>
              <a:gd name="T9" fmla="*/ 2147483647 h 95"/>
              <a:gd name="T10" fmla="*/ 2147483647 w 84"/>
              <a:gd name="T11" fmla="*/ 2147483647 h 95"/>
              <a:gd name="T12" fmla="*/ 0 w 84"/>
              <a:gd name="T13" fmla="*/ 2147483647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78" name="Freeform 789"/>
          <p:cNvSpPr>
            <a:spLocks/>
          </p:cNvSpPr>
          <p:nvPr/>
        </p:nvSpPr>
        <p:spPr bwMode="auto">
          <a:xfrm>
            <a:off x="6871098" y="1357313"/>
            <a:ext cx="7144" cy="8335"/>
          </a:xfrm>
          <a:custGeom>
            <a:avLst/>
            <a:gdLst>
              <a:gd name="T0" fmla="*/ 0 w 85"/>
              <a:gd name="T1" fmla="*/ 2147483647 h 95"/>
              <a:gd name="T2" fmla="*/ 0 w 85"/>
              <a:gd name="T3" fmla="*/ 2147483647 h 95"/>
              <a:gd name="T4" fmla="*/ 0 w 85"/>
              <a:gd name="T5" fmla="*/ 2147483647 h 95"/>
              <a:gd name="T6" fmla="*/ 0 w 85"/>
              <a:gd name="T7" fmla="*/ 2147483647 h 95"/>
              <a:gd name="T8" fmla="*/ 0 w 85"/>
              <a:gd name="T9" fmla="*/ 2147483647 h 95"/>
              <a:gd name="T10" fmla="*/ 0 w 85"/>
              <a:gd name="T11" fmla="*/ 2147483647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79" name="Freeform 790"/>
          <p:cNvSpPr>
            <a:spLocks/>
          </p:cNvSpPr>
          <p:nvPr/>
        </p:nvSpPr>
        <p:spPr bwMode="auto">
          <a:xfrm>
            <a:off x="6871098" y="1362076"/>
            <a:ext cx="2381" cy="3572"/>
          </a:xfrm>
          <a:custGeom>
            <a:avLst/>
            <a:gdLst>
              <a:gd name="T0" fmla="*/ 0 w 37"/>
              <a:gd name="T1" fmla="*/ 2147483647 h 36"/>
              <a:gd name="T2" fmla="*/ 0 w 37"/>
              <a:gd name="T3" fmla="*/ 2147483647 h 36"/>
              <a:gd name="T4" fmla="*/ 0 w 37"/>
              <a:gd name="T5" fmla="*/ 2147483647 h 36"/>
              <a:gd name="T6" fmla="*/ 0 w 37"/>
              <a:gd name="T7" fmla="*/ 2147483647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580" name="Line 791"/>
          <p:cNvSpPr>
            <a:spLocks noChangeShapeType="1"/>
          </p:cNvSpPr>
          <p:nvPr/>
        </p:nvSpPr>
        <p:spPr bwMode="auto">
          <a:xfrm flipV="1">
            <a:off x="5990035" y="1366837"/>
            <a:ext cx="1190" cy="12858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1" name="Line 792"/>
          <p:cNvSpPr>
            <a:spLocks noChangeShapeType="1"/>
          </p:cNvSpPr>
          <p:nvPr/>
        </p:nvSpPr>
        <p:spPr bwMode="auto">
          <a:xfrm>
            <a:off x="5992416" y="1365647"/>
            <a:ext cx="87630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2" name="Line 793"/>
          <p:cNvSpPr>
            <a:spLocks noChangeShapeType="1"/>
          </p:cNvSpPr>
          <p:nvPr/>
        </p:nvSpPr>
        <p:spPr bwMode="auto">
          <a:xfrm>
            <a:off x="6871097" y="1366837"/>
            <a:ext cx="0" cy="12858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3" name="Line 794"/>
          <p:cNvSpPr>
            <a:spLocks noChangeShapeType="1"/>
          </p:cNvSpPr>
          <p:nvPr/>
        </p:nvSpPr>
        <p:spPr bwMode="auto">
          <a:xfrm>
            <a:off x="5994797" y="1370410"/>
            <a:ext cx="0" cy="12382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4" name="Line 795"/>
          <p:cNvSpPr>
            <a:spLocks noChangeShapeType="1"/>
          </p:cNvSpPr>
          <p:nvPr/>
        </p:nvSpPr>
        <p:spPr bwMode="auto">
          <a:xfrm flipH="1">
            <a:off x="5997179" y="1369219"/>
            <a:ext cx="86915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5" name="Line 796"/>
          <p:cNvSpPr>
            <a:spLocks noChangeShapeType="1"/>
          </p:cNvSpPr>
          <p:nvPr/>
        </p:nvSpPr>
        <p:spPr bwMode="auto">
          <a:xfrm flipV="1">
            <a:off x="6866335" y="1369219"/>
            <a:ext cx="0" cy="12620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6" name="Line 797"/>
          <p:cNvSpPr>
            <a:spLocks noChangeShapeType="1"/>
          </p:cNvSpPr>
          <p:nvPr/>
        </p:nvSpPr>
        <p:spPr bwMode="auto">
          <a:xfrm>
            <a:off x="5997179" y="1372791"/>
            <a:ext cx="0" cy="11072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7" name="Line 798"/>
          <p:cNvSpPr>
            <a:spLocks noChangeShapeType="1"/>
          </p:cNvSpPr>
          <p:nvPr/>
        </p:nvSpPr>
        <p:spPr bwMode="auto">
          <a:xfrm flipV="1">
            <a:off x="6863954" y="1372791"/>
            <a:ext cx="0" cy="11072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88" name="Freeform 799"/>
          <p:cNvSpPr>
            <a:spLocks noEditPoints="1"/>
          </p:cNvSpPr>
          <p:nvPr/>
        </p:nvSpPr>
        <p:spPr bwMode="auto">
          <a:xfrm>
            <a:off x="6018610" y="1441848"/>
            <a:ext cx="10715" cy="10715"/>
          </a:xfrm>
          <a:custGeom>
            <a:avLst/>
            <a:gdLst>
              <a:gd name="T0" fmla="*/ 0 w 121"/>
              <a:gd name="T1" fmla="*/ 0 h 132"/>
              <a:gd name="T2" fmla="*/ 0 w 121"/>
              <a:gd name="T3" fmla="*/ 0 h 132"/>
              <a:gd name="T4" fmla="*/ 0 w 121"/>
              <a:gd name="T5" fmla="*/ 2147483647 h 132"/>
              <a:gd name="T6" fmla="*/ 0 w 121"/>
              <a:gd name="T7" fmla="*/ 2147483647 h 132"/>
              <a:gd name="T8" fmla="*/ 0 w 121"/>
              <a:gd name="T9" fmla="*/ 0 h 132"/>
              <a:gd name="T10" fmla="*/ 0 w 121"/>
              <a:gd name="T11" fmla="*/ 2147483647 h 132"/>
              <a:gd name="T12" fmla="*/ 0 w 121"/>
              <a:gd name="T13" fmla="*/ 2147483647 h 132"/>
              <a:gd name="T14" fmla="*/ 0 w 121"/>
              <a:gd name="T15" fmla="*/ 2147483647 h 132"/>
              <a:gd name="T16" fmla="*/ 0 w 121"/>
              <a:gd name="T17" fmla="*/ 2147483647 h 132"/>
              <a:gd name="T18" fmla="*/ 0 w 121"/>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89" name="Freeform 800"/>
          <p:cNvSpPr>
            <a:spLocks noEditPoints="1"/>
          </p:cNvSpPr>
          <p:nvPr/>
        </p:nvSpPr>
        <p:spPr bwMode="auto">
          <a:xfrm>
            <a:off x="6018610" y="1443038"/>
            <a:ext cx="10715" cy="952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0" name="Freeform 801"/>
          <p:cNvSpPr>
            <a:spLocks noEditPoints="1"/>
          </p:cNvSpPr>
          <p:nvPr/>
        </p:nvSpPr>
        <p:spPr bwMode="auto">
          <a:xfrm>
            <a:off x="6018610" y="1443038"/>
            <a:ext cx="9525" cy="952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1" name="Freeform 802"/>
          <p:cNvSpPr>
            <a:spLocks noEditPoints="1"/>
          </p:cNvSpPr>
          <p:nvPr/>
        </p:nvSpPr>
        <p:spPr bwMode="auto">
          <a:xfrm>
            <a:off x="6019800" y="1443038"/>
            <a:ext cx="8335" cy="8335"/>
          </a:xfrm>
          <a:custGeom>
            <a:avLst/>
            <a:gdLst>
              <a:gd name="T0" fmla="*/ 0 w 98"/>
              <a:gd name="T1" fmla="*/ 0 h 109"/>
              <a:gd name="T2" fmla="*/ 2147483647 w 98"/>
              <a:gd name="T3" fmla="*/ 0 h 109"/>
              <a:gd name="T4" fmla="*/ 2147483647 w 98"/>
              <a:gd name="T5" fmla="*/ 0 h 109"/>
              <a:gd name="T6" fmla="*/ 0 w 98"/>
              <a:gd name="T7" fmla="*/ 0 h 109"/>
              <a:gd name="T8" fmla="*/ 0 w 98"/>
              <a:gd name="T9" fmla="*/ 0 h 109"/>
              <a:gd name="T10" fmla="*/ 2147483647 w 98"/>
              <a:gd name="T11" fmla="*/ 0 h 109"/>
              <a:gd name="T12" fmla="*/ 2147483647 w 98"/>
              <a:gd name="T13" fmla="*/ 0 h 109"/>
              <a:gd name="T14" fmla="*/ 2147483647 w 98"/>
              <a:gd name="T15" fmla="*/ 0 h 109"/>
              <a:gd name="T16" fmla="*/ 2147483647 w 98"/>
              <a:gd name="T17" fmla="*/ 0 h 109"/>
              <a:gd name="T18" fmla="*/ 2147483647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2" name="Freeform 803"/>
          <p:cNvSpPr>
            <a:spLocks noEditPoints="1"/>
          </p:cNvSpPr>
          <p:nvPr/>
        </p:nvSpPr>
        <p:spPr bwMode="auto">
          <a:xfrm>
            <a:off x="6019800" y="1443038"/>
            <a:ext cx="8335" cy="8335"/>
          </a:xfrm>
          <a:custGeom>
            <a:avLst/>
            <a:gdLst>
              <a:gd name="T0" fmla="*/ 0 w 90"/>
              <a:gd name="T1" fmla="*/ 0 h 101"/>
              <a:gd name="T2" fmla="*/ 2147483647 w 90"/>
              <a:gd name="T3" fmla="*/ 0 h 101"/>
              <a:gd name="T4" fmla="*/ 2147483647 w 90"/>
              <a:gd name="T5" fmla="*/ 2147483647 h 101"/>
              <a:gd name="T6" fmla="*/ 0 w 90"/>
              <a:gd name="T7" fmla="*/ 2147483647 h 101"/>
              <a:gd name="T8" fmla="*/ 0 w 90"/>
              <a:gd name="T9" fmla="*/ 0 h 101"/>
              <a:gd name="T10" fmla="*/ 2147483647 w 90"/>
              <a:gd name="T11" fmla="*/ 2147483647 h 101"/>
              <a:gd name="T12" fmla="*/ 2147483647 w 90"/>
              <a:gd name="T13" fmla="*/ 2147483647 h 101"/>
              <a:gd name="T14" fmla="*/ 2147483647 w 90"/>
              <a:gd name="T15" fmla="*/ 2147483647 h 101"/>
              <a:gd name="T16" fmla="*/ 2147483647 w 90"/>
              <a:gd name="T17" fmla="*/ 2147483647 h 101"/>
              <a:gd name="T18" fmla="*/ 2147483647 w 90"/>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3" name="Freeform 804"/>
          <p:cNvSpPr>
            <a:spLocks noEditPoints="1"/>
          </p:cNvSpPr>
          <p:nvPr/>
        </p:nvSpPr>
        <p:spPr bwMode="auto">
          <a:xfrm>
            <a:off x="6019800" y="1444229"/>
            <a:ext cx="8335" cy="7144"/>
          </a:xfrm>
          <a:custGeom>
            <a:avLst/>
            <a:gdLst>
              <a:gd name="T0" fmla="*/ 0 w 86"/>
              <a:gd name="T1" fmla="*/ 0 h 94"/>
              <a:gd name="T2" fmla="*/ 2147483647 w 86"/>
              <a:gd name="T3" fmla="*/ 0 h 94"/>
              <a:gd name="T4" fmla="*/ 2147483647 w 86"/>
              <a:gd name="T5" fmla="*/ 2147483647 h 94"/>
              <a:gd name="T6" fmla="*/ 0 w 86"/>
              <a:gd name="T7" fmla="*/ 2147483647 h 94"/>
              <a:gd name="T8" fmla="*/ 0 w 86"/>
              <a:gd name="T9" fmla="*/ 0 h 94"/>
              <a:gd name="T10" fmla="*/ 2147483647 w 86"/>
              <a:gd name="T11" fmla="*/ 2147483647 h 94"/>
              <a:gd name="T12" fmla="*/ 2147483647 w 86"/>
              <a:gd name="T13" fmla="*/ 2147483647 h 94"/>
              <a:gd name="T14" fmla="*/ 2147483647 w 86"/>
              <a:gd name="T15" fmla="*/ 2147483647 h 94"/>
              <a:gd name="T16" fmla="*/ 2147483647 w 86"/>
              <a:gd name="T17" fmla="*/ 2147483647 h 94"/>
              <a:gd name="T18" fmla="*/ 2147483647 w 86"/>
              <a:gd name="T19" fmla="*/ 214748364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4" name="Freeform 805"/>
          <p:cNvSpPr>
            <a:spLocks noEditPoints="1"/>
          </p:cNvSpPr>
          <p:nvPr/>
        </p:nvSpPr>
        <p:spPr bwMode="auto">
          <a:xfrm>
            <a:off x="6019800" y="1444229"/>
            <a:ext cx="7144" cy="7144"/>
          </a:xfrm>
          <a:custGeom>
            <a:avLst/>
            <a:gdLst>
              <a:gd name="T0" fmla="*/ 0 w 78"/>
              <a:gd name="T1" fmla="*/ 0 h 86"/>
              <a:gd name="T2" fmla="*/ 2147483647 w 78"/>
              <a:gd name="T3" fmla="*/ 0 h 86"/>
              <a:gd name="T4" fmla="*/ 2147483647 w 78"/>
              <a:gd name="T5" fmla="*/ 2147483647 h 86"/>
              <a:gd name="T6" fmla="*/ 0 w 78"/>
              <a:gd name="T7" fmla="*/ 2147483647 h 86"/>
              <a:gd name="T8" fmla="*/ 0 w 78"/>
              <a:gd name="T9" fmla="*/ 0 h 86"/>
              <a:gd name="T10" fmla="*/ 2147483647 w 78"/>
              <a:gd name="T11" fmla="*/ 2147483647 h 86"/>
              <a:gd name="T12" fmla="*/ 2147483647 w 78"/>
              <a:gd name="T13" fmla="*/ 2147483647 h 86"/>
              <a:gd name="T14" fmla="*/ 2147483647 w 78"/>
              <a:gd name="T15" fmla="*/ 2147483647 h 86"/>
              <a:gd name="T16" fmla="*/ 2147483647 w 78"/>
              <a:gd name="T17" fmla="*/ 2147483647 h 86"/>
              <a:gd name="T18" fmla="*/ 2147483647 w 78"/>
              <a:gd name="T19" fmla="*/ 214748364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5" name="Freeform 806"/>
          <p:cNvSpPr>
            <a:spLocks noEditPoints="1"/>
          </p:cNvSpPr>
          <p:nvPr/>
        </p:nvSpPr>
        <p:spPr bwMode="auto">
          <a:xfrm>
            <a:off x="6020991" y="1444229"/>
            <a:ext cx="5953" cy="7144"/>
          </a:xfrm>
          <a:custGeom>
            <a:avLst/>
            <a:gdLst>
              <a:gd name="T0" fmla="*/ 0 w 71"/>
              <a:gd name="T1" fmla="*/ 0 h 79"/>
              <a:gd name="T2" fmla="*/ 2147483647 w 71"/>
              <a:gd name="T3" fmla="*/ 0 h 79"/>
              <a:gd name="T4" fmla="*/ 2147483647 w 71"/>
              <a:gd name="T5" fmla="*/ 0 h 79"/>
              <a:gd name="T6" fmla="*/ 0 w 71"/>
              <a:gd name="T7" fmla="*/ 0 h 79"/>
              <a:gd name="T8" fmla="*/ 0 w 71"/>
              <a:gd name="T9" fmla="*/ 0 h 79"/>
              <a:gd name="T10" fmla="*/ 2147483647 w 71"/>
              <a:gd name="T11" fmla="*/ 0 h 79"/>
              <a:gd name="T12" fmla="*/ 2147483647 w 71"/>
              <a:gd name="T13" fmla="*/ 0 h 79"/>
              <a:gd name="T14" fmla="*/ 2147483647 w 71"/>
              <a:gd name="T15" fmla="*/ 0 h 79"/>
              <a:gd name="T16" fmla="*/ 2147483647 w 71"/>
              <a:gd name="T17" fmla="*/ 0 h 79"/>
              <a:gd name="T18" fmla="*/ 2147483647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6" name="Freeform 807"/>
          <p:cNvSpPr>
            <a:spLocks noEditPoints="1"/>
          </p:cNvSpPr>
          <p:nvPr/>
        </p:nvSpPr>
        <p:spPr bwMode="auto">
          <a:xfrm>
            <a:off x="6020991" y="1444229"/>
            <a:ext cx="5953" cy="5953"/>
          </a:xfrm>
          <a:custGeom>
            <a:avLst/>
            <a:gdLst>
              <a:gd name="T0" fmla="*/ 0 w 63"/>
              <a:gd name="T1" fmla="*/ 0 h 71"/>
              <a:gd name="T2" fmla="*/ 2147483647 w 63"/>
              <a:gd name="T3" fmla="*/ 0 h 71"/>
              <a:gd name="T4" fmla="*/ 2147483647 w 63"/>
              <a:gd name="T5" fmla="*/ 2147483647 h 71"/>
              <a:gd name="T6" fmla="*/ 0 w 63"/>
              <a:gd name="T7" fmla="*/ 2147483647 h 71"/>
              <a:gd name="T8" fmla="*/ 0 w 63"/>
              <a:gd name="T9" fmla="*/ 0 h 71"/>
              <a:gd name="T10" fmla="*/ 2147483647 w 63"/>
              <a:gd name="T11" fmla="*/ 2147483647 h 71"/>
              <a:gd name="T12" fmla="*/ 2147483647 w 63"/>
              <a:gd name="T13" fmla="*/ 2147483647 h 71"/>
              <a:gd name="T14" fmla="*/ 2147483647 w 63"/>
              <a:gd name="T15" fmla="*/ 2147483647 h 71"/>
              <a:gd name="T16" fmla="*/ 2147483647 w 63"/>
              <a:gd name="T17" fmla="*/ 2147483647 h 71"/>
              <a:gd name="T18" fmla="*/ 2147483647 w 63"/>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7" name="Freeform 808"/>
          <p:cNvSpPr>
            <a:spLocks noEditPoints="1"/>
          </p:cNvSpPr>
          <p:nvPr/>
        </p:nvSpPr>
        <p:spPr bwMode="auto">
          <a:xfrm>
            <a:off x="6020991" y="1445419"/>
            <a:ext cx="5953" cy="4763"/>
          </a:xfrm>
          <a:custGeom>
            <a:avLst/>
            <a:gdLst>
              <a:gd name="T0" fmla="*/ 0 w 56"/>
              <a:gd name="T1" fmla="*/ 0 h 63"/>
              <a:gd name="T2" fmla="*/ 2147483647 w 56"/>
              <a:gd name="T3" fmla="*/ 0 h 63"/>
              <a:gd name="T4" fmla="*/ 2147483647 w 56"/>
              <a:gd name="T5" fmla="*/ 2147483647 h 63"/>
              <a:gd name="T6" fmla="*/ 0 w 56"/>
              <a:gd name="T7" fmla="*/ 2147483647 h 63"/>
              <a:gd name="T8" fmla="*/ 0 w 56"/>
              <a:gd name="T9" fmla="*/ 0 h 63"/>
              <a:gd name="T10" fmla="*/ 2147483647 w 56"/>
              <a:gd name="T11" fmla="*/ 2147483647 h 63"/>
              <a:gd name="T12" fmla="*/ 2147483647 w 56"/>
              <a:gd name="T13" fmla="*/ 2147483647 h 63"/>
              <a:gd name="T14" fmla="*/ 2147483647 w 56"/>
              <a:gd name="T15" fmla="*/ 2147483647 h 63"/>
              <a:gd name="T16" fmla="*/ 2147483647 w 56"/>
              <a:gd name="T17" fmla="*/ 2147483647 h 63"/>
              <a:gd name="T18" fmla="*/ 2147483647 w 5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8" name="Freeform 809"/>
          <p:cNvSpPr>
            <a:spLocks noEditPoints="1"/>
          </p:cNvSpPr>
          <p:nvPr/>
        </p:nvSpPr>
        <p:spPr bwMode="auto">
          <a:xfrm>
            <a:off x="6022182" y="1445419"/>
            <a:ext cx="3572" cy="4763"/>
          </a:xfrm>
          <a:custGeom>
            <a:avLst/>
            <a:gdLst>
              <a:gd name="T0" fmla="*/ 0 w 48"/>
              <a:gd name="T1" fmla="*/ 0 h 55"/>
              <a:gd name="T2" fmla="*/ 2147483647 w 48"/>
              <a:gd name="T3" fmla="*/ 0 h 55"/>
              <a:gd name="T4" fmla="*/ 2147483647 w 48"/>
              <a:gd name="T5" fmla="*/ 2147483647 h 55"/>
              <a:gd name="T6" fmla="*/ 0 w 48"/>
              <a:gd name="T7" fmla="*/ 2147483647 h 55"/>
              <a:gd name="T8" fmla="*/ 0 w 48"/>
              <a:gd name="T9" fmla="*/ 0 h 55"/>
              <a:gd name="T10" fmla="*/ 2147483647 w 48"/>
              <a:gd name="T11" fmla="*/ 2147483647 h 55"/>
              <a:gd name="T12" fmla="*/ 2147483647 w 48"/>
              <a:gd name="T13" fmla="*/ 2147483647 h 55"/>
              <a:gd name="T14" fmla="*/ 2147483647 w 48"/>
              <a:gd name="T15" fmla="*/ 2147483647 h 55"/>
              <a:gd name="T16" fmla="*/ 2147483647 w 48"/>
              <a:gd name="T17" fmla="*/ 2147483647 h 55"/>
              <a:gd name="T18" fmla="*/ 2147483647 w 48"/>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599" name="Freeform 810"/>
          <p:cNvSpPr>
            <a:spLocks noEditPoints="1"/>
          </p:cNvSpPr>
          <p:nvPr/>
        </p:nvSpPr>
        <p:spPr bwMode="auto">
          <a:xfrm>
            <a:off x="6022182" y="1445419"/>
            <a:ext cx="3572" cy="3572"/>
          </a:xfrm>
          <a:custGeom>
            <a:avLst/>
            <a:gdLst>
              <a:gd name="T0" fmla="*/ 0 w 44"/>
              <a:gd name="T1" fmla="*/ 0 h 48"/>
              <a:gd name="T2" fmla="*/ 2147483647 w 44"/>
              <a:gd name="T3" fmla="*/ 0 h 48"/>
              <a:gd name="T4" fmla="*/ 2147483647 w 44"/>
              <a:gd name="T5" fmla="*/ 2147483647 h 48"/>
              <a:gd name="T6" fmla="*/ 0 w 44"/>
              <a:gd name="T7" fmla="*/ 2147483647 h 48"/>
              <a:gd name="T8" fmla="*/ 0 w 44"/>
              <a:gd name="T9" fmla="*/ 0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0" name="Freeform 811"/>
          <p:cNvSpPr>
            <a:spLocks noEditPoints="1"/>
          </p:cNvSpPr>
          <p:nvPr/>
        </p:nvSpPr>
        <p:spPr bwMode="auto">
          <a:xfrm>
            <a:off x="6022182" y="1445419"/>
            <a:ext cx="3572" cy="3572"/>
          </a:xfrm>
          <a:custGeom>
            <a:avLst/>
            <a:gdLst>
              <a:gd name="T0" fmla="*/ 0 w 36"/>
              <a:gd name="T1" fmla="*/ 0 h 40"/>
              <a:gd name="T2" fmla="*/ 2147483647 w 36"/>
              <a:gd name="T3" fmla="*/ 0 h 40"/>
              <a:gd name="T4" fmla="*/ 2147483647 w 36"/>
              <a:gd name="T5" fmla="*/ 2147483647 h 40"/>
              <a:gd name="T6" fmla="*/ 0 w 36"/>
              <a:gd name="T7" fmla="*/ 2147483647 h 40"/>
              <a:gd name="T8" fmla="*/ 0 w 36"/>
              <a:gd name="T9" fmla="*/ 0 h 40"/>
              <a:gd name="T10" fmla="*/ 2147483647 w 36"/>
              <a:gd name="T11" fmla="*/ 2147483647 h 40"/>
              <a:gd name="T12" fmla="*/ 2147483647 w 36"/>
              <a:gd name="T13" fmla="*/ 2147483647 h 40"/>
              <a:gd name="T14" fmla="*/ 2147483647 w 36"/>
              <a:gd name="T15" fmla="*/ 2147483647 h 40"/>
              <a:gd name="T16" fmla="*/ 2147483647 w 36"/>
              <a:gd name="T17" fmla="*/ 2147483647 h 40"/>
              <a:gd name="T18" fmla="*/ 2147483647 w 36"/>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1" name="Freeform 812"/>
          <p:cNvSpPr>
            <a:spLocks noEditPoints="1"/>
          </p:cNvSpPr>
          <p:nvPr/>
        </p:nvSpPr>
        <p:spPr bwMode="auto">
          <a:xfrm>
            <a:off x="6022182" y="1446610"/>
            <a:ext cx="2381" cy="238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2" name="Freeform 813"/>
          <p:cNvSpPr>
            <a:spLocks noEditPoints="1"/>
          </p:cNvSpPr>
          <p:nvPr/>
        </p:nvSpPr>
        <p:spPr bwMode="auto">
          <a:xfrm>
            <a:off x="6023373" y="1446610"/>
            <a:ext cx="1190" cy="238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3" name="Freeform 814"/>
          <p:cNvSpPr>
            <a:spLocks noEditPoints="1"/>
          </p:cNvSpPr>
          <p:nvPr/>
        </p:nvSpPr>
        <p:spPr bwMode="auto">
          <a:xfrm>
            <a:off x="6023373" y="1446610"/>
            <a:ext cx="1190" cy="1190"/>
          </a:xfrm>
          <a:custGeom>
            <a:avLst/>
            <a:gdLst>
              <a:gd name="T0" fmla="*/ 0 w 14"/>
              <a:gd name="T1" fmla="*/ 0 h 15"/>
              <a:gd name="T2" fmla="*/ 0 w 14"/>
              <a:gd name="T3" fmla="*/ 0 h 15"/>
              <a:gd name="T4" fmla="*/ 0 w 14"/>
              <a:gd name="T5" fmla="*/ 2147483647 h 15"/>
              <a:gd name="T6" fmla="*/ 0 w 14"/>
              <a:gd name="T7" fmla="*/ 2147483647 h 15"/>
              <a:gd name="T8" fmla="*/ 0 w 14"/>
              <a:gd name="T9" fmla="*/ 0 h 15"/>
              <a:gd name="T10" fmla="*/ 0 w 14"/>
              <a:gd name="T11" fmla="*/ 2147483647 h 15"/>
              <a:gd name="T12" fmla="*/ 0 w 14"/>
              <a:gd name="T13" fmla="*/ 2147483647 h 15"/>
              <a:gd name="T14" fmla="*/ 0 w 14"/>
              <a:gd name="T15" fmla="*/ 2147483647 h 15"/>
              <a:gd name="T16" fmla="*/ 0 w 14"/>
              <a:gd name="T17" fmla="*/ 2147483647 h 15"/>
              <a:gd name="T18" fmla="*/ 0 w 14"/>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4" name="Freeform 815"/>
          <p:cNvSpPr>
            <a:spLocks noEditPoints="1"/>
          </p:cNvSpPr>
          <p:nvPr/>
        </p:nvSpPr>
        <p:spPr bwMode="auto">
          <a:xfrm>
            <a:off x="6023373" y="1447800"/>
            <a:ext cx="1190" cy="0"/>
          </a:xfrm>
          <a:custGeom>
            <a:avLst/>
            <a:gdLst>
              <a:gd name="T0" fmla="*/ 0 w 6"/>
              <a:gd name="T1" fmla="*/ 0 h 7"/>
              <a:gd name="T2" fmla="*/ 2147483647 w 6"/>
              <a:gd name="T3" fmla="*/ 0 h 7"/>
              <a:gd name="T4" fmla="*/ 2147483647 w 6"/>
              <a:gd name="T5" fmla="*/ 0 h 7"/>
              <a:gd name="T6" fmla="*/ 0 w 6"/>
              <a:gd name="T7" fmla="*/ 0 h 7"/>
              <a:gd name="T8" fmla="*/ 0 w 6"/>
              <a:gd name="T9" fmla="*/ 0 h 7"/>
              <a:gd name="T10" fmla="*/ 2147483647 w 6"/>
              <a:gd name="T11" fmla="*/ 0 h 7"/>
              <a:gd name="T12" fmla="*/ 2147483647 w 6"/>
              <a:gd name="T13" fmla="*/ 0 h 7"/>
              <a:gd name="T14" fmla="*/ 2147483647 w 6"/>
              <a:gd name="T15" fmla="*/ 0 h 7"/>
              <a:gd name="T16" fmla="*/ 2147483647 w 6"/>
              <a:gd name="T17" fmla="*/ 0 h 7"/>
              <a:gd name="T18" fmla="*/ 2147483647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0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5" name="Freeform 816"/>
          <p:cNvSpPr>
            <a:spLocks/>
          </p:cNvSpPr>
          <p:nvPr/>
        </p:nvSpPr>
        <p:spPr bwMode="auto">
          <a:xfrm>
            <a:off x="6018610" y="1441848"/>
            <a:ext cx="10715" cy="10715"/>
          </a:xfrm>
          <a:custGeom>
            <a:avLst/>
            <a:gdLst>
              <a:gd name="T0" fmla="*/ 0 w 119"/>
              <a:gd name="T1" fmla="*/ 2147483647 h 132"/>
              <a:gd name="T2" fmla="*/ 0 w 119"/>
              <a:gd name="T3" fmla="*/ 2147483647 h 132"/>
              <a:gd name="T4" fmla="*/ 0 w 119"/>
              <a:gd name="T5" fmla="*/ 2147483647 h 132"/>
              <a:gd name="T6" fmla="*/ 0 w 119"/>
              <a:gd name="T7" fmla="*/ 2147483647 h 132"/>
              <a:gd name="T8" fmla="*/ 0 w 119"/>
              <a:gd name="T9" fmla="*/ 2147483647 h 132"/>
              <a:gd name="T10" fmla="*/ 0 w 119"/>
              <a:gd name="T11" fmla="*/ 2147483647 h 132"/>
              <a:gd name="T12" fmla="*/ 0 w 119"/>
              <a:gd name="T13" fmla="*/ 2147483647 h 132"/>
              <a:gd name="T14" fmla="*/ 0 w 119"/>
              <a:gd name="T15" fmla="*/ 2147483647 h 132"/>
              <a:gd name="T16" fmla="*/ 0 w 119"/>
              <a:gd name="T17" fmla="*/ 2147483647 h 132"/>
              <a:gd name="T18" fmla="*/ 0 w 119"/>
              <a:gd name="T19" fmla="*/ 2147483647 h 132"/>
              <a:gd name="T20" fmla="*/ 0 w 119"/>
              <a:gd name="T21" fmla="*/ 2147483647 h 132"/>
              <a:gd name="T22" fmla="*/ 0 w 119"/>
              <a:gd name="T23" fmla="*/ 2147483647 h 132"/>
              <a:gd name="T24" fmla="*/ 0 w 119"/>
              <a:gd name="T25" fmla="*/ 2147483647 h 132"/>
              <a:gd name="T26" fmla="*/ 0 w 119"/>
              <a:gd name="T27" fmla="*/ 2147483647 h 132"/>
              <a:gd name="T28" fmla="*/ 0 w 119"/>
              <a:gd name="T29" fmla="*/ 0 h 132"/>
              <a:gd name="T30" fmla="*/ 0 w 119"/>
              <a:gd name="T31" fmla="*/ 2147483647 h 132"/>
              <a:gd name="T32" fmla="*/ 0 w 119"/>
              <a:gd name="T33" fmla="*/ 2147483647 h 132"/>
              <a:gd name="T34" fmla="*/ 0 w 119"/>
              <a:gd name="T35" fmla="*/ 2147483647 h 132"/>
              <a:gd name="T36" fmla="*/ 0 w 119"/>
              <a:gd name="T37" fmla="*/ 2147483647 h 132"/>
              <a:gd name="T38" fmla="*/ 0 w 119"/>
              <a:gd name="T39" fmla="*/ 2147483647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6" name="Freeform 817"/>
          <p:cNvSpPr>
            <a:spLocks noEditPoints="1"/>
          </p:cNvSpPr>
          <p:nvPr/>
        </p:nvSpPr>
        <p:spPr bwMode="auto">
          <a:xfrm>
            <a:off x="6018610" y="1441848"/>
            <a:ext cx="10715" cy="10715"/>
          </a:xfrm>
          <a:custGeom>
            <a:avLst/>
            <a:gdLst>
              <a:gd name="T0" fmla="*/ 0 w 121"/>
              <a:gd name="T1" fmla="*/ 0 h 132"/>
              <a:gd name="T2" fmla="*/ 0 w 121"/>
              <a:gd name="T3" fmla="*/ 0 h 132"/>
              <a:gd name="T4" fmla="*/ 0 w 121"/>
              <a:gd name="T5" fmla="*/ 2147483647 h 132"/>
              <a:gd name="T6" fmla="*/ 0 w 121"/>
              <a:gd name="T7" fmla="*/ 2147483647 h 132"/>
              <a:gd name="T8" fmla="*/ 0 w 121"/>
              <a:gd name="T9" fmla="*/ 0 h 132"/>
              <a:gd name="T10" fmla="*/ 0 w 121"/>
              <a:gd name="T11" fmla="*/ 2147483647 h 132"/>
              <a:gd name="T12" fmla="*/ 0 w 121"/>
              <a:gd name="T13" fmla="*/ 2147483647 h 132"/>
              <a:gd name="T14" fmla="*/ 0 w 121"/>
              <a:gd name="T15" fmla="*/ 2147483647 h 132"/>
              <a:gd name="T16" fmla="*/ 0 w 121"/>
              <a:gd name="T17" fmla="*/ 2147483647 h 132"/>
              <a:gd name="T18" fmla="*/ 0 w 121"/>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7" name="Freeform 818"/>
          <p:cNvSpPr>
            <a:spLocks noEditPoints="1"/>
          </p:cNvSpPr>
          <p:nvPr/>
        </p:nvSpPr>
        <p:spPr bwMode="auto">
          <a:xfrm>
            <a:off x="6018610" y="1443038"/>
            <a:ext cx="10715" cy="952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8" name="Freeform 819"/>
          <p:cNvSpPr>
            <a:spLocks noEditPoints="1"/>
          </p:cNvSpPr>
          <p:nvPr/>
        </p:nvSpPr>
        <p:spPr bwMode="auto">
          <a:xfrm>
            <a:off x="6018610" y="1443038"/>
            <a:ext cx="9525" cy="952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09" name="Freeform 820"/>
          <p:cNvSpPr>
            <a:spLocks noEditPoints="1"/>
          </p:cNvSpPr>
          <p:nvPr/>
        </p:nvSpPr>
        <p:spPr bwMode="auto">
          <a:xfrm>
            <a:off x="6019800" y="1443038"/>
            <a:ext cx="8335" cy="8335"/>
          </a:xfrm>
          <a:custGeom>
            <a:avLst/>
            <a:gdLst>
              <a:gd name="T0" fmla="*/ 0 w 98"/>
              <a:gd name="T1" fmla="*/ 0 h 109"/>
              <a:gd name="T2" fmla="*/ 2147483647 w 98"/>
              <a:gd name="T3" fmla="*/ 0 h 109"/>
              <a:gd name="T4" fmla="*/ 2147483647 w 98"/>
              <a:gd name="T5" fmla="*/ 0 h 109"/>
              <a:gd name="T6" fmla="*/ 0 w 98"/>
              <a:gd name="T7" fmla="*/ 0 h 109"/>
              <a:gd name="T8" fmla="*/ 0 w 98"/>
              <a:gd name="T9" fmla="*/ 0 h 109"/>
              <a:gd name="T10" fmla="*/ 2147483647 w 98"/>
              <a:gd name="T11" fmla="*/ 0 h 109"/>
              <a:gd name="T12" fmla="*/ 2147483647 w 98"/>
              <a:gd name="T13" fmla="*/ 0 h 109"/>
              <a:gd name="T14" fmla="*/ 2147483647 w 98"/>
              <a:gd name="T15" fmla="*/ 0 h 109"/>
              <a:gd name="T16" fmla="*/ 2147483647 w 98"/>
              <a:gd name="T17" fmla="*/ 0 h 109"/>
              <a:gd name="T18" fmla="*/ 2147483647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0" name="Freeform 821"/>
          <p:cNvSpPr>
            <a:spLocks noEditPoints="1"/>
          </p:cNvSpPr>
          <p:nvPr/>
        </p:nvSpPr>
        <p:spPr bwMode="auto">
          <a:xfrm>
            <a:off x="6019800" y="1443038"/>
            <a:ext cx="8335" cy="8335"/>
          </a:xfrm>
          <a:custGeom>
            <a:avLst/>
            <a:gdLst>
              <a:gd name="T0" fmla="*/ 0 w 90"/>
              <a:gd name="T1" fmla="*/ 0 h 101"/>
              <a:gd name="T2" fmla="*/ 2147483647 w 90"/>
              <a:gd name="T3" fmla="*/ 0 h 101"/>
              <a:gd name="T4" fmla="*/ 2147483647 w 90"/>
              <a:gd name="T5" fmla="*/ 2147483647 h 101"/>
              <a:gd name="T6" fmla="*/ 0 w 90"/>
              <a:gd name="T7" fmla="*/ 2147483647 h 101"/>
              <a:gd name="T8" fmla="*/ 0 w 90"/>
              <a:gd name="T9" fmla="*/ 0 h 101"/>
              <a:gd name="T10" fmla="*/ 2147483647 w 90"/>
              <a:gd name="T11" fmla="*/ 2147483647 h 101"/>
              <a:gd name="T12" fmla="*/ 2147483647 w 90"/>
              <a:gd name="T13" fmla="*/ 2147483647 h 101"/>
              <a:gd name="T14" fmla="*/ 2147483647 w 90"/>
              <a:gd name="T15" fmla="*/ 2147483647 h 101"/>
              <a:gd name="T16" fmla="*/ 2147483647 w 90"/>
              <a:gd name="T17" fmla="*/ 2147483647 h 101"/>
              <a:gd name="T18" fmla="*/ 2147483647 w 90"/>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1" name="Freeform 822"/>
          <p:cNvSpPr>
            <a:spLocks noEditPoints="1"/>
          </p:cNvSpPr>
          <p:nvPr/>
        </p:nvSpPr>
        <p:spPr bwMode="auto">
          <a:xfrm>
            <a:off x="6019800" y="1444229"/>
            <a:ext cx="8335" cy="7144"/>
          </a:xfrm>
          <a:custGeom>
            <a:avLst/>
            <a:gdLst>
              <a:gd name="T0" fmla="*/ 0 w 86"/>
              <a:gd name="T1" fmla="*/ 0 h 94"/>
              <a:gd name="T2" fmla="*/ 2147483647 w 86"/>
              <a:gd name="T3" fmla="*/ 0 h 94"/>
              <a:gd name="T4" fmla="*/ 2147483647 w 86"/>
              <a:gd name="T5" fmla="*/ 2147483647 h 94"/>
              <a:gd name="T6" fmla="*/ 0 w 86"/>
              <a:gd name="T7" fmla="*/ 2147483647 h 94"/>
              <a:gd name="T8" fmla="*/ 0 w 86"/>
              <a:gd name="T9" fmla="*/ 0 h 94"/>
              <a:gd name="T10" fmla="*/ 2147483647 w 86"/>
              <a:gd name="T11" fmla="*/ 2147483647 h 94"/>
              <a:gd name="T12" fmla="*/ 2147483647 w 86"/>
              <a:gd name="T13" fmla="*/ 2147483647 h 94"/>
              <a:gd name="T14" fmla="*/ 2147483647 w 86"/>
              <a:gd name="T15" fmla="*/ 2147483647 h 94"/>
              <a:gd name="T16" fmla="*/ 2147483647 w 86"/>
              <a:gd name="T17" fmla="*/ 2147483647 h 94"/>
              <a:gd name="T18" fmla="*/ 2147483647 w 86"/>
              <a:gd name="T19" fmla="*/ 214748364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2" name="Freeform 823"/>
          <p:cNvSpPr>
            <a:spLocks noEditPoints="1"/>
          </p:cNvSpPr>
          <p:nvPr/>
        </p:nvSpPr>
        <p:spPr bwMode="auto">
          <a:xfrm>
            <a:off x="6019800" y="1444229"/>
            <a:ext cx="7144" cy="7144"/>
          </a:xfrm>
          <a:custGeom>
            <a:avLst/>
            <a:gdLst>
              <a:gd name="T0" fmla="*/ 0 w 78"/>
              <a:gd name="T1" fmla="*/ 0 h 86"/>
              <a:gd name="T2" fmla="*/ 2147483647 w 78"/>
              <a:gd name="T3" fmla="*/ 0 h 86"/>
              <a:gd name="T4" fmla="*/ 2147483647 w 78"/>
              <a:gd name="T5" fmla="*/ 2147483647 h 86"/>
              <a:gd name="T6" fmla="*/ 0 w 78"/>
              <a:gd name="T7" fmla="*/ 2147483647 h 86"/>
              <a:gd name="T8" fmla="*/ 0 w 78"/>
              <a:gd name="T9" fmla="*/ 0 h 86"/>
              <a:gd name="T10" fmla="*/ 2147483647 w 78"/>
              <a:gd name="T11" fmla="*/ 2147483647 h 86"/>
              <a:gd name="T12" fmla="*/ 2147483647 w 78"/>
              <a:gd name="T13" fmla="*/ 2147483647 h 86"/>
              <a:gd name="T14" fmla="*/ 2147483647 w 78"/>
              <a:gd name="T15" fmla="*/ 2147483647 h 86"/>
              <a:gd name="T16" fmla="*/ 2147483647 w 78"/>
              <a:gd name="T17" fmla="*/ 2147483647 h 86"/>
              <a:gd name="T18" fmla="*/ 2147483647 w 78"/>
              <a:gd name="T19" fmla="*/ 214748364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3" name="Freeform 824"/>
          <p:cNvSpPr>
            <a:spLocks noEditPoints="1"/>
          </p:cNvSpPr>
          <p:nvPr/>
        </p:nvSpPr>
        <p:spPr bwMode="auto">
          <a:xfrm>
            <a:off x="6020991" y="1444229"/>
            <a:ext cx="5953" cy="7144"/>
          </a:xfrm>
          <a:custGeom>
            <a:avLst/>
            <a:gdLst>
              <a:gd name="T0" fmla="*/ 0 w 71"/>
              <a:gd name="T1" fmla="*/ 0 h 79"/>
              <a:gd name="T2" fmla="*/ 2147483647 w 71"/>
              <a:gd name="T3" fmla="*/ 0 h 79"/>
              <a:gd name="T4" fmla="*/ 2147483647 w 71"/>
              <a:gd name="T5" fmla="*/ 0 h 79"/>
              <a:gd name="T6" fmla="*/ 0 w 71"/>
              <a:gd name="T7" fmla="*/ 0 h 79"/>
              <a:gd name="T8" fmla="*/ 0 w 71"/>
              <a:gd name="T9" fmla="*/ 0 h 79"/>
              <a:gd name="T10" fmla="*/ 2147483647 w 71"/>
              <a:gd name="T11" fmla="*/ 0 h 79"/>
              <a:gd name="T12" fmla="*/ 2147483647 w 71"/>
              <a:gd name="T13" fmla="*/ 0 h 79"/>
              <a:gd name="T14" fmla="*/ 2147483647 w 71"/>
              <a:gd name="T15" fmla="*/ 0 h 79"/>
              <a:gd name="T16" fmla="*/ 2147483647 w 71"/>
              <a:gd name="T17" fmla="*/ 0 h 79"/>
              <a:gd name="T18" fmla="*/ 2147483647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4" name="Freeform 825"/>
          <p:cNvSpPr>
            <a:spLocks noEditPoints="1"/>
          </p:cNvSpPr>
          <p:nvPr/>
        </p:nvSpPr>
        <p:spPr bwMode="auto">
          <a:xfrm>
            <a:off x="6020991" y="1444229"/>
            <a:ext cx="5953" cy="5953"/>
          </a:xfrm>
          <a:custGeom>
            <a:avLst/>
            <a:gdLst>
              <a:gd name="T0" fmla="*/ 0 w 63"/>
              <a:gd name="T1" fmla="*/ 0 h 71"/>
              <a:gd name="T2" fmla="*/ 2147483647 w 63"/>
              <a:gd name="T3" fmla="*/ 0 h 71"/>
              <a:gd name="T4" fmla="*/ 2147483647 w 63"/>
              <a:gd name="T5" fmla="*/ 2147483647 h 71"/>
              <a:gd name="T6" fmla="*/ 0 w 63"/>
              <a:gd name="T7" fmla="*/ 2147483647 h 71"/>
              <a:gd name="T8" fmla="*/ 0 w 63"/>
              <a:gd name="T9" fmla="*/ 0 h 71"/>
              <a:gd name="T10" fmla="*/ 2147483647 w 63"/>
              <a:gd name="T11" fmla="*/ 2147483647 h 71"/>
              <a:gd name="T12" fmla="*/ 2147483647 w 63"/>
              <a:gd name="T13" fmla="*/ 2147483647 h 71"/>
              <a:gd name="T14" fmla="*/ 2147483647 w 63"/>
              <a:gd name="T15" fmla="*/ 2147483647 h 71"/>
              <a:gd name="T16" fmla="*/ 2147483647 w 63"/>
              <a:gd name="T17" fmla="*/ 2147483647 h 71"/>
              <a:gd name="T18" fmla="*/ 2147483647 w 63"/>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5" name="Freeform 826"/>
          <p:cNvSpPr>
            <a:spLocks noEditPoints="1"/>
          </p:cNvSpPr>
          <p:nvPr/>
        </p:nvSpPr>
        <p:spPr bwMode="auto">
          <a:xfrm>
            <a:off x="6020991" y="1445419"/>
            <a:ext cx="5953" cy="4763"/>
          </a:xfrm>
          <a:custGeom>
            <a:avLst/>
            <a:gdLst>
              <a:gd name="T0" fmla="*/ 0 w 56"/>
              <a:gd name="T1" fmla="*/ 0 h 63"/>
              <a:gd name="T2" fmla="*/ 2147483647 w 56"/>
              <a:gd name="T3" fmla="*/ 0 h 63"/>
              <a:gd name="T4" fmla="*/ 2147483647 w 56"/>
              <a:gd name="T5" fmla="*/ 2147483647 h 63"/>
              <a:gd name="T6" fmla="*/ 0 w 56"/>
              <a:gd name="T7" fmla="*/ 2147483647 h 63"/>
              <a:gd name="T8" fmla="*/ 0 w 56"/>
              <a:gd name="T9" fmla="*/ 0 h 63"/>
              <a:gd name="T10" fmla="*/ 2147483647 w 56"/>
              <a:gd name="T11" fmla="*/ 2147483647 h 63"/>
              <a:gd name="T12" fmla="*/ 2147483647 w 56"/>
              <a:gd name="T13" fmla="*/ 2147483647 h 63"/>
              <a:gd name="T14" fmla="*/ 2147483647 w 56"/>
              <a:gd name="T15" fmla="*/ 2147483647 h 63"/>
              <a:gd name="T16" fmla="*/ 2147483647 w 56"/>
              <a:gd name="T17" fmla="*/ 2147483647 h 63"/>
              <a:gd name="T18" fmla="*/ 2147483647 w 5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6" name="Freeform 827"/>
          <p:cNvSpPr>
            <a:spLocks noEditPoints="1"/>
          </p:cNvSpPr>
          <p:nvPr/>
        </p:nvSpPr>
        <p:spPr bwMode="auto">
          <a:xfrm>
            <a:off x="6022182" y="1445419"/>
            <a:ext cx="3572" cy="4763"/>
          </a:xfrm>
          <a:custGeom>
            <a:avLst/>
            <a:gdLst>
              <a:gd name="T0" fmla="*/ 0 w 48"/>
              <a:gd name="T1" fmla="*/ 0 h 55"/>
              <a:gd name="T2" fmla="*/ 2147483647 w 48"/>
              <a:gd name="T3" fmla="*/ 0 h 55"/>
              <a:gd name="T4" fmla="*/ 2147483647 w 48"/>
              <a:gd name="T5" fmla="*/ 2147483647 h 55"/>
              <a:gd name="T6" fmla="*/ 0 w 48"/>
              <a:gd name="T7" fmla="*/ 2147483647 h 55"/>
              <a:gd name="T8" fmla="*/ 0 w 48"/>
              <a:gd name="T9" fmla="*/ 0 h 55"/>
              <a:gd name="T10" fmla="*/ 2147483647 w 48"/>
              <a:gd name="T11" fmla="*/ 2147483647 h 55"/>
              <a:gd name="T12" fmla="*/ 2147483647 w 48"/>
              <a:gd name="T13" fmla="*/ 2147483647 h 55"/>
              <a:gd name="T14" fmla="*/ 2147483647 w 48"/>
              <a:gd name="T15" fmla="*/ 2147483647 h 55"/>
              <a:gd name="T16" fmla="*/ 2147483647 w 48"/>
              <a:gd name="T17" fmla="*/ 2147483647 h 55"/>
              <a:gd name="T18" fmla="*/ 2147483647 w 48"/>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7" name="Freeform 828"/>
          <p:cNvSpPr>
            <a:spLocks noEditPoints="1"/>
          </p:cNvSpPr>
          <p:nvPr/>
        </p:nvSpPr>
        <p:spPr bwMode="auto">
          <a:xfrm>
            <a:off x="6022182" y="1445419"/>
            <a:ext cx="3572" cy="3572"/>
          </a:xfrm>
          <a:custGeom>
            <a:avLst/>
            <a:gdLst>
              <a:gd name="T0" fmla="*/ 0 w 44"/>
              <a:gd name="T1" fmla="*/ 0 h 48"/>
              <a:gd name="T2" fmla="*/ 2147483647 w 44"/>
              <a:gd name="T3" fmla="*/ 0 h 48"/>
              <a:gd name="T4" fmla="*/ 2147483647 w 44"/>
              <a:gd name="T5" fmla="*/ 2147483647 h 48"/>
              <a:gd name="T6" fmla="*/ 0 w 44"/>
              <a:gd name="T7" fmla="*/ 2147483647 h 48"/>
              <a:gd name="T8" fmla="*/ 0 w 44"/>
              <a:gd name="T9" fmla="*/ 0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8" name="Freeform 829"/>
          <p:cNvSpPr>
            <a:spLocks noEditPoints="1"/>
          </p:cNvSpPr>
          <p:nvPr/>
        </p:nvSpPr>
        <p:spPr bwMode="auto">
          <a:xfrm>
            <a:off x="6022182" y="1445419"/>
            <a:ext cx="3572" cy="3572"/>
          </a:xfrm>
          <a:custGeom>
            <a:avLst/>
            <a:gdLst>
              <a:gd name="T0" fmla="*/ 0 w 36"/>
              <a:gd name="T1" fmla="*/ 0 h 40"/>
              <a:gd name="T2" fmla="*/ 2147483647 w 36"/>
              <a:gd name="T3" fmla="*/ 0 h 40"/>
              <a:gd name="T4" fmla="*/ 2147483647 w 36"/>
              <a:gd name="T5" fmla="*/ 2147483647 h 40"/>
              <a:gd name="T6" fmla="*/ 0 w 36"/>
              <a:gd name="T7" fmla="*/ 2147483647 h 40"/>
              <a:gd name="T8" fmla="*/ 0 w 36"/>
              <a:gd name="T9" fmla="*/ 0 h 40"/>
              <a:gd name="T10" fmla="*/ 2147483647 w 36"/>
              <a:gd name="T11" fmla="*/ 2147483647 h 40"/>
              <a:gd name="T12" fmla="*/ 2147483647 w 36"/>
              <a:gd name="T13" fmla="*/ 2147483647 h 40"/>
              <a:gd name="T14" fmla="*/ 2147483647 w 36"/>
              <a:gd name="T15" fmla="*/ 2147483647 h 40"/>
              <a:gd name="T16" fmla="*/ 2147483647 w 36"/>
              <a:gd name="T17" fmla="*/ 2147483647 h 40"/>
              <a:gd name="T18" fmla="*/ 2147483647 w 36"/>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19" name="Freeform 830"/>
          <p:cNvSpPr>
            <a:spLocks noEditPoints="1"/>
          </p:cNvSpPr>
          <p:nvPr/>
        </p:nvSpPr>
        <p:spPr bwMode="auto">
          <a:xfrm>
            <a:off x="6022182" y="1446610"/>
            <a:ext cx="2381" cy="238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20" name="Freeform 831"/>
          <p:cNvSpPr>
            <a:spLocks noEditPoints="1"/>
          </p:cNvSpPr>
          <p:nvPr/>
        </p:nvSpPr>
        <p:spPr bwMode="auto">
          <a:xfrm>
            <a:off x="6023373" y="1446610"/>
            <a:ext cx="1190" cy="238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21" name="Freeform 832"/>
          <p:cNvSpPr>
            <a:spLocks noEditPoints="1"/>
          </p:cNvSpPr>
          <p:nvPr/>
        </p:nvSpPr>
        <p:spPr bwMode="auto">
          <a:xfrm>
            <a:off x="6023373" y="1446610"/>
            <a:ext cx="1190" cy="1190"/>
          </a:xfrm>
          <a:custGeom>
            <a:avLst/>
            <a:gdLst>
              <a:gd name="T0" fmla="*/ 0 w 14"/>
              <a:gd name="T1" fmla="*/ 0 h 15"/>
              <a:gd name="T2" fmla="*/ 0 w 14"/>
              <a:gd name="T3" fmla="*/ 0 h 15"/>
              <a:gd name="T4" fmla="*/ 0 w 14"/>
              <a:gd name="T5" fmla="*/ 2147483647 h 15"/>
              <a:gd name="T6" fmla="*/ 0 w 14"/>
              <a:gd name="T7" fmla="*/ 2147483647 h 15"/>
              <a:gd name="T8" fmla="*/ 0 w 14"/>
              <a:gd name="T9" fmla="*/ 0 h 15"/>
              <a:gd name="T10" fmla="*/ 0 w 14"/>
              <a:gd name="T11" fmla="*/ 2147483647 h 15"/>
              <a:gd name="T12" fmla="*/ 0 w 14"/>
              <a:gd name="T13" fmla="*/ 2147483647 h 15"/>
              <a:gd name="T14" fmla="*/ 0 w 14"/>
              <a:gd name="T15" fmla="*/ 2147483647 h 15"/>
              <a:gd name="T16" fmla="*/ 0 w 14"/>
              <a:gd name="T17" fmla="*/ 2147483647 h 15"/>
              <a:gd name="T18" fmla="*/ 0 w 14"/>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22" name="Freeform 833"/>
          <p:cNvSpPr>
            <a:spLocks noEditPoints="1"/>
          </p:cNvSpPr>
          <p:nvPr/>
        </p:nvSpPr>
        <p:spPr bwMode="auto">
          <a:xfrm>
            <a:off x="6023373" y="1447800"/>
            <a:ext cx="1190" cy="0"/>
          </a:xfrm>
          <a:custGeom>
            <a:avLst/>
            <a:gdLst>
              <a:gd name="T0" fmla="*/ 0 w 6"/>
              <a:gd name="T1" fmla="*/ 0 h 7"/>
              <a:gd name="T2" fmla="*/ 2147483647 w 6"/>
              <a:gd name="T3" fmla="*/ 0 h 7"/>
              <a:gd name="T4" fmla="*/ 2147483647 w 6"/>
              <a:gd name="T5" fmla="*/ 0 h 7"/>
              <a:gd name="T6" fmla="*/ 0 w 6"/>
              <a:gd name="T7" fmla="*/ 0 h 7"/>
              <a:gd name="T8" fmla="*/ 0 w 6"/>
              <a:gd name="T9" fmla="*/ 0 h 7"/>
              <a:gd name="T10" fmla="*/ 2147483647 w 6"/>
              <a:gd name="T11" fmla="*/ 0 h 7"/>
              <a:gd name="T12" fmla="*/ 2147483647 w 6"/>
              <a:gd name="T13" fmla="*/ 0 h 7"/>
              <a:gd name="T14" fmla="*/ 2147483647 w 6"/>
              <a:gd name="T15" fmla="*/ 0 h 7"/>
              <a:gd name="T16" fmla="*/ 2147483647 w 6"/>
              <a:gd name="T17" fmla="*/ 0 h 7"/>
              <a:gd name="T18" fmla="*/ 2147483647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0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23" name="Freeform 834"/>
          <p:cNvSpPr>
            <a:spLocks/>
          </p:cNvSpPr>
          <p:nvPr/>
        </p:nvSpPr>
        <p:spPr bwMode="auto">
          <a:xfrm>
            <a:off x="6018610" y="1441848"/>
            <a:ext cx="10715" cy="10715"/>
          </a:xfrm>
          <a:custGeom>
            <a:avLst/>
            <a:gdLst>
              <a:gd name="T0" fmla="*/ 0 w 119"/>
              <a:gd name="T1" fmla="*/ 2147483647 h 132"/>
              <a:gd name="T2" fmla="*/ 0 w 119"/>
              <a:gd name="T3" fmla="*/ 2147483647 h 132"/>
              <a:gd name="T4" fmla="*/ 0 w 119"/>
              <a:gd name="T5" fmla="*/ 2147483647 h 132"/>
              <a:gd name="T6" fmla="*/ 0 w 119"/>
              <a:gd name="T7" fmla="*/ 2147483647 h 132"/>
              <a:gd name="T8" fmla="*/ 0 w 119"/>
              <a:gd name="T9" fmla="*/ 2147483647 h 132"/>
              <a:gd name="T10" fmla="*/ 0 w 119"/>
              <a:gd name="T11" fmla="*/ 2147483647 h 132"/>
              <a:gd name="T12" fmla="*/ 0 w 119"/>
              <a:gd name="T13" fmla="*/ 2147483647 h 132"/>
              <a:gd name="T14" fmla="*/ 0 w 119"/>
              <a:gd name="T15" fmla="*/ 2147483647 h 132"/>
              <a:gd name="T16" fmla="*/ 0 w 119"/>
              <a:gd name="T17" fmla="*/ 2147483647 h 132"/>
              <a:gd name="T18" fmla="*/ 0 w 119"/>
              <a:gd name="T19" fmla="*/ 2147483647 h 132"/>
              <a:gd name="T20" fmla="*/ 0 w 119"/>
              <a:gd name="T21" fmla="*/ 2147483647 h 132"/>
              <a:gd name="T22" fmla="*/ 0 w 119"/>
              <a:gd name="T23" fmla="*/ 2147483647 h 132"/>
              <a:gd name="T24" fmla="*/ 0 w 119"/>
              <a:gd name="T25" fmla="*/ 2147483647 h 132"/>
              <a:gd name="T26" fmla="*/ 0 w 119"/>
              <a:gd name="T27" fmla="*/ 2147483647 h 132"/>
              <a:gd name="T28" fmla="*/ 0 w 119"/>
              <a:gd name="T29" fmla="*/ 0 h 132"/>
              <a:gd name="T30" fmla="*/ 0 w 119"/>
              <a:gd name="T31" fmla="*/ 2147483647 h 132"/>
              <a:gd name="T32" fmla="*/ 0 w 119"/>
              <a:gd name="T33" fmla="*/ 2147483647 h 132"/>
              <a:gd name="T34" fmla="*/ 0 w 119"/>
              <a:gd name="T35" fmla="*/ 2147483647 h 132"/>
              <a:gd name="T36" fmla="*/ 0 w 119"/>
              <a:gd name="T37" fmla="*/ 2147483647 h 132"/>
              <a:gd name="T38" fmla="*/ 0 w 119"/>
              <a:gd name="T39" fmla="*/ 2147483647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624" name="Freeform 835"/>
          <p:cNvSpPr>
            <a:spLocks/>
          </p:cNvSpPr>
          <p:nvPr/>
        </p:nvSpPr>
        <p:spPr bwMode="auto">
          <a:xfrm>
            <a:off x="6016229" y="1440656"/>
            <a:ext cx="15478" cy="14288"/>
          </a:xfrm>
          <a:custGeom>
            <a:avLst/>
            <a:gdLst>
              <a:gd name="T0" fmla="*/ 2147483647 w 167"/>
              <a:gd name="T1" fmla="*/ 0 h 167"/>
              <a:gd name="T2" fmla="*/ 2147483647 w 167"/>
              <a:gd name="T3" fmla="*/ 0 h 167"/>
              <a:gd name="T4" fmla="*/ 2147483647 w 167"/>
              <a:gd name="T5" fmla="*/ 0 h 167"/>
              <a:gd name="T6" fmla="*/ 2147483647 w 167"/>
              <a:gd name="T7" fmla="*/ 0 h 167"/>
              <a:gd name="T8" fmla="*/ 2147483647 w 167"/>
              <a:gd name="T9" fmla="*/ 0 h 167"/>
              <a:gd name="T10" fmla="*/ 2147483647 w 167"/>
              <a:gd name="T11" fmla="*/ 0 h 167"/>
              <a:gd name="T12" fmla="*/ 2147483647 w 167"/>
              <a:gd name="T13" fmla="*/ 0 h 167"/>
              <a:gd name="T14" fmla="*/ 2147483647 w 167"/>
              <a:gd name="T15" fmla="*/ 0 h 167"/>
              <a:gd name="T16" fmla="*/ 2147483647 w 167"/>
              <a:gd name="T17" fmla="*/ 0 h 167"/>
              <a:gd name="T18" fmla="*/ 2147483647 w 167"/>
              <a:gd name="T19" fmla="*/ 0 h 167"/>
              <a:gd name="T20" fmla="*/ 0 w 167"/>
              <a:gd name="T21" fmla="*/ 0 h 167"/>
              <a:gd name="T22" fmla="*/ 0 w 167"/>
              <a:gd name="T23" fmla="*/ 0 h 167"/>
              <a:gd name="T24" fmla="*/ 2147483647 w 167"/>
              <a:gd name="T25" fmla="*/ 0 h 167"/>
              <a:gd name="T26" fmla="*/ 2147483647 w 167"/>
              <a:gd name="T27" fmla="*/ 0 h 167"/>
              <a:gd name="T28" fmla="*/ 2147483647 w 167"/>
              <a:gd name="T29" fmla="*/ 0 h 167"/>
              <a:gd name="T30" fmla="*/ 2147483647 w 167"/>
              <a:gd name="T31" fmla="*/ 0 h 167"/>
              <a:gd name="T32" fmla="*/ 2147483647 w 167"/>
              <a:gd name="T33" fmla="*/ 0 h 167"/>
              <a:gd name="T34" fmla="*/ 2147483647 w 167"/>
              <a:gd name="T35" fmla="*/ 0 h 167"/>
              <a:gd name="T36" fmla="*/ 2147483647 w 167"/>
              <a:gd name="T37" fmla="*/ 0 h 167"/>
              <a:gd name="T38" fmla="*/ 2147483647 w 167"/>
              <a:gd name="T39" fmla="*/ 0 h 167"/>
              <a:gd name="T40" fmla="*/ 2147483647 w 167"/>
              <a:gd name="T41" fmla="*/ 0 h 167"/>
              <a:gd name="T42" fmla="*/ 2147483647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625" name="Line 836"/>
          <p:cNvSpPr>
            <a:spLocks noChangeShapeType="1"/>
          </p:cNvSpPr>
          <p:nvPr/>
        </p:nvSpPr>
        <p:spPr bwMode="auto">
          <a:xfrm>
            <a:off x="5982891" y="1365648"/>
            <a:ext cx="0" cy="12977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26" name="Line 837"/>
          <p:cNvSpPr>
            <a:spLocks noChangeShapeType="1"/>
          </p:cNvSpPr>
          <p:nvPr/>
        </p:nvSpPr>
        <p:spPr bwMode="auto">
          <a:xfrm>
            <a:off x="6878241" y="1364457"/>
            <a:ext cx="0" cy="1309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27" name="Line 838"/>
          <p:cNvSpPr>
            <a:spLocks noChangeShapeType="1"/>
          </p:cNvSpPr>
          <p:nvPr/>
        </p:nvSpPr>
        <p:spPr bwMode="auto">
          <a:xfrm flipH="1">
            <a:off x="6100763" y="1443038"/>
            <a:ext cx="1071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28" name="Freeform 839"/>
          <p:cNvSpPr>
            <a:spLocks/>
          </p:cNvSpPr>
          <p:nvPr/>
        </p:nvSpPr>
        <p:spPr bwMode="auto">
          <a:xfrm>
            <a:off x="6086475" y="1443038"/>
            <a:ext cx="39291" cy="1191"/>
          </a:xfrm>
          <a:custGeom>
            <a:avLst/>
            <a:gdLst>
              <a:gd name="T0" fmla="*/ 2147483647 w 431"/>
              <a:gd name="T1" fmla="*/ 2147483647 h 12"/>
              <a:gd name="T2" fmla="*/ 2147483647 w 431"/>
              <a:gd name="T3" fmla="*/ 0 h 12"/>
              <a:gd name="T4" fmla="*/ 2147483647 w 431"/>
              <a:gd name="T5" fmla="*/ 0 h 12"/>
              <a:gd name="T6" fmla="*/ 2147483647 w 431"/>
              <a:gd name="T7" fmla="*/ 2147483647 h 12"/>
              <a:gd name="T8" fmla="*/ 2147483647 w 431"/>
              <a:gd name="T9" fmla="*/ 2147483647 h 12"/>
              <a:gd name="T10" fmla="*/ 2147483647 w 431"/>
              <a:gd name="T11" fmla="*/ 0 h 12"/>
              <a:gd name="T12" fmla="*/ 2147483647 w 431"/>
              <a:gd name="T13" fmla="*/ 2147483647 h 12"/>
              <a:gd name="T14" fmla="*/ 2147483647 w 431"/>
              <a:gd name="T15" fmla="*/ 2147483647 h 12"/>
              <a:gd name="T16" fmla="*/ 2147483647 w 431"/>
              <a:gd name="T17" fmla="*/ 0 h 12"/>
              <a:gd name="T18" fmla="*/ 2147483647 w 431"/>
              <a:gd name="T19" fmla="*/ 0 h 12"/>
              <a:gd name="T20" fmla="*/ 2147483647 w 431"/>
              <a:gd name="T21" fmla="*/ 2147483647 h 12"/>
              <a:gd name="T22" fmla="*/ 0 w 431"/>
              <a:gd name="T23" fmla="*/ 0 h 12"/>
              <a:gd name="T24" fmla="*/ 0 w 431"/>
              <a:gd name="T25" fmla="*/ 2147483647 h 12"/>
              <a:gd name="T26" fmla="*/ 2147483647 w 431"/>
              <a:gd name="T27" fmla="*/ 2147483647 h 12"/>
              <a:gd name="T28" fmla="*/ 2147483647 w 431"/>
              <a:gd name="T29" fmla="*/ 0 h 12"/>
              <a:gd name="T30" fmla="*/ 0 w 431"/>
              <a:gd name="T31" fmla="*/ 0 h 12"/>
              <a:gd name="T32" fmla="*/ 2147483647 w 431"/>
              <a:gd name="T33" fmla="*/ 214748364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29" name="Line 840"/>
          <p:cNvSpPr>
            <a:spLocks noChangeShapeType="1"/>
          </p:cNvSpPr>
          <p:nvPr/>
        </p:nvSpPr>
        <p:spPr bwMode="auto">
          <a:xfrm>
            <a:off x="6097191" y="1443038"/>
            <a:ext cx="0" cy="119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30" name="Line 841"/>
          <p:cNvSpPr>
            <a:spLocks noChangeShapeType="1"/>
          </p:cNvSpPr>
          <p:nvPr/>
        </p:nvSpPr>
        <p:spPr bwMode="auto">
          <a:xfrm>
            <a:off x="6100763" y="1443038"/>
            <a:ext cx="1191" cy="119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31" name="Line 842"/>
          <p:cNvSpPr>
            <a:spLocks noChangeShapeType="1"/>
          </p:cNvSpPr>
          <p:nvPr/>
        </p:nvSpPr>
        <p:spPr bwMode="auto">
          <a:xfrm>
            <a:off x="6086475" y="1443038"/>
            <a:ext cx="0" cy="119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32" name="Line 843"/>
          <p:cNvSpPr>
            <a:spLocks noChangeShapeType="1"/>
          </p:cNvSpPr>
          <p:nvPr/>
        </p:nvSpPr>
        <p:spPr bwMode="auto">
          <a:xfrm flipH="1">
            <a:off x="6086475" y="1443038"/>
            <a:ext cx="1071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33" name="Line 844"/>
          <p:cNvSpPr>
            <a:spLocks noChangeShapeType="1"/>
          </p:cNvSpPr>
          <p:nvPr/>
        </p:nvSpPr>
        <p:spPr bwMode="auto">
          <a:xfrm flipH="1">
            <a:off x="6115050" y="1443038"/>
            <a:ext cx="1071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34" name="Line 845"/>
          <p:cNvSpPr>
            <a:spLocks noChangeShapeType="1"/>
          </p:cNvSpPr>
          <p:nvPr/>
        </p:nvSpPr>
        <p:spPr bwMode="auto">
          <a:xfrm>
            <a:off x="6111479" y="1443038"/>
            <a:ext cx="0" cy="119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35" name="Line 846"/>
          <p:cNvSpPr>
            <a:spLocks noChangeShapeType="1"/>
          </p:cNvSpPr>
          <p:nvPr/>
        </p:nvSpPr>
        <p:spPr bwMode="auto">
          <a:xfrm>
            <a:off x="6115050" y="1443038"/>
            <a:ext cx="1191" cy="119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36" name="Line 847"/>
          <p:cNvSpPr>
            <a:spLocks noChangeShapeType="1"/>
          </p:cNvSpPr>
          <p:nvPr/>
        </p:nvSpPr>
        <p:spPr bwMode="auto">
          <a:xfrm>
            <a:off x="6125766" y="1443038"/>
            <a:ext cx="0" cy="119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5637" name="Group 848"/>
          <p:cNvGrpSpPr>
            <a:grpSpLocks/>
          </p:cNvGrpSpPr>
          <p:nvPr/>
        </p:nvGrpSpPr>
        <p:grpSpPr bwMode="auto">
          <a:xfrm>
            <a:off x="6535341" y="1414462"/>
            <a:ext cx="75009" cy="52388"/>
            <a:chOff x="3247" y="1303"/>
            <a:chExt cx="414" cy="322"/>
          </a:xfrm>
        </p:grpSpPr>
        <p:sp>
          <p:nvSpPr>
            <p:cNvPr id="66261" name="Rectangle 849"/>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262" name="Rectangle 850"/>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263" name="Line 851"/>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64" name="Line 852"/>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65" name="Line 853"/>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66" name="Line 854"/>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67" name="Line 855"/>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68" name="Line 856"/>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69" name="Line 857"/>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0" name="Line 858"/>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1" name="Line 859"/>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2" name="Line 860"/>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3" name="Line 861"/>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4" name="Line 862"/>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5" name="Line 863"/>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6" name="Line 864"/>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7" name="Line 865"/>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8" name="Line 866"/>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79" name="Line 867"/>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0" name="Line 868"/>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1" name="Line 869"/>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2" name="Line 870"/>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3" name="Line 871"/>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4" name="Line 872"/>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5" name="Line 873"/>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6" name="Line 874"/>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7" name="Line 875"/>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88" name="Line 876"/>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638" name="Group 877"/>
          <p:cNvGrpSpPr>
            <a:grpSpLocks/>
          </p:cNvGrpSpPr>
          <p:nvPr/>
        </p:nvGrpSpPr>
        <p:grpSpPr bwMode="auto">
          <a:xfrm>
            <a:off x="6766322" y="1415653"/>
            <a:ext cx="75009" cy="52388"/>
            <a:chOff x="4776" y="1303"/>
            <a:chExt cx="413" cy="322"/>
          </a:xfrm>
        </p:grpSpPr>
        <p:sp>
          <p:nvSpPr>
            <p:cNvPr id="66233" name="Rectangle 878"/>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234" name="Rectangle 879"/>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235" name="Line 880"/>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36" name="Line 881"/>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37" name="Line 882"/>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38" name="Line 883"/>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39" name="Line 884"/>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0" name="Line 885"/>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1" name="Line 886"/>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2" name="Line 887"/>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3" name="Line 888"/>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4" name="Line 889"/>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5" name="Line 890"/>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6" name="Line 891"/>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7" name="Line 892"/>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8" name="Line 893"/>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49" name="Line 894"/>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0" name="Line 895"/>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1" name="Line 896"/>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2" name="Line 897"/>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3" name="Line 898"/>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4" name="Line 899"/>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5" name="Line 900"/>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6" name="Line 901"/>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7" name="Line 902"/>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8" name="Line 903"/>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59" name="Line 904"/>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60" name="Line 905"/>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5639" name="Line 906"/>
          <p:cNvSpPr>
            <a:spLocks noChangeShapeType="1"/>
          </p:cNvSpPr>
          <p:nvPr/>
        </p:nvSpPr>
        <p:spPr bwMode="auto">
          <a:xfrm>
            <a:off x="6022181" y="1398985"/>
            <a:ext cx="0" cy="416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40" name="Line 907"/>
          <p:cNvSpPr>
            <a:spLocks noChangeShapeType="1"/>
          </p:cNvSpPr>
          <p:nvPr/>
        </p:nvSpPr>
        <p:spPr bwMode="auto">
          <a:xfrm flipH="1">
            <a:off x="6022181" y="1398985"/>
            <a:ext cx="39291" cy="119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41" name="Rectangle 908"/>
          <p:cNvSpPr>
            <a:spLocks noChangeArrowheads="1"/>
          </p:cNvSpPr>
          <p:nvPr/>
        </p:nvSpPr>
        <p:spPr bwMode="auto">
          <a:xfrm>
            <a:off x="6179344" y="1454944"/>
            <a:ext cx="64294" cy="21431"/>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642" name="Rectangle 909"/>
          <p:cNvSpPr>
            <a:spLocks noChangeArrowheads="1"/>
          </p:cNvSpPr>
          <p:nvPr/>
        </p:nvSpPr>
        <p:spPr bwMode="auto">
          <a:xfrm>
            <a:off x="6184107" y="1457325"/>
            <a:ext cx="55960" cy="1666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643" name="Freeform 910"/>
          <p:cNvSpPr>
            <a:spLocks/>
          </p:cNvSpPr>
          <p:nvPr/>
        </p:nvSpPr>
        <p:spPr bwMode="auto">
          <a:xfrm>
            <a:off x="6188869" y="1458516"/>
            <a:ext cx="4763" cy="4763"/>
          </a:xfrm>
          <a:custGeom>
            <a:avLst/>
            <a:gdLst>
              <a:gd name="T0" fmla="*/ 2147483647 w 54"/>
              <a:gd name="T1" fmla="*/ 2147483647 h 53"/>
              <a:gd name="T2" fmla="*/ 2147483647 w 54"/>
              <a:gd name="T3" fmla="*/ 2147483647 h 53"/>
              <a:gd name="T4" fmla="*/ 2147483647 w 54"/>
              <a:gd name="T5" fmla="*/ 2147483647 h 53"/>
              <a:gd name="T6" fmla="*/ 2147483647 w 54"/>
              <a:gd name="T7" fmla="*/ 0 h 53"/>
              <a:gd name="T8" fmla="*/ 2147483647 w 54"/>
              <a:gd name="T9" fmla="*/ 2147483647 h 53"/>
              <a:gd name="T10" fmla="*/ 2147483647 w 54"/>
              <a:gd name="T11" fmla="*/ 2147483647 h 53"/>
              <a:gd name="T12" fmla="*/ 0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644" name="Freeform 911"/>
          <p:cNvSpPr>
            <a:spLocks/>
          </p:cNvSpPr>
          <p:nvPr/>
        </p:nvSpPr>
        <p:spPr bwMode="auto">
          <a:xfrm>
            <a:off x="6188869" y="1466850"/>
            <a:ext cx="4763" cy="4763"/>
          </a:xfrm>
          <a:custGeom>
            <a:avLst/>
            <a:gdLst>
              <a:gd name="T0" fmla="*/ 2147483647 w 54"/>
              <a:gd name="T1" fmla="*/ 2147483647 h 54"/>
              <a:gd name="T2" fmla="*/ 2147483647 w 54"/>
              <a:gd name="T3" fmla="*/ 2147483647 h 54"/>
              <a:gd name="T4" fmla="*/ 2147483647 w 54"/>
              <a:gd name="T5" fmla="*/ 2147483647 h 54"/>
              <a:gd name="T6" fmla="*/ 2147483647 w 54"/>
              <a:gd name="T7" fmla="*/ 0 h 54"/>
              <a:gd name="T8" fmla="*/ 2147483647 w 54"/>
              <a:gd name="T9" fmla="*/ 2147483647 h 54"/>
              <a:gd name="T10" fmla="*/ 2147483647 w 54"/>
              <a:gd name="T11" fmla="*/ 2147483647 h 54"/>
              <a:gd name="T12" fmla="*/ 0 w 54"/>
              <a:gd name="T13" fmla="*/ 2147483647 h 54"/>
              <a:gd name="T14" fmla="*/ 2147483647 w 54"/>
              <a:gd name="T15" fmla="*/ 2147483647 h 54"/>
              <a:gd name="T16" fmla="*/ 2147483647 w 54"/>
              <a:gd name="T17" fmla="*/ 2147483647 h 54"/>
              <a:gd name="T18" fmla="*/ 2147483647 w 54"/>
              <a:gd name="T19" fmla="*/ 2147483647 h 54"/>
              <a:gd name="T20" fmla="*/ 2147483647 w 54"/>
              <a:gd name="T21" fmla="*/ 2147483647 h 54"/>
              <a:gd name="T22" fmla="*/ 2147483647 w 54"/>
              <a:gd name="T23" fmla="*/ 2147483647 h 54"/>
              <a:gd name="T24" fmla="*/ 2147483647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5645" name="Freeform 912"/>
          <p:cNvSpPr>
            <a:spLocks/>
          </p:cNvSpPr>
          <p:nvPr/>
        </p:nvSpPr>
        <p:spPr bwMode="auto">
          <a:xfrm>
            <a:off x="6198394" y="1458516"/>
            <a:ext cx="4763" cy="4763"/>
          </a:xfrm>
          <a:custGeom>
            <a:avLst/>
            <a:gdLst>
              <a:gd name="T0" fmla="*/ 0 w 54"/>
              <a:gd name="T1" fmla="*/ 2147483647 h 53"/>
              <a:gd name="T2" fmla="*/ 0 w 54"/>
              <a:gd name="T3" fmla="*/ 2147483647 h 53"/>
              <a:gd name="T4" fmla="*/ 0 w 54"/>
              <a:gd name="T5" fmla="*/ 2147483647 h 53"/>
              <a:gd name="T6" fmla="*/ 0 w 54"/>
              <a:gd name="T7" fmla="*/ 0 h 53"/>
              <a:gd name="T8" fmla="*/ 0 w 54"/>
              <a:gd name="T9" fmla="*/ 2147483647 h 53"/>
              <a:gd name="T10" fmla="*/ 0 w 54"/>
              <a:gd name="T11" fmla="*/ 2147483647 h 53"/>
              <a:gd name="T12" fmla="*/ 0 w 54"/>
              <a:gd name="T13" fmla="*/ 2147483647 h 53"/>
              <a:gd name="T14" fmla="*/ 0 w 54"/>
              <a:gd name="T15" fmla="*/ 2147483647 h 53"/>
              <a:gd name="T16" fmla="*/ 0 w 54"/>
              <a:gd name="T17" fmla="*/ 2147483647 h 53"/>
              <a:gd name="T18" fmla="*/ 0 w 54"/>
              <a:gd name="T19" fmla="*/ 2147483647 h 53"/>
              <a:gd name="T20" fmla="*/ 0 w 54"/>
              <a:gd name="T21" fmla="*/ 2147483647 h 53"/>
              <a:gd name="T22" fmla="*/ 0 w 54"/>
              <a:gd name="T23" fmla="*/ 2147483647 h 53"/>
              <a:gd name="T24" fmla="*/ 0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646" name="Freeform 913"/>
          <p:cNvSpPr>
            <a:spLocks/>
          </p:cNvSpPr>
          <p:nvPr/>
        </p:nvSpPr>
        <p:spPr bwMode="auto">
          <a:xfrm>
            <a:off x="6198394" y="1466850"/>
            <a:ext cx="4763" cy="4763"/>
          </a:xfrm>
          <a:custGeom>
            <a:avLst/>
            <a:gdLst>
              <a:gd name="T0" fmla="*/ 0 w 54"/>
              <a:gd name="T1" fmla="*/ 2147483647 h 54"/>
              <a:gd name="T2" fmla="*/ 0 w 54"/>
              <a:gd name="T3" fmla="*/ 2147483647 h 54"/>
              <a:gd name="T4" fmla="*/ 0 w 54"/>
              <a:gd name="T5" fmla="*/ 2147483647 h 54"/>
              <a:gd name="T6" fmla="*/ 0 w 54"/>
              <a:gd name="T7" fmla="*/ 0 h 54"/>
              <a:gd name="T8" fmla="*/ 0 w 54"/>
              <a:gd name="T9" fmla="*/ 2147483647 h 54"/>
              <a:gd name="T10" fmla="*/ 0 w 54"/>
              <a:gd name="T11" fmla="*/ 2147483647 h 54"/>
              <a:gd name="T12" fmla="*/ 0 w 54"/>
              <a:gd name="T13" fmla="*/ 2147483647 h 54"/>
              <a:gd name="T14" fmla="*/ 0 w 54"/>
              <a:gd name="T15" fmla="*/ 2147483647 h 54"/>
              <a:gd name="T16" fmla="*/ 0 w 54"/>
              <a:gd name="T17" fmla="*/ 2147483647 h 54"/>
              <a:gd name="T18" fmla="*/ 0 w 54"/>
              <a:gd name="T19" fmla="*/ 2147483647 h 54"/>
              <a:gd name="T20" fmla="*/ 0 w 54"/>
              <a:gd name="T21" fmla="*/ 2147483647 h 54"/>
              <a:gd name="T22" fmla="*/ 0 w 54"/>
              <a:gd name="T23" fmla="*/ 2147483647 h 54"/>
              <a:gd name="T24" fmla="*/ 0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5647" name="Freeform 914"/>
          <p:cNvSpPr>
            <a:spLocks/>
          </p:cNvSpPr>
          <p:nvPr/>
        </p:nvSpPr>
        <p:spPr bwMode="auto">
          <a:xfrm>
            <a:off x="6209110" y="1458516"/>
            <a:ext cx="4763" cy="4763"/>
          </a:xfrm>
          <a:custGeom>
            <a:avLst/>
            <a:gdLst>
              <a:gd name="T0" fmla="*/ 2147483647 w 54"/>
              <a:gd name="T1" fmla="*/ 2147483647 h 53"/>
              <a:gd name="T2" fmla="*/ 2147483647 w 54"/>
              <a:gd name="T3" fmla="*/ 2147483647 h 53"/>
              <a:gd name="T4" fmla="*/ 2147483647 w 54"/>
              <a:gd name="T5" fmla="*/ 2147483647 h 53"/>
              <a:gd name="T6" fmla="*/ 2147483647 w 54"/>
              <a:gd name="T7" fmla="*/ 0 h 53"/>
              <a:gd name="T8" fmla="*/ 2147483647 w 54"/>
              <a:gd name="T9" fmla="*/ 2147483647 h 53"/>
              <a:gd name="T10" fmla="*/ 2147483647 w 54"/>
              <a:gd name="T11" fmla="*/ 2147483647 h 53"/>
              <a:gd name="T12" fmla="*/ 0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648" name="Freeform 915"/>
          <p:cNvSpPr>
            <a:spLocks/>
          </p:cNvSpPr>
          <p:nvPr/>
        </p:nvSpPr>
        <p:spPr bwMode="auto">
          <a:xfrm>
            <a:off x="6209110" y="1466850"/>
            <a:ext cx="4763" cy="4763"/>
          </a:xfrm>
          <a:custGeom>
            <a:avLst/>
            <a:gdLst>
              <a:gd name="T0" fmla="*/ 2147483647 w 54"/>
              <a:gd name="T1" fmla="*/ 2147483647 h 54"/>
              <a:gd name="T2" fmla="*/ 2147483647 w 54"/>
              <a:gd name="T3" fmla="*/ 2147483647 h 54"/>
              <a:gd name="T4" fmla="*/ 2147483647 w 54"/>
              <a:gd name="T5" fmla="*/ 2147483647 h 54"/>
              <a:gd name="T6" fmla="*/ 2147483647 w 54"/>
              <a:gd name="T7" fmla="*/ 0 h 54"/>
              <a:gd name="T8" fmla="*/ 2147483647 w 54"/>
              <a:gd name="T9" fmla="*/ 2147483647 h 54"/>
              <a:gd name="T10" fmla="*/ 2147483647 w 54"/>
              <a:gd name="T11" fmla="*/ 2147483647 h 54"/>
              <a:gd name="T12" fmla="*/ 0 w 54"/>
              <a:gd name="T13" fmla="*/ 2147483647 h 54"/>
              <a:gd name="T14" fmla="*/ 2147483647 w 54"/>
              <a:gd name="T15" fmla="*/ 2147483647 h 54"/>
              <a:gd name="T16" fmla="*/ 2147483647 w 54"/>
              <a:gd name="T17" fmla="*/ 2147483647 h 54"/>
              <a:gd name="T18" fmla="*/ 2147483647 w 54"/>
              <a:gd name="T19" fmla="*/ 2147483647 h 54"/>
              <a:gd name="T20" fmla="*/ 2147483647 w 54"/>
              <a:gd name="T21" fmla="*/ 2147483647 h 54"/>
              <a:gd name="T22" fmla="*/ 2147483647 w 54"/>
              <a:gd name="T23" fmla="*/ 2147483647 h 54"/>
              <a:gd name="T24" fmla="*/ 2147483647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5649" name="Freeform 916"/>
          <p:cNvSpPr>
            <a:spLocks/>
          </p:cNvSpPr>
          <p:nvPr/>
        </p:nvSpPr>
        <p:spPr bwMode="auto">
          <a:xfrm>
            <a:off x="6219825" y="1458516"/>
            <a:ext cx="4763" cy="4763"/>
          </a:xfrm>
          <a:custGeom>
            <a:avLst/>
            <a:gdLst>
              <a:gd name="T0" fmla="*/ 0 w 54"/>
              <a:gd name="T1" fmla="*/ 2147483647 h 53"/>
              <a:gd name="T2" fmla="*/ 0 w 54"/>
              <a:gd name="T3" fmla="*/ 2147483647 h 53"/>
              <a:gd name="T4" fmla="*/ 0 w 54"/>
              <a:gd name="T5" fmla="*/ 2147483647 h 53"/>
              <a:gd name="T6" fmla="*/ 0 w 54"/>
              <a:gd name="T7" fmla="*/ 0 h 53"/>
              <a:gd name="T8" fmla="*/ 0 w 54"/>
              <a:gd name="T9" fmla="*/ 2147483647 h 53"/>
              <a:gd name="T10" fmla="*/ 0 w 54"/>
              <a:gd name="T11" fmla="*/ 2147483647 h 53"/>
              <a:gd name="T12" fmla="*/ 0 w 54"/>
              <a:gd name="T13" fmla="*/ 2147483647 h 53"/>
              <a:gd name="T14" fmla="*/ 0 w 54"/>
              <a:gd name="T15" fmla="*/ 2147483647 h 53"/>
              <a:gd name="T16" fmla="*/ 0 w 54"/>
              <a:gd name="T17" fmla="*/ 2147483647 h 53"/>
              <a:gd name="T18" fmla="*/ 0 w 54"/>
              <a:gd name="T19" fmla="*/ 2147483647 h 53"/>
              <a:gd name="T20" fmla="*/ 0 w 54"/>
              <a:gd name="T21" fmla="*/ 2147483647 h 53"/>
              <a:gd name="T22" fmla="*/ 0 w 54"/>
              <a:gd name="T23" fmla="*/ 2147483647 h 53"/>
              <a:gd name="T24" fmla="*/ 0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650" name="Freeform 917"/>
          <p:cNvSpPr>
            <a:spLocks/>
          </p:cNvSpPr>
          <p:nvPr/>
        </p:nvSpPr>
        <p:spPr bwMode="auto">
          <a:xfrm>
            <a:off x="6219825" y="1466850"/>
            <a:ext cx="4763" cy="4763"/>
          </a:xfrm>
          <a:custGeom>
            <a:avLst/>
            <a:gdLst>
              <a:gd name="T0" fmla="*/ 0 w 54"/>
              <a:gd name="T1" fmla="*/ 2147483647 h 54"/>
              <a:gd name="T2" fmla="*/ 0 w 54"/>
              <a:gd name="T3" fmla="*/ 2147483647 h 54"/>
              <a:gd name="T4" fmla="*/ 0 w 54"/>
              <a:gd name="T5" fmla="*/ 2147483647 h 54"/>
              <a:gd name="T6" fmla="*/ 0 w 54"/>
              <a:gd name="T7" fmla="*/ 0 h 54"/>
              <a:gd name="T8" fmla="*/ 0 w 54"/>
              <a:gd name="T9" fmla="*/ 2147483647 h 54"/>
              <a:gd name="T10" fmla="*/ 0 w 54"/>
              <a:gd name="T11" fmla="*/ 2147483647 h 54"/>
              <a:gd name="T12" fmla="*/ 0 w 54"/>
              <a:gd name="T13" fmla="*/ 2147483647 h 54"/>
              <a:gd name="T14" fmla="*/ 0 w 54"/>
              <a:gd name="T15" fmla="*/ 2147483647 h 54"/>
              <a:gd name="T16" fmla="*/ 0 w 54"/>
              <a:gd name="T17" fmla="*/ 2147483647 h 54"/>
              <a:gd name="T18" fmla="*/ 0 w 54"/>
              <a:gd name="T19" fmla="*/ 2147483647 h 54"/>
              <a:gd name="T20" fmla="*/ 0 w 54"/>
              <a:gd name="T21" fmla="*/ 2147483647 h 54"/>
              <a:gd name="T22" fmla="*/ 0 w 54"/>
              <a:gd name="T23" fmla="*/ 2147483647 h 54"/>
              <a:gd name="T24" fmla="*/ 0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5651" name="Freeform 918"/>
          <p:cNvSpPr>
            <a:spLocks/>
          </p:cNvSpPr>
          <p:nvPr/>
        </p:nvSpPr>
        <p:spPr bwMode="auto">
          <a:xfrm>
            <a:off x="6230541" y="1458516"/>
            <a:ext cx="4763" cy="4763"/>
          </a:xfrm>
          <a:custGeom>
            <a:avLst/>
            <a:gdLst>
              <a:gd name="T0" fmla="*/ 2147483647 w 54"/>
              <a:gd name="T1" fmla="*/ 2147483647 h 53"/>
              <a:gd name="T2" fmla="*/ 2147483647 w 54"/>
              <a:gd name="T3" fmla="*/ 2147483647 h 53"/>
              <a:gd name="T4" fmla="*/ 2147483647 w 54"/>
              <a:gd name="T5" fmla="*/ 2147483647 h 53"/>
              <a:gd name="T6" fmla="*/ 2147483647 w 54"/>
              <a:gd name="T7" fmla="*/ 0 h 53"/>
              <a:gd name="T8" fmla="*/ 2147483647 w 54"/>
              <a:gd name="T9" fmla="*/ 2147483647 h 53"/>
              <a:gd name="T10" fmla="*/ 2147483647 w 54"/>
              <a:gd name="T11" fmla="*/ 2147483647 h 53"/>
              <a:gd name="T12" fmla="*/ 0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652" name="Freeform 919"/>
          <p:cNvSpPr>
            <a:spLocks/>
          </p:cNvSpPr>
          <p:nvPr/>
        </p:nvSpPr>
        <p:spPr bwMode="auto">
          <a:xfrm>
            <a:off x="6230541" y="1466850"/>
            <a:ext cx="4763" cy="4763"/>
          </a:xfrm>
          <a:custGeom>
            <a:avLst/>
            <a:gdLst>
              <a:gd name="T0" fmla="*/ 2147483647 w 54"/>
              <a:gd name="T1" fmla="*/ 2147483647 h 54"/>
              <a:gd name="T2" fmla="*/ 2147483647 w 54"/>
              <a:gd name="T3" fmla="*/ 2147483647 h 54"/>
              <a:gd name="T4" fmla="*/ 2147483647 w 54"/>
              <a:gd name="T5" fmla="*/ 2147483647 h 54"/>
              <a:gd name="T6" fmla="*/ 2147483647 w 54"/>
              <a:gd name="T7" fmla="*/ 0 h 54"/>
              <a:gd name="T8" fmla="*/ 2147483647 w 54"/>
              <a:gd name="T9" fmla="*/ 2147483647 h 54"/>
              <a:gd name="T10" fmla="*/ 2147483647 w 54"/>
              <a:gd name="T11" fmla="*/ 2147483647 h 54"/>
              <a:gd name="T12" fmla="*/ 0 w 54"/>
              <a:gd name="T13" fmla="*/ 2147483647 h 54"/>
              <a:gd name="T14" fmla="*/ 2147483647 w 54"/>
              <a:gd name="T15" fmla="*/ 2147483647 h 54"/>
              <a:gd name="T16" fmla="*/ 2147483647 w 54"/>
              <a:gd name="T17" fmla="*/ 2147483647 h 54"/>
              <a:gd name="T18" fmla="*/ 2147483647 w 54"/>
              <a:gd name="T19" fmla="*/ 2147483647 h 54"/>
              <a:gd name="T20" fmla="*/ 2147483647 w 54"/>
              <a:gd name="T21" fmla="*/ 2147483647 h 54"/>
              <a:gd name="T22" fmla="*/ 2147483647 w 54"/>
              <a:gd name="T23" fmla="*/ 2147483647 h 54"/>
              <a:gd name="T24" fmla="*/ 2147483647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5653" name="Group 920"/>
          <p:cNvGrpSpPr>
            <a:grpSpLocks/>
          </p:cNvGrpSpPr>
          <p:nvPr/>
        </p:nvGrpSpPr>
        <p:grpSpPr bwMode="auto">
          <a:xfrm>
            <a:off x="6061472" y="1382316"/>
            <a:ext cx="52388" cy="33338"/>
            <a:chOff x="871" y="3203"/>
            <a:chExt cx="283" cy="205"/>
          </a:xfrm>
        </p:grpSpPr>
        <p:sp>
          <p:nvSpPr>
            <p:cNvPr id="66193" name="Line 921"/>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4" name="Line 922"/>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5" name="Line 923"/>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6" name="Line 924"/>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7" name="Line 925"/>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8" name="Line 926"/>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9" name="Line 927"/>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0" name="Line 928"/>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1" name="Line 929"/>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2" name="Line 930"/>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3" name="Freeform 931"/>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04" name="Line 932"/>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5" name="Line 933"/>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6" name="Line 934"/>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7" name="Line 935"/>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8" name="Line 936"/>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09" name="Line 937"/>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0" name="Line 938"/>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1" name="Line 939"/>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2" name="Line 940"/>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3" name="Line 941"/>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4" name="Line 942"/>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5" name="Line 943"/>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6" name="Line 944"/>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7" name="Line 945"/>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18" name="Freeform 946"/>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19" name="Freeform 947"/>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20" name="Freeform 948"/>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21" name="Freeform 949"/>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22" name="Line 950"/>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23" name="Line 951"/>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24" name="Freeform 952"/>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25" name="Freeform 953"/>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26" name="Line 954"/>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27" name="Freeform 955"/>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28" name="Freeform 956"/>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229" name="Line 957"/>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30" name="Line 958"/>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31" name="Line 959"/>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232" name="Freeform 960"/>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5654" name="Group 961"/>
          <p:cNvGrpSpPr>
            <a:grpSpLocks/>
          </p:cNvGrpSpPr>
          <p:nvPr/>
        </p:nvGrpSpPr>
        <p:grpSpPr bwMode="auto">
          <a:xfrm>
            <a:off x="6454379" y="1414462"/>
            <a:ext cx="76200" cy="52388"/>
            <a:chOff x="3247" y="1303"/>
            <a:chExt cx="414" cy="322"/>
          </a:xfrm>
        </p:grpSpPr>
        <p:sp>
          <p:nvSpPr>
            <p:cNvPr id="66165" name="Rectangle 962"/>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166" name="Rectangle 963"/>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167" name="Line 964"/>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68" name="Line 965"/>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69" name="Line 966"/>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0" name="Line 967"/>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1" name="Line 968"/>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2" name="Line 969"/>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3" name="Line 970"/>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4" name="Line 971"/>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5" name="Line 972"/>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6" name="Line 973"/>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7" name="Line 974"/>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8" name="Line 975"/>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79" name="Line 976"/>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0" name="Line 977"/>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1" name="Line 978"/>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2" name="Line 979"/>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3" name="Line 980"/>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4" name="Line 981"/>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5" name="Line 982"/>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6" name="Line 983"/>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7" name="Line 984"/>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8" name="Line 985"/>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89" name="Line 986"/>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0" name="Line 987"/>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1" name="Line 988"/>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92" name="Line 989"/>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655" name="Group 990"/>
          <p:cNvGrpSpPr>
            <a:grpSpLocks/>
          </p:cNvGrpSpPr>
          <p:nvPr/>
        </p:nvGrpSpPr>
        <p:grpSpPr bwMode="auto">
          <a:xfrm>
            <a:off x="6682979" y="1415653"/>
            <a:ext cx="75009" cy="52388"/>
            <a:chOff x="4776" y="1303"/>
            <a:chExt cx="413" cy="322"/>
          </a:xfrm>
        </p:grpSpPr>
        <p:sp>
          <p:nvSpPr>
            <p:cNvPr id="66137" name="Rectangle 991"/>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138" name="Rectangle 992"/>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139" name="Line 993"/>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0" name="Line 994"/>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1" name="Line 995"/>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2" name="Line 996"/>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3" name="Line 997"/>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4" name="Line 998"/>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5" name="Line 999"/>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6" name="Line 1000"/>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7" name="Line 1001"/>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8" name="Line 1002"/>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49" name="Line 1003"/>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0" name="Line 1004"/>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1" name="Line 1005"/>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2" name="Line 1006"/>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3" name="Line 1007"/>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4" name="Line 1008"/>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5" name="Line 1009"/>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6" name="Line 1010"/>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7" name="Line 1011"/>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8" name="Line 1012"/>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59" name="Line 1013"/>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60" name="Line 1014"/>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61" name="Line 1015"/>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62" name="Line 1016"/>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63" name="Line 1017"/>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64" name="Line 1018"/>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656" name="Group 1019"/>
          <p:cNvGrpSpPr>
            <a:grpSpLocks/>
          </p:cNvGrpSpPr>
          <p:nvPr/>
        </p:nvGrpSpPr>
        <p:grpSpPr bwMode="auto">
          <a:xfrm>
            <a:off x="6373416" y="1414462"/>
            <a:ext cx="75009" cy="52388"/>
            <a:chOff x="3247" y="1303"/>
            <a:chExt cx="414" cy="322"/>
          </a:xfrm>
        </p:grpSpPr>
        <p:sp>
          <p:nvSpPr>
            <p:cNvPr id="66109" name="Rectangle 1020"/>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110" name="Rectangle 1021"/>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111" name="Line 1022"/>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12" name="Line 1023"/>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13" name="Line 3072"/>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14" name="Line 3073"/>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15" name="Line 3074"/>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16" name="Line 3075"/>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17" name="Line 3076"/>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18" name="Line 3077"/>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19" name="Line 3078"/>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0" name="Line 3079"/>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1" name="Line 3080"/>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2" name="Line 3081"/>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3" name="Line 3082"/>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4" name="Line 3083"/>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5" name="Line 3084"/>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6" name="Line 3085"/>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7" name="Line 3086"/>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8" name="Line 3087"/>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29" name="Line 3088"/>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30" name="Line 3089"/>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31" name="Line 3090"/>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32" name="Line 3091"/>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33" name="Line 3092"/>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34" name="Line 3093"/>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35" name="Line 3094"/>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36" name="Line 3095"/>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657" name="Group 3096"/>
          <p:cNvGrpSpPr>
            <a:grpSpLocks/>
          </p:cNvGrpSpPr>
          <p:nvPr/>
        </p:nvGrpSpPr>
        <p:grpSpPr bwMode="auto">
          <a:xfrm>
            <a:off x="6292454" y="1414462"/>
            <a:ext cx="76200" cy="52388"/>
            <a:chOff x="3247" y="1303"/>
            <a:chExt cx="414" cy="322"/>
          </a:xfrm>
        </p:grpSpPr>
        <p:sp>
          <p:nvSpPr>
            <p:cNvPr id="66081" name="Rectangle 309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82" name="Rectangle 309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83" name="Line 309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84" name="Line 310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85" name="Line 310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86" name="Line 310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87" name="Line 310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88" name="Line 310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89" name="Line 310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0" name="Line 310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1" name="Line 310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2" name="Line 310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3" name="Line 310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4" name="Line 311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5" name="Line 311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6" name="Line 311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7" name="Line 311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8" name="Line 311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99" name="Line 311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0" name="Line 311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1" name="Line 311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2" name="Line 311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3" name="Line 311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4" name="Line 312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5" name="Line 312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6" name="Line 312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7" name="Line 312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108" name="Line 312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658" name="Group 3125"/>
          <p:cNvGrpSpPr>
            <a:grpSpLocks/>
          </p:cNvGrpSpPr>
          <p:nvPr/>
        </p:nvGrpSpPr>
        <p:grpSpPr bwMode="auto">
          <a:xfrm>
            <a:off x="6048375" y="1446610"/>
            <a:ext cx="122635" cy="29765"/>
            <a:chOff x="2612" y="2322"/>
            <a:chExt cx="493" cy="131"/>
          </a:xfrm>
        </p:grpSpPr>
        <p:sp>
          <p:nvSpPr>
            <p:cNvPr id="66037" name="Rectangle 3126"/>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6038" name="Group 3127"/>
            <p:cNvGrpSpPr>
              <a:grpSpLocks/>
            </p:cNvGrpSpPr>
            <p:nvPr/>
          </p:nvGrpSpPr>
          <p:grpSpPr bwMode="auto">
            <a:xfrm>
              <a:off x="2627" y="2411"/>
              <a:ext cx="464" cy="13"/>
              <a:chOff x="2637" y="2205"/>
              <a:chExt cx="464" cy="13"/>
            </a:xfrm>
          </p:grpSpPr>
          <p:sp>
            <p:nvSpPr>
              <p:cNvPr id="66048" name="Freeform 3128"/>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49" name="Freeform 3129"/>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50" name="Line 3130"/>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6051" name="Group 3131"/>
              <p:cNvGrpSpPr>
                <a:grpSpLocks/>
              </p:cNvGrpSpPr>
              <p:nvPr/>
            </p:nvGrpSpPr>
            <p:grpSpPr bwMode="auto">
              <a:xfrm>
                <a:off x="2703" y="2205"/>
                <a:ext cx="56" cy="13"/>
                <a:chOff x="2740" y="2313"/>
                <a:chExt cx="56" cy="13"/>
              </a:xfrm>
            </p:grpSpPr>
            <p:sp>
              <p:nvSpPr>
                <p:cNvPr id="66078" name="Freeform 313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79" name="Freeform 313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80" name="Line 313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6052" name="Group 3135"/>
              <p:cNvGrpSpPr>
                <a:grpSpLocks/>
              </p:cNvGrpSpPr>
              <p:nvPr/>
            </p:nvGrpSpPr>
            <p:grpSpPr bwMode="auto">
              <a:xfrm>
                <a:off x="2760" y="2205"/>
                <a:ext cx="56" cy="13"/>
                <a:chOff x="2740" y="2313"/>
                <a:chExt cx="56" cy="13"/>
              </a:xfrm>
            </p:grpSpPr>
            <p:sp>
              <p:nvSpPr>
                <p:cNvPr id="66075" name="Freeform 313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76" name="Freeform 313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77" name="Line 313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6053" name="Group 3139"/>
              <p:cNvGrpSpPr>
                <a:grpSpLocks/>
              </p:cNvGrpSpPr>
              <p:nvPr/>
            </p:nvGrpSpPr>
            <p:grpSpPr bwMode="auto">
              <a:xfrm>
                <a:off x="2817" y="2205"/>
                <a:ext cx="56" cy="13"/>
                <a:chOff x="2740" y="2313"/>
                <a:chExt cx="56" cy="13"/>
              </a:xfrm>
            </p:grpSpPr>
            <p:sp>
              <p:nvSpPr>
                <p:cNvPr id="66072" name="Freeform 314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73" name="Freeform 314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74" name="Line 314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6054" name="Group 3143"/>
              <p:cNvGrpSpPr>
                <a:grpSpLocks/>
              </p:cNvGrpSpPr>
              <p:nvPr/>
            </p:nvGrpSpPr>
            <p:grpSpPr bwMode="auto">
              <a:xfrm>
                <a:off x="2874" y="2205"/>
                <a:ext cx="56" cy="13"/>
                <a:chOff x="2740" y="2313"/>
                <a:chExt cx="56" cy="13"/>
              </a:xfrm>
            </p:grpSpPr>
            <p:sp>
              <p:nvSpPr>
                <p:cNvPr id="66069" name="Freeform 314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70" name="Freeform 314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71" name="Line 314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6055" name="Group 3147"/>
              <p:cNvGrpSpPr>
                <a:grpSpLocks/>
              </p:cNvGrpSpPr>
              <p:nvPr/>
            </p:nvGrpSpPr>
            <p:grpSpPr bwMode="auto">
              <a:xfrm>
                <a:off x="2931" y="2205"/>
                <a:ext cx="56" cy="13"/>
                <a:chOff x="2740" y="2313"/>
                <a:chExt cx="56" cy="13"/>
              </a:xfrm>
            </p:grpSpPr>
            <p:sp>
              <p:nvSpPr>
                <p:cNvPr id="66066" name="Freeform 314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67" name="Freeform 314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68" name="Line 315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6056" name="Group 3151"/>
              <p:cNvGrpSpPr>
                <a:grpSpLocks/>
              </p:cNvGrpSpPr>
              <p:nvPr/>
            </p:nvGrpSpPr>
            <p:grpSpPr bwMode="auto">
              <a:xfrm>
                <a:off x="2988" y="2205"/>
                <a:ext cx="56" cy="13"/>
                <a:chOff x="2740" y="2313"/>
                <a:chExt cx="56" cy="13"/>
              </a:xfrm>
            </p:grpSpPr>
            <p:sp>
              <p:nvSpPr>
                <p:cNvPr id="66063" name="Freeform 315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64" name="Freeform 315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65" name="Line 315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6057" name="Group 3155"/>
              <p:cNvGrpSpPr>
                <a:grpSpLocks/>
              </p:cNvGrpSpPr>
              <p:nvPr/>
            </p:nvGrpSpPr>
            <p:grpSpPr bwMode="auto">
              <a:xfrm>
                <a:off x="3045" y="2205"/>
                <a:ext cx="56" cy="13"/>
                <a:chOff x="2740" y="2313"/>
                <a:chExt cx="56" cy="13"/>
              </a:xfrm>
            </p:grpSpPr>
            <p:sp>
              <p:nvSpPr>
                <p:cNvPr id="66060" name="Freeform 315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61" name="Freeform 315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6062" name="Line 315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6058" name="Line 3159"/>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6059" name="Freeform 3160"/>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6039" name="Freeform 3161"/>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6040" name="Oval 3162"/>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41" name="Oval 3163"/>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42" name="Oval 3164"/>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43" name="Oval 3165"/>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44" name="Oval 3166"/>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45" name="Oval 3167"/>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46" name="Oval 3168"/>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47" name="Oval 3169"/>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5659" name="Rectangle 3171" descr="Parchment"/>
          <p:cNvSpPr>
            <a:spLocks noChangeArrowheads="1"/>
          </p:cNvSpPr>
          <p:nvPr/>
        </p:nvSpPr>
        <p:spPr bwMode="auto">
          <a:xfrm>
            <a:off x="5969794" y="3108723"/>
            <a:ext cx="866775" cy="116681"/>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660" name="Line 3172"/>
          <p:cNvSpPr>
            <a:spLocks noChangeShapeType="1"/>
          </p:cNvSpPr>
          <p:nvPr/>
        </p:nvSpPr>
        <p:spPr bwMode="auto">
          <a:xfrm>
            <a:off x="5955506" y="3232547"/>
            <a:ext cx="89535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1" name="Line 3173"/>
          <p:cNvSpPr>
            <a:spLocks noChangeShapeType="1"/>
          </p:cNvSpPr>
          <p:nvPr/>
        </p:nvSpPr>
        <p:spPr bwMode="auto">
          <a:xfrm>
            <a:off x="5965031" y="3102769"/>
            <a:ext cx="4763" cy="357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2" name="Line 3174"/>
          <p:cNvSpPr>
            <a:spLocks noChangeShapeType="1"/>
          </p:cNvSpPr>
          <p:nvPr/>
        </p:nvSpPr>
        <p:spPr bwMode="auto">
          <a:xfrm>
            <a:off x="5962650" y="3094435"/>
            <a:ext cx="1191" cy="595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3" name="Line 3175"/>
          <p:cNvSpPr>
            <a:spLocks noChangeShapeType="1"/>
          </p:cNvSpPr>
          <p:nvPr/>
        </p:nvSpPr>
        <p:spPr bwMode="auto">
          <a:xfrm>
            <a:off x="5962650" y="3094435"/>
            <a:ext cx="88106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4" name="Line 3176"/>
          <p:cNvSpPr>
            <a:spLocks noChangeShapeType="1"/>
          </p:cNvSpPr>
          <p:nvPr/>
        </p:nvSpPr>
        <p:spPr bwMode="auto">
          <a:xfrm flipV="1">
            <a:off x="6843713" y="3094435"/>
            <a:ext cx="0" cy="595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5" name="Line 3177"/>
          <p:cNvSpPr>
            <a:spLocks noChangeShapeType="1"/>
          </p:cNvSpPr>
          <p:nvPr/>
        </p:nvSpPr>
        <p:spPr bwMode="auto">
          <a:xfrm flipV="1">
            <a:off x="6841332" y="3100388"/>
            <a:ext cx="2381" cy="238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6" name="Line 3178"/>
          <p:cNvSpPr>
            <a:spLocks noChangeShapeType="1"/>
          </p:cNvSpPr>
          <p:nvPr/>
        </p:nvSpPr>
        <p:spPr bwMode="auto">
          <a:xfrm>
            <a:off x="5962651" y="3100388"/>
            <a:ext cx="2381" cy="238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7" name="Line 3179"/>
          <p:cNvSpPr>
            <a:spLocks noChangeShapeType="1"/>
          </p:cNvSpPr>
          <p:nvPr/>
        </p:nvSpPr>
        <p:spPr bwMode="auto">
          <a:xfrm flipH="1">
            <a:off x="5955506" y="3102769"/>
            <a:ext cx="595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8" name="Line 3180"/>
          <p:cNvSpPr>
            <a:spLocks noChangeShapeType="1"/>
          </p:cNvSpPr>
          <p:nvPr/>
        </p:nvSpPr>
        <p:spPr bwMode="auto">
          <a:xfrm flipH="1" flipV="1">
            <a:off x="5961460" y="3102769"/>
            <a:ext cx="5953" cy="47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69" name="Line 3181"/>
          <p:cNvSpPr>
            <a:spLocks noChangeShapeType="1"/>
          </p:cNvSpPr>
          <p:nvPr/>
        </p:nvSpPr>
        <p:spPr bwMode="auto">
          <a:xfrm flipH="1">
            <a:off x="6844904" y="3102769"/>
            <a:ext cx="595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70" name="Line 3182"/>
          <p:cNvSpPr>
            <a:spLocks noChangeShapeType="1"/>
          </p:cNvSpPr>
          <p:nvPr/>
        </p:nvSpPr>
        <p:spPr bwMode="auto">
          <a:xfrm flipH="1">
            <a:off x="6843713" y="3102769"/>
            <a:ext cx="1191" cy="119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71" name="Freeform 3183"/>
          <p:cNvSpPr>
            <a:spLocks/>
          </p:cNvSpPr>
          <p:nvPr/>
        </p:nvSpPr>
        <p:spPr bwMode="auto">
          <a:xfrm>
            <a:off x="5960269" y="3099197"/>
            <a:ext cx="2381" cy="3572"/>
          </a:xfrm>
          <a:custGeom>
            <a:avLst/>
            <a:gdLst>
              <a:gd name="T0" fmla="*/ 2147483647 w 36"/>
              <a:gd name="T1" fmla="*/ 0 h 36"/>
              <a:gd name="T2" fmla="*/ 2147483647 w 36"/>
              <a:gd name="T3" fmla="*/ 2147483647 h 36"/>
              <a:gd name="T4" fmla="*/ 2147483647 w 36"/>
              <a:gd name="T5" fmla="*/ 2147483647 h 36"/>
              <a:gd name="T6" fmla="*/ 2147483647 w 36"/>
              <a:gd name="T7" fmla="*/ 2147483647 h 36"/>
              <a:gd name="T8" fmla="*/ 0 w 36"/>
              <a:gd name="T9" fmla="*/ 2147483647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672" name="Freeform 3184"/>
          <p:cNvSpPr>
            <a:spLocks/>
          </p:cNvSpPr>
          <p:nvPr/>
        </p:nvSpPr>
        <p:spPr bwMode="auto">
          <a:xfrm>
            <a:off x="5955507" y="3094435"/>
            <a:ext cx="7144" cy="8334"/>
          </a:xfrm>
          <a:custGeom>
            <a:avLst/>
            <a:gdLst>
              <a:gd name="T0" fmla="*/ 2147483647 w 84"/>
              <a:gd name="T1" fmla="*/ 0 h 95"/>
              <a:gd name="T2" fmla="*/ 2147483647 w 84"/>
              <a:gd name="T3" fmla="*/ 2147483647 h 95"/>
              <a:gd name="T4" fmla="*/ 2147483647 w 84"/>
              <a:gd name="T5" fmla="*/ 2147483647 h 95"/>
              <a:gd name="T6" fmla="*/ 2147483647 w 84"/>
              <a:gd name="T7" fmla="*/ 2147483647 h 95"/>
              <a:gd name="T8" fmla="*/ 2147483647 w 84"/>
              <a:gd name="T9" fmla="*/ 2147483647 h 95"/>
              <a:gd name="T10" fmla="*/ 2147483647 w 84"/>
              <a:gd name="T11" fmla="*/ 2147483647 h 95"/>
              <a:gd name="T12" fmla="*/ 0 w 84"/>
              <a:gd name="T13" fmla="*/ 2147483647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673" name="Freeform 3185"/>
          <p:cNvSpPr>
            <a:spLocks/>
          </p:cNvSpPr>
          <p:nvPr/>
        </p:nvSpPr>
        <p:spPr bwMode="auto">
          <a:xfrm>
            <a:off x="6843713" y="3094435"/>
            <a:ext cx="7144" cy="8334"/>
          </a:xfrm>
          <a:custGeom>
            <a:avLst/>
            <a:gdLst>
              <a:gd name="T0" fmla="*/ 0 w 85"/>
              <a:gd name="T1" fmla="*/ 2147483647 h 95"/>
              <a:gd name="T2" fmla="*/ 0 w 85"/>
              <a:gd name="T3" fmla="*/ 2147483647 h 95"/>
              <a:gd name="T4" fmla="*/ 0 w 85"/>
              <a:gd name="T5" fmla="*/ 2147483647 h 95"/>
              <a:gd name="T6" fmla="*/ 0 w 85"/>
              <a:gd name="T7" fmla="*/ 2147483647 h 95"/>
              <a:gd name="T8" fmla="*/ 0 w 85"/>
              <a:gd name="T9" fmla="*/ 2147483647 h 95"/>
              <a:gd name="T10" fmla="*/ 0 w 85"/>
              <a:gd name="T11" fmla="*/ 2147483647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674" name="Freeform 3186"/>
          <p:cNvSpPr>
            <a:spLocks/>
          </p:cNvSpPr>
          <p:nvPr/>
        </p:nvSpPr>
        <p:spPr bwMode="auto">
          <a:xfrm>
            <a:off x="6843713" y="3099197"/>
            <a:ext cx="2381" cy="3572"/>
          </a:xfrm>
          <a:custGeom>
            <a:avLst/>
            <a:gdLst>
              <a:gd name="T0" fmla="*/ 0 w 37"/>
              <a:gd name="T1" fmla="*/ 2147483647 h 36"/>
              <a:gd name="T2" fmla="*/ 0 w 37"/>
              <a:gd name="T3" fmla="*/ 2147483647 h 36"/>
              <a:gd name="T4" fmla="*/ 0 w 37"/>
              <a:gd name="T5" fmla="*/ 2147483647 h 36"/>
              <a:gd name="T6" fmla="*/ 0 w 37"/>
              <a:gd name="T7" fmla="*/ 2147483647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675" name="Line 3187"/>
          <p:cNvSpPr>
            <a:spLocks noChangeShapeType="1"/>
          </p:cNvSpPr>
          <p:nvPr/>
        </p:nvSpPr>
        <p:spPr bwMode="auto">
          <a:xfrm flipV="1">
            <a:off x="5962650" y="3103960"/>
            <a:ext cx="1191" cy="12858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76" name="Line 3188"/>
          <p:cNvSpPr>
            <a:spLocks noChangeShapeType="1"/>
          </p:cNvSpPr>
          <p:nvPr/>
        </p:nvSpPr>
        <p:spPr bwMode="auto">
          <a:xfrm>
            <a:off x="5965031" y="3102769"/>
            <a:ext cx="87630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77" name="Line 3189"/>
          <p:cNvSpPr>
            <a:spLocks noChangeShapeType="1"/>
          </p:cNvSpPr>
          <p:nvPr/>
        </p:nvSpPr>
        <p:spPr bwMode="auto">
          <a:xfrm>
            <a:off x="6843713" y="3103960"/>
            <a:ext cx="0" cy="12858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78" name="Line 3190"/>
          <p:cNvSpPr>
            <a:spLocks noChangeShapeType="1"/>
          </p:cNvSpPr>
          <p:nvPr/>
        </p:nvSpPr>
        <p:spPr bwMode="auto">
          <a:xfrm>
            <a:off x="5967413" y="3107531"/>
            <a:ext cx="0" cy="12382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79" name="Line 3191"/>
          <p:cNvSpPr>
            <a:spLocks noChangeShapeType="1"/>
          </p:cNvSpPr>
          <p:nvPr/>
        </p:nvSpPr>
        <p:spPr bwMode="auto">
          <a:xfrm flipH="1">
            <a:off x="5969794" y="3106341"/>
            <a:ext cx="86915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80" name="Line 3192"/>
          <p:cNvSpPr>
            <a:spLocks noChangeShapeType="1"/>
          </p:cNvSpPr>
          <p:nvPr/>
        </p:nvSpPr>
        <p:spPr bwMode="auto">
          <a:xfrm flipV="1">
            <a:off x="6838950" y="3106342"/>
            <a:ext cx="0" cy="12620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81" name="Line 3193"/>
          <p:cNvSpPr>
            <a:spLocks noChangeShapeType="1"/>
          </p:cNvSpPr>
          <p:nvPr/>
        </p:nvSpPr>
        <p:spPr bwMode="auto">
          <a:xfrm>
            <a:off x="5969794" y="3109912"/>
            <a:ext cx="0" cy="11072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82" name="Line 3194"/>
          <p:cNvSpPr>
            <a:spLocks noChangeShapeType="1"/>
          </p:cNvSpPr>
          <p:nvPr/>
        </p:nvSpPr>
        <p:spPr bwMode="auto">
          <a:xfrm flipV="1">
            <a:off x="6836569" y="3109912"/>
            <a:ext cx="0" cy="11072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683" name="Freeform 3195"/>
          <p:cNvSpPr>
            <a:spLocks noEditPoints="1"/>
          </p:cNvSpPr>
          <p:nvPr/>
        </p:nvSpPr>
        <p:spPr bwMode="auto">
          <a:xfrm>
            <a:off x="5991225" y="3178969"/>
            <a:ext cx="10716" cy="10716"/>
          </a:xfrm>
          <a:custGeom>
            <a:avLst/>
            <a:gdLst>
              <a:gd name="T0" fmla="*/ 0 w 121"/>
              <a:gd name="T1" fmla="*/ 0 h 132"/>
              <a:gd name="T2" fmla="*/ 0 w 121"/>
              <a:gd name="T3" fmla="*/ 0 h 132"/>
              <a:gd name="T4" fmla="*/ 0 w 121"/>
              <a:gd name="T5" fmla="*/ 2147483647 h 132"/>
              <a:gd name="T6" fmla="*/ 0 w 121"/>
              <a:gd name="T7" fmla="*/ 2147483647 h 132"/>
              <a:gd name="T8" fmla="*/ 0 w 121"/>
              <a:gd name="T9" fmla="*/ 0 h 132"/>
              <a:gd name="T10" fmla="*/ 0 w 121"/>
              <a:gd name="T11" fmla="*/ 2147483647 h 132"/>
              <a:gd name="T12" fmla="*/ 0 w 121"/>
              <a:gd name="T13" fmla="*/ 2147483647 h 132"/>
              <a:gd name="T14" fmla="*/ 0 w 121"/>
              <a:gd name="T15" fmla="*/ 2147483647 h 132"/>
              <a:gd name="T16" fmla="*/ 0 w 121"/>
              <a:gd name="T17" fmla="*/ 2147483647 h 132"/>
              <a:gd name="T18" fmla="*/ 0 w 121"/>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84" name="Freeform 3196"/>
          <p:cNvSpPr>
            <a:spLocks noEditPoints="1"/>
          </p:cNvSpPr>
          <p:nvPr/>
        </p:nvSpPr>
        <p:spPr bwMode="auto">
          <a:xfrm>
            <a:off x="5991225" y="3180160"/>
            <a:ext cx="10716" cy="952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85" name="Freeform 3197"/>
          <p:cNvSpPr>
            <a:spLocks noEditPoints="1"/>
          </p:cNvSpPr>
          <p:nvPr/>
        </p:nvSpPr>
        <p:spPr bwMode="auto">
          <a:xfrm>
            <a:off x="5991225" y="3180160"/>
            <a:ext cx="9525" cy="952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86" name="Freeform 3198"/>
          <p:cNvSpPr>
            <a:spLocks noEditPoints="1"/>
          </p:cNvSpPr>
          <p:nvPr/>
        </p:nvSpPr>
        <p:spPr bwMode="auto">
          <a:xfrm>
            <a:off x="5992416" y="3180160"/>
            <a:ext cx="8334" cy="8334"/>
          </a:xfrm>
          <a:custGeom>
            <a:avLst/>
            <a:gdLst>
              <a:gd name="T0" fmla="*/ 0 w 98"/>
              <a:gd name="T1" fmla="*/ 0 h 109"/>
              <a:gd name="T2" fmla="*/ 2147483647 w 98"/>
              <a:gd name="T3" fmla="*/ 0 h 109"/>
              <a:gd name="T4" fmla="*/ 2147483647 w 98"/>
              <a:gd name="T5" fmla="*/ 0 h 109"/>
              <a:gd name="T6" fmla="*/ 0 w 98"/>
              <a:gd name="T7" fmla="*/ 0 h 109"/>
              <a:gd name="T8" fmla="*/ 0 w 98"/>
              <a:gd name="T9" fmla="*/ 0 h 109"/>
              <a:gd name="T10" fmla="*/ 2147483647 w 98"/>
              <a:gd name="T11" fmla="*/ 0 h 109"/>
              <a:gd name="T12" fmla="*/ 2147483647 w 98"/>
              <a:gd name="T13" fmla="*/ 0 h 109"/>
              <a:gd name="T14" fmla="*/ 2147483647 w 98"/>
              <a:gd name="T15" fmla="*/ 0 h 109"/>
              <a:gd name="T16" fmla="*/ 2147483647 w 98"/>
              <a:gd name="T17" fmla="*/ 0 h 109"/>
              <a:gd name="T18" fmla="*/ 2147483647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87" name="Freeform 3199"/>
          <p:cNvSpPr>
            <a:spLocks noEditPoints="1"/>
          </p:cNvSpPr>
          <p:nvPr/>
        </p:nvSpPr>
        <p:spPr bwMode="auto">
          <a:xfrm>
            <a:off x="5992416" y="3180160"/>
            <a:ext cx="8334" cy="8334"/>
          </a:xfrm>
          <a:custGeom>
            <a:avLst/>
            <a:gdLst>
              <a:gd name="T0" fmla="*/ 0 w 90"/>
              <a:gd name="T1" fmla="*/ 0 h 101"/>
              <a:gd name="T2" fmla="*/ 2147483647 w 90"/>
              <a:gd name="T3" fmla="*/ 0 h 101"/>
              <a:gd name="T4" fmla="*/ 2147483647 w 90"/>
              <a:gd name="T5" fmla="*/ 2147483647 h 101"/>
              <a:gd name="T6" fmla="*/ 0 w 90"/>
              <a:gd name="T7" fmla="*/ 2147483647 h 101"/>
              <a:gd name="T8" fmla="*/ 0 w 90"/>
              <a:gd name="T9" fmla="*/ 0 h 101"/>
              <a:gd name="T10" fmla="*/ 2147483647 w 90"/>
              <a:gd name="T11" fmla="*/ 2147483647 h 101"/>
              <a:gd name="T12" fmla="*/ 2147483647 w 90"/>
              <a:gd name="T13" fmla="*/ 2147483647 h 101"/>
              <a:gd name="T14" fmla="*/ 2147483647 w 90"/>
              <a:gd name="T15" fmla="*/ 2147483647 h 101"/>
              <a:gd name="T16" fmla="*/ 2147483647 w 90"/>
              <a:gd name="T17" fmla="*/ 2147483647 h 101"/>
              <a:gd name="T18" fmla="*/ 2147483647 w 90"/>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88" name="Freeform 3200"/>
          <p:cNvSpPr>
            <a:spLocks noEditPoints="1"/>
          </p:cNvSpPr>
          <p:nvPr/>
        </p:nvSpPr>
        <p:spPr bwMode="auto">
          <a:xfrm>
            <a:off x="5992416" y="3181350"/>
            <a:ext cx="8334" cy="7144"/>
          </a:xfrm>
          <a:custGeom>
            <a:avLst/>
            <a:gdLst>
              <a:gd name="T0" fmla="*/ 0 w 86"/>
              <a:gd name="T1" fmla="*/ 0 h 94"/>
              <a:gd name="T2" fmla="*/ 2147483647 w 86"/>
              <a:gd name="T3" fmla="*/ 0 h 94"/>
              <a:gd name="T4" fmla="*/ 2147483647 w 86"/>
              <a:gd name="T5" fmla="*/ 2147483647 h 94"/>
              <a:gd name="T6" fmla="*/ 0 w 86"/>
              <a:gd name="T7" fmla="*/ 2147483647 h 94"/>
              <a:gd name="T8" fmla="*/ 0 w 86"/>
              <a:gd name="T9" fmla="*/ 0 h 94"/>
              <a:gd name="T10" fmla="*/ 2147483647 w 86"/>
              <a:gd name="T11" fmla="*/ 2147483647 h 94"/>
              <a:gd name="T12" fmla="*/ 2147483647 w 86"/>
              <a:gd name="T13" fmla="*/ 2147483647 h 94"/>
              <a:gd name="T14" fmla="*/ 2147483647 w 86"/>
              <a:gd name="T15" fmla="*/ 2147483647 h 94"/>
              <a:gd name="T16" fmla="*/ 2147483647 w 86"/>
              <a:gd name="T17" fmla="*/ 2147483647 h 94"/>
              <a:gd name="T18" fmla="*/ 2147483647 w 86"/>
              <a:gd name="T19" fmla="*/ 214748364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89" name="Freeform 3201"/>
          <p:cNvSpPr>
            <a:spLocks noEditPoints="1"/>
          </p:cNvSpPr>
          <p:nvPr/>
        </p:nvSpPr>
        <p:spPr bwMode="auto">
          <a:xfrm>
            <a:off x="5992416" y="3181350"/>
            <a:ext cx="7144" cy="7144"/>
          </a:xfrm>
          <a:custGeom>
            <a:avLst/>
            <a:gdLst>
              <a:gd name="T0" fmla="*/ 0 w 78"/>
              <a:gd name="T1" fmla="*/ 0 h 86"/>
              <a:gd name="T2" fmla="*/ 2147483647 w 78"/>
              <a:gd name="T3" fmla="*/ 0 h 86"/>
              <a:gd name="T4" fmla="*/ 2147483647 w 78"/>
              <a:gd name="T5" fmla="*/ 2147483647 h 86"/>
              <a:gd name="T6" fmla="*/ 0 w 78"/>
              <a:gd name="T7" fmla="*/ 2147483647 h 86"/>
              <a:gd name="T8" fmla="*/ 0 w 78"/>
              <a:gd name="T9" fmla="*/ 0 h 86"/>
              <a:gd name="T10" fmla="*/ 2147483647 w 78"/>
              <a:gd name="T11" fmla="*/ 2147483647 h 86"/>
              <a:gd name="T12" fmla="*/ 2147483647 w 78"/>
              <a:gd name="T13" fmla="*/ 2147483647 h 86"/>
              <a:gd name="T14" fmla="*/ 2147483647 w 78"/>
              <a:gd name="T15" fmla="*/ 2147483647 h 86"/>
              <a:gd name="T16" fmla="*/ 2147483647 w 78"/>
              <a:gd name="T17" fmla="*/ 2147483647 h 86"/>
              <a:gd name="T18" fmla="*/ 2147483647 w 78"/>
              <a:gd name="T19" fmla="*/ 214748364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0" name="Freeform 3202"/>
          <p:cNvSpPr>
            <a:spLocks noEditPoints="1"/>
          </p:cNvSpPr>
          <p:nvPr/>
        </p:nvSpPr>
        <p:spPr bwMode="auto">
          <a:xfrm>
            <a:off x="5993606" y="3181350"/>
            <a:ext cx="5954" cy="7144"/>
          </a:xfrm>
          <a:custGeom>
            <a:avLst/>
            <a:gdLst>
              <a:gd name="T0" fmla="*/ 0 w 71"/>
              <a:gd name="T1" fmla="*/ 0 h 79"/>
              <a:gd name="T2" fmla="*/ 2147483647 w 71"/>
              <a:gd name="T3" fmla="*/ 0 h 79"/>
              <a:gd name="T4" fmla="*/ 2147483647 w 71"/>
              <a:gd name="T5" fmla="*/ 0 h 79"/>
              <a:gd name="T6" fmla="*/ 0 w 71"/>
              <a:gd name="T7" fmla="*/ 0 h 79"/>
              <a:gd name="T8" fmla="*/ 0 w 71"/>
              <a:gd name="T9" fmla="*/ 0 h 79"/>
              <a:gd name="T10" fmla="*/ 2147483647 w 71"/>
              <a:gd name="T11" fmla="*/ 0 h 79"/>
              <a:gd name="T12" fmla="*/ 2147483647 w 71"/>
              <a:gd name="T13" fmla="*/ 0 h 79"/>
              <a:gd name="T14" fmla="*/ 2147483647 w 71"/>
              <a:gd name="T15" fmla="*/ 0 h 79"/>
              <a:gd name="T16" fmla="*/ 2147483647 w 71"/>
              <a:gd name="T17" fmla="*/ 0 h 79"/>
              <a:gd name="T18" fmla="*/ 2147483647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1" name="Freeform 3203"/>
          <p:cNvSpPr>
            <a:spLocks noEditPoints="1"/>
          </p:cNvSpPr>
          <p:nvPr/>
        </p:nvSpPr>
        <p:spPr bwMode="auto">
          <a:xfrm>
            <a:off x="5993606" y="3181350"/>
            <a:ext cx="5954" cy="5954"/>
          </a:xfrm>
          <a:custGeom>
            <a:avLst/>
            <a:gdLst>
              <a:gd name="T0" fmla="*/ 0 w 63"/>
              <a:gd name="T1" fmla="*/ 0 h 71"/>
              <a:gd name="T2" fmla="*/ 2147483647 w 63"/>
              <a:gd name="T3" fmla="*/ 0 h 71"/>
              <a:gd name="T4" fmla="*/ 2147483647 w 63"/>
              <a:gd name="T5" fmla="*/ 2147483647 h 71"/>
              <a:gd name="T6" fmla="*/ 0 w 63"/>
              <a:gd name="T7" fmla="*/ 2147483647 h 71"/>
              <a:gd name="T8" fmla="*/ 0 w 63"/>
              <a:gd name="T9" fmla="*/ 0 h 71"/>
              <a:gd name="T10" fmla="*/ 2147483647 w 63"/>
              <a:gd name="T11" fmla="*/ 2147483647 h 71"/>
              <a:gd name="T12" fmla="*/ 2147483647 w 63"/>
              <a:gd name="T13" fmla="*/ 2147483647 h 71"/>
              <a:gd name="T14" fmla="*/ 2147483647 w 63"/>
              <a:gd name="T15" fmla="*/ 2147483647 h 71"/>
              <a:gd name="T16" fmla="*/ 2147483647 w 63"/>
              <a:gd name="T17" fmla="*/ 2147483647 h 71"/>
              <a:gd name="T18" fmla="*/ 2147483647 w 63"/>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2" name="Freeform 3204"/>
          <p:cNvSpPr>
            <a:spLocks noEditPoints="1"/>
          </p:cNvSpPr>
          <p:nvPr/>
        </p:nvSpPr>
        <p:spPr bwMode="auto">
          <a:xfrm>
            <a:off x="5993606" y="3182541"/>
            <a:ext cx="5954" cy="4763"/>
          </a:xfrm>
          <a:custGeom>
            <a:avLst/>
            <a:gdLst>
              <a:gd name="T0" fmla="*/ 0 w 56"/>
              <a:gd name="T1" fmla="*/ 0 h 63"/>
              <a:gd name="T2" fmla="*/ 2147483647 w 56"/>
              <a:gd name="T3" fmla="*/ 0 h 63"/>
              <a:gd name="T4" fmla="*/ 2147483647 w 56"/>
              <a:gd name="T5" fmla="*/ 2147483647 h 63"/>
              <a:gd name="T6" fmla="*/ 0 w 56"/>
              <a:gd name="T7" fmla="*/ 2147483647 h 63"/>
              <a:gd name="T8" fmla="*/ 0 w 56"/>
              <a:gd name="T9" fmla="*/ 0 h 63"/>
              <a:gd name="T10" fmla="*/ 2147483647 w 56"/>
              <a:gd name="T11" fmla="*/ 2147483647 h 63"/>
              <a:gd name="T12" fmla="*/ 2147483647 w 56"/>
              <a:gd name="T13" fmla="*/ 2147483647 h 63"/>
              <a:gd name="T14" fmla="*/ 2147483647 w 56"/>
              <a:gd name="T15" fmla="*/ 2147483647 h 63"/>
              <a:gd name="T16" fmla="*/ 2147483647 w 56"/>
              <a:gd name="T17" fmla="*/ 2147483647 h 63"/>
              <a:gd name="T18" fmla="*/ 2147483647 w 5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3" name="Freeform 3205"/>
          <p:cNvSpPr>
            <a:spLocks noEditPoints="1"/>
          </p:cNvSpPr>
          <p:nvPr/>
        </p:nvSpPr>
        <p:spPr bwMode="auto">
          <a:xfrm>
            <a:off x="5994797" y="3182541"/>
            <a:ext cx="3572" cy="4763"/>
          </a:xfrm>
          <a:custGeom>
            <a:avLst/>
            <a:gdLst>
              <a:gd name="T0" fmla="*/ 0 w 48"/>
              <a:gd name="T1" fmla="*/ 0 h 55"/>
              <a:gd name="T2" fmla="*/ 2147483647 w 48"/>
              <a:gd name="T3" fmla="*/ 0 h 55"/>
              <a:gd name="T4" fmla="*/ 2147483647 w 48"/>
              <a:gd name="T5" fmla="*/ 2147483647 h 55"/>
              <a:gd name="T6" fmla="*/ 0 w 48"/>
              <a:gd name="T7" fmla="*/ 2147483647 h 55"/>
              <a:gd name="T8" fmla="*/ 0 w 48"/>
              <a:gd name="T9" fmla="*/ 0 h 55"/>
              <a:gd name="T10" fmla="*/ 2147483647 w 48"/>
              <a:gd name="T11" fmla="*/ 2147483647 h 55"/>
              <a:gd name="T12" fmla="*/ 2147483647 w 48"/>
              <a:gd name="T13" fmla="*/ 2147483647 h 55"/>
              <a:gd name="T14" fmla="*/ 2147483647 w 48"/>
              <a:gd name="T15" fmla="*/ 2147483647 h 55"/>
              <a:gd name="T16" fmla="*/ 2147483647 w 48"/>
              <a:gd name="T17" fmla="*/ 2147483647 h 55"/>
              <a:gd name="T18" fmla="*/ 2147483647 w 48"/>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4" name="Freeform 3206"/>
          <p:cNvSpPr>
            <a:spLocks noEditPoints="1"/>
          </p:cNvSpPr>
          <p:nvPr/>
        </p:nvSpPr>
        <p:spPr bwMode="auto">
          <a:xfrm>
            <a:off x="5994797" y="3182541"/>
            <a:ext cx="3572" cy="3572"/>
          </a:xfrm>
          <a:custGeom>
            <a:avLst/>
            <a:gdLst>
              <a:gd name="T0" fmla="*/ 0 w 44"/>
              <a:gd name="T1" fmla="*/ 0 h 48"/>
              <a:gd name="T2" fmla="*/ 2147483647 w 44"/>
              <a:gd name="T3" fmla="*/ 0 h 48"/>
              <a:gd name="T4" fmla="*/ 2147483647 w 44"/>
              <a:gd name="T5" fmla="*/ 2147483647 h 48"/>
              <a:gd name="T6" fmla="*/ 0 w 44"/>
              <a:gd name="T7" fmla="*/ 2147483647 h 48"/>
              <a:gd name="T8" fmla="*/ 0 w 44"/>
              <a:gd name="T9" fmla="*/ 0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5" name="Freeform 3207"/>
          <p:cNvSpPr>
            <a:spLocks noEditPoints="1"/>
          </p:cNvSpPr>
          <p:nvPr/>
        </p:nvSpPr>
        <p:spPr bwMode="auto">
          <a:xfrm>
            <a:off x="5994797" y="3182541"/>
            <a:ext cx="3572" cy="3572"/>
          </a:xfrm>
          <a:custGeom>
            <a:avLst/>
            <a:gdLst>
              <a:gd name="T0" fmla="*/ 0 w 36"/>
              <a:gd name="T1" fmla="*/ 0 h 40"/>
              <a:gd name="T2" fmla="*/ 2147483647 w 36"/>
              <a:gd name="T3" fmla="*/ 0 h 40"/>
              <a:gd name="T4" fmla="*/ 2147483647 w 36"/>
              <a:gd name="T5" fmla="*/ 2147483647 h 40"/>
              <a:gd name="T6" fmla="*/ 0 w 36"/>
              <a:gd name="T7" fmla="*/ 2147483647 h 40"/>
              <a:gd name="T8" fmla="*/ 0 w 36"/>
              <a:gd name="T9" fmla="*/ 0 h 40"/>
              <a:gd name="T10" fmla="*/ 2147483647 w 36"/>
              <a:gd name="T11" fmla="*/ 2147483647 h 40"/>
              <a:gd name="T12" fmla="*/ 2147483647 w 36"/>
              <a:gd name="T13" fmla="*/ 2147483647 h 40"/>
              <a:gd name="T14" fmla="*/ 2147483647 w 36"/>
              <a:gd name="T15" fmla="*/ 2147483647 h 40"/>
              <a:gd name="T16" fmla="*/ 2147483647 w 36"/>
              <a:gd name="T17" fmla="*/ 2147483647 h 40"/>
              <a:gd name="T18" fmla="*/ 2147483647 w 36"/>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6" name="Freeform 3208"/>
          <p:cNvSpPr>
            <a:spLocks noEditPoints="1"/>
          </p:cNvSpPr>
          <p:nvPr/>
        </p:nvSpPr>
        <p:spPr bwMode="auto">
          <a:xfrm>
            <a:off x="5994798" y="3183732"/>
            <a:ext cx="2381" cy="238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7" name="Freeform 3209"/>
          <p:cNvSpPr>
            <a:spLocks noEditPoints="1"/>
          </p:cNvSpPr>
          <p:nvPr/>
        </p:nvSpPr>
        <p:spPr bwMode="auto">
          <a:xfrm>
            <a:off x="5995988" y="3183732"/>
            <a:ext cx="1191" cy="238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8" name="Freeform 3210"/>
          <p:cNvSpPr>
            <a:spLocks noEditPoints="1"/>
          </p:cNvSpPr>
          <p:nvPr/>
        </p:nvSpPr>
        <p:spPr bwMode="auto">
          <a:xfrm>
            <a:off x="5995988" y="3183731"/>
            <a:ext cx="1191" cy="1191"/>
          </a:xfrm>
          <a:custGeom>
            <a:avLst/>
            <a:gdLst>
              <a:gd name="T0" fmla="*/ 0 w 14"/>
              <a:gd name="T1" fmla="*/ 0 h 15"/>
              <a:gd name="T2" fmla="*/ 0 w 14"/>
              <a:gd name="T3" fmla="*/ 0 h 15"/>
              <a:gd name="T4" fmla="*/ 0 w 14"/>
              <a:gd name="T5" fmla="*/ 2147483647 h 15"/>
              <a:gd name="T6" fmla="*/ 0 w 14"/>
              <a:gd name="T7" fmla="*/ 2147483647 h 15"/>
              <a:gd name="T8" fmla="*/ 0 w 14"/>
              <a:gd name="T9" fmla="*/ 0 h 15"/>
              <a:gd name="T10" fmla="*/ 0 w 14"/>
              <a:gd name="T11" fmla="*/ 2147483647 h 15"/>
              <a:gd name="T12" fmla="*/ 0 w 14"/>
              <a:gd name="T13" fmla="*/ 2147483647 h 15"/>
              <a:gd name="T14" fmla="*/ 0 w 14"/>
              <a:gd name="T15" fmla="*/ 2147483647 h 15"/>
              <a:gd name="T16" fmla="*/ 0 w 14"/>
              <a:gd name="T17" fmla="*/ 2147483647 h 15"/>
              <a:gd name="T18" fmla="*/ 0 w 14"/>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699" name="Freeform 3211"/>
          <p:cNvSpPr>
            <a:spLocks noEditPoints="1"/>
          </p:cNvSpPr>
          <p:nvPr/>
        </p:nvSpPr>
        <p:spPr bwMode="auto">
          <a:xfrm>
            <a:off x="5995988" y="3184922"/>
            <a:ext cx="1191" cy="0"/>
          </a:xfrm>
          <a:custGeom>
            <a:avLst/>
            <a:gdLst>
              <a:gd name="T0" fmla="*/ 0 w 6"/>
              <a:gd name="T1" fmla="*/ 0 h 7"/>
              <a:gd name="T2" fmla="*/ 2147483647 w 6"/>
              <a:gd name="T3" fmla="*/ 0 h 7"/>
              <a:gd name="T4" fmla="*/ 2147483647 w 6"/>
              <a:gd name="T5" fmla="*/ 0 h 7"/>
              <a:gd name="T6" fmla="*/ 0 w 6"/>
              <a:gd name="T7" fmla="*/ 0 h 7"/>
              <a:gd name="T8" fmla="*/ 0 w 6"/>
              <a:gd name="T9" fmla="*/ 0 h 7"/>
              <a:gd name="T10" fmla="*/ 2147483647 w 6"/>
              <a:gd name="T11" fmla="*/ 0 h 7"/>
              <a:gd name="T12" fmla="*/ 2147483647 w 6"/>
              <a:gd name="T13" fmla="*/ 0 h 7"/>
              <a:gd name="T14" fmla="*/ 2147483647 w 6"/>
              <a:gd name="T15" fmla="*/ 0 h 7"/>
              <a:gd name="T16" fmla="*/ 2147483647 w 6"/>
              <a:gd name="T17" fmla="*/ 0 h 7"/>
              <a:gd name="T18" fmla="*/ 2147483647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0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0" name="Freeform 3212"/>
          <p:cNvSpPr>
            <a:spLocks/>
          </p:cNvSpPr>
          <p:nvPr/>
        </p:nvSpPr>
        <p:spPr bwMode="auto">
          <a:xfrm>
            <a:off x="5991225" y="3178969"/>
            <a:ext cx="10716" cy="10716"/>
          </a:xfrm>
          <a:custGeom>
            <a:avLst/>
            <a:gdLst>
              <a:gd name="T0" fmla="*/ 0 w 119"/>
              <a:gd name="T1" fmla="*/ 2147483647 h 132"/>
              <a:gd name="T2" fmla="*/ 0 w 119"/>
              <a:gd name="T3" fmla="*/ 2147483647 h 132"/>
              <a:gd name="T4" fmla="*/ 0 w 119"/>
              <a:gd name="T5" fmla="*/ 2147483647 h 132"/>
              <a:gd name="T6" fmla="*/ 0 w 119"/>
              <a:gd name="T7" fmla="*/ 2147483647 h 132"/>
              <a:gd name="T8" fmla="*/ 0 w 119"/>
              <a:gd name="T9" fmla="*/ 2147483647 h 132"/>
              <a:gd name="T10" fmla="*/ 0 w 119"/>
              <a:gd name="T11" fmla="*/ 2147483647 h 132"/>
              <a:gd name="T12" fmla="*/ 0 w 119"/>
              <a:gd name="T13" fmla="*/ 2147483647 h 132"/>
              <a:gd name="T14" fmla="*/ 0 w 119"/>
              <a:gd name="T15" fmla="*/ 2147483647 h 132"/>
              <a:gd name="T16" fmla="*/ 0 w 119"/>
              <a:gd name="T17" fmla="*/ 2147483647 h 132"/>
              <a:gd name="T18" fmla="*/ 0 w 119"/>
              <a:gd name="T19" fmla="*/ 2147483647 h 132"/>
              <a:gd name="T20" fmla="*/ 0 w 119"/>
              <a:gd name="T21" fmla="*/ 2147483647 h 132"/>
              <a:gd name="T22" fmla="*/ 0 w 119"/>
              <a:gd name="T23" fmla="*/ 2147483647 h 132"/>
              <a:gd name="T24" fmla="*/ 0 w 119"/>
              <a:gd name="T25" fmla="*/ 2147483647 h 132"/>
              <a:gd name="T26" fmla="*/ 0 w 119"/>
              <a:gd name="T27" fmla="*/ 2147483647 h 132"/>
              <a:gd name="T28" fmla="*/ 0 w 119"/>
              <a:gd name="T29" fmla="*/ 0 h 132"/>
              <a:gd name="T30" fmla="*/ 0 w 119"/>
              <a:gd name="T31" fmla="*/ 2147483647 h 132"/>
              <a:gd name="T32" fmla="*/ 0 w 119"/>
              <a:gd name="T33" fmla="*/ 2147483647 h 132"/>
              <a:gd name="T34" fmla="*/ 0 w 119"/>
              <a:gd name="T35" fmla="*/ 2147483647 h 132"/>
              <a:gd name="T36" fmla="*/ 0 w 119"/>
              <a:gd name="T37" fmla="*/ 2147483647 h 132"/>
              <a:gd name="T38" fmla="*/ 0 w 119"/>
              <a:gd name="T39" fmla="*/ 2147483647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1" name="Freeform 3213"/>
          <p:cNvSpPr>
            <a:spLocks noEditPoints="1"/>
          </p:cNvSpPr>
          <p:nvPr/>
        </p:nvSpPr>
        <p:spPr bwMode="auto">
          <a:xfrm>
            <a:off x="5991225" y="3178969"/>
            <a:ext cx="10716" cy="10716"/>
          </a:xfrm>
          <a:custGeom>
            <a:avLst/>
            <a:gdLst>
              <a:gd name="T0" fmla="*/ 0 w 121"/>
              <a:gd name="T1" fmla="*/ 0 h 132"/>
              <a:gd name="T2" fmla="*/ 0 w 121"/>
              <a:gd name="T3" fmla="*/ 0 h 132"/>
              <a:gd name="T4" fmla="*/ 0 w 121"/>
              <a:gd name="T5" fmla="*/ 2147483647 h 132"/>
              <a:gd name="T6" fmla="*/ 0 w 121"/>
              <a:gd name="T7" fmla="*/ 2147483647 h 132"/>
              <a:gd name="T8" fmla="*/ 0 w 121"/>
              <a:gd name="T9" fmla="*/ 0 h 132"/>
              <a:gd name="T10" fmla="*/ 0 w 121"/>
              <a:gd name="T11" fmla="*/ 2147483647 h 132"/>
              <a:gd name="T12" fmla="*/ 0 w 121"/>
              <a:gd name="T13" fmla="*/ 2147483647 h 132"/>
              <a:gd name="T14" fmla="*/ 0 w 121"/>
              <a:gd name="T15" fmla="*/ 2147483647 h 132"/>
              <a:gd name="T16" fmla="*/ 0 w 121"/>
              <a:gd name="T17" fmla="*/ 2147483647 h 132"/>
              <a:gd name="T18" fmla="*/ 0 w 121"/>
              <a:gd name="T19" fmla="*/ 214748364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2" name="Freeform 3214"/>
          <p:cNvSpPr>
            <a:spLocks noEditPoints="1"/>
          </p:cNvSpPr>
          <p:nvPr/>
        </p:nvSpPr>
        <p:spPr bwMode="auto">
          <a:xfrm>
            <a:off x="5991225" y="3180160"/>
            <a:ext cx="10716" cy="952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3" name="Freeform 3215"/>
          <p:cNvSpPr>
            <a:spLocks noEditPoints="1"/>
          </p:cNvSpPr>
          <p:nvPr/>
        </p:nvSpPr>
        <p:spPr bwMode="auto">
          <a:xfrm>
            <a:off x="5991225" y="3180160"/>
            <a:ext cx="9525" cy="952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4" name="Freeform 3216"/>
          <p:cNvSpPr>
            <a:spLocks noEditPoints="1"/>
          </p:cNvSpPr>
          <p:nvPr/>
        </p:nvSpPr>
        <p:spPr bwMode="auto">
          <a:xfrm>
            <a:off x="5992416" y="3180160"/>
            <a:ext cx="8334" cy="8334"/>
          </a:xfrm>
          <a:custGeom>
            <a:avLst/>
            <a:gdLst>
              <a:gd name="T0" fmla="*/ 0 w 98"/>
              <a:gd name="T1" fmla="*/ 0 h 109"/>
              <a:gd name="T2" fmla="*/ 2147483647 w 98"/>
              <a:gd name="T3" fmla="*/ 0 h 109"/>
              <a:gd name="T4" fmla="*/ 2147483647 w 98"/>
              <a:gd name="T5" fmla="*/ 0 h 109"/>
              <a:gd name="T6" fmla="*/ 0 w 98"/>
              <a:gd name="T7" fmla="*/ 0 h 109"/>
              <a:gd name="T8" fmla="*/ 0 w 98"/>
              <a:gd name="T9" fmla="*/ 0 h 109"/>
              <a:gd name="T10" fmla="*/ 2147483647 w 98"/>
              <a:gd name="T11" fmla="*/ 0 h 109"/>
              <a:gd name="T12" fmla="*/ 2147483647 w 98"/>
              <a:gd name="T13" fmla="*/ 0 h 109"/>
              <a:gd name="T14" fmla="*/ 2147483647 w 98"/>
              <a:gd name="T15" fmla="*/ 0 h 109"/>
              <a:gd name="T16" fmla="*/ 2147483647 w 98"/>
              <a:gd name="T17" fmla="*/ 0 h 109"/>
              <a:gd name="T18" fmla="*/ 2147483647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5" name="Freeform 3217"/>
          <p:cNvSpPr>
            <a:spLocks noEditPoints="1"/>
          </p:cNvSpPr>
          <p:nvPr/>
        </p:nvSpPr>
        <p:spPr bwMode="auto">
          <a:xfrm>
            <a:off x="5992416" y="3180160"/>
            <a:ext cx="8334" cy="8334"/>
          </a:xfrm>
          <a:custGeom>
            <a:avLst/>
            <a:gdLst>
              <a:gd name="T0" fmla="*/ 0 w 90"/>
              <a:gd name="T1" fmla="*/ 0 h 101"/>
              <a:gd name="T2" fmla="*/ 2147483647 w 90"/>
              <a:gd name="T3" fmla="*/ 0 h 101"/>
              <a:gd name="T4" fmla="*/ 2147483647 w 90"/>
              <a:gd name="T5" fmla="*/ 2147483647 h 101"/>
              <a:gd name="T6" fmla="*/ 0 w 90"/>
              <a:gd name="T7" fmla="*/ 2147483647 h 101"/>
              <a:gd name="T8" fmla="*/ 0 w 90"/>
              <a:gd name="T9" fmla="*/ 0 h 101"/>
              <a:gd name="T10" fmla="*/ 2147483647 w 90"/>
              <a:gd name="T11" fmla="*/ 2147483647 h 101"/>
              <a:gd name="T12" fmla="*/ 2147483647 w 90"/>
              <a:gd name="T13" fmla="*/ 2147483647 h 101"/>
              <a:gd name="T14" fmla="*/ 2147483647 w 90"/>
              <a:gd name="T15" fmla="*/ 2147483647 h 101"/>
              <a:gd name="T16" fmla="*/ 2147483647 w 90"/>
              <a:gd name="T17" fmla="*/ 2147483647 h 101"/>
              <a:gd name="T18" fmla="*/ 2147483647 w 90"/>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6" name="Freeform 3218"/>
          <p:cNvSpPr>
            <a:spLocks noEditPoints="1"/>
          </p:cNvSpPr>
          <p:nvPr/>
        </p:nvSpPr>
        <p:spPr bwMode="auto">
          <a:xfrm>
            <a:off x="5992416" y="3181350"/>
            <a:ext cx="8334" cy="7144"/>
          </a:xfrm>
          <a:custGeom>
            <a:avLst/>
            <a:gdLst>
              <a:gd name="T0" fmla="*/ 0 w 86"/>
              <a:gd name="T1" fmla="*/ 0 h 94"/>
              <a:gd name="T2" fmla="*/ 2147483647 w 86"/>
              <a:gd name="T3" fmla="*/ 0 h 94"/>
              <a:gd name="T4" fmla="*/ 2147483647 w 86"/>
              <a:gd name="T5" fmla="*/ 2147483647 h 94"/>
              <a:gd name="T6" fmla="*/ 0 w 86"/>
              <a:gd name="T7" fmla="*/ 2147483647 h 94"/>
              <a:gd name="T8" fmla="*/ 0 w 86"/>
              <a:gd name="T9" fmla="*/ 0 h 94"/>
              <a:gd name="T10" fmla="*/ 2147483647 w 86"/>
              <a:gd name="T11" fmla="*/ 2147483647 h 94"/>
              <a:gd name="T12" fmla="*/ 2147483647 w 86"/>
              <a:gd name="T13" fmla="*/ 2147483647 h 94"/>
              <a:gd name="T14" fmla="*/ 2147483647 w 86"/>
              <a:gd name="T15" fmla="*/ 2147483647 h 94"/>
              <a:gd name="T16" fmla="*/ 2147483647 w 86"/>
              <a:gd name="T17" fmla="*/ 2147483647 h 94"/>
              <a:gd name="T18" fmla="*/ 2147483647 w 86"/>
              <a:gd name="T19" fmla="*/ 2147483647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7" name="Freeform 3219"/>
          <p:cNvSpPr>
            <a:spLocks noEditPoints="1"/>
          </p:cNvSpPr>
          <p:nvPr/>
        </p:nvSpPr>
        <p:spPr bwMode="auto">
          <a:xfrm>
            <a:off x="5992416" y="3181350"/>
            <a:ext cx="7144" cy="7144"/>
          </a:xfrm>
          <a:custGeom>
            <a:avLst/>
            <a:gdLst>
              <a:gd name="T0" fmla="*/ 0 w 78"/>
              <a:gd name="T1" fmla="*/ 0 h 86"/>
              <a:gd name="T2" fmla="*/ 2147483647 w 78"/>
              <a:gd name="T3" fmla="*/ 0 h 86"/>
              <a:gd name="T4" fmla="*/ 2147483647 w 78"/>
              <a:gd name="T5" fmla="*/ 2147483647 h 86"/>
              <a:gd name="T6" fmla="*/ 0 w 78"/>
              <a:gd name="T7" fmla="*/ 2147483647 h 86"/>
              <a:gd name="T8" fmla="*/ 0 w 78"/>
              <a:gd name="T9" fmla="*/ 0 h 86"/>
              <a:gd name="T10" fmla="*/ 2147483647 w 78"/>
              <a:gd name="T11" fmla="*/ 2147483647 h 86"/>
              <a:gd name="T12" fmla="*/ 2147483647 w 78"/>
              <a:gd name="T13" fmla="*/ 2147483647 h 86"/>
              <a:gd name="T14" fmla="*/ 2147483647 w 78"/>
              <a:gd name="T15" fmla="*/ 2147483647 h 86"/>
              <a:gd name="T16" fmla="*/ 2147483647 w 78"/>
              <a:gd name="T17" fmla="*/ 2147483647 h 86"/>
              <a:gd name="T18" fmla="*/ 2147483647 w 78"/>
              <a:gd name="T19" fmla="*/ 2147483647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8" name="Freeform 3220"/>
          <p:cNvSpPr>
            <a:spLocks noEditPoints="1"/>
          </p:cNvSpPr>
          <p:nvPr/>
        </p:nvSpPr>
        <p:spPr bwMode="auto">
          <a:xfrm>
            <a:off x="5993606" y="3181350"/>
            <a:ext cx="5954" cy="7144"/>
          </a:xfrm>
          <a:custGeom>
            <a:avLst/>
            <a:gdLst>
              <a:gd name="T0" fmla="*/ 0 w 71"/>
              <a:gd name="T1" fmla="*/ 0 h 79"/>
              <a:gd name="T2" fmla="*/ 2147483647 w 71"/>
              <a:gd name="T3" fmla="*/ 0 h 79"/>
              <a:gd name="T4" fmla="*/ 2147483647 w 71"/>
              <a:gd name="T5" fmla="*/ 0 h 79"/>
              <a:gd name="T6" fmla="*/ 0 w 71"/>
              <a:gd name="T7" fmla="*/ 0 h 79"/>
              <a:gd name="T8" fmla="*/ 0 w 71"/>
              <a:gd name="T9" fmla="*/ 0 h 79"/>
              <a:gd name="T10" fmla="*/ 2147483647 w 71"/>
              <a:gd name="T11" fmla="*/ 0 h 79"/>
              <a:gd name="T12" fmla="*/ 2147483647 w 71"/>
              <a:gd name="T13" fmla="*/ 0 h 79"/>
              <a:gd name="T14" fmla="*/ 2147483647 w 71"/>
              <a:gd name="T15" fmla="*/ 0 h 79"/>
              <a:gd name="T16" fmla="*/ 2147483647 w 71"/>
              <a:gd name="T17" fmla="*/ 0 h 79"/>
              <a:gd name="T18" fmla="*/ 2147483647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09" name="Freeform 3221"/>
          <p:cNvSpPr>
            <a:spLocks noEditPoints="1"/>
          </p:cNvSpPr>
          <p:nvPr/>
        </p:nvSpPr>
        <p:spPr bwMode="auto">
          <a:xfrm>
            <a:off x="5993606" y="3181350"/>
            <a:ext cx="5954" cy="5954"/>
          </a:xfrm>
          <a:custGeom>
            <a:avLst/>
            <a:gdLst>
              <a:gd name="T0" fmla="*/ 0 w 63"/>
              <a:gd name="T1" fmla="*/ 0 h 71"/>
              <a:gd name="T2" fmla="*/ 2147483647 w 63"/>
              <a:gd name="T3" fmla="*/ 0 h 71"/>
              <a:gd name="T4" fmla="*/ 2147483647 w 63"/>
              <a:gd name="T5" fmla="*/ 2147483647 h 71"/>
              <a:gd name="T6" fmla="*/ 0 w 63"/>
              <a:gd name="T7" fmla="*/ 2147483647 h 71"/>
              <a:gd name="T8" fmla="*/ 0 w 63"/>
              <a:gd name="T9" fmla="*/ 0 h 71"/>
              <a:gd name="T10" fmla="*/ 2147483647 w 63"/>
              <a:gd name="T11" fmla="*/ 2147483647 h 71"/>
              <a:gd name="T12" fmla="*/ 2147483647 w 63"/>
              <a:gd name="T13" fmla="*/ 2147483647 h 71"/>
              <a:gd name="T14" fmla="*/ 2147483647 w 63"/>
              <a:gd name="T15" fmla="*/ 2147483647 h 71"/>
              <a:gd name="T16" fmla="*/ 2147483647 w 63"/>
              <a:gd name="T17" fmla="*/ 2147483647 h 71"/>
              <a:gd name="T18" fmla="*/ 2147483647 w 63"/>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0" name="Freeform 3222"/>
          <p:cNvSpPr>
            <a:spLocks noEditPoints="1"/>
          </p:cNvSpPr>
          <p:nvPr/>
        </p:nvSpPr>
        <p:spPr bwMode="auto">
          <a:xfrm>
            <a:off x="5993606" y="3182541"/>
            <a:ext cx="5954" cy="4763"/>
          </a:xfrm>
          <a:custGeom>
            <a:avLst/>
            <a:gdLst>
              <a:gd name="T0" fmla="*/ 0 w 56"/>
              <a:gd name="T1" fmla="*/ 0 h 63"/>
              <a:gd name="T2" fmla="*/ 2147483647 w 56"/>
              <a:gd name="T3" fmla="*/ 0 h 63"/>
              <a:gd name="T4" fmla="*/ 2147483647 w 56"/>
              <a:gd name="T5" fmla="*/ 2147483647 h 63"/>
              <a:gd name="T6" fmla="*/ 0 w 56"/>
              <a:gd name="T7" fmla="*/ 2147483647 h 63"/>
              <a:gd name="T8" fmla="*/ 0 w 56"/>
              <a:gd name="T9" fmla="*/ 0 h 63"/>
              <a:gd name="T10" fmla="*/ 2147483647 w 56"/>
              <a:gd name="T11" fmla="*/ 2147483647 h 63"/>
              <a:gd name="T12" fmla="*/ 2147483647 w 56"/>
              <a:gd name="T13" fmla="*/ 2147483647 h 63"/>
              <a:gd name="T14" fmla="*/ 2147483647 w 56"/>
              <a:gd name="T15" fmla="*/ 2147483647 h 63"/>
              <a:gd name="T16" fmla="*/ 2147483647 w 56"/>
              <a:gd name="T17" fmla="*/ 2147483647 h 63"/>
              <a:gd name="T18" fmla="*/ 2147483647 w 56"/>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1" name="Freeform 3223"/>
          <p:cNvSpPr>
            <a:spLocks noEditPoints="1"/>
          </p:cNvSpPr>
          <p:nvPr/>
        </p:nvSpPr>
        <p:spPr bwMode="auto">
          <a:xfrm>
            <a:off x="5994797" y="3182541"/>
            <a:ext cx="3572" cy="4763"/>
          </a:xfrm>
          <a:custGeom>
            <a:avLst/>
            <a:gdLst>
              <a:gd name="T0" fmla="*/ 0 w 48"/>
              <a:gd name="T1" fmla="*/ 0 h 55"/>
              <a:gd name="T2" fmla="*/ 2147483647 w 48"/>
              <a:gd name="T3" fmla="*/ 0 h 55"/>
              <a:gd name="T4" fmla="*/ 2147483647 w 48"/>
              <a:gd name="T5" fmla="*/ 2147483647 h 55"/>
              <a:gd name="T6" fmla="*/ 0 w 48"/>
              <a:gd name="T7" fmla="*/ 2147483647 h 55"/>
              <a:gd name="T8" fmla="*/ 0 w 48"/>
              <a:gd name="T9" fmla="*/ 0 h 55"/>
              <a:gd name="T10" fmla="*/ 2147483647 w 48"/>
              <a:gd name="T11" fmla="*/ 2147483647 h 55"/>
              <a:gd name="T12" fmla="*/ 2147483647 w 48"/>
              <a:gd name="T13" fmla="*/ 2147483647 h 55"/>
              <a:gd name="T14" fmla="*/ 2147483647 w 48"/>
              <a:gd name="T15" fmla="*/ 2147483647 h 55"/>
              <a:gd name="T16" fmla="*/ 2147483647 w 48"/>
              <a:gd name="T17" fmla="*/ 2147483647 h 55"/>
              <a:gd name="T18" fmla="*/ 2147483647 w 48"/>
              <a:gd name="T19" fmla="*/ 2147483647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2" name="Freeform 3224"/>
          <p:cNvSpPr>
            <a:spLocks noEditPoints="1"/>
          </p:cNvSpPr>
          <p:nvPr/>
        </p:nvSpPr>
        <p:spPr bwMode="auto">
          <a:xfrm>
            <a:off x="5994797" y="3182541"/>
            <a:ext cx="3572" cy="3572"/>
          </a:xfrm>
          <a:custGeom>
            <a:avLst/>
            <a:gdLst>
              <a:gd name="T0" fmla="*/ 0 w 44"/>
              <a:gd name="T1" fmla="*/ 0 h 48"/>
              <a:gd name="T2" fmla="*/ 2147483647 w 44"/>
              <a:gd name="T3" fmla="*/ 0 h 48"/>
              <a:gd name="T4" fmla="*/ 2147483647 w 44"/>
              <a:gd name="T5" fmla="*/ 2147483647 h 48"/>
              <a:gd name="T6" fmla="*/ 0 w 44"/>
              <a:gd name="T7" fmla="*/ 2147483647 h 48"/>
              <a:gd name="T8" fmla="*/ 0 w 44"/>
              <a:gd name="T9" fmla="*/ 0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3" name="Freeform 3225"/>
          <p:cNvSpPr>
            <a:spLocks noEditPoints="1"/>
          </p:cNvSpPr>
          <p:nvPr/>
        </p:nvSpPr>
        <p:spPr bwMode="auto">
          <a:xfrm>
            <a:off x="5994797" y="3182541"/>
            <a:ext cx="3572" cy="3572"/>
          </a:xfrm>
          <a:custGeom>
            <a:avLst/>
            <a:gdLst>
              <a:gd name="T0" fmla="*/ 0 w 36"/>
              <a:gd name="T1" fmla="*/ 0 h 40"/>
              <a:gd name="T2" fmla="*/ 2147483647 w 36"/>
              <a:gd name="T3" fmla="*/ 0 h 40"/>
              <a:gd name="T4" fmla="*/ 2147483647 w 36"/>
              <a:gd name="T5" fmla="*/ 2147483647 h 40"/>
              <a:gd name="T6" fmla="*/ 0 w 36"/>
              <a:gd name="T7" fmla="*/ 2147483647 h 40"/>
              <a:gd name="T8" fmla="*/ 0 w 36"/>
              <a:gd name="T9" fmla="*/ 0 h 40"/>
              <a:gd name="T10" fmla="*/ 2147483647 w 36"/>
              <a:gd name="T11" fmla="*/ 2147483647 h 40"/>
              <a:gd name="T12" fmla="*/ 2147483647 w 36"/>
              <a:gd name="T13" fmla="*/ 2147483647 h 40"/>
              <a:gd name="T14" fmla="*/ 2147483647 w 36"/>
              <a:gd name="T15" fmla="*/ 2147483647 h 40"/>
              <a:gd name="T16" fmla="*/ 2147483647 w 36"/>
              <a:gd name="T17" fmla="*/ 2147483647 h 40"/>
              <a:gd name="T18" fmla="*/ 2147483647 w 36"/>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4" name="Freeform 3226"/>
          <p:cNvSpPr>
            <a:spLocks noEditPoints="1"/>
          </p:cNvSpPr>
          <p:nvPr/>
        </p:nvSpPr>
        <p:spPr bwMode="auto">
          <a:xfrm>
            <a:off x="5994798" y="3183732"/>
            <a:ext cx="2381" cy="238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5" name="Freeform 3227"/>
          <p:cNvSpPr>
            <a:spLocks noEditPoints="1"/>
          </p:cNvSpPr>
          <p:nvPr/>
        </p:nvSpPr>
        <p:spPr bwMode="auto">
          <a:xfrm>
            <a:off x="5995988" y="3183732"/>
            <a:ext cx="1191" cy="238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6" name="Freeform 3228"/>
          <p:cNvSpPr>
            <a:spLocks noEditPoints="1"/>
          </p:cNvSpPr>
          <p:nvPr/>
        </p:nvSpPr>
        <p:spPr bwMode="auto">
          <a:xfrm>
            <a:off x="5995988" y="3183731"/>
            <a:ext cx="1191" cy="1191"/>
          </a:xfrm>
          <a:custGeom>
            <a:avLst/>
            <a:gdLst>
              <a:gd name="T0" fmla="*/ 0 w 14"/>
              <a:gd name="T1" fmla="*/ 0 h 15"/>
              <a:gd name="T2" fmla="*/ 0 w 14"/>
              <a:gd name="T3" fmla="*/ 0 h 15"/>
              <a:gd name="T4" fmla="*/ 0 w 14"/>
              <a:gd name="T5" fmla="*/ 2147483647 h 15"/>
              <a:gd name="T6" fmla="*/ 0 w 14"/>
              <a:gd name="T7" fmla="*/ 2147483647 h 15"/>
              <a:gd name="T8" fmla="*/ 0 w 14"/>
              <a:gd name="T9" fmla="*/ 0 h 15"/>
              <a:gd name="T10" fmla="*/ 0 w 14"/>
              <a:gd name="T11" fmla="*/ 2147483647 h 15"/>
              <a:gd name="T12" fmla="*/ 0 w 14"/>
              <a:gd name="T13" fmla="*/ 2147483647 h 15"/>
              <a:gd name="T14" fmla="*/ 0 w 14"/>
              <a:gd name="T15" fmla="*/ 2147483647 h 15"/>
              <a:gd name="T16" fmla="*/ 0 w 14"/>
              <a:gd name="T17" fmla="*/ 2147483647 h 15"/>
              <a:gd name="T18" fmla="*/ 0 w 14"/>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7" name="Freeform 3229"/>
          <p:cNvSpPr>
            <a:spLocks noEditPoints="1"/>
          </p:cNvSpPr>
          <p:nvPr/>
        </p:nvSpPr>
        <p:spPr bwMode="auto">
          <a:xfrm>
            <a:off x="5995988" y="3184922"/>
            <a:ext cx="1191" cy="0"/>
          </a:xfrm>
          <a:custGeom>
            <a:avLst/>
            <a:gdLst>
              <a:gd name="T0" fmla="*/ 0 w 6"/>
              <a:gd name="T1" fmla="*/ 0 h 7"/>
              <a:gd name="T2" fmla="*/ 2147483647 w 6"/>
              <a:gd name="T3" fmla="*/ 0 h 7"/>
              <a:gd name="T4" fmla="*/ 2147483647 w 6"/>
              <a:gd name="T5" fmla="*/ 0 h 7"/>
              <a:gd name="T6" fmla="*/ 0 w 6"/>
              <a:gd name="T7" fmla="*/ 0 h 7"/>
              <a:gd name="T8" fmla="*/ 0 w 6"/>
              <a:gd name="T9" fmla="*/ 0 h 7"/>
              <a:gd name="T10" fmla="*/ 2147483647 w 6"/>
              <a:gd name="T11" fmla="*/ 0 h 7"/>
              <a:gd name="T12" fmla="*/ 2147483647 w 6"/>
              <a:gd name="T13" fmla="*/ 0 h 7"/>
              <a:gd name="T14" fmla="*/ 2147483647 w 6"/>
              <a:gd name="T15" fmla="*/ 0 h 7"/>
              <a:gd name="T16" fmla="*/ 2147483647 w 6"/>
              <a:gd name="T17" fmla="*/ 0 h 7"/>
              <a:gd name="T18" fmla="*/ 2147483647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0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18" name="Freeform 3230"/>
          <p:cNvSpPr>
            <a:spLocks/>
          </p:cNvSpPr>
          <p:nvPr/>
        </p:nvSpPr>
        <p:spPr bwMode="auto">
          <a:xfrm>
            <a:off x="5991225" y="3178969"/>
            <a:ext cx="10716" cy="10716"/>
          </a:xfrm>
          <a:custGeom>
            <a:avLst/>
            <a:gdLst>
              <a:gd name="T0" fmla="*/ 0 w 119"/>
              <a:gd name="T1" fmla="*/ 2147483647 h 132"/>
              <a:gd name="T2" fmla="*/ 0 w 119"/>
              <a:gd name="T3" fmla="*/ 2147483647 h 132"/>
              <a:gd name="T4" fmla="*/ 0 w 119"/>
              <a:gd name="T5" fmla="*/ 2147483647 h 132"/>
              <a:gd name="T6" fmla="*/ 0 w 119"/>
              <a:gd name="T7" fmla="*/ 2147483647 h 132"/>
              <a:gd name="T8" fmla="*/ 0 w 119"/>
              <a:gd name="T9" fmla="*/ 2147483647 h 132"/>
              <a:gd name="T10" fmla="*/ 0 w 119"/>
              <a:gd name="T11" fmla="*/ 2147483647 h 132"/>
              <a:gd name="T12" fmla="*/ 0 w 119"/>
              <a:gd name="T13" fmla="*/ 2147483647 h 132"/>
              <a:gd name="T14" fmla="*/ 0 w 119"/>
              <a:gd name="T15" fmla="*/ 2147483647 h 132"/>
              <a:gd name="T16" fmla="*/ 0 w 119"/>
              <a:gd name="T17" fmla="*/ 2147483647 h 132"/>
              <a:gd name="T18" fmla="*/ 0 w 119"/>
              <a:gd name="T19" fmla="*/ 2147483647 h 132"/>
              <a:gd name="T20" fmla="*/ 0 w 119"/>
              <a:gd name="T21" fmla="*/ 2147483647 h 132"/>
              <a:gd name="T22" fmla="*/ 0 w 119"/>
              <a:gd name="T23" fmla="*/ 2147483647 h 132"/>
              <a:gd name="T24" fmla="*/ 0 w 119"/>
              <a:gd name="T25" fmla="*/ 2147483647 h 132"/>
              <a:gd name="T26" fmla="*/ 0 w 119"/>
              <a:gd name="T27" fmla="*/ 2147483647 h 132"/>
              <a:gd name="T28" fmla="*/ 0 w 119"/>
              <a:gd name="T29" fmla="*/ 0 h 132"/>
              <a:gd name="T30" fmla="*/ 0 w 119"/>
              <a:gd name="T31" fmla="*/ 2147483647 h 132"/>
              <a:gd name="T32" fmla="*/ 0 w 119"/>
              <a:gd name="T33" fmla="*/ 2147483647 h 132"/>
              <a:gd name="T34" fmla="*/ 0 w 119"/>
              <a:gd name="T35" fmla="*/ 2147483647 h 132"/>
              <a:gd name="T36" fmla="*/ 0 w 119"/>
              <a:gd name="T37" fmla="*/ 2147483647 h 132"/>
              <a:gd name="T38" fmla="*/ 0 w 119"/>
              <a:gd name="T39" fmla="*/ 2147483647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719" name="Freeform 3231"/>
          <p:cNvSpPr>
            <a:spLocks/>
          </p:cNvSpPr>
          <p:nvPr/>
        </p:nvSpPr>
        <p:spPr bwMode="auto">
          <a:xfrm>
            <a:off x="5988844" y="3177778"/>
            <a:ext cx="15479" cy="14288"/>
          </a:xfrm>
          <a:custGeom>
            <a:avLst/>
            <a:gdLst>
              <a:gd name="T0" fmla="*/ 2147483647 w 167"/>
              <a:gd name="T1" fmla="*/ 0 h 167"/>
              <a:gd name="T2" fmla="*/ 2147483647 w 167"/>
              <a:gd name="T3" fmla="*/ 0 h 167"/>
              <a:gd name="T4" fmla="*/ 2147483647 w 167"/>
              <a:gd name="T5" fmla="*/ 0 h 167"/>
              <a:gd name="T6" fmla="*/ 2147483647 w 167"/>
              <a:gd name="T7" fmla="*/ 0 h 167"/>
              <a:gd name="T8" fmla="*/ 2147483647 w 167"/>
              <a:gd name="T9" fmla="*/ 0 h 167"/>
              <a:gd name="T10" fmla="*/ 2147483647 w 167"/>
              <a:gd name="T11" fmla="*/ 0 h 167"/>
              <a:gd name="T12" fmla="*/ 2147483647 w 167"/>
              <a:gd name="T13" fmla="*/ 0 h 167"/>
              <a:gd name="T14" fmla="*/ 2147483647 w 167"/>
              <a:gd name="T15" fmla="*/ 0 h 167"/>
              <a:gd name="T16" fmla="*/ 2147483647 w 167"/>
              <a:gd name="T17" fmla="*/ 0 h 167"/>
              <a:gd name="T18" fmla="*/ 2147483647 w 167"/>
              <a:gd name="T19" fmla="*/ 0 h 167"/>
              <a:gd name="T20" fmla="*/ 0 w 167"/>
              <a:gd name="T21" fmla="*/ 0 h 167"/>
              <a:gd name="T22" fmla="*/ 0 w 167"/>
              <a:gd name="T23" fmla="*/ 0 h 167"/>
              <a:gd name="T24" fmla="*/ 2147483647 w 167"/>
              <a:gd name="T25" fmla="*/ 0 h 167"/>
              <a:gd name="T26" fmla="*/ 2147483647 w 167"/>
              <a:gd name="T27" fmla="*/ 0 h 167"/>
              <a:gd name="T28" fmla="*/ 2147483647 w 167"/>
              <a:gd name="T29" fmla="*/ 0 h 167"/>
              <a:gd name="T30" fmla="*/ 2147483647 w 167"/>
              <a:gd name="T31" fmla="*/ 0 h 167"/>
              <a:gd name="T32" fmla="*/ 2147483647 w 167"/>
              <a:gd name="T33" fmla="*/ 0 h 167"/>
              <a:gd name="T34" fmla="*/ 2147483647 w 167"/>
              <a:gd name="T35" fmla="*/ 0 h 167"/>
              <a:gd name="T36" fmla="*/ 2147483647 w 167"/>
              <a:gd name="T37" fmla="*/ 0 h 167"/>
              <a:gd name="T38" fmla="*/ 2147483647 w 167"/>
              <a:gd name="T39" fmla="*/ 0 h 167"/>
              <a:gd name="T40" fmla="*/ 2147483647 w 167"/>
              <a:gd name="T41" fmla="*/ 0 h 167"/>
              <a:gd name="T42" fmla="*/ 2147483647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720" name="Line 3232"/>
          <p:cNvSpPr>
            <a:spLocks noChangeShapeType="1"/>
          </p:cNvSpPr>
          <p:nvPr/>
        </p:nvSpPr>
        <p:spPr bwMode="auto">
          <a:xfrm>
            <a:off x="5955506" y="3102769"/>
            <a:ext cx="0" cy="12977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21" name="Line 3233"/>
          <p:cNvSpPr>
            <a:spLocks noChangeShapeType="1"/>
          </p:cNvSpPr>
          <p:nvPr/>
        </p:nvSpPr>
        <p:spPr bwMode="auto">
          <a:xfrm>
            <a:off x="6850856" y="3101579"/>
            <a:ext cx="0" cy="1309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22" name="Line 3234"/>
          <p:cNvSpPr>
            <a:spLocks noChangeShapeType="1"/>
          </p:cNvSpPr>
          <p:nvPr/>
        </p:nvSpPr>
        <p:spPr bwMode="auto">
          <a:xfrm flipH="1">
            <a:off x="6073379" y="3180160"/>
            <a:ext cx="1071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23" name="Freeform 3235"/>
          <p:cNvSpPr>
            <a:spLocks/>
          </p:cNvSpPr>
          <p:nvPr/>
        </p:nvSpPr>
        <p:spPr bwMode="auto">
          <a:xfrm>
            <a:off x="6059092" y="3180160"/>
            <a:ext cx="39290" cy="1190"/>
          </a:xfrm>
          <a:custGeom>
            <a:avLst/>
            <a:gdLst>
              <a:gd name="T0" fmla="*/ 2147483647 w 431"/>
              <a:gd name="T1" fmla="*/ 2147483647 h 12"/>
              <a:gd name="T2" fmla="*/ 2147483647 w 431"/>
              <a:gd name="T3" fmla="*/ 0 h 12"/>
              <a:gd name="T4" fmla="*/ 2147483647 w 431"/>
              <a:gd name="T5" fmla="*/ 0 h 12"/>
              <a:gd name="T6" fmla="*/ 2147483647 w 431"/>
              <a:gd name="T7" fmla="*/ 2147483647 h 12"/>
              <a:gd name="T8" fmla="*/ 2147483647 w 431"/>
              <a:gd name="T9" fmla="*/ 2147483647 h 12"/>
              <a:gd name="T10" fmla="*/ 2147483647 w 431"/>
              <a:gd name="T11" fmla="*/ 0 h 12"/>
              <a:gd name="T12" fmla="*/ 2147483647 w 431"/>
              <a:gd name="T13" fmla="*/ 2147483647 h 12"/>
              <a:gd name="T14" fmla="*/ 2147483647 w 431"/>
              <a:gd name="T15" fmla="*/ 2147483647 h 12"/>
              <a:gd name="T16" fmla="*/ 2147483647 w 431"/>
              <a:gd name="T17" fmla="*/ 0 h 12"/>
              <a:gd name="T18" fmla="*/ 2147483647 w 431"/>
              <a:gd name="T19" fmla="*/ 0 h 12"/>
              <a:gd name="T20" fmla="*/ 2147483647 w 431"/>
              <a:gd name="T21" fmla="*/ 2147483647 h 12"/>
              <a:gd name="T22" fmla="*/ 0 w 431"/>
              <a:gd name="T23" fmla="*/ 0 h 12"/>
              <a:gd name="T24" fmla="*/ 0 w 431"/>
              <a:gd name="T25" fmla="*/ 2147483647 h 12"/>
              <a:gd name="T26" fmla="*/ 2147483647 w 431"/>
              <a:gd name="T27" fmla="*/ 2147483647 h 12"/>
              <a:gd name="T28" fmla="*/ 2147483647 w 431"/>
              <a:gd name="T29" fmla="*/ 0 h 12"/>
              <a:gd name="T30" fmla="*/ 0 w 431"/>
              <a:gd name="T31" fmla="*/ 0 h 12"/>
              <a:gd name="T32" fmla="*/ 2147483647 w 431"/>
              <a:gd name="T33" fmla="*/ 214748364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724" name="Line 3236"/>
          <p:cNvSpPr>
            <a:spLocks noChangeShapeType="1"/>
          </p:cNvSpPr>
          <p:nvPr/>
        </p:nvSpPr>
        <p:spPr bwMode="auto">
          <a:xfrm>
            <a:off x="6069806" y="3180160"/>
            <a:ext cx="0" cy="119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25" name="Line 3237"/>
          <p:cNvSpPr>
            <a:spLocks noChangeShapeType="1"/>
          </p:cNvSpPr>
          <p:nvPr/>
        </p:nvSpPr>
        <p:spPr bwMode="auto">
          <a:xfrm>
            <a:off x="6073379" y="3180160"/>
            <a:ext cx="1190" cy="119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26" name="Line 3238"/>
          <p:cNvSpPr>
            <a:spLocks noChangeShapeType="1"/>
          </p:cNvSpPr>
          <p:nvPr/>
        </p:nvSpPr>
        <p:spPr bwMode="auto">
          <a:xfrm>
            <a:off x="6059091" y="3180160"/>
            <a:ext cx="0" cy="119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27" name="Line 3239"/>
          <p:cNvSpPr>
            <a:spLocks noChangeShapeType="1"/>
          </p:cNvSpPr>
          <p:nvPr/>
        </p:nvSpPr>
        <p:spPr bwMode="auto">
          <a:xfrm flipH="1">
            <a:off x="6059092" y="3180160"/>
            <a:ext cx="1071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28" name="Line 3240"/>
          <p:cNvSpPr>
            <a:spLocks noChangeShapeType="1"/>
          </p:cNvSpPr>
          <p:nvPr/>
        </p:nvSpPr>
        <p:spPr bwMode="auto">
          <a:xfrm flipH="1">
            <a:off x="6087667" y="3180160"/>
            <a:ext cx="1071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29" name="Line 3241"/>
          <p:cNvSpPr>
            <a:spLocks noChangeShapeType="1"/>
          </p:cNvSpPr>
          <p:nvPr/>
        </p:nvSpPr>
        <p:spPr bwMode="auto">
          <a:xfrm>
            <a:off x="6084094" y="3180160"/>
            <a:ext cx="0" cy="119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30" name="Line 3242"/>
          <p:cNvSpPr>
            <a:spLocks noChangeShapeType="1"/>
          </p:cNvSpPr>
          <p:nvPr/>
        </p:nvSpPr>
        <p:spPr bwMode="auto">
          <a:xfrm>
            <a:off x="6087667" y="3180160"/>
            <a:ext cx="1190" cy="119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31" name="Line 3243"/>
          <p:cNvSpPr>
            <a:spLocks noChangeShapeType="1"/>
          </p:cNvSpPr>
          <p:nvPr/>
        </p:nvSpPr>
        <p:spPr bwMode="auto">
          <a:xfrm>
            <a:off x="6098381" y="3180160"/>
            <a:ext cx="0" cy="119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5732" name="Group 3244"/>
          <p:cNvGrpSpPr>
            <a:grpSpLocks/>
          </p:cNvGrpSpPr>
          <p:nvPr/>
        </p:nvGrpSpPr>
        <p:grpSpPr bwMode="auto">
          <a:xfrm>
            <a:off x="6507957" y="3151585"/>
            <a:ext cx="75010" cy="52388"/>
            <a:chOff x="3247" y="1303"/>
            <a:chExt cx="414" cy="322"/>
          </a:xfrm>
        </p:grpSpPr>
        <p:sp>
          <p:nvSpPr>
            <p:cNvPr id="66009" name="Rectangle 3245"/>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10" name="Rectangle 3246"/>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011" name="Line 3247"/>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12" name="Line 3248"/>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13" name="Line 3249"/>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14" name="Line 3250"/>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15" name="Line 3251"/>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16" name="Line 3252"/>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17" name="Line 3253"/>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18" name="Line 3254"/>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19" name="Line 3255"/>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0" name="Line 3256"/>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1" name="Line 3257"/>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2" name="Line 3258"/>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3" name="Line 3259"/>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4" name="Line 3260"/>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5" name="Line 3261"/>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6" name="Line 3262"/>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7" name="Line 3263"/>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8" name="Line 3264"/>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29" name="Line 3265"/>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30" name="Line 3266"/>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31" name="Line 3267"/>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32" name="Line 3268"/>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33" name="Line 3269"/>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34" name="Line 3270"/>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35" name="Line 3271"/>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36" name="Line 3272"/>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733" name="Group 3273"/>
          <p:cNvGrpSpPr>
            <a:grpSpLocks/>
          </p:cNvGrpSpPr>
          <p:nvPr/>
        </p:nvGrpSpPr>
        <p:grpSpPr bwMode="auto">
          <a:xfrm>
            <a:off x="6738938" y="3152775"/>
            <a:ext cx="75010" cy="52388"/>
            <a:chOff x="4776" y="1303"/>
            <a:chExt cx="413" cy="322"/>
          </a:xfrm>
        </p:grpSpPr>
        <p:sp>
          <p:nvSpPr>
            <p:cNvPr id="65981" name="Rectangle 3274"/>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982" name="Rectangle 3275"/>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983" name="Line 3276"/>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84" name="Line 3277"/>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85" name="Line 3278"/>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86" name="Line 3279"/>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87" name="Line 3280"/>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88" name="Line 3281"/>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89" name="Line 3282"/>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0" name="Line 3283"/>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1" name="Line 3284"/>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2" name="Line 3285"/>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3" name="Line 3286"/>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4" name="Line 3287"/>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5" name="Line 3288"/>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6" name="Line 3289"/>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7" name="Line 3290"/>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8" name="Line 3291"/>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99" name="Line 3292"/>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0" name="Line 3293"/>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1" name="Line 3294"/>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2" name="Line 3295"/>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3" name="Line 3296"/>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4" name="Line 3297"/>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5" name="Line 3298"/>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6" name="Line 3299"/>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7" name="Line 3300"/>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008" name="Line 3301"/>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5734" name="Line 3302"/>
          <p:cNvSpPr>
            <a:spLocks noChangeShapeType="1"/>
          </p:cNvSpPr>
          <p:nvPr/>
        </p:nvSpPr>
        <p:spPr bwMode="auto">
          <a:xfrm>
            <a:off x="5994797" y="3136107"/>
            <a:ext cx="0" cy="4167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35" name="Line 3303"/>
          <p:cNvSpPr>
            <a:spLocks noChangeShapeType="1"/>
          </p:cNvSpPr>
          <p:nvPr/>
        </p:nvSpPr>
        <p:spPr bwMode="auto">
          <a:xfrm flipH="1">
            <a:off x="5994798" y="3136106"/>
            <a:ext cx="39290" cy="119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736" name="Rectangle 3304"/>
          <p:cNvSpPr>
            <a:spLocks noChangeArrowheads="1"/>
          </p:cNvSpPr>
          <p:nvPr/>
        </p:nvSpPr>
        <p:spPr bwMode="auto">
          <a:xfrm>
            <a:off x="6151960" y="3192067"/>
            <a:ext cx="64294" cy="21431"/>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37" name="Rectangle 3305"/>
          <p:cNvSpPr>
            <a:spLocks noChangeArrowheads="1"/>
          </p:cNvSpPr>
          <p:nvPr/>
        </p:nvSpPr>
        <p:spPr bwMode="auto">
          <a:xfrm>
            <a:off x="6156722" y="3194448"/>
            <a:ext cx="55959" cy="1666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38" name="Freeform 3306"/>
          <p:cNvSpPr>
            <a:spLocks/>
          </p:cNvSpPr>
          <p:nvPr/>
        </p:nvSpPr>
        <p:spPr bwMode="auto">
          <a:xfrm>
            <a:off x="6161485" y="3195637"/>
            <a:ext cx="4763" cy="4763"/>
          </a:xfrm>
          <a:custGeom>
            <a:avLst/>
            <a:gdLst>
              <a:gd name="T0" fmla="*/ 2147483647 w 54"/>
              <a:gd name="T1" fmla="*/ 2147483647 h 53"/>
              <a:gd name="T2" fmla="*/ 2147483647 w 54"/>
              <a:gd name="T3" fmla="*/ 2147483647 h 53"/>
              <a:gd name="T4" fmla="*/ 2147483647 w 54"/>
              <a:gd name="T5" fmla="*/ 2147483647 h 53"/>
              <a:gd name="T6" fmla="*/ 2147483647 w 54"/>
              <a:gd name="T7" fmla="*/ 0 h 53"/>
              <a:gd name="T8" fmla="*/ 2147483647 w 54"/>
              <a:gd name="T9" fmla="*/ 2147483647 h 53"/>
              <a:gd name="T10" fmla="*/ 2147483647 w 54"/>
              <a:gd name="T11" fmla="*/ 2147483647 h 53"/>
              <a:gd name="T12" fmla="*/ 0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739" name="Freeform 3307"/>
          <p:cNvSpPr>
            <a:spLocks/>
          </p:cNvSpPr>
          <p:nvPr/>
        </p:nvSpPr>
        <p:spPr bwMode="auto">
          <a:xfrm>
            <a:off x="6161485" y="3203972"/>
            <a:ext cx="4763" cy="4763"/>
          </a:xfrm>
          <a:custGeom>
            <a:avLst/>
            <a:gdLst>
              <a:gd name="T0" fmla="*/ 2147483647 w 54"/>
              <a:gd name="T1" fmla="*/ 2147483647 h 54"/>
              <a:gd name="T2" fmla="*/ 2147483647 w 54"/>
              <a:gd name="T3" fmla="*/ 2147483647 h 54"/>
              <a:gd name="T4" fmla="*/ 2147483647 w 54"/>
              <a:gd name="T5" fmla="*/ 2147483647 h 54"/>
              <a:gd name="T6" fmla="*/ 2147483647 w 54"/>
              <a:gd name="T7" fmla="*/ 0 h 54"/>
              <a:gd name="T8" fmla="*/ 2147483647 w 54"/>
              <a:gd name="T9" fmla="*/ 2147483647 h 54"/>
              <a:gd name="T10" fmla="*/ 2147483647 w 54"/>
              <a:gd name="T11" fmla="*/ 2147483647 h 54"/>
              <a:gd name="T12" fmla="*/ 0 w 54"/>
              <a:gd name="T13" fmla="*/ 2147483647 h 54"/>
              <a:gd name="T14" fmla="*/ 2147483647 w 54"/>
              <a:gd name="T15" fmla="*/ 2147483647 h 54"/>
              <a:gd name="T16" fmla="*/ 2147483647 w 54"/>
              <a:gd name="T17" fmla="*/ 2147483647 h 54"/>
              <a:gd name="T18" fmla="*/ 2147483647 w 54"/>
              <a:gd name="T19" fmla="*/ 2147483647 h 54"/>
              <a:gd name="T20" fmla="*/ 2147483647 w 54"/>
              <a:gd name="T21" fmla="*/ 2147483647 h 54"/>
              <a:gd name="T22" fmla="*/ 2147483647 w 54"/>
              <a:gd name="T23" fmla="*/ 2147483647 h 54"/>
              <a:gd name="T24" fmla="*/ 2147483647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5740" name="Freeform 3308"/>
          <p:cNvSpPr>
            <a:spLocks/>
          </p:cNvSpPr>
          <p:nvPr/>
        </p:nvSpPr>
        <p:spPr bwMode="auto">
          <a:xfrm>
            <a:off x="6171010" y="3195637"/>
            <a:ext cx="4763" cy="4763"/>
          </a:xfrm>
          <a:custGeom>
            <a:avLst/>
            <a:gdLst>
              <a:gd name="T0" fmla="*/ 0 w 54"/>
              <a:gd name="T1" fmla="*/ 2147483647 h 53"/>
              <a:gd name="T2" fmla="*/ 0 w 54"/>
              <a:gd name="T3" fmla="*/ 2147483647 h 53"/>
              <a:gd name="T4" fmla="*/ 0 w 54"/>
              <a:gd name="T5" fmla="*/ 2147483647 h 53"/>
              <a:gd name="T6" fmla="*/ 0 w 54"/>
              <a:gd name="T7" fmla="*/ 0 h 53"/>
              <a:gd name="T8" fmla="*/ 0 w 54"/>
              <a:gd name="T9" fmla="*/ 2147483647 h 53"/>
              <a:gd name="T10" fmla="*/ 0 w 54"/>
              <a:gd name="T11" fmla="*/ 2147483647 h 53"/>
              <a:gd name="T12" fmla="*/ 0 w 54"/>
              <a:gd name="T13" fmla="*/ 2147483647 h 53"/>
              <a:gd name="T14" fmla="*/ 0 w 54"/>
              <a:gd name="T15" fmla="*/ 2147483647 h 53"/>
              <a:gd name="T16" fmla="*/ 0 w 54"/>
              <a:gd name="T17" fmla="*/ 2147483647 h 53"/>
              <a:gd name="T18" fmla="*/ 0 w 54"/>
              <a:gd name="T19" fmla="*/ 2147483647 h 53"/>
              <a:gd name="T20" fmla="*/ 0 w 54"/>
              <a:gd name="T21" fmla="*/ 2147483647 h 53"/>
              <a:gd name="T22" fmla="*/ 0 w 54"/>
              <a:gd name="T23" fmla="*/ 2147483647 h 53"/>
              <a:gd name="T24" fmla="*/ 0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741" name="Freeform 3309"/>
          <p:cNvSpPr>
            <a:spLocks/>
          </p:cNvSpPr>
          <p:nvPr/>
        </p:nvSpPr>
        <p:spPr bwMode="auto">
          <a:xfrm>
            <a:off x="6171010" y="3203972"/>
            <a:ext cx="4763" cy="4763"/>
          </a:xfrm>
          <a:custGeom>
            <a:avLst/>
            <a:gdLst>
              <a:gd name="T0" fmla="*/ 0 w 54"/>
              <a:gd name="T1" fmla="*/ 2147483647 h 54"/>
              <a:gd name="T2" fmla="*/ 0 w 54"/>
              <a:gd name="T3" fmla="*/ 2147483647 h 54"/>
              <a:gd name="T4" fmla="*/ 0 w 54"/>
              <a:gd name="T5" fmla="*/ 2147483647 h 54"/>
              <a:gd name="T6" fmla="*/ 0 w 54"/>
              <a:gd name="T7" fmla="*/ 0 h 54"/>
              <a:gd name="T8" fmla="*/ 0 w 54"/>
              <a:gd name="T9" fmla="*/ 2147483647 h 54"/>
              <a:gd name="T10" fmla="*/ 0 w 54"/>
              <a:gd name="T11" fmla="*/ 2147483647 h 54"/>
              <a:gd name="T12" fmla="*/ 0 w 54"/>
              <a:gd name="T13" fmla="*/ 2147483647 h 54"/>
              <a:gd name="T14" fmla="*/ 0 w 54"/>
              <a:gd name="T15" fmla="*/ 2147483647 h 54"/>
              <a:gd name="T16" fmla="*/ 0 w 54"/>
              <a:gd name="T17" fmla="*/ 2147483647 h 54"/>
              <a:gd name="T18" fmla="*/ 0 w 54"/>
              <a:gd name="T19" fmla="*/ 2147483647 h 54"/>
              <a:gd name="T20" fmla="*/ 0 w 54"/>
              <a:gd name="T21" fmla="*/ 2147483647 h 54"/>
              <a:gd name="T22" fmla="*/ 0 w 54"/>
              <a:gd name="T23" fmla="*/ 2147483647 h 54"/>
              <a:gd name="T24" fmla="*/ 0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5742" name="Freeform 3310"/>
          <p:cNvSpPr>
            <a:spLocks/>
          </p:cNvSpPr>
          <p:nvPr/>
        </p:nvSpPr>
        <p:spPr bwMode="auto">
          <a:xfrm>
            <a:off x="6181725" y="3195637"/>
            <a:ext cx="4763" cy="4763"/>
          </a:xfrm>
          <a:custGeom>
            <a:avLst/>
            <a:gdLst>
              <a:gd name="T0" fmla="*/ 2147483647 w 54"/>
              <a:gd name="T1" fmla="*/ 2147483647 h 53"/>
              <a:gd name="T2" fmla="*/ 2147483647 w 54"/>
              <a:gd name="T3" fmla="*/ 2147483647 h 53"/>
              <a:gd name="T4" fmla="*/ 2147483647 w 54"/>
              <a:gd name="T5" fmla="*/ 2147483647 h 53"/>
              <a:gd name="T6" fmla="*/ 2147483647 w 54"/>
              <a:gd name="T7" fmla="*/ 0 h 53"/>
              <a:gd name="T8" fmla="*/ 2147483647 w 54"/>
              <a:gd name="T9" fmla="*/ 2147483647 h 53"/>
              <a:gd name="T10" fmla="*/ 2147483647 w 54"/>
              <a:gd name="T11" fmla="*/ 2147483647 h 53"/>
              <a:gd name="T12" fmla="*/ 0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743" name="Freeform 3311"/>
          <p:cNvSpPr>
            <a:spLocks/>
          </p:cNvSpPr>
          <p:nvPr/>
        </p:nvSpPr>
        <p:spPr bwMode="auto">
          <a:xfrm>
            <a:off x="6181725" y="3203972"/>
            <a:ext cx="4763" cy="4763"/>
          </a:xfrm>
          <a:custGeom>
            <a:avLst/>
            <a:gdLst>
              <a:gd name="T0" fmla="*/ 2147483647 w 54"/>
              <a:gd name="T1" fmla="*/ 2147483647 h 54"/>
              <a:gd name="T2" fmla="*/ 2147483647 w 54"/>
              <a:gd name="T3" fmla="*/ 2147483647 h 54"/>
              <a:gd name="T4" fmla="*/ 2147483647 w 54"/>
              <a:gd name="T5" fmla="*/ 2147483647 h 54"/>
              <a:gd name="T6" fmla="*/ 2147483647 w 54"/>
              <a:gd name="T7" fmla="*/ 0 h 54"/>
              <a:gd name="T8" fmla="*/ 2147483647 w 54"/>
              <a:gd name="T9" fmla="*/ 2147483647 h 54"/>
              <a:gd name="T10" fmla="*/ 2147483647 w 54"/>
              <a:gd name="T11" fmla="*/ 2147483647 h 54"/>
              <a:gd name="T12" fmla="*/ 0 w 54"/>
              <a:gd name="T13" fmla="*/ 2147483647 h 54"/>
              <a:gd name="T14" fmla="*/ 2147483647 w 54"/>
              <a:gd name="T15" fmla="*/ 2147483647 h 54"/>
              <a:gd name="T16" fmla="*/ 2147483647 w 54"/>
              <a:gd name="T17" fmla="*/ 2147483647 h 54"/>
              <a:gd name="T18" fmla="*/ 2147483647 w 54"/>
              <a:gd name="T19" fmla="*/ 2147483647 h 54"/>
              <a:gd name="T20" fmla="*/ 2147483647 w 54"/>
              <a:gd name="T21" fmla="*/ 2147483647 h 54"/>
              <a:gd name="T22" fmla="*/ 2147483647 w 54"/>
              <a:gd name="T23" fmla="*/ 2147483647 h 54"/>
              <a:gd name="T24" fmla="*/ 2147483647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5744" name="Freeform 3312"/>
          <p:cNvSpPr>
            <a:spLocks/>
          </p:cNvSpPr>
          <p:nvPr/>
        </p:nvSpPr>
        <p:spPr bwMode="auto">
          <a:xfrm>
            <a:off x="6192441" y="3195637"/>
            <a:ext cx="4763" cy="4763"/>
          </a:xfrm>
          <a:custGeom>
            <a:avLst/>
            <a:gdLst>
              <a:gd name="T0" fmla="*/ 0 w 54"/>
              <a:gd name="T1" fmla="*/ 2147483647 h 53"/>
              <a:gd name="T2" fmla="*/ 0 w 54"/>
              <a:gd name="T3" fmla="*/ 2147483647 h 53"/>
              <a:gd name="T4" fmla="*/ 0 w 54"/>
              <a:gd name="T5" fmla="*/ 2147483647 h 53"/>
              <a:gd name="T6" fmla="*/ 0 w 54"/>
              <a:gd name="T7" fmla="*/ 0 h 53"/>
              <a:gd name="T8" fmla="*/ 0 w 54"/>
              <a:gd name="T9" fmla="*/ 2147483647 h 53"/>
              <a:gd name="T10" fmla="*/ 0 w 54"/>
              <a:gd name="T11" fmla="*/ 2147483647 h 53"/>
              <a:gd name="T12" fmla="*/ 0 w 54"/>
              <a:gd name="T13" fmla="*/ 2147483647 h 53"/>
              <a:gd name="T14" fmla="*/ 0 w 54"/>
              <a:gd name="T15" fmla="*/ 2147483647 h 53"/>
              <a:gd name="T16" fmla="*/ 0 w 54"/>
              <a:gd name="T17" fmla="*/ 2147483647 h 53"/>
              <a:gd name="T18" fmla="*/ 0 w 54"/>
              <a:gd name="T19" fmla="*/ 2147483647 h 53"/>
              <a:gd name="T20" fmla="*/ 0 w 54"/>
              <a:gd name="T21" fmla="*/ 2147483647 h 53"/>
              <a:gd name="T22" fmla="*/ 0 w 54"/>
              <a:gd name="T23" fmla="*/ 2147483647 h 53"/>
              <a:gd name="T24" fmla="*/ 0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745" name="Freeform 3313"/>
          <p:cNvSpPr>
            <a:spLocks/>
          </p:cNvSpPr>
          <p:nvPr/>
        </p:nvSpPr>
        <p:spPr bwMode="auto">
          <a:xfrm>
            <a:off x="6192441" y="3203972"/>
            <a:ext cx="4763" cy="4763"/>
          </a:xfrm>
          <a:custGeom>
            <a:avLst/>
            <a:gdLst>
              <a:gd name="T0" fmla="*/ 0 w 54"/>
              <a:gd name="T1" fmla="*/ 2147483647 h 54"/>
              <a:gd name="T2" fmla="*/ 0 w 54"/>
              <a:gd name="T3" fmla="*/ 2147483647 h 54"/>
              <a:gd name="T4" fmla="*/ 0 w 54"/>
              <a:gd name="T5" fmla="*/ 2147483647 h 54"/>
              <a:gd name="T6" fmla="*/ 0 w 54"/>
              <a:gd name="T7" fmla="*/ 0 h 54"/>
              <a:gd name="T8" fmla="*/ 0 w 54"/>
              <a:gd name="T9" fmla="*/ 2147483647 h 54"/>
              <a:gd name="T10" fmla="*/ 0 w 54"/>
              <a:gd name="T11" fmla="*/ 2147483647 h 54"/>
              <a:gd name="T12" fmla="*/ 0 w 54"/>
              <a:gd name="T13" fmla="*/ 2147483647 h 54"/>
              <a:gd name="T14" fmla="*/ 0 w 54"/>
              <a:gd name="T15" fmla="*/ 2147483647 h 54"/>
              <a:gd name="T16" fmla="*/ 0 w 54"/>
              <a:gd name="T17" fmla="*/ 2147483647 h 54"/>
              <a:gd name="T18" fmla="*/ 0 w 54"/>
              <a:gd name="T19" fmla="*/ 2147483647 h 54"/>
              <a:gd name="T20" fmla="*/ 0 w 54"/>
              <a:gd name="T21" fmla="*/ 2147483647 h 54"/>
              <a:gd name="T22" fmla="*/ 0 w 54"/>
              <a:gd name="T23" fmla="*/ 2147483647 h 54"/>
              <a:gd name="T24" fmla="*/ 0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5746" name="Freeform 3314"/>
          <p:cNvSpPr>
            <a:spLocks/>
          </p:cNvSpPr>
          <p:nvPr/>
        </p:nvSpPr>
        <p:spPr bwMode="auto">
          <a:xfrm>
            <a:off x="6203156" y="3195637"/>
            <a:ext cx="4763" cy="4763"/>
          </a:xfrm>
          <a:custGeom>
            <a:avLst/>
            <a:gdLst>
              <a:gd name="T0" fmla="*/ 2147483647 w 54"/>
              <a:gd name="T1" fmla="*/ 2147483647 h 53"/>
              <a:gd name="T2" fmla="*/ 2147483647 w 54"/>
              <a:gd name="T3" fmla="*/ 2147483647 h 53"/>
              <a:gd name="T4" fmla="*/ 2147483647 w 54"/>
              <a:gd name="T5" fmla="*/ 2147483647 h 53"/>
              <a:gd name="T6" fmla="*/ 2147483647 w 54"/>
              <a:gd name="T7" fmla="*/ 0 h 53"/>
              <a:gd name="T8" fmla="*/ 2147483647 w 54"/>
              <a:gd name="T9" fmla="*/ 2147483647 h 53"/>
              <a:gd name="T10" fmla="*/ 2147483647 w 54"/>
              <a:gd name="T11" fmla="*/ 2147483647 h 53"/>
              <a:gd name="T12" fmla="*/ 0 w 54"/>
              <a:gd name="T13" fmla="*/ 2147483647 h 53"/>
              <a:gd name="T14" fmla="*/ 2147483647 w 54"/>
              <a:gd name="T15" fmla="*/ 2147483647 h 53"/>
              <a:gd name="T16" fmla="*/ 2147483647 w 54"/>
              <a:gd name="T17" fmla="*/ 2147483647 h 53"/>
              <a:gd name="T18" fmla="*/ 2147483647 w 54"/>
              <a:gd name="T19" fmla="*/ 2147483647 h 53"/>
              <a:gd name="T20" fmla="*/ 2147483647 w 54"/>
              <a:gd name="T21" fmla="*/ 2147483647 h 53"/>
              <a:gd name="T22" fmla="*/ 2147483647 w 54"/>
              <a:gd name="T23" fmla="*/ 2147483647 h 53"/>
              <a:gd name="T24" fmla="*/ 2147483647 w 54"/>
              <a:gd name="T25" fmla="*/ 214748364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5747" name="Freeform 3315"/>
          <p:cNvSpPr>
            <a:spLocks/>
          </p:cNvSpPr>
          <p:nvPr/>
        </p:nvSpPr>
        <p:spPr bwMode="auto">
          <a:xfrm>
            <a:off x="6203156" y="3203972"/>
            <a:ext cx="4763" cy="4763"/>
          </a:xfrm>
          <a:custGeom>
            <a:avLst/>
            <a:gdLst>
              <a:gd name="T0" fmla="*/ 2147483647 w 54"/>
              <a:gd name="T1" fmla="*/ 2147483647 h 54"/>
              <a:gd name="T2" fmla="*/ 2147483647 w 54"/>
              <a:gd name="T3" fmla="*/ 2147483647 h 54"/>
              <a:gd name="T4" fmla="*/ 2147483647 w 54"/>
              <a:gd name="T5" fmla="*/ 2147483647 h 54"/>
              <a:gd name="T6" fmla="*/ 2147483647 w 54"/>
              <a:gd name="T7" fmla="*/ 0 h 54"/>
              <a:gd name="T8" fmla="*/ 2147483647 w 54"/>
              <a:gd name="T9" fmla="*/ 2147483647 h 54"/>
              <a:gd name="T10" fmla="*/ 2147483647 w 54"/>
              <a:gd name="T11" fmla="*/ 2147483647 h 54"/>
              <a:gd name="T12" fmla="*/ 0 w 54"/>
              <a:gd name="T13" fmla="*/ 2147483647 h 54"/>
              <a:gd name="T14" fmla="*/ 2147483647 w 54"/>
              <a:gd name="T15" fmla="*/ 2147483647 h 54"/>
              <a:gd name="T16" fmla="*/ 2147483647 w 54"/>
              <a:gd name="T17" fmla="*/ 2147483647 h 54"/>
              <a:gd name="T18" fmla="*/ 2147483647 w 54"/>
              <a:gd name="T19" fmla="*/ 2147483647 h 54"/>
              <a:gd name="T20" fmla="*/ 2147483647 w 54"/>
              <a:gd name="T21" fmla="*/ 2147483647 h 54"/>
              <a:gd name="T22" fmla="*/ 2147483647 w 54"/>
              <a:gd name="T23" fmla="*/ 2147483647 h 54"/>
              <a:gd name="T24" fmla="*/ 2147483647 w 54"/>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5748" name="Group 3316"/>
          <p:cNvGrpSpPr>
            <a:grpSpLocks/>
          </p:cNvGrpSpPr>
          <p:nvPr/>
        </p:nvGrpSpPr>
        <p:grpSpPr bwMode="auto">
          <a:xfrm>
            <a:off x="6034087" y="3119437"/>
            <a:ext cx="52388" cy="33338"/>
            <a:chOff x="871" y="3203"/>
            <a:chExt cx="283" cy="205"/>
          </a:xfrm>
        </p:grpSpPr>
        <p:sp>
          <p:nvSpPr>
            <p:cNvPr id="65941" name="Line 3317"/>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2" name="Line 3318"/>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3" name="Line 3319"/>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4" name="Line 3320"/>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5" name="Line 3321"/>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6" name="Line 3322"/>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7" name="Line 3323"/>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8" name="Line 3324"/>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9" name="Line 3325"/>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0" name="Line 3326"/>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1" name="Freeform 3327"/>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52" name="Line 3328"/>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3" name="Line 3329"/>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4" name="Line 3330"/>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5" name="Line 3331"/>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6" name="Line 3332"/>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7" name="Line 3333"/>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8" name="Line 3334"/>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59" name="Line 3335"/>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60" name="Line 3336"/>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61" name="Line 3337"/>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62" name="Line 3338"/>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63" name="Line 3339"/>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64" name="Line 3340"/>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65" name="Line 3341"/>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66" name="Freeform 3342"/>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67" name="Freeform 3343"/>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68" name="Freeform 3344"/>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69" name="Freeform 3345"/>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70" name="Line 3346"/>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71" name="Line 3347"/>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72" name="Freeform 3348"/>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73" name="Freeform 3349"/>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74" name="Line 3350"/>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75" name="Freeform 3351"/>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76" name="Freeform 3352"/>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977" name="Line 3353"/>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78" name="Line 3354"/>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79" name="Line 3355"/>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80" name="Freeform 3356"/>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5749" name="Group 3357"/>
          <p:cNvGrpSpPr>
            <a:grpSpLocks/>
          </p:cNvGrpSpPr>
          <p:nvPr/>
        </p:nvGrpSpPr>
        <p:grpSpPr bwMode="auto">
          <a:xfrm>
            <a:off x="6426994" y="3151585"/>
            <a:ext cx="76200" cy="52388"/>
            <a:chOff x="3247" y="1303"/>
            <a:chExt cx="414" cy="322"/>
          </a:xfrm>
        </p:grpSpPr>
        <p:sp>
          <p:nvSpPr>
            <p:cNvPr id="65913" name="Rectangle 3358"/>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914" name="Rectangle 3359"/>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915" name="Line 3360"/>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16" name="Line 3361"/>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17" name="Line 3362"/>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18" name="Line 3363"/>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19" name="Line 3364"/>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0" name="Line 3365"/>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1" name="Line 3366"/>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2" name="Line 3367"/>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3" name="Line 3368"/>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4" name="Line 3369"/>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5" name="Line 3370"/>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6" name="Line 3371"/>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7" name="Line 3372"/>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8" name="Line 3373"/>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29" name="Line 3374"/>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0" name="Line 3375"/>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1" name="Line 3376"/>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2" name="Line 3377"/>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3" name="Line 3378"/>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4" name="Line 3379"/>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5" name="Line 3380"/>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6" name="Line 3381"/>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7" name="Line 3382"/>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8" name="Line 3383"/>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39" name="Line 3384"/>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40" name="Line 3385"/>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750" name="Group 3386"/>
          <p:cNvGrpSpPr>
            <a:grpSpLocks/>
          </p:cNvGrpSpPr>
          <p:nvPr/>
        </p:nvGrpSpPr>
        <p:grpSpPr bwMode="auto">
          <a:xfrm>
            <a:off x="6655594" y="3152775"/>
            <a:ext cx="75010" cy="52388"/>
            <a:chOff x="4776" y="1303"/>
            <a:chExt cx="413" cy="322"/>
          </a:xfrm>
        </p:grpSpPr>
        <p:sp>
          <p:nvSpPr>
            <p:cNvPr id="65885" name="Rectangle 3387"/>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886" name="Rectangle 3388"/>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887" name="Line 3389"/>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88" name="Line 3390"/>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89" name="Line 3391"/>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0" name="Line 3392"/>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1" name="Line 3393"/>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2" name="Line 3394"/>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3" name="Line 3395"/>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4" name="Line 3396"/>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5" name="Line 3397"/>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6" name="Line 3398"/>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7" name="Line 3399"/>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8" name="Line 3400"/>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99" name="Line 3401"/>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0" name="Line 3402"/>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1" name="Line 3403"/>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2" name="Line 3404"/>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3" name="Line 3405"/>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4" name="Line 3406"/>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5" name="Line 3407"/>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6" name="Line 3408"/>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7" name="Line 3409"/>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8" name="Line 3410"/>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09" name="Line 3411"/>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10" name="Line 3412"/>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11" name="Line 3413"/>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912" name="Line 3414"/>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751" name="Group 3415"/>
          <p:cNvGrpSpPr>
            <a:grpSpLocks/>
          </p:cNvGrpSpPr>
          <p:nvPr/>
        </p:nvGrpSpPr>
        <p:grpSpPr bwMode="auto">
          <a:xfrm>
            <a:off x="6346032" y="3151585"/>
            <a:ext cx="75010" cy="52388"/>
            <a:chOff x="3247" y="1303"/>
            <a:chExt cx="414" cy="322"/>
          </a:xfrm>
        </p:grpSpPr>
        <p:sp>
          <p:nvSpPr>
            <p:cNvPr id="65857" name="Rectangle 3416"/>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858" name="Rectangle 3417"/>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859" name="Line 3418"/>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0" name="Line 3419"/>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1" name="Line 3420"/>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2" name="Line 3421"/>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3" name="Line 3422"/>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4" name="Line 3423"/>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5" name="Line 3424"/>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6" name="Line 3425"/>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7" name="Line 3426"/>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8" name="Line 3427"/>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69" name="Line 3428"/>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0" name="Line 3429"/>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1" name="Line 343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2" name="Line 343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3" name="Line 343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4" name="Line 343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5" name="Line 343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6" name="Line 343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7" name="Line 343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8" name="Line 343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79" name="Line 343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80" name="Line 343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81" name="Line 344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82" name="Line 344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83" name="Line 344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84" name="Line 344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752" name="Group 3444"/>
          <p:cNvGrpSpPr>
            <a:grpSpLocks/>
          </p:cNvGrpSpPr>
          <p:nvPr/>
        </p:nvGrpSpPr>
        <p:grpSpPr bwMode="auto">
          <a:xfrm>
            <a:off x="6265069" y="3151585"/>
            <a:ext cx="76200" cy="52388"/>
            <a:chOff x="3247" y="1303"/>
            <a:chExt cx="414" cy="322"/>
          </a:xfrm>
        </p:grpSpPr>
        <p:sp>
          <p:nvSpPr>
            <p:cNvPr id="65829" name="Rectangle 3445"/>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830" name="Rectangle 3446"/>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831" name="Line 3447"/>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32" name="Line 3448"/>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33" name="Line 3449"/>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34" name="Line 3450"/>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35" name="Line 3451"/>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36" name="Line 3452"/>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37" name="Line 3453"/>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38" name="Line 3454"/>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39" name="Line 3455"/>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0" name="Line 3456"/>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1" name="Line 3457"/>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2" name="Line 3458"/>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3" name="Line 3459"/>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4" name="Line 3460"/>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5" name="Line 3461"/>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6" name="Line 3462"/>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7" name="Line 3463"/>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8" name="Line 3464"/>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49" name="Line 3465"/>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50" name="Line 3466"/>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51" name="Line 3467"/>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52" name="Line 3468"/>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53" name="Line 3469"/>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54" name="Line 3470"/>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55" name="Line 3471"/>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856" name="Line 3472"/>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5753" name="Group 3473"/>
          <p:cNvGrpSpPr>
            <a:grpSpLocks/>
          </p:cNvGrpSpPr>
          <p:nvPr/>
        </p:nvGrpSpPr>
        <p:grpSpPr bwMode="auto">
          <a:xfrm>
            <a:off x="6020991" y="3183731"/>
            <a:ext cx="122634" cy="29766"/>
            <a:chOff x="2612" y="2322"/>
            <a:chExt cx="493" cy="131"/>
          </a:xfrm>
        </p:grpSpPr>
        <p:sp>
          <p:nvSpPr>
            <p:cNvPr id="65785" name="Rectangle 3474"/>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5786" name="Group 3475"/>
            <p:cNvGrpSpPr>
              <a:grpSpLocks/>
            </p:cNvGrpSpPr>
            <p:nvPr/>
          </p:nvGrpSpPr>
          <p:grpSpPr bwMode="auto">
            <a:xfrm>
              <a:off x="2627" y="2411"/>
              <a:ext cx="464" cy="13"/>
              <a:chOff x="2637" y="2205"/>
              <a:chExt cx="464" cy="13"/>
            </a:xfrm>
          </p:grpSpPr>
          <p:sp>
            <p:nvSpPr>
              <p:cNvPr id="65796" name="Freeform 3476"/>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797" name="Freeform 3477"/>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798" name="Line 3478"/>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5799" name="Group 3479"/>
              <p:cNvGrpSpPr>
                <a:grpSpLocks/>
              </p:cNvGrpSpPr>
              <p:nvPr/>
            </p:nvGrpSpPr>
            <p:grpSpPr bwMode="auto">
              <a:xfrm>
                <a:off x="2703" y="2205"/>
                <a:ext cx="56" cy="13"/>
                <a:chOff x="2740" y="2313"/>
                <a:chExt cx="56" cy="13"/>
              </a:xfrm>
            </p:grpSpPr>
            <p:sp>
              <p:nvSpPr>
                <p:cNvPr id="65826" name="Freeform 348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27" name="Freeform 348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28" name="Line 348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5800" name="Group 3483"/>
              <p:cNvGrpSpPr>
                <a:grpSpLocks/>
              </p:cNvGrpSpPr>
              <p:nvPr/>
            </p:nvGrpSpPr>
            <p:grpSpPr bwMode="auto">
              <a:xfrm>
                <a:off x="2760" y="2205"/>
                <a:ext cx="56" cy="13"/>
                <a:chOff x="2740" y="2313"/>
                <a:chExt cx="56" cy="13"/>
              </a:xfrm>
            </p:grpSpPr>
            <p:sp>
              <p:nvSpPr>
                <p:cNvPr id="65823" name="Freeform 348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24" name="Freeform 348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25" name="Line 348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5801" name="Group 3487"/>
              <p:cNvGrpSpPr>
                <a:grpSpLocks/>
              </p:cNvGrpSpPr>
              <p:nvPr/>
            </p:nvGrpSpPr>
            <p:grpSpPr bwMode="auto">
              <a:xfrm>
                <a:off x="2817" y="2205"/>
                <a:ext cx="56" cy="13"/>
                <a:chOff x="2740" y="2313"/>
                <a:chExt cx="56" cy="13"/>
              </a:xfrm>
            </p:grpSpPr>
            <p:sp>
              <p:nvSpPr>
                <p:cNvPr id="65820" name="Freeform 348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21" name="Freeform 348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22" name="Line 349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5802" name="Group 3491"/>
              <p:cNvGrpSpPr>
                <a:grpSpLocks/>
              </p:cNvGrpSpPr>
              <p:nvPr/>
            </p:nvGrpSpPr>
            <p:grpSpPr bwMode="auto">
              <a:xfrm>
                <a:off x="2874" y="2205"/>
                <a:ext cx="56" cy="13"/>
                <a:chOff x="2740" y="2313"/>
                <a:chExt cx="56" cy="13"/>
              </a:xfrm>
            </p:grpSpPr>
            <p:sp>
              <p:nvSpPr>
                <p:cNvPr id="65817" name="Freeform 349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18" name="Freeform 349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19" name="Line 349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5803" name="Group 3495"/>
              <p:cNvGrpSpPr>
                <a:grpSpLocks/>
              </p:cNvGrpSpPr>
              <p:nvPr/>
            </p:nvGrpSpPr>
            <p:grpSpPr bwMode="auto">
              <a:xfrm>
                <a:off x="2931" y="2205"/>
                <a:ext cx="56" cy="13"/>
                <a:chOff x="2740" y="2313"/>
                <a:chExt cx="56" cy="13"/>
              </a:xfrm>
            </p:grpSpPr>
            <p:sp>
              <p:nvSpPr>
                <p:cNvPr id="65814" name="Freeform 349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15" name="Freeform 349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16" name="Line 349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5804" name="Group 3499"/>
              <p:cNvGrpSpPr>
                <a:grpSpLocks/>
              </p:cNvGrpSpPr>
              <p:nvPr/>
            </p:nvGrpSpPr>
            <p:grpSpPr bwMode="auto">
              <a:xfrm>
                <a:off x="2988" y="2205"/>
                <a:ext cx="56" cy="13"/>
                <a:chOff x="2740" y="2313"/>
                <a:chExt cx="56" cy="13"/>
              </a:xfrm>
            </p:grpSpPr>
            <p:sp>
              <p:nvSpPr>
                <p:cNvPr id="65811" name="Freeform 350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12" name="Freeform 350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13" name="Line 350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5805" name="Group 3503"/>
              <p:cNvGrpSpPr>
                <a:grpSpLocks/>
              </p:cNvGrpSpPr>
              <p:nvPr/>
            </p:nvGrpSpPr>
            <p:grpSpPr bwMode="auto">
              <a:xfrm>
                <a:off x="3045" y="2205"/>
                <a:ext cx="56" cy="13"/>
                <a:chOff x="2740" y="2313"/>
                <a:chExt cx="56" cy="13"/>
              </a:xfrm>
            </p:grpSpPr>
            <p:sp>
              <p:nvSpPr>
                <p:cNvPr id="65808" name="Freeform 350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09" name="Freeform 350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5810" name="Line 350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5806" name="Line 3507"/>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5807" name="Freeform 3508"/>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5787" name="Freeform 3509"/>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5788" name="Oval 3510"/>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89" name="Oval 3511"/>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90" name="Oval 3512"/>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91" name="Oval 3513"/>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92" name="Oval 3514"/>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93" name="Oval 3515"/>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94" name="Oval 3516"/>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5795" name="Oval 3517"/>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5754" name="Rectangle 722"/>
          <p:cNvSpPr>
            <a:spLocks noChangeArrowheads="1"/>
          </p:cNvSpPr>
          <p:nvPr/>
        </p:nvSpPr>
        <p:spPr bwMode="auto">
          <a:xfrm>
            <a:off x="1714500" y="1433512"/>
            <a:ext cx="1703785" cy="17871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US" altLang="en-US" sz="1350"/>
              <a:t>PON OLT</a:t>
            </a:r>
          </a:p>
        </p:txBody>
      </p:sp>
    </p:spTree>
    <p:extLst>
      <p:ext uri="{BB962C8B-B14F-4D97-AF65-F5344CB8AC3E}">
        <p14:creationId xmlns:p14="http://schemas.microsoft.com/office/powerpoint/2010/main" val="676274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b="1" dirty="0" smtClean="0"/>
              <a:t>Cascaded Splitters</a:t>
            </a:r>
          </a:p>
        </p:txBody>
      </p:sp>
      <p:graphicFrame>
        <p:nvGraphicFramePr>
          <p:cNvPr id="161606" name="Group 4934"/>
          <p:cNvGraphicFramePr>
            <a:graphicFrameLocks noGrp="1"/>
          </p:cNvGraphicFramePr>
          <p:nvPr>
            <p:ph type="tbl" idx="1"/>
          </p:nvPr>
        </p:nvGraphicFramePr>
        <p:xfrm>
          <a:off x="1589485" y="3575447"/>
          <a:ext cx="5807871" cy="1061451"/>
        </p:xfrm>
        <a:graphic>
          <a:graphicData uri="http://schemas.openxmlformats.org/drawingml/2006/table">
            <a:tbl>
              <a:tblPr/>
              <a:tblGrid>
                <a:gridCol w="967978">
                  <a:extLst>
                    <a:ext uri="{9D8B030D-6E8A-4147-A177-3AD203B41FA5}">
                      <a16:colId xmlns:a16="http://schemas.microsoft.com/office/drawing/2014/main" xmlns="" val="20000"/>
                    </a:ext>
                  </a:extLst>
                </a:gridCol>
                <a:gridCol w="969169">
                  <a:extLst>
                    <a:ext uri="{9D8B030D-6E8A-4147-A177-3AD203B41FA5}">
                      <a16:colId xmlns:a16="http://schemas.microsoft.com/office/drawing/2014/main" xmlns="" val="20001"/>
                    </a:ext>
                  </a:extLst>
                </a:gridCol>
                <a:gridCol w="967979">
                  <a:extLst>
                    <a:ext uri="{9D8B030D-6E8A-4147-A177-3AD203B41FA5}">
                      <a16:colId xmlns:a16="http://schemas.microsoft.com/office/drawing/2014/main" xmlns="" val="20002"/>
                    </a:ext>
                  </a:extLst>
                </a:gridCol>
                <a:gridCol w="965597">
                  <a:extLst>
                    <a:ext uri="{9D8B030D-6E8A-4147-A177-3AD203B41FA5}">
                      <a16:colId xmlns:a16="http://schemas.microsoft.com/office/drawing/2014/main" xmlns="" val="20003"/>
                    </a:ext>
                  </a:extLst>
                </a:gridCol>
                <a:gridCol w="970360">
                  <a:extLst>
                    <a:ext uri="{9D8B030D-6E8A-4147-A177-3AD203B41FA5}">
                      <a16:colId xmlns:a16="http://schemas.microsoft.com/office/drawing/2014/main" xmlns="" val="20004"/>
                    </a:ext>
                  </a:extLst>
                </a:gridCol>
                <a:gridCol w="966788">
                  <a:extLst>
                    <a:ext uri="{9D8B030D-6E8A-4147-A177-3AD203B41FA5}">
                      <a16:colId xmlns:a16="http://schemas.microsoft.com/office/drawing/2014/main" xmlns="" val="20005"/>
                    </a:ext>
                  </a:extLst>
                </a:gridCol>
              </a:tblGrid>
              <a:tr h="253647">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Loss Type</a:t>
                      </a:r>
                    </a:p>
                  </a:txBody>
                  <a:tcPr marL="68580" marR="68580"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Connector</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Splice</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Fiber</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Splitter</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endParaRPr kumimoji="0" lang="en-US" altLang="en-US" sz="1100" b="0" i="0" u="none" strike="noStrike" cap="none" normalizeH="0" baseline="0" smtClean="0">
                        <a:ln>
                          <a:noFill/>
                        </a:ln>
                        <a:solidFill>
                          <a:schemeClr val="tx1"/>
                        </a:solidFill>
                        <a:effectLst/>
                        <a:latin typeface="Arial" pitchFamily="34" charset="0"/>
                      </a:endParaRPr>
                    </a:p>
                  </a:txBody>
                  <a:tcPr marL="68580" marR="68580"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88717">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Loss</a:t>
                      </a:r>
                    </a:p>
                  </a:txBody>
                  <a:tcPr marL="68580" marR="68580"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6 @ .25dB Each</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12 @ 0.05dB Each</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20km @ 0.34/km</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1x2, 1x4, 1x4</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endParaRPr kumimoji="0" lang="en-US" altLang="en-US" sz="1100" b="0" i="0" u="none" strike="noStrike" cap="none" normalizeH="0" baseline="0" smtClean="0">
                        <a:ln>
                          <a:noFill/>
                        </a:ln>
                        <a:solidFill>
                          <a:schemeClr val="tx1"/>
                        </a:solidFill>
                        <a:effectLst/>
                        <a:latin typeface="Arial" pitchFamily="34" charset="0"/>
                      </a:endParaRPr>
                    </a:p>
                  </a:txBody>
                  <a:tcPr marL="68580" marR="68580"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8717">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Total</a:t>
                      </a:r>
                    </a:p>
                  </a:txBody>
                  <a:tcPr marL="68580" marR="68580"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1.5dB</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0.60dB</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6.8dB</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0" i="0" u="none" strike="noStrike" cap="none" normalizeH="0" baseline="0" smtClean="0">
                          <a:ln>
                            <a:noFill/>
                          </a:ln>
                          <a:solidFill>
                            <a:schemeClr val="tx1"/>
                          </a:solidFill>
                          <a:effectLst/>
                          <a:latin typeface="Arial" pitchFamily="34" charset="0"/>
                        </a:rPr>
                        <a:t>3.5dB+7.5dB+7.5dB</a:t>
                      </a:r>
                    </a:p>
                  </a:txBody>
                  <a:tcPr marL="68580" marR="68580" marT="34311" marB="343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B0C9"/>
                        </a:buClr>
                        <a:defRPr>
                          <a:solidFill>
                            <a:schemeClr val="tx1"/>
                          </a:solidFill>
                          <a:latin typeface="Arial" pitchFamily="34" charset="0"/>
                        </a:defRPr>
                      </a:lvl1pPr>
                      <a:lvl2pPr marL="742950" indent="-285750">
                        <a:spcBef>
                          <a:spcPct val="20000"/>
                        </a:spcBef>
                        <a:buClr>
                          <a:srgbClr val="00B0C9"/>
                        </a:buClr>
                        <a:defRPr sz="1600">
                          <a:solidFill>
                            <a:schemeClr val="tx1"/>
                          </a:solidFill>
                          <a:latin typeface="Arial" pitchFamily="34" charset="0"/>
                        </a:defRPr>
                      </a:lvl2pPr>
                      <a:lvl3pPr marL="1143000" indent="-228600">
                        <a:spcBef>
                          <a:spcPct val="20000"/>
                        </a:spcBef>
                        <a:buClr>
                          <a:srgbClr val="00B0C9"/>
                        </a:buClr>
                        <a:defRPr sz="1400">
                          <a:solidFill>
                            <a:schemeClr val="tx1"/>
                          </a:solidFill>
                          <a:latin typeface="Arial" pitchFamily="34" charset="0"/>
                        </a:defRPr>
                      </a:lvl3pPr>
                      <a:lvl4pPr marL="1600200" indent="-228600">
                        <a:spcBef>
                          <a:spcPct val="20000"/>
                        </a:spcBef>
                        <a:buClr>
                          <a:srgbClr val="00B0C9"/>
                        </a:buClr>
                        <a:defRPr sz="1200">
                          <a:solidFill>
                            <a:schemeClr val="tx1"/>
                          </a:solidFill>
                          <a:latin typeface="Arial" pitchFamily="34" charset="0"/>
                        </a:defRPr>
                      </a:lvl4pPr>
                      <a:lvl5pPr marL="2057400" indent="-228600">
                        <a:spcBef>
                          <a:spcPct val="20000"/>
                        </a:spcBef>
                        <a:buClr>
                          <a:srgbClr val="00B0C9"/>
                        </a:buClr>
                        <a:defRPr sz="1200">
                          <a:solidFill>
                            <a:schemeClr val="tx1"/>
                          </a:solidFill>
                          <a:latin typeface="Arial" pitchFamily="34" charset="0"/>
                        </a:defRPr>
                      </a:lvl5pPr>
                      <a:lvl6pPr marL="2514600" indent="-228600" eaLnBrk="0" fontAlgn="base" hangingPunct="0">
                        <a:spcBef>
                          <a:spcPct val="20000"/>
                        </a:spcBef>
                        <a:spcAft>
                          <a:spcPct val="0"/>
                        </a:spcAft>
                        <a:buClr>
                          <a:srgbClr val="00B0C9"/>
                        </a:buClr>
                        <a:defRPr sz="1200">
                          <a:solidFill>
                            <a:schemeClr val="tx1"/>
                          </a:solidFill>
                          <a:latin typeface="Arial" pitchFamily="34" charset="0"/>
                        </a:defRPr>
                      </a:lvl6pPr>
                      <a:lvl7pPr marL="2971800" indent="-228600" eaLnBrk="0" fontAlgn="base" hangingPunct="0">
                        <a:spcBef>
                          <a:spcPct val="20000"/>
                        </a:spcBef>
                        <a:spcAft>
                          <a:spcPct val="0"/>
                        </a:spcAft>
                        <a:buClr>
                          <a:srgbClr val="00B0C9"/>
                        </a:buClr>
                        <a:defRPr sz="1200">
                          <a:solidFill>
                            <a:schemeClr val="tx1"/>
                          </a:solidFill>
                          <a:latin typeface="Arial" pitchFamily="34" charset="0"/>
                        </a:defRPr>
                      </a:lvl7pPr>
                      <a:lvl8pPr marL="3429000" indent="-228600" eaLnBrk="0" fontAlgn="base" hangingPunct="0">
                        <a:spcBef>
                          <a:spcPct val="20000"/>
                        </a:spcBef>
                        <a:spcAft>
                          <a:spcPct val="0"/>
                        </a:spcAft>
                        <a:buClr>
                          <a:srgbClr val="00B0C9"/>
                        </a:buClr>
                        <a:defRPr sz="1200">
                          <a:solidFill>
                            <a:schemeClr val="tx1"/>
                          </a:solidFill>
                          <a:latin typeface="Arial" pitchFamily="34" charset="0"/>
                        </a:defRPr>
                      </a:lvl8pPr>
                      <a:lvl9pPr marL="3886200" indent="-228600" eaLnBrk="0" fontAlgn="base" hangingPunct="0">
                        <a:spcBef>
                          <a:spcPct val="20000"/>
                        </a:spcBef>
                        <a:spcAft>
                          <a:spcPct val="0"/>
                        </a:spcAft>
                        <a:buClr>
                          <a:srgbClr val="00B0C9"/>
                        </a:buCl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rgbClr val="00B0C9"/>
                        </a:buClr>
                        <a:buSzTx/>
                        <a:buFontTx/>
                        <a:buNone/>
                        <a:tabLst/>
                      </a:pPr>
                      <a:r>
                        <a:rPr kumimoji="0" lang="en-US" altLang="en-US" sz="1100" b="1" i="0" u="none" strike="noStrike" cap="none" normalizeH="0" baseline="0" dirty="0" smtClean="0">
                          <a:ln>
                            <a:noFill/>
                          </a:ln>
                          <a:solidFill>
                            <a:schemeClr val="tx1"/>
                          </a:solidFill>
                          <a:effectLst/>
                          <a:latin typeface="Arial" pitchFamily="34" charset="0"/>
                        </a:rPr>
                        <a:t>27.4dB</a:t>
                      </a:r>
                    </a:p>
                  </a:txBody>
                  <a:tcPr marL="68580" marR="68580"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grpSp>
        <p:nvGrpSpPr>
          <p:cNvPr id="66563" name="Group 3"/>
          <p:cNvGrpSpPr>
            <a:grpSpLocks/>
          </p:cNvGrpSpPr>
          <p:nvPr/>
        </p:nvGrpSpPr>
        <p:grpSpPr bwMode="auto">
          <a:xfrm>
            <a:off x="1963341" y="939403"/>
            <a:ext cx="5537595" cy="2501504"/>
            <a:chOff x="715" y="1112"/>
            <a:chExt cx="4651" cy="2101"/>
          </a:xfrm>
        </p:grpSpPr>
        <p:sp>
          <p:nvSpPr>
            <p:cNvPr id="66594" name="Rectangle 38"/>
            <p:cNvSpPr>
              <a:spLocks noChangeArrowheads="1"/>
            </p:cNvSpPr>
            <p:nvPr/>
          </p:nvSpPr>
          <p:spPr bwMode="auto">
            <a:xfrm>
              <a:off x="5014" y="1162"/>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1</a:t>
              </a:r>
              <a:endParaRPr lang="en-US" altLang="en-US" sz="975" b="1"/>
            </a:p>
          </p:txBody>
        </p:sp>
        <p:sp>
          <p:nvSpPr>
            <p:cNvPr id="66595" name="Line 39"/>
            <p:cNvSpPr>
              <a:spLocks noChangeShapeType="1"/>
            </p:cNvSpPr>
            <p:nvPr/>
          </p:nvSpPr>
          <p:spPr bwMode="auto">
            <a:xfrm flipV="1">
              <a:off x="2155" y="2113"/>
              <a:ext cx="598" cy="4"/>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lIns="76412" tIns="38206" rIns="76412" bIns="38206"/>
            <a:lstStyle/>
            <a:p>
              <a:endParaRPr lang="en-US"/>
            </a:p>
          </p:txBody>
        </p:sp>
        <p:sp>
          <p:nvSpPr>
            <p:cNvPr id="66596" name="Freeform 40"/>
            <p:cNvSpPr>
              <a:spLocks/>
            </p:cNvSpPr>
            <p:nvPr/>
          </p:nvSpPr>
          <p:spPr bwMode="auto">
            <a:xfrm>
              <a:off x="2767" y="2036"/>
              <a:ext cx="224" cy="189"/>
            </a:xfrm>
            <a:custGeom>
              <a:avLst/>
              <a:gdLst>
                <a:gd name="T0" fmla="*/ 0 w 218"/>
                <a:gd name="T1" fmla="*/ 639591528 h 211"/>
                <a:gd name="T2" fmla="*/ 2147483647 w 218"/>
                <a:gd name="T3" fmla="*/ 639591528 h 211"/>
                <a:gd name="T4" fmla="*/ 2147483647 w 218"/>
                <a:gd name="T5" fmla="*/ 639591528 h 211"/>
                <a:gd name="T6" fmla="*/ 2147483647 w 218"/>
                <a:gd name="T7" fmla="*/ 639591528 h 211"/>
                <a:gd name="T8" fmla="*/ 2147483647 w 218"/>
                <a:gd name="T9" fmla="*/ 639591528 h 211"/>
                <a:gd name="T10" fmla="*/ 2147483647 w 218"/>
                <a:gd name="T11" fmla="*/ 639591528 h 211"/>
                <a:gd name="T12" fmla="*/ 2147483647 w 218"/>
                <a:gd name="T13" fmla="*/ 639591528 h 211"/>
                <a:gd name="T14" fmla="*/ 2147483647 w 218"/>
                <a:gd name="T15" fmla="*/ 639591528 h 211"/>
                <a:gd name="T16" fmla="*/ 2147483647 w 218"/>
                <a:gd name="T17" fmla="*/ 639591528 h 211"/>
                <a:gd name="T18" fmla="*/ 2147483647 w 218"/>
                <a:gd name="T19" fmla="*/ 639591528 h 211"/>
                <a:gd name="T20" fmla="*/ 2147483647 w 218"/>
                <a:gd name="T21" fmla="*/ 639591528 h 211"/>
                <a:gd name="T22" fmla="*/ 2147483647 w 218"/>
                <a:gd name="T23" fmla="*/ 639591528 h 211"/>
                <a:gd name="T24" fmla="*/ 2147483647 w 218"/>
                <a:gd name="T25" fmla="*/ 639591528 h 211"/>
                <a:gd name="T26" fmla="*/ 2147483647 w 218"/>
                <a:gd name="T27" fmla="*/ 639591528 h 211"/>
                <a:gd name="T28" fmla="*/ 2147483647 w 218"/>
                <a:gd name="T29" fmla="*/ 639591528 h 211"/>
                <a:gd name="T30" fmla="*/ 2147483647 w 218"/>
                <a:gd name="T31" fmla="*/ 639591528 h 211"/>
                <a:gd name="T32" fmla="*/ 2147483647 w 218"/>
                <a:gd name="T33" fmla="*/ 639591528 h 211"/>
                <a:gd name="T34" fmla="*/ 2147483647 w 218"/>
                <a:gd name="T35" fmla="*/ 639591528 h 211"/>
                <a:gd name="T36" fmla="*/ 2147483647 w 218"/>
                <a:gd name="T37" fmla="*/ 639591528 h 211"/>
                <a:gd name="T38" fmla="*/ 2147483647 w 218"/>
                <a:gd name="T39" fmla="*/ 639591528 h 211"/>
                <a:gd name="T40" fmla="*/ 2147483647 w 218"/>
                <a:gd name="T41" fmla="*/ 639591528 h 211"/>
                <a:gd name="T42" fmla="*/ 2147483647 w 218"/>
                <a:gd name="T43" fmla="*/ 639591528 h 211"/>
                <a:gd name="T44" fmla="*/ 2147483647 w 218"/>
                <a:gd name="T45" fmla="*/ 639591528 h 211"/>
                <a:gd name="T46" fmla="*/ 2147483647 w 218"/>
                <a:gd name="T47" fmla="*/ 639591528 h 211"/>
                <a:gd name="T48" fmla="*/ 2147483647 w 218"/>
                <a:gd name="T49" fmla="*/ 0 h 211"/>
                <a:gd name="T50" fmla="*/ 2147483647 w 218"/>
                <a:gd name="T51" fmla="*/ 639591528 h 211"/>
                <a:gd name="T52" fmla="*/ 2147483647 w 218"/>
                <a:gd name="T53" fmla="*/ 639591528 h 211"/>
                <a:gd name="T54" fmla="*/ 2147483647 w 218"/>
                <a:gd name="T55" fmla="*/ 639591528 h 211"/>
                <a:gd name="T56" fmla="*/ 2147483647 w 218"/>
                <a:gd name="T57" fmla="*/ 639591528 h 211"/>
                <a:gd name="T58" fmla="*/ 2147483647 w 218"/>
                <a:gd name="T59" fmla="*/ 639591528 h 211"/>
                <a:gd name="T60" fmla="*/ 2147483647 w 218"/>
                <a:gd name="T61" fmla="*/ 639591528 h 211"/>
                <a:gd name="T62" fmla="*/ 2147483647 w 218"/>
                <a:gd name="T63" fmla="*/ 639591528 h 211"/>
                <a:gd name="T64" fmla="*/ 0 w 218"/>
                <a:gd name="T65" fmla="*/ 639591528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211"/>
                <a:gd name="T101" fmla="*/ 218 w 218"/>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211">
                  <a:moveTo>
                    <a:pt x="0" y="105"/>
                  </a:moveTo>
                  <a:lnTo>
                    <a:pt x="2" y="126"/>
                  </a:lnTo>
                  <a:lnTo>
                    <a:pt x="9" y="146"/>
                  </a:lnTo>
                  <a:lnTo>
                    <a:pt x="19" y="164"/>
                  </a:lnTo>
                  <a:lnTo>
                    <a:pt x="32" y="180"/>
                  </a:lnTo>
                  <a:lnTo>
                    <a:pt x="49" y="193"/>
                  </a:lnTo>
                  <a:lnTo>
                    <a:pt x="68" y="202"/>
                  </a:lnTo>
                  <a:lnTo>
                    <a:pt x="89" y="209"/>
                  </a:lnTo>
                  <a:lnTo>
                    <a:pt x="110" y="211"/>
                  </a:lnTo>
                  <a:lnTo>
                    <a:pt x="131" y="209"/>
                  </a:lnTo>
                  <a:lnTo>
                    <a:pt x="151" y="202"/>
                  </a:lnTo>
                  <a:lnTo>
                    <a:pt x="171" y="193"/>
                  </a:lnTo>
                  <a:lnTo>
                    <a:pt x="186" y="180"/>
                  </a:lnTo>
                  <a:lnTo>
                    <a:pt x="201" y="164"/>
                  </a:lnTo>
                  <a:lnTo>
                    <a:pt x="211" y="146"/>
                  </a:lnTo>
                  <a:lnTo>
                    <a:pt x="216" y="126"/>
                  </a:lnTo>
                  <a:lnTo>
                    <a:pt x="218" y="105"/>
                  </a:lnTo>
                  <a:lnTo>
                    <a:pt x="216" y="85"/>
                  </a:lnTo>
                  <a:lnTo>
                    <a:pt x="211" y="65"/>
                  </a:lnTo>
                  <a:lnTo>
                    <a:pt x="201" y="47"/>
                  </a:lnTo>
                  <a:lnTo>
                    <a:pt x="186" y="31"/>
                  </a:lnTo>
                  <a:lnTo>
                    <a:pt x="171" y="18"/>
                  </a:lnTo>
                  <a:lnTo>
                    <a:pt x="151" y="7"/>
                  </a:lnTo>
                  <a:lnTo>
                    <a:pt x="131" y="2"/>
                  </a:lnTo>
                  <a:lnTo>
                    <a:pt x="110" y="0"/>
                  </a:lnTo>
                  <a:lnTo>
                    <a:pt x="89" y="2"/>
                  </a:lnTo>
                  <a:lnTo>
                    <a:pt x="68" y="7"/>
                  </a:lnTo>
                  <a:lnTo>
                    <a:pt x="49" y="18"/>
                  </a:lnTo>
                  <a:lnTo>
                    <a:pt x="32" y="31"/>
                  </a:lnTo>
                  <a:lnTo>
                    <a:pt x="19" y="47"/>
                  </a:lnTo>
                  <a:lnTo>
                    <a:pt x="9" y="65"/>
                  </a:lnTo>
                  <a:lnTo>
                    <a:pt x="2" y="85"/>
                  </a:lnTo>
                  <a:lnTo>
                    <a:pt x="0" y="10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76412" tIns="38206" rIns="76412" bIns="38206"/>
            <a:lstStyle/>
            <a:p>
              <a:endParaRPr lang="en-US"/>
            </a:p>
          </p:txBody>
        </p:sp>
        <p:sp>
          <p:nvSpPr>
            <p:cNvPr id="66597" name="Freeform 41"/>
            <p:cNvSpPr>
              <a:spLocks/>
            </p:cNvSpPr>
            <p:nvPr/>
          </p:nvSpPr>
          <p:spPr bwMode="auto">
            <a:xfrm>
              <a:off x="2767" y="2036"/>
              <a:ext cx="224" cy="189"/>
            </a:xfrm>
            <a:custGeom>
              <a:avLst/>
              <a:gdLst>
                <a:gd name="T0" fmla="*/ 0 w 218"/>
                <a:gd name="T1" fmla="*/ 639591528 h 211"/>
                <a:gd name="T2" fmla="*/ 2147483647 w 218"/>
                <a:gd name="T3" fmla="*/ 639591528 h 211"/>
                <a:gd name="T4" fmla="*/ 2147483647 w 218"/>
                <a:gd name="T5" fmla="*/ 639591528 h 211"/>
                <a:gd name="T6" fmla="*/ 2147483647 w 218"/>
                <a:gd name="T7" fmla="*/ 639591528 h 211"/>
                <a:gd name="T8" fmla="*/ 2147483647 w 218"/>
                <a:gd name="T9" fmla="*/ 639591528 h 211"/>
                <a:gd name="T10" fmla="*/ 2147483647 w 218"/>
                <a:gd name="T11" fmla="*/ 639591528 h 211"/>
                <a:gd name="T12" fmla="*/ 2147483647 w 218"/>
                <a:gd name="T13" fmla="*/ 639591528 h 211"/>
                <a:gd name="T14" fmla="*/ 2147483647 w 218"/>
                <a:gd name="T15" fmla="*/ 639591528 h 211"/>
                <a:gd name="T16" fmla="*/ 2147483647 w 218"/>
                <a:gd name="T17" fmla="*/ 639591528 h 211"/>
                <a:gd name="T18" fmla="*/ 2147483647 w 218"/>
                <a:gd name="T19" fmla="*/ 639591528 h 211"/>
                <a:gd name="T20" fmla="*/ 2147483647 w 218"/>
                <a:gd name="T21" fmla="*/ 639591528 h 211"/>
                <a:gd name="T22" fmla="*/ 2147483647 w 218"/>
                <a:gd name="T23" fmla="*/ 639591528 h 211"/>
                <a:gd name="T24" fmla="*/ 2147483647 w 218"/>
                <a:gd name="T25" fmla="*/ 639591528 h 211"/>
                <a:gd name="T26" fmla="*/ 2147483647 w 218"/>
                <a:gd name="T27" fmla="*/ 639591528 h 211"/>
                <a:gd name="T28" fmla="*/ 2147483647 w 218"/>
                <a:gd name="T29" fmla="*/ 639591528 h 211"/>
                <a:gd name="T30" fmla="*/ 2147483647 w 218"/>
                <a:gd name="T31" fmla="*/ 639591528 h 211"/>
                <a:gd name="T32" fmla="*/ 2147483647 w 218"/>
                <a:gd name="T33" fmla="*/ 639591528 h 211"/>
                <a:gd name="T34" fmla="*/ 2147483647 w 218"/>
                <a:gd name="T35" fmla="*/ 639591528 h 211"/>
                <a:gd name="T36" fmla="*/ 2147483647 w 218"/>
                <a:gd name="T37" fmla="*/ 639591528 h 211"/>
                <a:gd name="T38" fmla="*/ 2147483647 w 218"/>
                <a:gd name="T39" fmla="*/ 639591528 h 211"/>
                <a:gd name="T40" fmla="*/ 2147483647 w 218"/>
                <a:gd name="T41" fmla="*/ 639591528 h 211"/>
                <a:gd name="T42" fmla="*/ 2147483647 w 218"/>
                <a:gd name="T43" fmla="*/ 639591528 h 211"/>
                <a:gd name="T44" fmla="*/ 2147483647 w 218"/>
                <a:gd name="T45" fmla="*/ 639591528 h 211"/>
                <a:gd name="T46" fmla="*/ 2147483647 w 218"/>
                <a:gd name="T47" fmla="*/ 639591528 h 211"/>
                <a:gd name="T48" fmla="*/ 2147483647 w 218"/>
                <a:gd name="T49" fmla="*/ 0 h 211"/>
                <a:gd name="T50" fmla="*/ 2147483647 w 218"/>
                <a:gd name="T51" fmla="*/ 639591528 h 211"/>
                <a:gd name="T52" fmla="*/ 2147483647 w 218"/>
                <a:gd name="T53" fmla="*/ 639591528 h 211"/>
                <a:gd name="T54" fmla="*/ 2147483647 w 218"/>
                <a:gd name="T55" fmla="*/ 639591528 h 211"/>
                <a:gd name="T56" fmla="*/ 2147483647 w 218"/>
                <a:gd name="T57" fmla="*/ 639591528 h 211"/>
                <a:gd name="T58" fmla="*/ 2147483647 w 218"/>
                <a:gd name="T59" fmla="*/ 639591528 h 211"/>
                <a:gd name="T60" fmla="*/ 2147483647 w 218"/>
                <a:gd name="T61" fmla="*/ 639591528 h 211"/>
                <a:gd name="T62" fmla="*/ 2147483647 w 218"/>
                <a:gd name="T63" fmla="*/ 639591528 h 211"/>
                <a:gd name="T64" fmla="*/ 0 w 218"/>
                <a:gd name="T65" fmla="*/ 639591528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211"/>
                <a:gd name="T101" fmla="*/ 218 w 218"/>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211">
                  <a:moveTo>
                    <a:pt x="0" y="105"/>
                  </a:moveTo>
                  <a:lnTo>
                    <a:pt x="2" y="126"/>
                  </a:lnTo>
                  <a:lnTo>
                    <a:pt x="9" y="146"/>
                  </a:lnTo>
                  <a:lnTo>
                    <a:pt x="19" y="164"/>
                  </a:lnTo>
                  <a:lnTo>
                    <a:pt x="32" y="180"/>
                  </a:lnTo>
                  <a:lnTo>
                    <a:pt x="49" y="193"/>
                  </a:lnTo>
                  <a:lnTo>
                    <a:pt x="68" y="202"/>
                  </a:lnTo>
                  <a:lnTo>
                    <a:pt x="89" y="209"/>
                  </a:lnTo>
                  <a:lnTo>
                    <a:pt x="110" y="211"/>
                  </a:lnTo>
                  <a:lnTo>
                    <a:pt x="131" y="209"/>
                  </a:lnTo>
                  <a:lnTo>
                    <a:pt x="151" y="202"/>
                  </a:lnTo>
                  <a:lnTo>
                    <a:pt x="171" y="193"/>
                  </a:lnTo>
                  <a:lnTo>
                    <a:pt x="186" y="180"/>
                  </a:lnTo>
                  <a:lnTo>
                    <a:pt x="201" y="164"/>
                  </a:lnTo>
                  <a:lnTo>
                    <a:pt x="211" y="146"/>
                  </a:lnTo>
                  <a:lnTo>
                    <a:pt x="216" y="126"/>
                  </a:lnTo>
                  <a:lnTo>
                    <a:pt x="218" y="105"/>
                  </a:lnTo>
                  <a:lnTo>
                    <a:pt x="216" y="85"/>
                  </a:lnTo>
                  <a:lnTo>
                    <a:pt x="211" y="65"/>
                  </a:lnTo>
                  <a:lnTo>
                    <a:pt x="201" y="47"/>
                  </a:lnTo>
                  <a:lnTo>
                    <a:pt x="186" y="31"/>
                  </a:lnTo>
                  <a:lnTo>
                    <a:pt x="171" y="18"/>
                  </a:lnTo>
                  <a:lnTo>
                    <a:pt x="151" y="7"/>
                  </a:lnTo>
                  <a:lnTo>
                    <a:pt x="131" y="2"/>
                  </a:lnTo>
                  <a:lnTo>
                    <a:pt x="110" y="0"/>
                  </a:lnTo>
                  <a:lnTo>
                    <a:pt x="89" y="2"/>
                  </a:lnTo>
                  <a:lnTo>
                    <a:pt x="68" y="7"/>
                  </a:lnTo>
                  <a:lnTo>
                    <a:pt x="49" y="18"/>
                  </a:lnTo>
                  <a:lnTo>
                    <a:pt x="32" y="31"/>
                  </a:lnTo>
                  <a:lnTo>
                    <a:pt x="19" y="47"/>
                  </a:lnTo>
                  <a:lnTo>
                    <a:pt x="9" y="65"/>
                  </a:lnTo>
                  <a:lnTo>
                    <a:pt x="2" y="85"/>
                  </a:lnTo>
                  <a:lnTo>
                    <a:pt x="0" y="105"/>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598" name="Freeform 42"/>
            <p:cNvSpPr>
              <a:spLocks/>
            </p:cNvSpPr>
            <p:nvPr/>
          </p:nvSpPr>
          <p:spPr bwMode="auto">
            <a:xfrm>
              <a:off x="2973" y="1969"/>
              <a:ext cx="243" cy="109"/>
            </a:xfrm>
            <a:custGeom>
              <a:avLst/>
              <a:gdLst>
                <a:gd name="T0" fmla="*/ 0 w 236"/>
                <a:gd name="T1" fmla="*/ 621817879 h 122"/>
                <a:gd name="T2" fmla="*/ 2147483647 w 236"/>
                <a:gd name="T3" fmla="*/ 0 h 122"/>
                <a:gd name="T4" fmla="*/ 2147483647 w 236"/>
                <a:gd name="T5" fmla="*/ 0 h 122"/>
                <a:gd name="T6" fmla="*/ 0 60000 65536"/>
                <a:gd name="T7" fmla="*/ 0 60000 65536"/>
                <a:gd name="T8" fmla="*/ 0 60000 65536"/>
                <a:gd name="T9" fmla="*/ 0 w 236"/>
                <a:gd name="T10" fmla="*/ 0 h 122"/>
                <a:gd name="T11" fmla="*/ 236 w 236"/>
                <a:gd name="T12" fmla="*/ 122 h 122"/>
              </a:gdLst>
              <a:ahLst/>
              <a:cxnLst>
                <a:cxn ang="T6">
                  <a:pos x="T0" y="T1"/>
                </a:cxn>
                <a:cxn ang="T7">
                  <a:pos x="T2" y="T3"/>
                </a:cxn>
                <a:cxn ang="T8">
                  <a:pos x="T4" y="T5"/>
                </a:cxn>
              </a:cxnLst>
              <a:rect l="T9" t="T10" r="T11" b="T12"/>
              <a:pathLst>
                <a:path w="236" h="122">
                  <a:moveTo>
                    <a:pt x="0" y="122"/>
                  </a:moveTo>
                  <a:lnTo>
                    <a:pt x="188" y="0"/>
                  </a:lnTo>
                  <a:lnTo>
                    <a:pt x="236"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599" name="Freeform 43"/>
            <p:cNvSpPr>
              <a:spLocks/>
            </p:cNvSpPr>
            <p:nvPr/>
          </p:nvSpPr>
          <p:spPr bwMode="auto">
            <a:xfrm>
              <a:off x="2963" y="2195"/>
              <a:ext cx="253" cy="150"/>
            </a:xfrm>
            <a:custGeom>
              <a:avLst/>
              <a:gdLst>
                <a:gd name="T0" fmla="*/ 0 w 246"/>
                <a:gd name="T1" fmla="*/ 0 h 168"/>
                <a:gd name="T2" fmla="*/ 2147483647 w 246"/>
                <a:gd name="T3" fmla="*/ 617350232 h 168"/>
                <a:gd name="T4" fmla="*/ 2147483647 w 246"/>
                <a:gd name="T5" fmla="*/ 617350232 h 168"/>
                <a:gd name="T6" fmla="*/ 0 60000 65536"/>
                <a:gd name="T7" fmla="*/ 0 60000 65536"/>
                <a:gd name="T8" fmla="*/ 0 60000 65536"/>
                <a:gd name="T9" fmla="*/ 0 w 246"/>
                <a:gd name="T10" fmla="*/ 0 h 168"/>
                <a:gd name="T11" fmla="*/ 246 w 246"/>
                <a:gd name="T12" fmla="*/ 168 h 168"/>
              </a:gdLst>
              <a:ahLst/>
              <a:cxnLst>
                <a:cxn ang="T6">
                  <a:pos x="T0" y="T1"/>
                </a:cxn>
                <a:cxn ang="T7">
                  <a:pos x="T2" y="T3"/>
                </a:cxn>
                <a:cxn ang="T8">
                  <a:pos x="T4" y="T5"/>
                </a:cxn>
              </a:cxnLst>
              <a:rect l="T9" t="T10" r="T11" b="T12"/>
              <a:pathLst>
                <a:path w="246" h="168">
                  <a:moveTo>
                    <a:pt x="0" y="0"/>
                  </a:moveTo>
                  <a:lnTo>
                    <a:pt x="191" y="168"/>
                  </a:lnTo>
                  <a:lnTo>
                    <a:pt x="246" y="168"/>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00" name="Rectangle 44"/>
            <p:cNvSpPr>
              <a:spLocks noChangeArrowheads="1"/>
            </p:cNvSpPr>
            <p:nvPr/>
          </p:nvSpPr>
          <p:spPr bwMode="auto">
            <a:xfrm>
              <a:off x="2787" y="2233"/>
              <a:ext cx="19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1 x 2</a:t>
              </a:r>
              <a:endParaRPr lang="en-US" altLang="en-US" sz="975" b="1"/>
            </a:p>
          </p:txBody>
        </p:sp>
        <p:sp>
          <p:nvSpPr>
            <p:cNvPr id="66601" name="Rectangle 45"/>
            <p:cNvSpPr>
              <a:spLocks noChangeArrowheads="1"/>
            </p:cNvSpPr>
            <p:nvPr/>
          </p:nvSpPr>
          <p:spPr bwMode="auto">
            <a:xfrm>
              <a:off x="2752" y="2320"/>
              <a:ext cx="29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splitter</a:t>
              </a:r>
              <a:endParaRPr lang="en-US" altLang="en-US" sz="975" b="1"/>
            </a:p>
          </p:txBody>
        </p:sp>
        <p:sp>
          <p:nvSpPr>
            <p:cNvPr id="66602" name="Freeform 46"/>
            <p:cNvSpPr>
              <a:spLocks/>
            </p:cNvSpPr>
            <p:nvPr/>
          </p:nvSpPr>
          <p:spPr bwMode="auto">
            <a:xfrm>
              <a:off x="3216" y="1690"/>
              <a:ext cx="248" cy="279"/>
            </a:xfrm>
            <a:custGeom>
              <a:avLst/>
              <a:gdLst>
                <a:gd name="T0" fmla="*/ 0 w 242"/>
                <a:gd name="T1" fmla="*/ 606161555 h 313"/>
                <a:gd name="T2" fmla="*/ 0 w 242"/>
                <a:gd name="T3" fmla="*/ 0 h 313"/>
                <a:gd name="T4" fmla="*/ 2147483647 w 242"/>
                <a:gd name="T5" fmla="*/ 0 h 313"/>
                <a:gd name="T6" fmla="*/ 0 60000 65536"/>
                <a:gd name="T7" fmla="*/ 0 60000 65536"/>
                <a:gd name="T8" fmla="*/ 0 60000 65536"/>
                <a:gd name="T9" fmla="*/ 0 w 242"/>
                <a:gd name="T10" fmla="*/ 0 h 313"/>
                <a:gd name="T11" fmla="*/ 242 w 242"/>
                <a:gd name="T12" fmla="*/ 313 h 313"/>
              </a:gdLst>
              <a:ahLst/>
              <a:cxnLst>
                <a:cxn ang="T6">
                  <a:pos x="T0" y="T1"/>
                </a:cxn>
                <a:cxn ang="T7">
                  <a:pos x="T2" y="T3"/>
                </a:cxn>
                <a:cxn ang="T8">
                  <a:pos x="T4" y="T5"/>
                </a:cxn>
              </a:cxnLst>
              <a:rect l="T9" t="T10" r="T11" b="T12"/>
              <a:pathLst>
                <a:path w="242" h="313">
                  <a:moveTo>
                    <a:pt x="0" y="313"/>
                  </a:moveTo>
                  <a:lnTo>
                    <a:pt x="0" y="0"/>
                  </a:lnTo>
                  <a:lnTo>
                    <a:pt x="242"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03" name="Freeform 47"/>
            <p:cNvSpPr>
              <a:spLocks/>
            </p:cNvSpPr>
            <p:nvPr/>
          </p:nvSpPr>
          <p:spPr bwMode="auto">
            <a:xfrm>
              <a:off x="3306" y="1558"/>
              <a:ext cx="315" cy="264"/>
            </a:xfrm>
            <a:custGeom>
              <a:avLst/>
              <a:gdLst>
                <a:gd name="T0" fmla="*/ 0 w 307"/>
                <a:gd name="T1" fmla="*/ 610048325 h 296"/>
                <a:gd name="T2" fmla="*/ 2147483647 w 307"/>
                <a:gd name="T3" fmla="*/ 610048325 h 296"/>
                <a:gd name="T4" fmla="*/ 2147483647 w 307"/>
                <a:gd name="T5" fmla="*/ 610048325 h 296"/>
                <a:gd name="T6" fmla="*/ 2147483647 w 307"/>
                <a:gd name="T7" fmla="*/ 610048325 h 296"/>
                <a:gd name="T8" fmla="*/ 2147483647 w 307"/>
                <a:gd name="T9" fmla="*/ 610048325 h 296"/>
                <a:gd name="T10" fmla="*/ 2147483647 w 307"/>
                <a:gd name="T11" fmla="*/ 610048325 h 296"/>
                <a:gd name="T12" fmla="*/ 2147483647 w 307"/>
                <a:gd name="T13" fmla="*/ 610048325 h 296"/>
                <a:gd name="T14" fmla="*/ 2147483647 w 307"/>
                <a:gd name="T15" fmla="*/ 610048325 h 296"/>
                <a:gd name="T16" fmla="*/ 2147483647 w 307"/>
                <a:gd name="T17" fmla="*/ 610048325 h 296"/>
                <a:gd name="T18" fmla="*/ 2147483647 w 307"/>
                <a:gd name="T19" fmla="*/ 610048325 h 296"/>
                <a:gd name="T20" fmla="*/ 2147483647 w 307"/>
                <a:gd name="T21" fmla="*/ 610048325 h 296"/>
                <a:gd name="T22" fmla="*/ 2147483647 w 307"/>
                <a:gd name="T23" fmla="*/ 610048325 h 296"/>
                <a:gd name="T24" fmla="*/ 2147483647 w 307"/>
                <a:gd name="T25" fmla="*/ 610048325 h 296"/>
                <a:gd name="T26" fmla="*/ 2147483647 w 307"/>
                <a:gd name="T27" fmla="*/ 610048325 h 296"/>
                <a:gd name="T28" fmla="*/ 2147483647 w 307"/>
                <a:gd name="T29" fmla="*/ 610048325 h 296"/>
                <a:gd name="T30" fmla="*/ 2147483647 w 307"/>
                <a:gd name="T31" fmla="*/ 610048325 h 296"/>
                <a:gd name="T32" fmla="*/ 2147483647 w 307"/>
                <a:gd name="T33" fmla="*/ 610048325 h 296"/>
                <a:gd name="T34" fmla="*/ 2147483647 w 307"/>
                <a:gd name="T35" fmla="*/ 610048325 h 296"/>
                <a:gd name="T36" fmla="*/ 2147483647 w 307"/>
                <a:gd name="T37" fmla="*/ 610048325 h 296"/>
                <a:gd name="T38" fmla="*/ 2147483647 w 307"/>
                <a:gd name="T39" fmla="*/ 610048325 h 296"/>
                <a:gd name="T40" fmla="*/ 2147483647 w 307"/>
                <a:gd name="T41" fmla="*/ 610048325 h 296"/>
                <a:gd name="T42" fmla="*/ 2147483647 w 307"/>
                <a:gd name="T43" fmla="*/ 610048325 h 296"/>
                <a:gd name="T44" fmla="*/ 2147483647 w 307"/>
                <a:gd name="T45" fmla="*/ 610048325 h 296"/>
                <a:gd name="T46" fmla="*/ 2147483647 w 307"/>
                <a:gd name="T47" fmla="*/ 610048325 h 296"/>
                <a:gd name="T48" fmla="*/ 2147483647 w 307"/>
                <a:gd name="T49" fmla="*/ 610048325 h 296"/>
                <a:gd name="T50" fmla="*/ 2147483647 w 307"/>
                <a:gd name="T51" fmla="*/ 610048325 h 296"/>
                <a:gd name="T52" fmla="*/ 2147483647 w 307"/>
                <a:gd name="T53" fmla="*/ 610048325 h 296"/>
                <a:gd name="T54" fmla="*/ 2147483647 w 307"/>
                <a:gd name="T55" fmla="*/ 610048325 h 296"/>
                <a:gd name="T56" fmla="*/ 2147483647 w 307"/>
                <a:gd name="T57" fmla="*/ 0 h 296"/>
                <a:gd name="T58" fmla="*/ 2147483647 w 307"/>
                <a:gd name="T59" fmla="*/ 0 h 296"/>
                <a:gd name="T60" fmla="*/ 2147483647 w 307"/>
                <a:gd name="T61" fmla="*/ 610048325 h 296"/>
                <a:gd name="T62" fmla="*/ 2147483647 w 307"/>
                <a:gd name="T63" fmla="*/ 610048325 h 296"/>
                <a:gd name="T64" fmla="*/ 2147483647 w 307"/>
                <a:gd name="T65" fmla="*/ 610048325 h 296"/>
                <a:gd name="T66" fmla="*/ 2147483647 w 307"/>
                <a:gd name="T67" fmla="*/ 610048325 h 296"/>
                <a:gd name="T68" fmla="*/ 2147483647 w 307"/>
                <a:gd name="T69" fmla="*/ 610048325 h 296"/>
                <a:gd name="T70" fmla="*/ 2147483647 w 307"/>
                <a:gd name="T71" fmla="*/ 610048325 h 296"/>
                <a:gd name="T72" fmla="*/ 2147483647 w 307"/>
                <a:gd name="T73" fmla="*/ 610048325 h 296"/>
                <a:gd name="T74" fmla="*/ 2147483647 w 307"/>
                <a:gd name="T75" fmla="*/ 610048325 h 296"/>
                <a:gd name="T76" fmla="*/ 0 w 307"/>
                <a:gd name="T77" fmla="*/ 610048325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7"/>
                <a:gd name="T118" fmla="*/ 0 h 296"/>
                <a:gd name="T119" fmla="*/ 307 w 307"/>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7" h="296">
                  <a:moveTo>
                    <a:pt x="0" y="148"/>
                  </a:moveTo>
                  <a:lnTo>
                    <a:pt x="3" y="173"/>
                  </a:lnTo>
                  <a:lnTo>
                    <a:pt x="9" y="196"/>
                  </a:lnTo>
                  <a:lnTo>
                    <a:pt x="19" y="219"/>
                  </a:lnTo>
                  <a:lnTo>
                    <a:pt x="34" y="239"/>
                  </a:lnTo>
                  <a:lnTo>
                    <a:pt x="50" y="258"/>
                  </a:lnTo>
                  <a:lnTo>
                    <a:pt x="70" y="273"/>
                  </a:lnTo>
                  <a:lnTo>
                    <a:pt x="92" y="284"/>
                  </a:lnTo>
                  <a:lnTo>
                    <a:pt x="117" y="292"/>
                  </a:lnTo>
                  <a:lnTo>
                    <a:pt x="141" y="296"/>
                  </a:lnTo>
                  <a:lnTo>
                    <a:pt x="167" y="296"/>
                  </a:lnTo>
                  <a:lnTo>
                    <a:pt x="192" y="292"/>
                  </a:lnTo>
                  <a:lnTo>
                    <a:pt x="216" y="284"/>
                  </a:lnTo>
                  <a:lnTo>
                    <a:pt x="239" y="273"/>
                  </a:lnTo>
                  <a:lnTo>
                    <a:pt x="258" y="258"/>
                  </a:lnTo>
                  <a:lnTo>
                    <a:pt x="275" y="239"/>
                  </a:lnTo>
                  <a:lnTo>
                    <a:pt x="290" y="219"/>
                  </a:lnTo>
                  <a:lnTo>
                    <a:pt x="299" y="196"/>
                  </a:lnTo>
                  <a:lnTo>
                    <a:pt x="306" y="173"/>
                  </a:lnTo>
                  <a:lnTo>
                    <a:pt x="307" y="148"/>
                  </a:lnTo>
                  <a:lnTo>
                    <a:pt x="306" y="124"/>
                  </a:lnTo>
                  <a:lnTo>
                    <a:pt x="299" y="100"/>
                  </a:lnTo>
                  <a:lnTo>
                    <a:pt x="290" y="78"/>
                  </a:lnTo>
                  <a:lnTo>
                    <a:pt x="275" y="57"/>
                  </a:lnTo>
                  <a:lnTo>
                    <a:pt x="258" y="39"/>
                  </a:lnTo>
                  <a:lnTo>
                    <a:pt x="239" y="24"/>
                  </a:lnTo>
                  <a:lnTo>
                    <a:pt x="216" y="12"/>
                  </a:lnTo>
                  <a:lnTo>
                    <a:pt x="192" y="5"/>
                  </a:lnTo>
                  <a:lnTo>
                    <a:pt x="167" y="0"/>
                  </a:lnTo>
                  <a:lnTo>
                    <a:pt x="141" y="0"/>
                  </a:lnTo>
                  <a:lnTo>
                    <a:pt x="117" y="5"/>
                  </a:lnTo>
                  <a:lnTo>
                    <a:pt x="92" y="12"/>
                  </a:lnTo>
                  <a:lnTo>
                    <a:pt x="70" y="24"/>
                  </a:lnTo>
                  <a:lnTo>
                    <a:pt x="50" y="39"/>
                  </a:lnTo>
                  <a:lnTo>
                    <a:pt x="34" y="57"/>
                  </a:lnTo>
                  <a:lnTo>
                    <a:pt x="19" y="78"/>
                  </a:lnTo>
                  <a:lnTo>
                    <a:pt x="9" y="100"/>
                  </a:lnTo>
                  <a:lnTo>
                    <a:pt x="3" y="124"/>
                  </a:lnTo>
                  <a:lnTo>
                    <a:pt x="0" y="1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76412" tIns="38206" rIns="76412" bIns="38206"/>
            <a:lstStyle/>
            <a:p>
              <a:endParaRPr lang="en-US"/>
            </a:p>
          </p:txBody>
        </p:sp>
        <p:sp>
          <p:nvSpPr>
            <p:cNvPr id="66604" name="Freeform 48"/>
            <p:cNvSpPr>
              <a:spLocks/>
            </p:cNvSpPr>
            <p:nvPr/>
          </p:nvSpPr>
          <p:spPr bwMode="auto">
            <a:xfrm>
              <a:off x="3306" y="1558"/>
              <a:ext cx="315" cy="264"/>
            </a:xfrm>
            <a:custGeom>
              <a:avLst/>
              <a:gdLst>
                <a:gd name="T0" fmla="*/ 0 w 307"/>
                <a:gd name="T1" fmla="*/ 610048325 h 296"/>
                <a:gd name="T2" fmla="*/ 2147483647 w 307"/>
                <a:gd name="T3" fmla="*/ 610048325 h 296"/>
                <a:gd name="T4" fmla="*/ 2147483647 w 307"/>
                <a:gd name="T5" fmla="*/ 610048325 h 296"/>
                <a:gd name="T6" fmla="*/ 2147483647 w 307"/>
                <a:gd name="T7" fmla="*/ 610048325 h 296"/>
                <a:gd name="T8" fmla="*/ 2147483647 w 307"/>
                <a:gd name="T9" fmla="*/ 610048325 h 296"/>
                <a:gd name="T10" fmla="*/ 2147483647 w 307"/>
                <a:gd name="T11" fmla="*/ 610048325 h 296"/>
                <a:gd name="T12" fmla="*/ 2147483647 w 307"/>
                <a:gd name="T13" fmla="*/ 610048325 h 296"/>
                <a:gd name="T14" fmla="*/ 2147483647 w 307"/>
                <a:gd name="T15" fmla="*/ 610048325 h 296"/>
                <a:gd name="T16" fmla="*/ 2147483647 w 307"/>
                <a:gd name="T17" fmla="*/ 610048325 h 296"/>
                <a:gd name="T18" fmla="*/ 2147483647 w 307"/>
                <a:gd name="T19" fmla="*/ 610048325 h 296"/>
                <a:gd name="T20" fmla="*/ 2147483647 w 307"/>
                <a:gd name="T21" fmla="*/ 610048325 h 296"/>
                <a:gd name="T22" fmla="*/ 2147483647 w 307"/>
                <a:gd name="T23" fmla="*/ 610048325 h 296"/>
                <a:gd name="T24" fmla="*/ 2147483647 w 307"/>
                <a:gd name="T25" fmla="*/ 610048325 h 296"/>
                <a:gd name="T26" fmla="*/ 2147483647 w 307"/>
                <a:gd name="T27" fmla="*/ 610048325 h 296"/>
                <a:gd name="T28" fmla="*/ 2147483647 w 307"/>
                <a:gd name="T29" fmla="*/ 610048325 h 296"/>
                <a:gd name="T30" fmla="*/ 2147483647 w 307"/>
                <a:gd name="T31" fmla="*/ 610048325 h 296"/>
                <a:gd name="T32" fmla="*/ 2147483647 w 307"/>
                <a:gd name="T33" fmla="*/ 610048325 h 296"/>
                <a:gd name="T34" fmla="*/ 2147483647 w 307"/>
                <a:gd name="T35" fmla="*/ 610048325 h 296"/>
                <a:gd name="T36" fmla="*/ 2147483647 w 307"/>
                <a:gd name="T37" fmla="*/ 610048325 h 296"/>
                <a:gd name="T38" fmla="*/ 2147483647 w 307"/>
                <a:gd name="T39" fmla="*/ 610048325 h 296"/>
                <a:gd name="T40" fmla="*/ 2147483647 w 307"/>
                <a:gd name="T41" fmla="*/ 610048325 h 296"/>
                <a:gd name="T42" fmla="*/ 2147483647 w 307"/>
                <a:gd name="T43" fmla="*/ 610048325 h 296"/>
                <a:gd name="T44" fmla="*/ 2147483647 w 307"/>
                <a:gd name="T45" fmla="*/ 610048325 h 296"/>
                <a:gd name="T46" fmla="*/ 2147483647 w 307"/>
                <a:gd name="T47" fmla="*/ 610048325 h 296"/>
                <a:gd name="T48" fmla="*/ 2147483647 w 307"/>
                <a:gd name="T49" fmla="*/ 610048325 h 296"/>
                <a:gd name="T50" fmla="*/ 2147483647 w 307"/>
                <a:gd name="T51" fmla="*/ 610048325 h 296"/>
                <a:gd name="T52" fmla="*/ 2147483647 w 307"/>
                <a:gd name="T53" fmla="*/ 610048325 h 296"/>
                <a:gd name="T54" fmla="*/ 2147483647 w 307"/>
                <a:gd name="T55" fmla="*/ 610048325 h 296"/>
                <a:gd name="T56" fmla="*/ 2147483647 w 307"/>
                <a:gd name="T57" fmla="*/ 0 h 296"/>
                <a:gd name="T58" fmla="*/ 2147483647 w 307"/>
                <a:gd name="T59" fmla="*/ 0 h 296"/>
                <a:gd name="T60" fmla="*/ 2147483647 w 307"/>
                <a:gd name="T61" fmla="*/ 610048325 h 296"/>
                <a:gd name="T62" fmla="*/ 2147483647 w 307"/>
                <a:gd name="T63" fmla="*/ 610048325 h 296"/>
                <a:gd name="T64" fmla="*/ 2147483647 w 307"/>
                <a:gd name="T65" fmla="*/ 610048325 h 296"/>
                <a:gd name="T66" fmla="*/ 2147483647 w 307"/>
                <a:gd name="T67" fmla="*/ 610048325 h 296"/>
                <a:gd name="T68" fmla="*/ 2147483647 w 307"/>
                <a:gd name="T69" fmla="*/ 610048325 h 296"/>
                <a:gd name="T70" fmla="*/ 2147483647 w 307"/>
                <a:gd name="T71" fmla="*/ 610048325 h 296"/>
                <a:gd name="T72" fmla="*/ 2147483647 w 307"/>
                <a:gd name="T73" fmla="*/ 610048325 h 296"/>
                <a:gd name="T74" fmla="*/ 2147483647 w 307"/>
                <a:gd name="T75" fmla="*/ 610048325 h 296"/>
                <a:gd name="T76" fmla="*/ 0 w 307"/>
                <a:gd name="T77" fmla="*/ 610048325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7"/>
                <a:gd name="T118" fmla="*/ 0 h 296"/>
                <a:gd name="T119" fmla="*/ 307 w 307"/>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7" h="296">
                  <a:moveTo>
                    <a:pt x="0" y="148"/>
                  </a:moveTo>
                  <a:lnTo>
                    <a:pt x="3" y="173"/>
                  </a:lnTo>
                  <a:lnTo>
                    <a:pt x="9" y="196"/>
                  </a:lnTo>
                  <a:lnTo>
                    <a:pt x="19" y="219"/>
                  </a:lnTo>
                  <a:lnTo>
                    <a:pt x="34" y="239"/>
                  </a:lnTo>
                  <a:lnTo>
                    <a:pt x="50" y="258"/>
                  </a:lnTo>
                  <a:lnTo>
                    <a:pt x="70" y="273"/>
                  </a:lnTo>
                  <a:lnTo>
                    <a:pt x="92" y="284"/>
                  </a:lnTo>
                  <a:lnTo>
                    <a:pt x="117" y="292"/>
                  </a:lnTo>
                  <a:lnTo>
                    <a:pt x="141" y="296"/>
                  </a:lnTo>
                  <a:lnTo>
                    <a:pt x="167" y="296"/>
                  </a:lnTo>
                  <a:lnTo>
                    <a:pt x="192" y="292"/>
                  </a:lnTo>
                  <a:lnTo>
                    <a:pt x="216" y="284"/>
                  </a:lnTo>
                  <a:lnTo>
                    <a:pt x="239" y="273"/>
                  </a:lnTo>
                  <a:lnTo>
                    <a:pt x="258" y="258"/>
                  </a:lnTo>
                  <a:lnTo>
                    <a:pt x="275" y="239"/>
                  </a:lnTo>
                  <a:lnTo>
                    <a:pt x="290" y="219"/>
                  </a:lnTo>
                  <a:lnTo>
                    <a:pt x="299" y="196"/>
                  </a:lnTo>
                  <a:lnTo>
                    <a:pt x="306" y="173"/>
                  </a:lnTo>
                  <a:lnTo>
                    <a:pt x="307" y="148"/>
                  </a:lnTo>
                  <a:lnTo>
                    <a:pt x="306" y="124"/>
                  </a:lnTo>
                  <a:lnTo>
                    <a:pt x="299" y="100"/>
                  </a:lnTo>
                  <a:lnTo>
                    <a:pt x="290" y="78"/>
                  </a:lnTo>
                  <a:lnTo>
                    <a:pt x="275" y="57"/>
                  </a:lnTo>
                  <a:lnTo>
                    <a:pt x="258" y="39"/>
                  </a:lnTo>
                  <a:lnTo>
                    <a:pt x="239" y="24"/>
                  </a:lnTo>
                  <a:lnTo>
                    <a:pt x="216" y="12"/>
                  </a:lnTo>
                  <a:lnTo>
                    <a:pt x="192" y="5"/>
                  </a:lnTo>
                  <a:lnTo>
                    <a:pt x="167" y="0"/>
                  </a:lnTo>
                  <a:lnTo>
                    <a:pt x="141" y="0"/>
                  </a:lnTo>
                  <a:lnTo>
                    <a:pt x="117" y="5"/>
                  </a:lnTo>
                  <a:lnTo>
                    <a:pt x="92" y="12"/>
                  </a:lnTo>
                  <a:lnTo>
                    <a:pt x="70" y="24"/>
                  </a:lnTo>
                  <a:lnTo>
                    <a:pt x="50" y="39"/>
                  </a:lnTo>
                  <a:lnTo>
                    <a:pt x="34" y="57"/>
                  </a:lnTo>
                  <a:lnTo>
                    <a:pt x="19" y="78"/>
                  </a:lnTo>
                  <a:lnTo>
                    <a:pt x="9" y="100"/>
                  </a:lnTo>
                  <a:lnTo>
                    <a:pt x="3" y="124"/>
                  </a:lnTo>
                  <a:lnTo>
                    <a:pt x="0" y="148"/>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05" name="Freeform 49"/>
            <p:cNvSpPr>
              <a:spLocks/>
            </p:cNvSpPr>
            <p:nvPr/>
          </p:nvSpPr>
          <p:spPr bwMode="auto">
            <a:xfrm>
              <a:off x="3558" y="1355"/>
              <a:ext cx="380" cy="229"/>
            </a:xfrm>
            <a:custGeom>
              <a:avLst/>
              <a:gdLst>
                <a:gd name="T0" fmla="*/ 0 w 370"/>
                <a:gd name="T1" fmla="*/ 630203126 h 256"/>
                <a:gd name="T2" fmla="*/ 2147483647 w 370"/>
                <a:gd name="T3" fmla="*/ 0 h 256"/>
                <a:gd name="T4" fmla="*/ 2147483647 w 370"/>
                <a:gd name="T5" fmla="*/ 0 h 256"/>
                <a:gd name="T6" fmla="*/ 0 60000 65536"/>
                <a:gd name="T7" fmla="*/ 0 60000 65536"/>
                <a:gd name="T8" fmla="*/ 0 60000 65536"/>
                <a:gd name="T9" fmla="*/ 0 w 370"/>
                <a:gd name="T10" fmla="*/ 0 h 256"/>
                <a:gd name="T11" fmla="*/ 370 w 370"/>
                <a:gd name="T12" fmla="*/ 256 h 256"/>
              </a:gdLst>
              <a:ahLst/>
              <a:cxnLst>
                <a:cxn ang="T6">
                  <a:pos x="T0" y="T1"/>
                </a:cxn>
                <a:cxn ang="T7">
                  <a:pos x="T2" y="T3"/>
                </a:cxn>
                <a:cxn ang="T8">
                  <a:pos x="T4" y="T5"/>
                </a:cxn>
              </a:cxnLst>
              <a:rect l="T9" t="T10" r="T11" b="T12"/>
              <a:pathLst>
                <a:path w="370" h="256">
                  <a:moveTo>
                    <a:pt x="0" y="256"/>
                  </a:moveTo>
                  <a:lnTo>
                    <a:pt x="195" y="0"/>
                  </a:lnTo>
                  <a:lnTo>
                    <a:pt x="370"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06" name="Freeform 50"/>
            <p:cNvSpPr>
              <a:spLocks/>
            </p:cNvSpPr>
            <p:nvPr/>
          </p:nvSpPr>
          <p:spPr bwMode="auto">
            <a:xfrm>
              <a:off x="3620" y="1708"/>
              <a:ext cx="318" cy="15"/>
            </a:xfrm>
            <a:custGeom>
              <a:avLst/>
              <a:gdLst>
                <a:gd name="T0" fmla="*/ 0 w 309"/>
                <a:gd name="T1" fmla="*/ 0 h 17"/>
                <a:gd name="T2" fmla="*/ 2147483647 w 309"/>
                <a:gd name="T3" fmla="*/ 541995374 h 17"/>
                <a:gd name="T4" fmla="*/ 2147483647 w 309"/>
                <a:gd name="T5" fmla="*/ 541995374 h 17"/>
                <a:gd name="T6" fmla="*/ 0 60000 65536"/>
                <a:gd name="T7" fmla="*/ 0 60000 65536"/>
                <a:gd name="T8" fmla="*/ 0 60000 65536"/>
                <a:gd name="T9" fmla="*/ 0 w 309"/>
                <a:gd name="T10" fmla="*/ 0 h 17"/>
                <a:gd name="T11" fmla="*/ 309 w 309"/>
                <a:gd name="T12" fmla="*/ 17 h 17"/>
              </a:gdLst>
              <a:ahLst/>
              <a:cxnLst>
                <a:cxn ang="T6">
                  <a:pos x="T0" y="T1"/>
                </a:cxn>
                <a:cxn ang="T7">
                  <a:pos x="T2" y="T3"/>
                </a:cxn>
                <a:cxn ang="T8">
                  <a:pos x="T4" y="T5"/>
                </a:cxn>
              </a:cxnLst>
              <a:rect l="T9" t="T10" r="T11" b="T12"/>
              <a:pathLst>
                <a:path w="309" h="17">
                  <a:moveTo>
                    <a:pt x="0" y="0"/>
                  </a:moveTo>
                  <a:lnTo>
                    <a:pt x="139" y="17"/>
                  </a:lnTo>
                  <a:lnTo>
                    <a:pt x="309" y="17"/>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07" name="Freeform 51"/>
            <p:cNvSpPr>
              <a:spLocks/>
            </p:cNvSpPr>
            <p:nvPr/>
          </p:nvSpPr>
          <p:spPr bwMode="auto">
            <a:xfrm>
              <a:off x="3604" y="1752"/>
              <a:ext cx="334" cy="78"/>
            </a:xfrm>
            <a:custGeom>
              <a:avLst/>
              <a:gdLst>
                <a:gd name="T0" fmla="*/ 0 w 325"/>
                <a:gd name="T1" fmla="*/ 0 h 87"/>
                <a:gd name="T2" fmla="*/ 2147483647 w 325"/>
                <a:gd name="T3" fmla="*/ 646038970 h 87"/>
                <a:gd name="T4" fmla="*/ 2147483647 w 325"/>
                <a:gd name="T5" fmla="*/ 646038970 h 87"/>
                <a:gd name="T6" fmla="*/ 0 60000 65536"/>
                <a:gd name="T7" fmla="*/ 0 60000 65536"/>
                <a:gd name="T8" fmla="*/ 0 60000 65536"/>
                <a:gd name="T9" fmla="*/ 0 w 325"/>
                <a:gd name="T10" fmla="*/ 0 h 87"/>
                <a:gd name="T11" fmla="*/ 325 w 325"/>
                <a:gd name="T12" fmla="*/ 87 h 87"/>
              </a:gdLst>
              <a:ahLst/>
              <a:cxnLst>
                <a:cxn ang="T6">
                  <a:pos x="T0" y="T1"/>
                </a:cxn>
                <a:cxn ang="T7">
                  <a:pos x="T2" y="T3"/>
                </a:cxn>
                <a:cxn ang="T8">
                  <a:pos x="T4" y="T5"/>
                </a:cxn>
              </a:cxnLst>
              <a:rect l="T9" t="T10" r="T11" b="T12"/>
              <a:pathLst>
                <a:path w="325" h="87">
                  <a:moveTo>
                    <a:pt x="0" y="0"/>
                  </a:moveTo>
                  <a:lnTo>
                    <a:pt x="170" y="87"/>
                  </a:lnTo>
                  <a:lnTo>
                    <a:pt x="325" y="87"/>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08" name="Freeform 52"/>
            <p:cNvSpPr>
              <a:spLocks/>
            </p:cNvSpPr>
            <p:nvPr/>
          </p:nvSpPr>
          <p:spPr bwMode="auto">
            <a:xfrm>
              <a:off x="3578" y="1781"/>
              <a:ext cx="360" cy="151"/>
            </a:xfrm>
            <a:custGeom>
              <a:avLst/>
              <a:gdLst>
                <a:gd name="T0" fmla="*/ 0 w 350"/>
                <a:gd name="T1" fmla="*/ 0 h 169"/>
                <a:gd name="T2" fmla="*/ 2147483647 w 350"/>
                <a:gd name="T3" fmla="*/ 622189296 h 169"/>
                <a:gd name="T4" fmla="*/ 2147483647 w 350"/>
                <a:gd name="T5" fmla="*/ 622189296 h 169"/>
                <a:gd name="T6" fmla="*/ 0 60000 65536"/>
                <a:gd name="T7" fmla="*/ 0 60000 65536"/>
                <a:gd name="T8" fmla="*/ 0 60000 65536"/>
                <a:gd name="T9" fmla="*/ 0 w 350"/>
                <a:gd name="T10" fmla="*/ 0 h 169"/>
                <a:gd name="T11" fmla="*/ 350 w 350"/>
                <a:gd name="T12" fmla="*/ 169 h 169"/>
              </a:gdLst>
              <a:ahLst/>
              <a:cxnLst>
                <a:cxn ang="T6">
                  <a:pos x="T0" y="T1"/>
                </a:cxn>
                <a:cxn ang="T7">
                  <a:pos x="T2" y="T3"/>
                </a:cxn>
                <a:cxn ang="T8">
                  <a:pos x="T4" y="T5"/>
                </a:cxn>
              </a:cxnLst>
              <a:rect l="T9" t="T10" r="T11" b="T12"/>
              <a:pathLst>
                <a:path w="350" h="169">
                  <a:moveTo>
                    <a:pt x="0" y="0"/>
                  </a:moveTo>
                  <a:lnTo>
                    <a:pt x="185" y="169"/>
                  </a:lnTo>
                  <a:lnTo>
                    <a:pt x="350" y="169"/>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09" name="Freeform 53"/>
            <p:cNvSpPr>
              <a:spLocks/>
            </p:cNvSpPr>
            <p:nvPr/>
          </p:nvSpPr>
          <p:spPr bwMode="auto">
            <a:xfrm>
              <a:off x="3797" y="1223"/>
              <a:ext cx="309" cy="259"/>
            </a:xfrm>
            <a:custGeom>
              <a:avLst/>
              <a:gdLst>
                <a:gd name="T0" fmla="*/ 0 w 301"/>
                <a:gd name="T1" fmla="*/ 619226157 h 290"/>
                <a:gd name="T2" fmla="*/ 2147483647 w 301"/>
                <a:gd name="T3" fmla="*/ 619226157 h 290"/>
                <a:gd name="T4" fmla="*/ 2147483647 w 301"/>
                <a:gd name="T5" fmla="*/ 619226157 h 290"/>
                <a:gd name="T6" fmla="*/ 2147483647 w 301"/>
                <a:gd name="T7" fmla="*/ 619226157 h 290"/>
                <a:gd name="T8" fmla="*/ 2147483647 w 301"/>
                <a:gd name="T9" fmla="*/ 619226157 h 290"/>
                <a:gd name="T10" fmla="*/ 2147483647 w 301"/>
                <a:gd name="T11" fmla="*/ 619226157 h 290"/>
                <a:gd name="T12" fmla="*/ 2147483647 w 301"/>
                <a:gd name="T13" fmla="*/ 619226157 h 290"/>
                <a:gd name="T14" fmla="*/ 2147483647 w 301"/>
                <a:gd name="T15" fmla="*/ 619226157 h 290"/>
                <a:gd name="T16" fmla="*/ 2147483647 w 301"/>
                <a:gd name="T17" fmla="*/ 619226157 h 290"/>
                <a:gd name="T18" fmla="*/ 2147483647 w 301"/>
                <a:gd name="T19" fmla="*/ 619226157 h 290"/>
                <a:gd name="T20" fmla="*/ 2147483647 w 301"/>
                <a:gd name="T21" fmla="*/ 619226157 h 290"/>
                <a:gd name="T22" fmla="*/ 2147483647 w 301"/>
                <a:gd name="T23" fmla="*/ 619226157 h 290"/>
                <a:gd name="T24" fmla="*/ 2147483647 w 301"/>
                <a:gd name="T25" fmla="*/ 619226157 h 290"/>
                <a:gd name="T26" fmla="*/ 2147483647 w 301"/>
                <a:gd name="T27" fmla="*/ 619226157 h 290"/>
                <a:gd name="T28" fmla="*/ 2147483647 w 301"/>
                <a:gd name="T29" fmla="*/ 619226157 h 290"/>
                <a:gd name="T30" fmla="*/ 2147483647 w 301"/>
                <a:gd name="T31" fmla="*/ 619226157 h 290"/>
                <a:gd name="T32" fmla="*/ 2147483647 w 301"/>
                <a:gd name="T33" fmla="*/ 619226157 h 290"/>
                <a:gd name="T34" fmla="*/ 2147483647 w 301"/>
                <a:gd name="T35" fmla="*/ 619226157 h 290"/>
                <a:gd name="T36" fmla="*/ 2147483647 w 301"/>
                <a:gd name="T37" fmla="*/ 619226157 h 290"/>
                <a:gd name="T38" fmla="*/ 2147483647 w 301"/>
                <a:gd name="T39" fmla="*/ 619226157 h 290"/>
                <a:gd name="T40" fmla="*/ 2147483647 w 301"/>
                <a:gd name="T41" fmla="*/ 619226157 h 290"/>
                <a:gd name="T42" fmla="*/ 2147483647 w 301"/>
                <a:gd name="T43" fmla="*/ 619226157 h 290"/>
                <a:gd name="T44" fmla="*/ 2147483647 w 301"/>
                <a:gd name="T45" fmla="*/ 619226157 h 290"/>
                <a:gd name="T46" fmla="*/ 2147483647 w 301"/>
                <a:gd name="T47" fmla="*/ 619226157 h 290"/>
                <a:gd name="T48" fmla="*/ 2147483647 w 301"/>
                <a:gd name="T49" fmla="*/ 619226157 h 290"/>
                <a:gd name="T50" fmla="*/ 2147483647 w 301"/>
                <a:gd name="T51" fmla="*/ 619226157 h 290"/>
                <a:gd name="T52" fmla="*/ 2147483647 w 301"/>
                <a:gd name="T53" fmla="*/ 619226157 h 290"/>
                <a:gd name="T54" fmla="*/ 2147483647 w 301"/>
                <a:gd name="T55" fmla="*/ 619226157 h 290"/>
                <a:gd name="T56" fmla="*/ 2147483647 w 301"/>
                <a:gd name="T57" fmla="*/ 0 h 290"/>
                <a:gd name="T58" fmla="*/ 2147483647 w 301"/>
                <a:gd name="T59" fmla="*/ 0 h 290"/>
                <a:gd name="T60" fmla="*/ 2147483647 w 301"/>
                <a:gd name="T61" fmla="*/ 619226157 h 290"/>
                <a:gd name="T62" fmla="*/ 2147483647 w 301"/>
                <a:gd name="T63" fmla="*/ 619226157 h 290"/>
                <a:gd name="T64" fmla="*/ 2147483647 w 301"/>
                <a:gd name="T65" fmla="*/ 619226157 h 290"/>
                <a:gd name="T66" fmla="*/ 2147483647 w 301"/>
                <a:gd name="T67" fmla="*/ 619226157 h 290"/>
                <a:gd name="T68" fmla="*/ 2147483647 w 301"/>
                <a:gd name="T69" fmla="*/ 619226157 h 290"/>
                <a:gd name="T70" fmla="*/ 2147483647 w 301"/>
                <a:gd name="T71" fmla="*/ 619226157 h 290"/>
                <a:gd name="T72" fmla="*/ 2147483647 w 301"/>
                <a:gd name="T73" fmla="*/ 619226157 h 290"/>
                <a:gd name="T74" fmla="*/ 2147483647 w 301"/>
                <a:gd name="T75" fmla="*/ 619226157 h 290"/>
                <a:gd name="T76" fmla="*/ 0 w 301"/>
                <a:gd name="T77" fmla="*/ 619226157 h 2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
                <a:gd name="T118" fmla="*/ 0 h 290"/>
                <a:gd name="T119" fmla="*/ 301 w 301"/>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 h="290">
                  <a:moveTo>
                    <a:pt x="0" y="144"/>
                  </a:moveTo>
                  <a:lnTo>
                    <a:pt x="2" y="169"/>
                  </a:lnTo>
                  <a:lnTo>
                    <a:pt x="9" y="191"/>
                  </a:lnTo>
                  <a:lnTo>
                    <a:pt x="19" y="214"/>
                  </a:lnTo>
                  <a:lnTo>
                    <a:pt x="32" y="234"/>
                  </a:lnTo>
                  <a:lnTo>
                    <a:pt x="49" y="251"/>
                  </a:lnTo>
                  <a:lnTo>
                    <a:pt x="69" y="266"/>
                  </a:lnTo>
                  <a:lnTo>
                    <a:pt x="91" y="278"/>
                  </a:lnTo>
                  <a:lnTo>
                    <a:pt x="114" y="285"/>
                  </a:lnTo>
                  <a:lnTo>
                    <a:pt x="138" y="290"/>
                  </a:lnTo>
                  <a:lnTo>
                    <a:pt x="163" y="290"/>
                  </a:lnTo>
                  <a:lnTo>
                    <a:pt x="188" y="285"/>
                  </a:lnTo>
                  <a:lnTo>
                    <a:pt x="212" y="278"/>
                  </a:lnTo>
                  <a:lnTo>
                    <a:pt x="234" y="266"/>
                  </a:lnTo>
                  <a:lnTo>
                    <a:pt x="253" y="251"/>
                  </a:lnTo>
                  <a:lnTo>
                    <a:pt x="269" y="234"/>
                  </a:lnTo>
                  <a:lnTo>
                    <a:pt x="284" y="214"/>
                  </a:lnTo>
                  <a:lnTo>
                    <a:pt x="294" y="191"/>
                  </a:lnTo>
                  <a:lnTo>
                    <a:pt x="299" y="169"/>
                  </a:lnTo>
                  <a:lnTo>
                    <a:pt x="301" y="144"/>
                  </a:lnTo>
                  <a:lnTo>
                    <a:pt x="299" y="121"/>
                  </a:lnTo>
                  <a:lnTo>
                    <a:pt x="294" y="97"/>
                  </a:lnTo>
                  <a:lnTo>
                    <a:pt x="284" y="76"/>
                  </a:lnTo>
                  <a:lnTo>
                    <a:pt x="269" y="55"/>
                  </a:lnTo>
                  <a:lnTo>
                    <a:pt x="253" y="37"/>
                  </a:lnTo>
                  <a:lnTo>
                    <a:pt x="234" y="22"/>
                  </a:lnTo>
                  <a:lnTo>
                    <a:pt x="212" y="11"/>
                  </a:lnTo>
                  <a:lnTo>
                    <a:pt x="188" y="3"/>
                  </a:lnTo>
                  <a:lnTo>
                    <a:pt x="163" y="0"/>
                  </a:lnTo>
                  <a:lnTo>
                    <a:pt x="138" y="0"/>
                  </a:lnTo>
                  <a:lnTo>
                    <a:pt x="114" y="3"/>
                  </a:lnTo>
                  <a:lnTo>
                    <a:pt x="91" y="11"/>
                  </a:lnTo>
                  <a:lnTo>
                    <a:pt x="69" y="22"/>
                  </a:lnTo>
                  <a:lnTo>
                    <a:pt x="49" y="37"/>
                  </a:lnTo>
                  <a:lnTo>
                    <a:pt x="32" y="55"/>
                  </a:lnTo>
                  <a:lnTo>
                    <a:pt x="19" y="76"/>
                  </a:lnTo>
                  <a:lnTo>
                    <a:pt x="9" y="97"/>
                  </a:lnTo>
                  <a:lnTo>
                    <a:pt x="2" y="121"/>
                  </a:lnTo>
                  <a:lnTo>
                    <a:pt x="0" y="1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76412" tIns="38206" rIns="76412" bIns="38206"/>
            <a:lstStyle/>
            <a:p>
              <a:endParaRPr lang="en-US"/>
            </a:p>
          </p:txBody>
        </p:sp>
        <p:sp>
          <p:nvSpPr>
            <p:cNvPr id="66610" name="Freeform 54"/>
            <p:cNvSpPr>
              <a:spLocks/>
            </p:cNvSpPr>
            <p:nvPr/>
          </p:nvSpPr>
          <p:spPr bwMode="auto">
            <a:xfrm>
              <a:off x="3797" y="1223"/>
              <a:ext cx="309" cy="259"/>
            </a:xfrm>
            <a:custGeom>
              <a:avLst/>
              <a:gdLst>
                <a:gd name="T0" fmla="*/ 0 w 301"/>
                <a:gd name="T1" fmla="*/ 619226157 h 290"/>
                <a:gd name="T2" fmla="*/ 2147483647 w 301"/>
                <a:gd name="T3" fmla="*/ 619226157 h 290"/>
                <a:gd name="T4" fmla="*/ 2147483647 w 301"/>
                <a:gd name="T5" fmla="*/ 619226157 h 290"/>
                <a:gd name="T6" fmla="*/ 2147483647 w 301"/>
                <a:gd name="T7" fmla="*/ 619226157 h 290"/>
                <a:gd name="T8" fmla="*/ 2147483647 w 301"/>
                <a:gd name="T9" fmla="*/ 619226157 h 290"/>
                <a:gd name="T10" fmla="*/ 2147483647 w 301"/>
                <a:gd name="T11" fmla="*/ 619226157 h 290"/>
                <a:gd name="T12" fmla="*/ 2147483647 w 301"/>
                <a:gd name="T13" fmla="*/ 619226157 h 290"/>
                <a:gd name="T14" fmla="*/ 2147483647 w 301"/>
                <a:gd name="T15" fmla="*/ 619226157 h 290"/>
                <a:gd name="T16" fmla="*/ 2147483647 w 301"/>
                <a:gd name="T17" fmla="*/ 619226157 h 290"/>
                <a:gd name="T18" fmla="*/ 2147483647 w 301"/>
                <a:gd name="T19" fmla="*/ 619226157 h 290"/>
                <a:gd name="T20" fmla="*/ 2147483647 w 301"/>
                <a:gd name="T21" fmla="*/ 619226157 h 290"/>
                <a:gd name="T22" fmla="*/ 2147483647 w 301"/>
                <a:gd name="T23" fmla="*/ 619226157 h 290"/>
                <a:gd name="T24" fmla="*/ 2147483647 w 301"/>
                <a:gd name="T25" fmla="*/ 619226157 h 290"/>
                <a:gd name="T26" fmla="*/ 2147483647 w 301"/>
                <a:gd name="T27" fmla="*/ 619226157 h 290"/>
                <a:gd name="T28" fmla="*/ 2147483647 w 301"/>
                <a:gd name="T29" fmla="*/ 619226157 h 290"/>
                <a:gd name="T30" fmla="*/ 2147483647 w 301"/>
                <a:gd name="T31" fmla="*/ 619226157 h 290"/>
                <a:gd name="T32" fmla="*/ 2147483647 w 301"/>
                <a:gd name="T33" fmla="*/ 619226157 h 290"/>
                <a:gd name="T34" fmla="*/ 2147483647 w 301"/>
                <a:gd name="T35" fmla="*/ 619226157 h 290"/>
                <a:gd name="T36" fmla="*/ 2147483647 w 301"/>
                <a:gd name="T37" fmla="*/ 619226157 h 290"/>
                <a:gd name="T38" fmla="*/ 2147483647 w 301"/>
                <a:gd name="T39" fmla="*/ 619226157 h 290"/>
                <a:gd name="T40" fmla="*/ 2147483647 w 301"/>
                <a:gd name="T41" fmla="*/ 619226157 h 290"/>
                <a:gd name="T42" fmla="*/ 2147483647 w 301"/>
                <a:gd name="T43" fmla="*/ 619226157 h 290"/>
                <a:gd name="T44" fmla="*/ 2147483647 w 301"/>
                <a:gd name="T45" fmla="*/ 619226157 h 290"/>
                <a:gd name="T46" fmla="*/ 2147483647 w 301"/>
                <a:gd name="T47" fmla="*/ 619226157 h 290"/>
                <a:gd name="T48" fmla="*/ 2147483647 w 301"/>
                <a:gd name="T49" fmla="*/ 619226157 h 290"/>
                <a:gd name="T50" fmla="*/ 2147483647 w 301"/>
                <a:gd name="T51" fmla="*/ 619226157 h 290"/>
                <a:gd name="T52" fmla="*/ 2147483647 w 301"/>
                <a:gd name="T53" fmla="*/ 619226157 h 290"/>
                <a:gd name="T54" fmla="*/ 2147483647 w 301"/>
                <a:gd name="T55" fmla="*/ 619226157 h 290"/>
                <a:gd name="T56" fmla="*/ 2147483647 w 301"/>
                <a:gd name="T57" fmla="*/ 0 h 290"/>
                <a:gd name="T58" fmla="*/ 2147483647 w 301"/>
                <a:gd name="T59" fmla="*/ 0 h 290"/>
                <a:gd name="T60" fmla="*/ 2147483647 w 301"/>
                <a:gd name="T61" fmla="*/ 619226157 h 290"/>
                <a:gd name="T62" fmla="*/ 2147483647 w 301"/>
                <a:gd name="T63" fmla="*/ 619226157 h 290"/>
                <a:gd name="T64" fmla="*/ 2147483647 w 301"/>
                <a:gd name="T65" fmla="*/ 619226157 h 290"/>
                <a:gd name="T66" fmla="*/ 2147483647 w 301"/>
                <a:gd name="T67" fmla="*/ 619226157 h 290"/>
                <a:gd name="T68" fmla="*/ 2147483647 w 301"/>
                <a:gd name="T69" fmla="*/ 619226157 h 290"/>
                <a:gd name="T70" fmla="*/ 2147483647 w 301"/>
                <a:gd name="T71" fmla="*/ 619226157 h 290"/>
                <a:gd name="T72" fmla="*/ 2147483647 w 301"/>
                <a:gd name="T73" fmla="*/ 619226157 h 290"/>
                <a:gd name="T74" fmla="*/ 2147483647 w 301"/>
                <a:gd name="T75" fmla="*/ 619226157 h 290"/>
                <a:gd name="T76" fmla="*/ 0 w 301"/>
                <a:gd name="T77" fmla="*/ 619226157 h 2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
                <a:gd name="T118" fmla="*/ 0 h 290"/>
                <a:gd name="T119" fmla="*/ 301 w 301"/>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 h="290">
                  <a:moveTo>
                    <a:pt x="0" y="144"/>
                  </a:moveTo>
                  <a:lnTo>
                    <a:pt x="2" y="169"/>
                  </a:lnTo>
                  <a:lnTo>
                    <a:pt x="9" y="191"/>
                  </a:lnTo>
                  <a:lnTo>
                    <a:pt x="19" y="214"/>
                  </a:lnTo>
                  <a:lnTo>
                    <a:pt x="32" y="234"/>
                  </a:lnTo>
                  <a:lnTo>
                    <a:pt x="49" y="251"/>
                  </a:lnTo>
                  <a:lnTo>
                    <a:pt x="69" y="266"/>
                  </a:lnTo>
                  <a:lnTo>
                    <a:pt x="91" y="278"/>
                  </a:lnTo>
                  <a:lnTo>
                    <a:pt x="114" y="285"/>
                  </a:lnTo>
                  <a:lnTo>
                    <a:pt x="138" y="290"/>
                  </a:lnTo>
                  <a:lnTo>
                    <a:pt x="163" y="290"/>
                  </a:lnTo>
                  <a:lnTo>
                    <a:pt x="188" y="285"/>
                  </a:lnTo>
                  <a:lnTo>
                    <a:pt x="212" y="278"/>
                  </a:lnTo>
                  <a:lnTo>
                    <a:pt x="234" y="266"/>
                  </a:lnTo>
                  <a:lnTo>
                    <a:pt x="253" y="251"/>
                  </a:lnTo>
                  <a:lnTo>
                    <a:pt x="269" y="234"/>
                  </a:lnTo>
                  <a:lnTo>
                    <a:pt x="284" y="214"/>
                  </a:lnTo>
                  <a:lnTo>
                    <a:pt x="294" y="191"/>
                  </a:lnTo>
                  <a:lnTo>
                    <a:pt x="299" y="169"/>
                  </a:lnTo>
                  <a:lnTo>
                    <a:pt x="301" y="144"/>
                  </a:lnTo>
                  <a:lnTo>
                    <a:pt x="299" y="121"/>
                  </a:lnTo>
                  <a:lnTo>
                    <a:pt x="294" y="97"/>
                  </a:lnTo>
                  <a:lnTo>
                    <a:pt x="284" y="76"/>
                  </a:lnTo>
                  <a:lnTo>
                    <a:pt x="269" y="55"/>
                  </a:lnTo>
                  <a:lnTo>
                    <a:pt x="253" y="37"/>
                  </a:lnTo>
                  <a:lnTo>
                    <a:pt x="234" y="22"/>
                  </a:lnTo>
                  <a:lnTo>
                    <a:pt x="212" y="11"/>
                  </a:lnTo>
                  <a:lnTo>
                    <a:pt x="188" y="3"/>
                  </a:lnTo>
                  <a:lnTo>
                    <a:pt x="163" y="0"/>
                  </a:lnTo>
                  <a:lnTo>
                    <a:pt x="138" y="0"/>
                  </a:lnTo>
                  <a:lnTo>
                    <a:pt x="114" y="3"/>
                  </a:lnTo>
                  <a:lnTo>
                    <a:pt x="91" y="11"/>
                  </a:lnTo>
                  <a:lnTo>
                    <a:pt x="69" y="22"/>
                  </a:lnTo>
                  <a:lnTo>
                    <a:pt x="49" y="37"/>
                  </a:lnTo>
                  <a:lnTo>
                    <a:pt x="32" y="55"/>
                  </a:lnTo>
                  <a:lnTo>
                    <a:pt x="19" y="76"/>
                  </a:lnTo>
                  <a:lnTo>
                    <a:pt x="9" y="97"/>
                  </a:lnTo>
                  <a:lnTo>
                    <a:pt x="2" y="121"/>
                  </a:lnTo>
                  <a:lnTo>
                    <a:pt x="0" y="144"/>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11" name="Freeform 55"/>
            <p:cNvSpPr>
              <a:spLocks/>
            </p:cNvSpPr>
            <p:nvPr/>
          </p:nvSpPr>
          <p:spPr bwMode="auto">
            <a:xfrm>
              <a:off x="4103" y="1299"/>
              <a:ext cx="314" cy="23"/>
            </a:xfrm>
            <a:custGeom>
              <a:avLst/>
              <a:gdLst>
                <a:gd name="T0" fmla="*/ 0 w 305"/>
                <a:gd name="T1" fmla="*/ 557479926 h 26"/>
                <a:gd name="T2" fmla="*/ 2147483647 w 305"/>
                <a:gd name="T3" fmla="*/ 0 h 26"/>
                <a:gd name="T4" fmla="*/ 2147483647 w 305"/>
                <a:gd name="T5" fmla="*/ 0 h 26"/>
                <a:gd name="T6" fmla="*/ 0 60000 65536"/>
                <a:gd name="T7" fmla="*/ 0 60000 65536"/>
                <a:gd name="T8" fmla="*/ 0 60000 65536"/>
                <a:gd name="T9" fmla="*/ 0 w 305"/>
                <a:gd name="T10" fmla="*/ 0 h 26"/>
                <a:gd name="T11" fmla="*/ 305 w 305"/>
                <a:gd name="T12" fmla="*/ 26 h 26"/>
              </a:gdLst>
              <a:ahLst/>
              <a:cxnLst>
                <a:cxn ang="T6">
                  <a:pos x="T0" y="T1"/>
                </a:cxn>
                <a:cxn ang="T7">
                  <a:pos x="T2" y="T3"/>
                </a:cxn>
                <a:cxn ang="T8">
                  <a:pos x="T4" y="T5"/>
                </a:cxn>
              </a:cxnLst>
              <a:rect l="T9" t="T10" r="T11" b="T12"/>
              <a:pathLst>
                <a:path w="305" h="26">
                  <a:moveTo>
                    <a:pt x="0" y="26"/>
                  </a:moveTo>
                  <a:lnTo>
                    <a:pt x="116" y="0"/>
                  </a:lnTo>
                  <a:lnTo>
                    <a:pt x="305"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12" name="Freeform 56"/>
            <p:cNvSpPr>
              <a:spLocks/>
            </p:cNvSpPr>
            <p:nvPr/>
          </p:nvSpPr>
          <p:spPr bwMode="auto">
            <a:xfrm>
              <a:off x="4076" y="1200"/>
              <a:ext cx="341" cy="73"/>
            </a:xfrm>
            <a:custGeom>
              <a:avLst/>
              <a:gdLst>
                <a:gd name="T0" fmla="*/ 0 w 332"/>
                <a:gd name="T1" fmla="*/ 684141788 h 81"/>
                <a:gd name="T2" fmla="*/ 2147483647 w 332"/>
                <a:gd name="T3" fmla="*/ 0 h 81"/>
                <a:gd name="T4" fmla="*/ 2147483647 w 332"/>
                <a:gd name="T5" fmla="*/ 0 h 81"/>
                <a:gd name="T6" fmla="*/ 0 60000 65536"/>
                <a:gd name="T7" fmla="*/ 0 60000 65536"/>
                <a:gd name="T8" fmla="*/ 0 60000 65536"/>
                <a:gd name="T9" fmla="*/ 0 w 332"/>
                <a:gd name="T10" fmla="*/ 0 h 81"/>
                <a:gd name="T11" fmla="*/ 332 w 332"/>
                <a:gd name="T12" fmla="*/ 81 h 81"/>
              </a:gdLst>
              <a:ahLst/>
              <a:cxnLst>
                <a:cxn ang="T6">
                  <a:pos x="T0" y="T1"/>
                </a:cxn>
                <a:cxn ang="T7">
                  <a:pos x="T2" y="T3"/>
                </a:cxn>
                <a:cxn ang="T8">
                  <a:pos x="T4" y="T5"/>
                </a:cxn>
              </a:cxnLst>
              <a:rect l="T9" t="T10" r="T11" b="T12"/>
              <a:pathLst>
                <a:path w="332" h="81">
                  <a:moveTo>
                    <a:pt x="0" y="81"/>
                  </a:moveTo>
                  <a:lnTo>
                    <a:pt x="111" y="0"/>
                  </a:lnTo>
                  <a:lnTo>
                    <a:pt x="332"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13" name="Freeform 57"/>
            <p:cNvSpPr>
              <a:spLocks/>
            </p:cNvSpPr>
            <p:nvPr/>
          </p:nvSpPr>
          <p:spPr bwMode="auto">
            <a:xfrm>
              <a:off x="4101" y="1388"/>
              <a:ext cx="316" cy="29"/>
            </a:xfrm>
            <a:custGeom>
              <a:avLst/>
              <a:gdLst>
                <a:gd name="T0" fmla="*/ 0 w 307"/>
                <a:gd name="T1" fmla="*/ 0 h 32"/>
                <a:gd name="T2" fmla="*/ 2147483647 w 307"/>
                <a:gd name="T3" fmla="*/ 727207050 h 32"/>
                <a:gd name="T4" fmla="*/ 2147483647 w 307"/>
                <a:gd name="T5" fmla="*/ 727207050 h 32"/>
                <a:gd name="T6" fmla="*/ 0 60000 65536"/>
                <a:gd name="T7" fmla="*/ 0 60000 65536"/>
                <a:gd name="T8" fmla="*/ 0 60000 65536"/>
                <a:gd name="T9" fmla="*/ 0 w 307"/>
                <a:gd name="T10" fmla="*/ 0 h 32"/>
                <a:gd name="T11" fmla="*/ 307 w 307"/>
                <a:gd name="T12" fmla="*/ 32 h 32"/>
              </a:gdLst>
              <a:ahLst/>
              <a:cxnLst>
                <a:cxn ang="T6">
                  <a:pos x="T0" y="T1"/>
                </a:cxn>
                <a:cxn ang="T7">
                  <a:pos x="T2" y="T3"/>
                </a:cxn>
                <a:cxn ang="T8">
                  <a:pos x="T4" y="T5"/>
                </a:cxn>
              </a:cxnLst>
              <a:rect l="T9" t="T10" r="T11" b="T12"/>
              <a:pathLst>
                <a:path w="307" h="32">
                  <a:moveTo>
                    <a:pt x="0" y="0"/>
                  </a:moveTo>
                  <a:lnTo>
                    <a:pt x="118" y="32"/>
                  </a:lnTo>
                  <a:lnTo>
                    <a:pt x="307" y="32"/>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14" name="Freeform 58"/>
            <p:cNvSpPr>
              <a:spLocks/>
            </p:cNvSpPr>
            <p:nvPr/>
          </p:nvSpPr>
          <p:spPr bwMode="auto">
            <a:xfrm>
              <a:off x="4068" y="1439"/>
              <a:ext cx="349" cy="77"/>
            </a:xfrm>
            <a:custGeom>
              <a:avLst/>
              <a:gdLst>
                <a:gd name="T0" fmla="*/ 0 w 339"/>
                <a:gd name="T1" fmla="*/ 0 h 86"/>
                <a:gd name="T2" fmla="*/ 2147483647 w 339"/>
                <a:gd name="T3" fmla="*/ 636568111 h 86"/>
                <a:gd name="T4" fmla="*/ 2147483647 w 339"/>
                <a:gd name="T5" fmla="*/ 636568111 h 86"/>
                <a:gd name="T6" fmla="*/ 0 60000 65536"/>
                <a:gd name="T7" fmla="*/ 0 60000 65536"/>
                <a:gd name="T8" fmla="*/ 0 60000 65536"/>
                <a:gd name="T9" fmla="*/ 0 w 339"/>
                <a:gd name="T10" fmla="*/ 0 h 86"/>
                <a:gd name="T11" fmla="*/ 339 w 339"/>
                <a:gd name="T12" fmla="*/ 86 h 86"/>
              </a:gdLst>
              <a:ahLst/>
              <a:cxnLst>
                <a:cxn ang="T6">
                  <a:pos x="T0" y="T1"/>
                </a:cxn>
                <a:cxn ang="T7">
                  <a:pos x="T2" y="T3"/>
                </a:cxn>
                <a:cxn ang="T8">
                  <a:pos x="T4" y="T5"/>
                </a:cxn>
              </a:cxnLst>
              <a:rect l="T9" t="T10" r="T11" b="T12"/>
              <a:pathLst>
                <a:path w="339" h="86">
                  <a:moveTo>
                    <a:pt x="0" y="0"/>
                  </a:moveTo>
                  <a:lnTo>
                    <a:pt x="99" y="86"/>
                  </a:lnTo>
                  <a:lnTo>
                    <a:pt x="339" y="86"/>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15" name="Rectangle 59"/>
            <p:cNvSpPr>
              <a:spLocks noChangeArrowheads="1"/>
            </p:cNvSpPr>
            <p:nvPr/>
          </p:nvSpPr>
          <p:spPr bwMode="auto">
            <a:xfrm>
              <a:off x="5014" y="1272"/>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2</a:t>
              </a:r>
              <a:endParaRPr lang="en-US" altLang="en-US" sz="975" b="1"/>
            </a:p>
          </p:txBody>
        </p:sp>
        <p:sp>
          <p:nvSpPr>
            <p:cNvPr id="66616" name="Rectangle 60"/>
            <p:cNvSpPr>
              <a:spLocks noChangeArrowheads="1"/>
            </p:cNvSpPr>
            <p:nvPr/>
          </p:nvSpPr>
          <p:spPr bwMode="auto">
            <a:xfrm>
              <a:off x="5014" y="1384"/>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3</a:t>
              </a:r>
              <a:endParaRPr lang="en-US" altLang="en-US" sz="975" b="1"/>
            </a:p>
          </p:txBody>
        </p:sp>
        <p:sp>
          <p:nvSpPr>
            <p:cNvPr id="66617" name="Rectangle 61"/>
            <p:cNvSpPr>
              <a:spLocks noChangeArrowheads="1"/>
            </p:cNvSpPr>
            <p:nvPr/>
          </p:nvSpPr>
          <p:spPr bwMode="auto">
            <a:xfrm>
              <a:off x="5014" y="1484"/>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4</a:t>
              </a:r>
              <a:endParaRPr lang="en-US" altLang="en-US" sz="975" b="1"/>
            </a:p>
          </p:txBody>
        </p:sp>
        <p:sp>
          <p:nvSpPr>
            <p:cNvPr id="66618" name="Freeform 62"/>
            <p:cNvSpPr>
              <a:spLocks/>
            </p:cNvSpPr>
            <p:nvPr/>
          </p:nvSpPr>
          <p:spPr bwMode="auto">
            <a:xfrm>
              <a:off x="3216" y="2345"/>
              <a:ext cx="248" cy="268"/>
            </a:xfrm>
            <a:custGeom>
              <a:avLst/>
              <a:gdLst>
                <a:gd name="T0" fmla="*/ 0 w 242"/>
                <a:gd name="T1" fmla="*/ 0 h 301"/>
                <a:gd name="T2" fmla="*/ 0 w 242"/>
                <a:gd name="T3" fmla="*/ 598661250 h 301"/>
                <a:gd name="T4" fmla="*/ 2147483647 w 242"/>
                <a:gd name="T5" fmla="*/ 598661250 h 301"/>
                <a:gd name="T6" fmla="*/ 0 60000 65536"/>
                <a:gd name="T7" fmla="*/ 0 60000 65536"/>
                <a:gd name="T8" fmla="*/ 0 60000 65536"/>
                <a:gd name="T9" fmla="*/ 0 w 242"/>
                <a:gd name="T10" fmla="*/ 0 h 301"/>
                <a:gd name="T11" fmla="*/ 242 w 242"/>
                <a:gd name="T12" fmla="*/ 301 h 301"/>
              </a:gdLst>
              <a:ahLst/>
              <a:cxnLst>
                <a:cxn ang="T6">
                  <a:pos x="T0" y="T1"/>
                </a:cxn>
                <a:cxn ang="T7">
                  <a:pos x="T2" y="T3"/>
                </a:cxn>
                <a:cxn ang="T8">
                  <a:pos x="T4" y="T5"/>
                </a:cxn>
              </a:cxnLst>
              <a:rect l="T9" t="T10" r="T11" b="T12"/>
              <a:pathLst>
                <a:path w="242" h="301">
                  <a:moveTo>
                    <a:pt x="0" y="0"/>
                  </a:moveTo>
                  <a:lnTo>
                    <a:pt x="0" y="301"/>
                  </a:lnTo>
                  <a:lnTo>
                    <a:pt x="242" y="301"/>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19" name="Freeform 63"/>
            <p:cNvSpPr>
              <a:spLocks/>
            </p:cNvSpPr>
            <p:nvPr/>
          </p:nvSpPr>
          <p:spPr bwMode="auto">
            <a:xfrm>
              <a:off x="3306" y="2481"/>
              <a:ext cx="315" cy="265"/>
            </a:xfrm>
            <a:custGeom>
              <a:avLst/>
              <a:gdLst>
                <a:gd name="T0" fmla="*/ 0 w 307"/>
                <a:gd name="T1" fmla="*/ 635953932 h 296"/>
                <a:gd name="T2" fmla="*/ 2147483647 w 307"/>
                <a:gd name="T3" fmla="*/ 635953932 h 296"/>
                <a:gd name="T4" fmla="*/ 2147483647 w 307"/>
                <a:gd name="T5" fmla="*/ 635953932 h 296"/>
                <a:gd name="T6" fmla="*/ 2147483647 w 307"/>
                <a:gd name="T7" fmla="*/ 635953932 h 296"/>
                <a:gd name="T8" fmla="*/ 2147483647 w 307"/>
                <a:gd name="T9" fmla="*/ 635953932 h 296"/>
                <a:gd name="T10" fmla="*/ 2147483647 w 307"/>
                <a:gd name="T11" fmla="*/ 635953932 h 296"/>
                <a:gd name="T12" fmla="*/ 2147483647 w 307"/>
                <a:gd name="T13" fmla="*/ 635953932 h 296"/>
                <a:gd name="T14" fmla="*/ 2147483647 w 307"/>
                <a:gd name="T15" fmla="*/ 635953932 h 296"/>
                <a:gd name="T16" fmla="*/ 2147483647 w 307"/>
                <a:gd name="T17" fmla="*/ 635953932 h 296"/>
                <a:gd name="T18" fmla="*/ 2147483647 w 307"/>
                <a:gd name="T19" fmla="*/ 0 h 296"/>
                <a:gd name="T20" fmla="*/ 2147483647 w 307"/>
                <a:gd name="T21" fmla="*/ 0 h 296"/>
                <a:gd name="T22" fmla="*/ 2147483647 w 307"/>
                <a:gd name="T23" fmla="*/ 635953932 h 296"/>
                <a:gd name="T24" fmla="*/ 2147483647 w 307"/>
                <a:gd name="T25" fmla="*/ 635953932 h 296"/>
                <a:gd name="T26" fmla="*/ 2147483647 w 307"/>
                <a:gd name="T27" fmla="*/ 635953932 h 296"/>
                <a:gd name="T28" fmla="*/ 2147483647 w 307"/>
                <a:gd name="T29" fmla="*/ 635953932 h 296"/>
                <a:gd name="T30" fmla="*/ 2147483647 w 307"/>
                <a:gd name="T31" fmla="*/ 635953932 h 296"/>
                <a:gd name="T32" fmla="*/ 2147483647 w 307"/>
                <a:gd name="T33" fmla="*/ 635953932 h 296"/>
                <a:gd name="T34" fmla="*/ 2147483647 w 307"/>
                <a:gd name="T35" fmla="*/ 635953932 h 296"/>
                <a:gd name="T36" fmla="*/ 2147483647 w 307"/>
                <a:gd name="T37" fmla="*/ 635953932 h 296"/>
                <a:gd name="T38" fmla="*/ 2147483647 w 307"/>
                <a:gd name="T39" fmla="*/ 635953932 h 296"/>
                <a:gd name="T40" fmla="*/ 2147483647 w 307"/>
                <a:gd name="T41" fmla="*/ 635953932 h 296"/>
                <a:gd name="T42" fmla="*/ 2147483647 w 307"/>
                <a:gd name="T43" fmla="*/ 635953932 h 296"/>
                <a:gd name="T44" fmla="*/ 2147483647 w 307"/>
                <a:gd name="T45" fmla="*/ 635953932 h 296"/>
                <a:gd name="T46" fmla="*/ 2147483647 w 307"/>
                <a:gd name="T47" fmla="*/ 635953932 h 296"/>
                <a:gd name="T48" fmla="*/ 2147483647 w 307"/>
                <a:gd name="T49" fmla="*/ 635953932 h 296"/>
                <a:gd name="T50" fmla="*/ 2147483647 w 307"/>
                <a:gd name="T51" fmla="*/ 635953932 h 296"/>
                <a:gd name="T52" fmla="*/ 2147483647 w 307"/>
                <a:gd name="T53" fmla="*/ 635953932 h 296"/>
                <a:gd name="T54" fmla="*/ 2147483647 w 307"/>
                <a:gd name="T55" fmla="*/ 635953932 h 296"/>
                <a:gd name="T56" fmla="*/ 2147483647 w 307"/>
                <a:gd name="T57" fmla="*/ 635953932 h 296"/>
                <a:gd name="T58" fmla="*/ 2147483647 w 307"/>
                <a:gd name="T59" fmla="*/ 635953932 h 296"/>
                <a:gd name="T60" fmla="*/ 2147483647 w 307"/>
                <a:gd name="T61" fmla="*/ 635953932 h 296"/>
                <a:gd name="T62" fmla="*/ 2147483647 w 307"/>
                <a:gd name="T63" fmla="*/ 635953932 h 296"/>
                <a:gd name="T64" fmla="*/ 2147483647 w 307"/>
                <a:gd name="T65" fmla="*/ 635953932 h 296"/>
                <a:gd name="T66" fmla="*/ 2147483647 w 307"/>
                <a:gd name="T67" fmla="*/ 635953932 h 296"/>
                <a:gd name="T68" fmla="*/ 2147483647 w 307"/>
                <a:gd name="T69" fmla="*/ 635953932 h 296"/>
                <a:gd name="T70" fmla="*/ 2147483647 w 307"/>
                <a:gd name="T71" fmla="*/ 635953932 h 296"/>
                <a:gd name="T72" fmla="*/ 2147483647 w 307"/>
                <a:gd name="T73" fmla="*/ 635953932 h 296"/>
                <a:gd name="T74" fmla="*/ 2147483647 w 307"/>
                <a:gd name="T75" fmla="*/ 635953932 h 296"/>
                <a:gd name="T76" fmla="*/ 0 w 307"/>
                <a:gd name="T77" fmla="*/ 635953932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7"/>
                <a:gd name="T118" fmla="*/ 0 h 296"/>
                <a:gd name="T119" fmla="*/ 307 w 307"/>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7" h="296">
                  <a:moveTo>
                    <a:pt x="0" y="148"/>
                  </a:moveTo>
                  <a:lnTo>
                    <a:pt x="3" y="123"/>
                  </a:lnTo>
                  <a:lnTo>
                    <a:pt x="9" y="100"/>
                  </a:lnTo>
                  <a:lnTo>
                    <a:pt x="19" y="77"/>
                  </a:lnTo>
                  <a:lnTo>
                    <a:pt x="34" y="57"/>
                  </a:lnTo>
                  <a:lnTo>
                    <a:pt x="50" y="39"/>
                  </a:lnTo>
                  <a:lnTo>
                    <a:pt x="70" y="24"/>
                  </a:lnTo>
                  <a:lnTo>
                    <a:pt x="92" y="12"/>
                  </a:lnTo>
                  <a:lnTo>
                    <a:pt x="117" y="4"/>
                  </a:lnTo>
                  <a:lnTo>
                    <a:pt x="141" y="0"/>
                  </a:lnTo>
                  <a:lnTo>
                    <a:pt x="167" y="0"/>
                  </a:lnTo>
                  <a:lnTo>
                    <a:pt x="192" y="4"/>
                  </a:lnTo>
                  <a:lnTo>
                    <a:pt x="216" y="12"/>
                  </a:lnTo>
                  <a:lnTo>
                    <a:pt x="239" y="24"/>
                  </a:lnTo>
                  <a:lnTo>
                    <a:pt x="258" y="39"/>
                  </a:lnTo>
                  <a:lnTo>
                    <a:pt x="275" y="57"/>
                  </a:lnTo>
                  <a:lnTo>
                    <a:pt x="290" y="77"/>
                  </a:lnTo>
                  <a:lnTo>
                    <a:pt x="299" y="100"/>
                  </a:lnTo>
                  <a:lnTo>
                    <a:pt x="306" y="123"/>
                  </a:lnTo>
                  <a:lnTo>
                    <a:pt x="307" y="148"/>
                  </a:lnTo>
                  <a:lnTo>
                    <a:pt x="306" y="172"/>
                  </a:lnTo>
                  <a:lnTo>
                    <a:pt x="299" y="196"/>
                  </a:lnTo>
                  <a:lnTo>
                    <a:pt x="290" y="219"/>
                  </a:lnTo>
                  <a:lnTo>
                    <a:pt x="275" y="239"/>
                  </a:lnTo>
                  <a:lnTo>
                    <a:pt x="258" y="257"/>
                  </a:lnTo>
                  <a:lnTo>
                    <a:pt x="239" y="272"/>
                  </a:lnTo>
                  <a:lnTo>
                    <a:pt x="216" y="284"/>
                  </a:lnTo>
                  <a:lnTo>
                    <a:pt x="192" y="291"/>
                  </a:lnTo>
                  <a:lnTo>
                    <a:pt x="167" y="296"/>
                  </a:lnTo>
                  <a:lnTo>
                    <a:pt x="141" y="296"/>
                  </a:lnTo>
                  <a:lnTo>
                    <a:pt x="117" y="291"/>
                  </a:lnTo>
                  <a:lnTo>
                    <a:pt x="92" y="284"/>
                  </a:lnTo>
                  <a:lnTo>
                    <a:pt x="70" y="272"/>
                  </a:lnTo>
                  <a:lnTo>
                    <a:pt x="50" y="257"/>
                  </a:lnTo>
                  <a:lnTo>
                    <a:pt x="34" y="239"/>
                  </a:lnTo>
                  <a:lnTo>
                    <a:pt x="19" y="219"/>
                  </a:lnTo>
                  <a:lnTo>
                    <a:pt x="9" y="196"/>
                  </a:lnTo>
                  <a:lnTo>
                    <a:pt x="3" y="172"/>
                  </a:lnTo>
                  <a:lnTo>
                    <a:pt x="0" y="14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76412" tIns="38206" rIns="76412" bIns="38206"/>
            <a:lstStyle/>
            <a:p>
              <a:endParaRPr lang="en-US"/>
            </a:p>
          </p:txBody>
        </p:sp>
        <p:sp>
          <p:nvSpPr>
            <p:cNvPr id="66620" name="Freeform 64"/>
            <p:cNvSpPr>
              <a:spLocks/>
            </p:cNvSpPr>
            <p:nvPr/>
          </p:nvSpPr>
          <p:spPr bwMode="auto">
            <a:xfrm>
              <a:off x="3306" y="2481"/>
              <a:ext cx="315" cy="265"/>
            </a:xfrm>
            <a:custGeom>
              <a:avLst/>
              <a:gdLst>
                <a:gd name="T0" fmla="*/ 0 w 307"/>
                <a:gd name="T1" fmla="*/ 635953932 h 296"/>
                <a:gd name="T2" fmla="*/ 2147483647 w 307"/>
                <a:gd name="T3" fmla="*/ 635953932 h 296"/>
                <a:gd name="T4" fmla="*/ 2147483647 w 307"/>
                <a:gd name="T5" fmla="*/ 635953932 h 296"/>
                <a:gd name="T6" fmla="*/ 2147483647 w 307"/>
                <a:gd name="T7" fmla="*/ 635953932 h 296"/>
                <a:gd name="T8" fmla="*/ 2147483647 w 307"/>
                <a:gd name="T9" fmla="*/ 635953932 h 296"/>
                <a:gd name="T10" fmla="*/ 2147483647 w 307"/>
                <a:gd name="T11" fmla="*/ 635953932 h 296"/>
                <a:gd name="T12" fmla="*/ 2147483647 w 307"/>
                <a:gd name="T13" fmla="*/ 635953932 h 296"/>
                <a:gd name="T14" fmla="*/ 2147483647 w 307"/>
                <a:gd name="T15" fmla="*/ 635953932 h 296"/>
                <a:gd name="T16" fmla="*/ 2147483647 w 307"/>
                <a:gd name="T17" fmla="*/ 635953932 h 296"/>
                <a:gd name="T18" fmla="*/ 2147483647 w 307"/>
                <a:gd name="T19" fmla="*/ 0 h 296"/>
                <a:gd name="T20" fmla="*/ 2147483647 w 307"/>
                <a:gd name="T21" fmla="*/ 0 h 296"/>
                <a:gd name="T22" fmla="*/ 2147483647 w 307"/>
                <a:gd name="T23" fmla="*/ 635953932 h 296"/>
                <a:gd name="T24" fmla="*/ 2147483647 w 307"/>
                <a:gd name="T25" fmla="*/ 635953932 h 296"/>
                <a:gd name="T26" fmla="*/ 2147483647 w 307"/>
                <a:gd name="T27" fmla="*/ 635953932 h 296"/>
                <a:gd name="T28" fmla="*/ 2147483647 w 307"/>
                <a:gd name="T29" fmla="*/ 635953932 h 296"/>
                <a:gd name="T30" fmla="*/ 2147483647 w 307"/>
                <a:gd name="T31" fmla="*/ 635953932 h 296"/>
                <a:gd name="T32" fmla="*/ 2147483647 w 307"/>
                <a:gd name="T33" fmla="*/ 635953932 h 296"/>
                <a:gd name="T34" fmla="*/ 2147483647 w 307"/>
                <a:gd name="T35" fmla="*/ 635953932 h 296"/>
                <a:gd name="T36" fmla="*/ 2147483647 w 307"/>
                <a:gd name="T37" fmla="*/ 635953932 h 296"/>
                <a:gd name="T38" fmla="*/ 2147483647 w 307"/>
                <a:gd name="T39" fmla="*/ 635953932 h 296"/>
                <a:gd name="T40" fmla="*/ 2147483647 w 307"/>
                <a:gd name="T41" fmla="*/ 635953932 h 296"/>
                <a:gd name="T42" fmla="*/ 2147483647 w 307"/>
                <a:gd name="T43" fmla="*/ 635953932 h 296"/>
                <a:gd name="T44" fmla="*/ 2147483647 w 307"/>
                <a:gd name="T45" fmla="*/ 635953932 h 296"/>
                <a:gd name="T46" fmla="*/ 2147483647 w 307"/>
                <a:gd name="T47" fmla="*/ 635953932 h 296"/>
                <a:gd name="T48" fmla="*/ 2147483647 w 307"/>
                <a:gd name="T49" fmla="*/ 635953932 h 296"/>
                <a:gd name="T50" fmla="*/ 2147483647 w 307"/>
                <a:gd name="T51" fmla="*/ 635953932 h 296"/>
                <a:gd name="T52" fmla="*/ 2147483647 w 307"/>
                <a:gd name="T53" fmla="*/ 635953932 h 296"/>
                <a:gd name="T54" fmla="*/ 2147483647 w 307"/>
                <a:gd name="T55" fmla="*/ 635953932 h 296"/>
                <a:gd name="T56" fmla="*/ 2147483647 w 307"/>
                <a:gd name="T57" fmla="*/ 635953932 h 296"/>
                <a:gd name="T58" fmla="*/ 2147483647 w 307"/>
                <a:gd name="T59" fmla="*/ 635953932 h 296"/>
                <a:gd name="T60" fmla="*/ 2147483647 w 307"/>
                <a:gd name="T61" fmla="*/ 635953932 h 296"/>
                <a:gd name="T62" fmla="*/ 2147483647 w 307"/>
                <a:gd name="T63" fmla="*/ 635953932 h 296"/>
                <a:gd name="T64" fmla="*/ 2147483647 w 307"/>
                <a:gd name="T65" fmla="*/ 635953932 h 296"/>
                <a:gd name="T66" fmla="*/ 2147483647 w 307"/>
                <a:gd name="T67" fmla="*/ 635953932 h 296"/>
                <a:gd name="T68" fmla="*/ 2147483647 w 307"/>
                <a:gd name="T69" fmla="*/ 635953932 h 296"/>
                <a:gd name="T70" fmla="*/ 2147483647 w 307"/>
                <a:gd name="T71" fmla="*/ 635953932 h 296"/>
                <a:gd name="T72" fmla="*/ 2147483647 w 307"/>
                <a:gd name="T73" fmla="*/ 635953932 h 296"/>
                <a:gd name="T74" fmla="*/ 2147483647 w 307"/>
                <a:gd name="T75" fmla="*/ 635953932 h 296"/>
                <a:gd name="T76" fmla="*/ 0 w 307"/>
                <a:gd name="T77" fmla="*/ 635953932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7"/>
                <a:gd name="T118" fmla="*/ 0 h 296"/>
                <a:gd name="T119" fmla="*/ 307 w 307"/>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7" h="296">
                  <a:moveTo>
                    <a:pt x="0" y="148"/>
                  </a:moveTo>
                  <a:lnTo>
                    <a:pt x="3" y="123"/>
                  </a:lnTo>
                  <a:lnTo>
                    <a:pt x="9" y="100"/>
                  </a:lnTo>
                  <a:lnTo>
                    <a:pt x="19" y="77"/>
                  </a:lnTo>
                  <a:lnTo>
                    <a:pt x="34" y="57"/>
                  </a:lnTo>
                  <a:lnTo>
                    <a:pt x="50" y="39"/>
                  </a:lnTo>
                  <a:lnTo>
                    <a:pt x="70" y="24"/>
                  </a:lnTo>
                  <a:lnTo>
                    <a:pt x="92" y="12"/>
                  </a:lnTo>
                  <a:lnTo>
                    <a:pt x="117" y="4"/>
                  </a:lnTo>
                  <a:lnTo>
                    <a:pt x="141" y="0"/>
                  </a:lnTo>
                  <a:lnTo>
                    <a:pt x="167" y="0"/>
                  </a:lnTo>
                  <a:lnTo>
                    <a:pt x="192" y="4"/>
                  </a:lnTo>
                  <a:lnTo>
                    <a:pt x="216" y="12"/>
                  </a:lnTo>
                  <a:lnTo>
                    <a:pt x="239" y="24"/>
                  </a:lnTo>
                  <a:lnTo>
                    <a:pt x="258" y="39"/>
                  </a:lnTo>
                  <a:lnTo>
                    <a:pt x="275" y="57"/>
                  </a:lnTo>
                  <a:lnTo>
                    <a:pt x="290" y="77"/>
                  </a:lnTo>
                  <a:lnTo>
                    <a:pt x="299" y="100"/>
                  </a:lnTo>
                  <a:lnTo>
                    <a:pt x="306" y="123"/>
                  </a:lnTo>
                  <a:lnTo>
                    <a:pt x="307" y="148"/>
                  </a:lnTo>
                  <a:lnTo>
                    <a:pt x="306" y="172"/>
                  </a:lnTo>
                  <a:lnTo>
                    <a:pt x="299" y="196"/>
                  </a:lnTo>
                  <a:lnTo>
                    <a:pt x="290" y="219"/>
                  </a:lnTo>
                  <a:lnTo>
                    <a:pt x="275" y="239"/>
                  </a:lnTo>
                  <a:lnTo>
                    <a:pt x="258" y="257"/>
                  </a:lnTo>
                  <a:lnTo>
                    <a:pt x="239" y="272"/>
                  </a:lnTo>
                  <a:lnTo>
                    <a:pt x="216" y="284"/>
                  </a:lnTo>
                  <a:lnTo>
                    <a:pt x="192" y="291"/>
                  </a:lnTo>
                  <a:lnTo>
                    <a:pt x="167" y="296"/>
                  </a:lnTo>
                  <a:lnTo>
                    <a:pt x="141" y="296"/>
                  </a:lnTo>
                  <a:lnTo>
                    <a:pt x="117" y="291"/>
                  </a:lnTo>
                  <a:lnTo>
                    <a:pt x="92" y="284"/>
                  </a:lnTo>
                  <a:lnTo>
                    <a:pt x="70" y="272"/>
                  </a:lnTo>
                  <a:lnTo>
                    <a:pt x="50" y="257"/>
                  </a:lnTo>
                  <a:lnTo>
                    <a:pt x="34" y="239"/>
                  </a:lnTo>
                  <a:lnTo>
                    <a:pt x="19" y="219"/>
                  </a:lnTo>
                  <a:lnTo>
                    <a:pt x="9" y="196"/>
                  </a:lnTo>
                  <a:lnTo>
                    <a:pt x="3" y="172"/>
                  </a:lnTo>
                  <a:lnTo>
                    <a:pt x="0" y="148"/>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21" name="Freeform 65"/>
            <p:cNvSpPr>
              <a:spLocks/>
            </p:cNvSpPr>
            <p:nvPr/>
          </p:nvSpPr>
          <p:spPr bwMode="auto">
            <a:xfrm>
              <a:off x="3558" y="2720"/>
              <a:ext cx="380" cy="228"/>
            </a:xfrm>
            <a:custGeom>
              <a:avLst/>
              <a:gdLst>
                <a:gd name="T0" fmla="*/ 0 w 370"/>
                <a:gd name="T1" fmla="*/ 0 h 256"/>
                <a:gd name="T2" fmla="*/ 2147483647 w 370"/>
                <a:gd name="T3" fmla="*/ 600583731 h 256"/>
                <a:gd name="T4" fmla="*/ 2147483647 w 370"/>
                <a:gd name="T5" fmla="*/ 600583731 h 256"/>
                <a:gd name="T6" fmla="*/ 0 60000 65536"/>
                <a:gd name="T7" fmla="*/ 0 60000 65536"/>
                <a:gd name="T8" fmla="*/ 0 60000 65536"/>
                <a:gd name="T9" fmla="*/ 0 w 370"/>
                <a:gd name="T10" fmla="*/ 0 h 256"/>
                <a:gd name="T11" fmla="*/ 370 w 370"/>
                <a:gd name="T12" fmla="*/ 256 h 256"/>
              </a:gdLst>
              <a:ahLst/>
              <a:cxnLst>
                <a:cxn ang="T6">
                  <a:pos x="T0" y="T1"/>
                </a:cxn>
                <a:cxn ang="T7">
                  <a:pos x="T2" y="T3"/>
                </a:cxn>
                <a:cxn ang="T8">
                  <a:pos x="T4" y="T5"/>
                </a:cxn>
              </a:cxnLst>
              <a:rect l="T9" t="T10" r="T11" b="T12"/>
              <a:pathLst>
                <a:path w="370" h="256">
                  <a:moveTo>
                    <a:pt x="0" y="0"/>
                  </a:moveTo>
                  <a:lnTo>
                    <a:pt x="195" y="256"/>
                  </a:lnTo>
                  <a:lnTo>
                    <a:pt x="370" y="256"/>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22" name="Freeform 66"/>
            <p:cNvSpPr>
              <a:spLocks/>
            </p:cNvSpPr>
            <p:nvPr/>
          </p:nvSpPr>
          <p:spPr bwMode="auto">
            <a:xfrm>
              <a:off x="3621" y="2611"/>
              <a:ext cx="317" cy="1"/>
            </a:xfrm>
            <a:custGeom>
              <a:avLst/>
              <a:gdLst>
                <a:gd name="T0" fmla="*/ 0 w 308"/>
                <a:gd name="T1" fmla="*/ 2147483646 h 1"/>
                <a:gd name="T2" fmla="*/ 2147483647 w 308"/>
                <a:gd name="T3" fmla="*/ 0 h 1"/>
                <a:gd name="T4" fmla="*/ 2147483647 w 308"/>
                <a:gd name="T5" fmla="*/ 0 h 1"/>
                <a:gd name="T6" fmla="*/ 0 60000 65536"/>
                <a:gd name="T7" fmla="*/ 0 60000 65536"/>
                <a:gd name="T8" fmla="*/ 0 60000 65536"/>
                <a:gd name="T9" fmla="*/ 0 w 308"/>
                <a:gd name="T10" fmla="*/ 0 h 1"/>
                <a:gd name="T11" fmla="*/ 308 w 308"/>
                <a:gd name="T12" fmla="*/ 1 h 1"/>
              </a:gdLst>
              <a:ahLst/>
              <a:cxnLst>
                <a:cxn ang="T6">
                  <a:pos x="T0" y="T1"/>
                </a:cxn>
                <a:cxn ang="T7">
                  <a:pos x="T2" y="T3"/>
                </a:cxn>
                <a:cxn ang="T8">
                  <a:pos x="T4" y="T5"/>
                </a:cxn>
              </a:cxnLst>
              <a:rect l="T9" t="T10" r="T11" b="T12"/>
              <a:pathLst>
                <a:path w="308" h="1">
                  <a:moveTo>
                    <a:pt x="0" y="1"/>
                  </a:moveTo>
                  <a:lnTo>
                    <a:pt x="131" y="0"/>
                  </a:lnTo>
                  <a:lnTo>
                    <a:pt x="308"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23" name="Freeform 67"/>
            <p:cNvSpPr>
              <a:spLocks/>
            </p:cNvSpPr>
            <p:nvPr/>
          </p:nvSpPr>
          <p:spPr bwMode="auto">
            <a:xfrm>
              <a:off x="3607" y="2488"/>
              <a:ext cx="331" cy="69"/>
            </a:xfrm>
            <a:custGeom>
              <a:avLst/>
              <a:gdLst>
                <a:gd name="T0" fmla="*/ 0 w 322"/>
                <a:gd name="T1" fmla="*/ 642498158 h 77"/>
                <a:gd name="T2" fmla="*/ 2147483647 w 322"/>
                <a:gd name="T3" fmla="*/ 0 h 77"/>
                <a:gd name="T4" fmla="*/ 2147483647 w 322"/>
                <a:gd name="T5" fmla="*/ 0 h 77"/>
                <a:gd name="T6" fmla="*/ 0 60000 65536"/>
                <a:gd name="T7" fmla="*/ 0 60000 65536"/>
                <a:gd name="T8" fmla="*/ 0 60000 65536"/>
                <a:gd name="T9" fmla="*/ 0 w 322"/>
                <a:gd name="T10" fmla="*/ 0 h 77"/>
                <a:gd name="T11" fmla="*/ 322 w 322"/>
                <a:gd name="T12" fmla="*/ 77 h 77"/>
              </a:gdLst>
              <a:ahLst/>
              <a:cxnLst>
                <a:cxn ang="T6">
                  <a:pos x="T0" y="T1"/>
                </a:cxn>
                <a:cxn ang="T7">
                  <a:pos x="T2" y="T3"/>
                </a:cxn>
                <a:cxn ang="T8">
                  <a:pos x="T4" y="T5"/>
                </a:cxn>
              </a:cxnLst>
              <a:rect l="T9" t="T10" r="T11" b="T12"/>
              <a:pathLst>
                <a:path w="322" h="77">
                  <a:moveTo>
                    <a:pt x="0" y="77"/>
                  </a:moveTo>
                  <a:lnTo>
                    <a:pt x="167" y="0"/>
                  </a:lnTo>
                  <a:lnTo>
                    <a:pt x="322"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24" name="Freeform 68"/>
            <p:cNvSpPr>
              <a:spLocks/>
            </p:cNvSpPr>
            <p:nvPr/>
          </p:nvSpPr>
          <p:spPr bwMode="auto">
            <a:xfrm>
              <a:off x="3578" y="2371"/>
              <a:ext cx="360" cy="151"/>
            </a:xfrm>
            <a:custGeom>
              <a:avLst/>
              <a:gdLst>
                <a:gd name="T0" fmla="*/ 0 w 350"/>
                <a:gd name="T1" fmla="*/ 622189296 h 169"/>
                <a:gd name="T2" fmla="*/ 2147483647 w 350"/>
                <a:gd name="T3" fmla="*/ 0 h 169"/>
                <a:gd name="T4" fmla="*/ 2147483647 w 350"/>
                <a:gd name="T5" fmla="*/ 0 h 169"/>
                <a:gd name="T6" fmla="*/ 0 60000 65536"/>
                <a:gd name="T7" fmla="*/ 0 60000 65536"/>
                <a:gd name="T8" fmla="*/ 0 60000 65536"/>
                <a:gd name="T9" fmla="*/ 0 w 350"/>
                <a:gd name="T10" fmla="*/ 0 h 169"/>
                <a:gd name="T11" fmla="*/ 350 w 350"/>
                <a:gd name="T12" fmla="*/ 169 h 169"/>
              </a:gdLst>
              <a:ahLst/>
              <a:cxnLst>
                <a:cxn ang="T6">
                  <a:pos x="T0" y="T1"/>
                </a:cxn>
                <a:cxn ang="T7">
                  <a:pos x="T2" y="T3"/>
                </a:cxn>
                <a:cxn ang="T8">
                  <a:pos x="T4" y="T5"/>
                </a:cxn>
              </a:cxnLst>
              <a:rect l="T9" t="T10" r="T11" b="T12"/>
              <a:pathLst>
                <a:path w="350" h="169">
                  <a:moveTo>
                    <a:pt x="0" y="169"/>
                  </a:moveTo>
                  <a:lnTo>
                    <a:pt x="185" y="0"/>
                  </a:lnTo>
                  <a:lnTo>
                    <a:pt x="350"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25" name="Rectangle 69"/>
            <p:cNvSpPr>
              <a:spLocks noChangeArrowheads="1"/>
            </p:cNvSpPr>
            <p:nvPr/>
          </p:nvSpPr>
          <p:spPr bwMode="auto">
            <a:xfrm>
              <a:off x="5083" y="2763"/>
              <a:ext cx="28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11</a:t>
              </a:r>
              <a:endParaRPr lang="en-US" altLang="en-US" sz="975" b="1"/>
            </a:p>
          </p:txBody>
        </p:sp>
        <p:sp>
          <p:nvSpPr>
            <p:cNvPr id="66626" name="Freeform 70"/>
            <p:cNvSpPr>
              <a:spLocks/>
            </p:cNvSpPr>
            <p:nvPr/>
          </p:nvSpPr>
          <p:spPr bwMode="auto">
            <a:xfrm>
              <a:off x="3797" y="2814"/>
              <a:ext cx="309" cy="259"/>
            </a:xfrm>
            <a:custGeom>
              <a:avLst/>
              <a:gdLst>
                <a:gd name="T0" fmla="*/ 0 w 301"/>
                <a:gd name="T1" fmla="*/ 619226157 h 290"/>
                <a:gd name="T2" fmla="*/ 2147483647 w 301"/>
                <a:gd name="T3" fmla="*/ 619226157 h 290"/>
                <a:gd name="T4" fmla="*/ 2147483647 w 301"/>
                <a:gd name="T5" fmla="*/ 619226157 h 290"/>
                <a:gd name="T6" fmla="*/ 2147483647 w 301"/>
                <a:gd name="T7" fmla="*/ 619226157 h 290"/>
                <a:gd name="T8" fmla="*/ 2147483647 w 301"/>
                <a:gd name="T9" fmla="*/ 619226157 h 290"/>
                <a:gd name="T10" fmla="*/ 2147483647 w 301"/>
                <a:gd name="T11" fmla="*/ 619226157 h 290"/>
                <a:gd name="T12" fmla="*/ 2147483647 w 301"/>
                <a:gd name="T13" fmla="*/ 619226157 h 290"/>
                <a:gd name="T14" fmla="*/ 2147483647 w 301"/>
                <a:gd name="T15" fmla="*/ 619226157 h 290"/>
                <a:gd name="T16" fmla="*/ 2147483647 w 301"/>
                <a:gd name="T17" fmla="*/ 619226157 h 290"/>
                <a:gd name="T18" fmla="*/ 2147483647 w 301"/>
                <a:gd name="T19" fmla="*/ 619226157 h 290"/>
                <a:gd name="T20" fmla="*/ 2147483647 w 301"/>
                <a:gd name="T21" fmla="*/ 619226157 h 290"/>
                <a:gd name="T22" fmla="*/ 2147483647 w 301"/>
                <a:gd name="T23" fmla="*/ 619226157 h 290"/>
                <a:gd name="T24" fmla="*/ 2147483647 w 301"/>
                <a:gd name="T25" fmla="*/ 619226157 h 290"/>
                <a:gd name="T26" fmla="*/ 2147483647 w 301"/>
                <a:gd name="T27" fmla="*/ 619226157 h 290"/>
                <a:gd name="T28" fmla="*/ 2147483647 w 301"/>
                <a:gd name="T29" fmla="*/ 619226157 h 290"/>
                <a:gd name="T30" fmla="*/ 2147483647 w 301"/>
                <a:gd name="T31" fmla="*/ 619226157 h 290"/>
                <a:gd name="T32" fmla="*/ 2147483647 w 301"/>
                <a:gd name="T33" fmla="*/ 619226157 h 290"/>
                <a:gd name="T34" fmla="*/ 2147483647 w 301"/>
                <a:gd name="T35" fmla="*/ 619226157 h 290"/>
                <a:gd name="T36" fmla="*/ 2147483647 w 301"/>
                <a:gd name="T37" fmla="*/ 619226157 h 290"/>
                <a:gd name="T38" fmla="*/ 2147483647 w 301"/>
                <a:gd name="T39" fmla="*/ 619226157 h 290"/>
                <a:gd name="T40" fmla="*/ 2147483647 w 301"/>
                <a:gd name="T41" fmla="*/ 619226157 h 290"/>
                <a:gd name="T42" fmla="*/ 2147483647 w 301"/>
                <a:gd name="T43" fmla="*/ 619226157 h 290"/>
                <a:gd name="T44" fmla="*/ 2147483647 w 301"/>
                <a:gd name="T45" fmla="*/ 619226157 h 290"/>
                <a:gd name="T46" fmla="*/ 2147483647 w 301"/>
                <a:gd name="T47" fmla="*/ 619226157 h 290"/>
                <a:gd name="T48" fmla="*/ 2147483647 w 301"/>
                <a:gd name="T49" fmla="*/ 619226157 h 290"/>
                <a:gd name="T50" fmla="*/ 2147483647 w 301"/>
                <a:gd name="T51" fmla="*/ 619226157 h 290"/>
                <a:gd name="T52" fmla="*/ 2147483647 w 301"/>
                <a:gd name="T53" fmla="*/ 619226157 h 290"/>
                <a:gd name="T54" fmla="*/ 2147483647 w 301"/>
                <a:gd name="T55" fmla="*/ 619226157 h 290"/>
                <a:gd name="T56" fmla="*/ 2147483647 w 301"/>
                <a:gd name="T57" fmla="*/ 0 h 290"/>
                <a:gd name="T58" fmla="*/ 2147483647 w 301"/>
                <a:gd name="T59" fmla="*/ 0 h 290"/>
                <a:gd name="T60" fmla="*/ 2147483647 w 301"/>
                <a:gd name="T61" fmla="*/ 619226157 h 290"/>
                <a:gd name="T62" fmla="*/ 2147483647 w 301"/>
                <a:gd name="T63" fmla="*/ 619226157 h 290"/>
                <a:gd name="T64" fmla="*/ 2147483647 w 301"/>
                <a:gd name="T65" fmla="*/ 619226157 h 290"/>
                <a:gd name="T66" fmla="*/ 2147483647 w 301"/>
                <a:gd name="T67" fmla="*/ 619226157 h 290"/>
                <a:gd name="T68" fmla="*/ 2147483647 w 301"/>
                <a:gd name="T69" fmla="*/ 619226157 h 290"/>
                <a:gd name="T70" fmla="*/ 2147483647 w 301"/>
                <a:gd name="T71" fmla="*/ 619226157 h 290"/>
                <a:gd name="T72" fmla="*/ 2147483647 w 301"/>
                <a:gd name="T73" fmla="*/ 619226157 h 290"/>
                <a:gd name="T74" fmla="*/ 2147483647 w 301"/>
                <a:gd name="T75" fmla="*/ 619226157 h 290"/>
                <a:gd name="T76" fmla="*/ 0 w 301"/>
                <a:gd name="T77" fmla="*/ 619226157 h 2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
                <a:gd name="T118" fmla="*/ 0 h 290"/>
                <a:gd name="T119" fmla="*/ 301 w 301"/>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 h="290">
                  <a:moveTo>
                    <a:pt x="0" y="144"/>
                  </a:moveTo>
                  <a:lnTo>
                    <a:pt x="2" y="168"/>
                  </a:lnTo>
                  <a:lnTo>
                    <a:pt x="9" y="191"/>
                  </a:lnTo>
                  <a:lnTo>
                    <a:pt x="19" y="214"/>
                  </a:lnTo>
                  <a:lnTo>
                    <a:pt x="32" y="234"/>
                  </a:lnTo>
                  <a:lnTo>
                    <a:pt x="49" y="251"/>
                  </a:lnTo>
                  <a:lnTo>
                    <a:pt x="69" y="266"/>
                  </a:lnTo>
                  <a:lnTo>
                    <a:pt x="91" y="278"/>
                  </a:lnTo>
                  <a:lnTo>
                    <a:pt x="114" y="286"/>
                  </a:lnTo>
                  <a:lnTo>
                    <a:pt x="138" y="290"/>
                  </a:lnTo>
                  <a:lnTo>
                    <a:pt x="163" y="290"/>
                  </a:lnTo>
                  <a:lnTo>
                    <a:pt x="188" y="286"/>
                  </a:lnTo>
                  <a:lnTo>
                    <a:pt x="212" y="278"/>
                  </a:lnTo>
                  <a:lnTo>
                    <a:pt x="234" y="266"/>
                  </a:lnTo>
                  <a:lnTo>
                    <a:pt x="253" y="251"/>
                  </a:lnTo>
                  <a:lnTo>
                    <a:pt x="269" y="234"/>
                  </a:lnTo>
                  <a:lnTo>
                    <a:pt x="284" y="214"/>
                  </a:lnTo>
                  <a:lnTo>
                    <a:pt x="294" y="191"/>
                  </a:lnTo>
                  <a:lnTo>
                    <a:pt x="299" y="168"/>
                  </a:lnTo>
                  <a:lnTo>
                    <a:pt x="301" y="144"/>
                  </a:lnTo>
                  <a:lnTo>
                    <a:pt x="299" y="121"/>
                  </a:lnTo>
                  <a:lnTo>
                    <a:pt x="294" y="97"/>
                  </a:lnTo>
                  <a:lnTo>
                    <a:pt x="284" y="75"/>
                  </a:lnTo>
                  <a:lnTo>
                    <a:pt x="269" y="55"/>
                  </a:lnTo>
                  <a:lnTo>
                    <a:pt x="253" y="37"/>
                  </a:lnTo>
                  <a:lnTo>
                    <a:pt x="234" y="22"/>
                  </a:lnTo>
                  <a:lnTo>
                    <a:pt x="212" y="11"/>
                  </a:lnTo>
                  <a:lnTo>
                    <a:pt x="188" y="3"/>
                  </a:lnTo>
                  <a:lnTo>
                    <a:pt x="163" y="0"/>
                  </a:lnTo>
                  <a:lnTo>
                    <a:pt x="138" y="0"/>
                  </a:lnTo>
                  <a:lnTo>
                    <a:pt x="114" y="3"/>
                  </a:lnTo>
                  <a:lnTo>
                    <a:pt x="91" y="11"/>
                  </a:lnTo>
                  <a:lnTo>
                    <a:pt x="69" y="22"/>
                  </a:lnTo>
                  <a:lnTo>
                    <a:pt x="49" y="37"/>
                  </a:lnTo>
                  <a:lnTo>
                    <a:pt x="32" y="55"/>
                  </a:lnTo>
                  <a:lnTo>
                    <a:pt x="19" y="75"/>
                  </a:lnTo>
                  <a:lnTo>
                    <a:pt x="9" y="97"/>
                  </a:lnTo>
                  <a:lnTo>
                    <a:pt x="2" y="121"/>
                  </a:lnTo>
                  <a:lnTo>
                    <a:pt x="0" y="1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76412" tIns="38206" rIns="76412" bIns="38206"/>
            <a:lstStyle/>
            <a:p>
              <a:endParaRPr lang="en-US"/>
            </a:p>
          </p:txBody>
        </p:sp>
        <p:sp>
          <p:nvSpPr>
            <p:cNvPr id="66627" name="Freeform 71"/>
            <p:cNvSpPr>
              <a:spLocks/>
            </p:cNvSpPr>
            <p:nvPr/>
          </p:nvSpPr>
          <p:spPr bwMode="auto">
            <a:xfrm>
              <a:off x="3797" y="2814"/>
              <a:ext cx="309" cy="259"/>
            </a:xfrm>
            <a:custGeom>
              <a:avLst/>
              <a:gdLst>
                <a:gd name="T0" fmla="*/ 0 w 301"/>
                <a:gd name="T1" fmla="*/ 619226157 h 290"/>
                <a:gd name="T2" fmla="*/ 2147483647 w 301"/>
                <a:gd name="T3" fmla="*/ 619226157 h 290"/>
                <a:gd name="T4" fmla="*/ 2147483647 w 301"/>
                <a:gd name="T5" fmla="*/ 619226157 h 290"/>
                <a:gd name="T6" fmla="*/ 2147483647 w 301"/>
                <a:gd name="T7" fmla="*/ 619226157 h 290"/>
                <a:gd name="T8" fmla="*/ 2147483647 w 301"/>
                <a:gd name="T9" fmla="*/ 619226157 h 290"/>
                <a:gd name="T10" fmla="*/ 2147483647 w 301"/>
                <a:gd name="T11" fmla="*/ 619226157 h 290"/>
                <a:gd name="T12" fmla="*/ 2147483647 w 301"/>
                <a:gd name="T13" fmla="*/ 619226157 h 290"/>
                <a:gd name="T14" fmla="*/ 2147483647 w 301"/>
                <a:gd name="T15" fmla="*/ 619226157 h 290"/>
                <a:gd name="T16" fmla="*/ 2147483647 w 301"/>
                <a:gd name="T17" fmla="*/ 619226157 h 290"/>
                <a:gd name="T18" fmla="*/ 2147483647 w 301"/>
                <a:gd name="T19" fmla="*/ 619226157 h 290"/>
                <a:gd name="T20" fmla="*/ 2147483647 w 301"/>
                <a:gd name="T21" fmla="*/ 619226157 h 290"/>
                <a:gd name="T22" fmla="*/ 2147483647 w 301"/>
                <a:gd name="T23" fmla="*/ 619226157 h 290"/>
                <a:gd name="T24" fmla="*/ 2147483647 w 301"/>
                <a:gd name="T25" fmla="*/ 619226157 h 290"/>
                <a:gd name="T26" fmla="*/ 2147483647 w 301"/>
                <a:gd name="T27" fmla="*/ 619226157 h 290"/>
                <a:gd name="T28" fmla="*/ 2147483647 w 301"/>
                <a:gd name="T29" fmla="*/ 619226157 h 290"/>
                <a:gd name="T30" fmla="*/ 2147483647 w 301"/>
                <a:gd name="T31" fmla="*/ 619226157 h 290"/>
                <a:gd name="T32" fmla="*/ 2147483647 w 301"/>
                <a:gd name="T33" fmla="*/ 619226157 h 290"/>
                <a:gd name="T34" fmla="*/ 2147483647 w 301"/>
                <a:gd name="T35" fmla="*/ 619226157 h 290"/>
                <a:gd name="T36" fmla="*/ 2147483647 w 301"/>
                <a:gd name="T37" fmla="*/ 619226157 h 290"/>
                <a:gd name="T38" fmla="*/ 2147483647 w 301"/>
                <a:gd name="T39" fmla="*/ 619226157 h 290"/>
                <a:gd name="T40" fmla="*/ 2147483647 w 301"/>
                <a:gd name="T41" fmla="*/ 619226157 h 290"/>
                <a:gd name="T42" fmla="*/ 2147483647 w 301"/>
                <a:gd name="T43" fmla="*/ 619226157 h 290"/>
                <a:gd name="T44" fmla="*/ 2147483647 w 301"/>
                <a:gd name="T45" fmla="*/ 619226157 h 290"/>
                <a:gd name="T46" fmla="*/ 2147483647 w 301"/>
                <a:gd name="T47" fmla="*/ 619226157 h 290"/>
                <a:gd name="T48" fmla="*/ 2147483647 w 301"/>
                <a:gd name="T49" fmla="*/ 619226157 h 290"/>
                <a:gd name="T50" fmla="*/ 2147483647 w 301"/>
                <a:gd name="T51" fmla="*/ 619226157 h 290"/>
                <a:gd name="T52" fmla="*/ 2147483647 w 301"/>
                <a:gd name="T53" fmla="*/ 619226157 h 290"/>
                <a:gd name="T54" fmla="*/ 2147483647 w 301"/>
                <a:gd name="T55" fmla="*/ 619226157 h 290"/>
                <a:gd name="T56" fmla="*/ 2147483647 w 301"/>
                <a:gd name="T57" fmla="*/ 0 h 290"/>
                <a:gd name="T58" fmla="*/ 2147483647 w 301"/>
                <a:gd name="T59" fmla="*/ 0 h 290"/>
                <a:gd name="T60" fmla="*/ 2147483647 w 301"/>
                <a:gd name="T61" fmla="*/ 619226157 h 290"/>
                <a:gd name="T62" fmla="*/ 2147483647 w 301"/>
                <a:gd name="T63" fmla="*/ 619226157 h 290"/>
                <a:gd name="T64" fmla="*/ 2147483647 w 301"/>
                <a:gd name="T65" fmla="*/ 619226157 h 290"/>
                <a:gd name="T66" fmla="*/ 2147483647 w 301"/>
                <a:gd name="T67" fmla="*/ 619226157 h 290"/>
                <a:gd name="T68" fmla="*/ 2147483647 w 301"/>
                <a:gd name="T69" fmla="*/ 619226157 h 290"/>
                <a:gd name="T70" fmla="*/ 2147483647 w 301"/>
                <a:gd name="T71" fmla="*/ 619226157 h 290"/>
                <a:gd name="T72" fmla="*/ 2147483647 w 301"/>
                <a:gd name="T73" fmla="*/ 619226157 h 290"/>
                <a:gd name="T74" fmla="*/ 2147483647 w 301"/>
                <a:gd name="T75" fmla="*/ 619226157 h 290"/>
                <a:gd name="T76" fmla="*/ 0 w 301"/>
                <a:gd name="T77" fmla="*/ 619226157 h 2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1"/>
                <a:gd name="T118" fmla="*/ 0 h 290"/>
                <a:gd name="T119" fmla="*/ 301 w 301"/>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1" h="290">
                  <a:moveTo>
                    <a:pt x="0" y="144"/>
                  </a:moveTo>
                  <a:lnTo>
                    <a:pt x="2" y="168"/>
                  </a:lnTo>
                  <a:lnTo>
                    <a:pt x="9" y="191"/>
                  </a:lnTo>
                  <a:lnTo>
                    <a:pt x="19" y="214"/>
                  </a:lnTo>
                  <a:lnTo>
                    <a:pt x="32" y="234"/>
                  </a:lnTo>
                  <a:lnTo>
                    <a:pt x="49" y="251"/>
                  </a:lnTo>
                  <a:lnTo>
                    <a:pt x="69" y="266"/>
                  </a:lnTo>
                  <a:lnTo>
                    <a:pt x="91" y="278"/>
                  </a:lnTo>
                  <a:lnTo>
                    <a:pt x="114" y="286"/>
                  </a:lnTo>
                  <a:lnTo>
                    <a:pt x="138" y="290"/>
                  </a:lnTo>
                  <a:lnTo>
                    <a:pt x="163" y="290"/>
                  </a:lnTo>
                  <a:lnTo>
                    <a:pt x="188" y="286"/>
                  </a:lnTo>
                  <a:lnTo>
                    <a:pt x="212" y="278"/>
                  </a:lnTo>
                  <a:lnTo>
                    <a:pt x="234" y="266"/>
                  </a:lnTo>
                  <a:lnTo>
                    <a:pt x="253" y="251"/>
                  </a:lnTo>
                  <a:lnTo>
                    <a:pt x="269" y="234"/>
                  </a:lnTo>
                  <a:lnTo>
                    <a:pt x="284" y="214"/>
                  </a:lnTo>
                  <a:lnTo>
                    <a:pt x="294" y="191"/>
                  </a:lnTo>
                  <a:lnTo>
                    <a:pt x="299" y="168"/>
                  </a:lnTo>
                  <a:lnTo>
                    <a:pt x="301" y="144"/>
                  </a:lnTo>
                  <a:lnTo>
                    <a:pt x="299" y="121"/>
                  </a:lnTo>
                  <a:lnTo>
                    <a:pt x="294" y="97"/>
                  </a:lnTo>
                  <a:lnTo>
                    <a:pt x="284" y="75"/>
                  </a:lnTo>
                  <a:lnTo>
                    <a:pt x="269" y="55"/>
                  </a:lnTo>
                  <a:lnTo>
                    <a:pt x="253" y="37"/>
                  </a:lnTo>
                  <a:lnTo>
                    <a:pt x="234" y="22"/>
                  </a:lnTo>
                  <a:lnTo>
                    <a:pt x="212" y="11"/>
                  </a:lnTo>
                  <a:lnTo>
                    <a:pt x="188" y="3"/>
                  </a:lnTo>
                  <a:lnTo>
                    <a:pt x="163" y="0"/>
                  </a:lnTo>
                  <a:lnTo>
                    <a:pt x="138" y="0"/>
                  </a:lnTo>
                  <a:lnTo>
                    <a:pt x="114" y="3"/>
                  </a:lnTo>
                  <a:lnTo>
                    <a:pt x="91" y="11"/>
                  </a:lnTo>
                  <a:lnTo>
                    <a:pt x="69" y="22"/>
                  </a:lnTo>
                  <a:lnTo>
                    <a:pt x="49" y="37"/>
                  </a:lnTo>
                  <a:lnTo>
                    <a:pt x="32" y="55"/>
                  </a:lnTo>
                  <a:lnTo>
                    <a:pt x="19" y="75"/>
                  </a:lnTo>
                  <a:lnTo>
                    <a:pt x="9" y="97"/>
                  </a:lnTo>
                  <a:lnTo>
                    <a:pt x="2" y="121"/>
                  </a:lnTo>
                  <a:lnTo>
                    <a:pt x="0" y="144"/>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28" name="Freeform 72"/>
            <p:cNvSpPr>
              <a:spLocks/>
            </p:cNvSpPr>
            <p:nvPr/>
          </p:nvSpPr>
          <p:spPr bwMode="auto">
            <a:xfrm>
              <a:off x="4103" y="2897"/>
              <a:ext cx="314" cy="19"/>
            </a:xfrm>
            <a:custGeom>
              <a:avLst/>
              <a:gdLst>
                <a:gd name="T0" fmla="*/ 0 w 305"/>
                <a:gd name="T1" fmla="*/ 714179260 h 21"/>
                <a:gd name="T2" fmla="*/ 2147483647 w 305"/>
                <a:gd name="T3" fmla="*/ 0 h 21"/>
                <a:gd name="T4" fmla="*/ 2147483647 w 305"/>
                <a:gd name="T5" fmla="*/ 0 h 21"/>
                <a:gd name="T6" fmla="*/ 0 60000 65536"/>
                <a:gd name="T7" fmla="*/ 0 60000 65536"/>
                <a:gd name="T8" fmla="*/ 0 60000 65536"/>
                <a:gd name="T9" fmla="*/ 0 w 305"/>
                <a:gd name="T10" fmla="*/ 0 h 21"/>
                <a:gd name="T11" fmla="*/ 305 w 305"/>
                <a:gd name="T12" fmla="*/ 21 h 21"/>
              </a:gdLst>
              <a:ahLst/>
              <a:cxnLst>
                <a:cxn ang="T6">
                  <a:pos x="T0" y="T1"/>
                </a:cxn>
                <a:cxn ang="T7">
                  <a:pos x="T2" y="T3"/>
                </a:cxn>
                <a:cxn ang="T8">
                  <a:pos x="T4" y="T5"/>
                </a:cxn>
              </a:cxnLst>
              <a:rect l="T9" t="T10" r="T11" b="T12"/>
              <a:pathLst>
                <a:path w="305" h="21">
                  <a:moveTo>
                    <a:pt x="0" y="21"/>
                  </a:moveTo>
                  <a:lnTo>
                    <a:pt x="109" y="0"/>
                  </a:lnTo>
                  <a:lnTo>
                    <a:pt x="305"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29" name="Freeform 73"/>
            <p:cNvSpPr>
              <a:spLocks/>
            </p:cNvSpPr>
            <p:nvPr/>
          </p:nvSpPr>
          <p:spPr bwMode="auto">
            <a:xfrm>
              <a:off x="4080" y="2785"/>
              <a:ext cx="337" cy="84"/>
            </a:xfrm>
            <a:custGeom>
              <a:avLst/>
              <a:gdLst>
                <a:gd name="T0" fmla="*/ 0 w 328"/>
                <a:gd name="T1" fmla="*/ 623154338 h 94"/>
                <a:gd name="T2" fmla="*/ 2147483647 w 328"/>
                <a:gd name="T3" fmla="*/ 0 h 94"/>
                <a:gd name="T4" fmla="*/ 2147483647 w 328"/>
                <a:gd name="T5" fmla="*/ 0 h 94"/>
                <a:gd name="T6" fmla="*/ 0 60000 65536"/>
                <a:gd name="T7" fmla="*/ 0 60000 65536"/>
                <a:gd name="T8" fmla="*/ 0 60000 65536"/>
                <a:gd name="T9" fmla="*/ 0 w 328"/>
                <a:gd name="T10" fmla="*/ 0 h 94"/>
                <a:gd name="T11" fmla="*/ 328 w 328"/>
                <a:gd name="T12" fmla="*/ 94 h 94"/>
              </a:gdLst>
              <a:ahLst/>
              <a:cxnLst>
                <a:cxn ang="T6">
                  <a:pos x="T0" y="T1"/>
                </a:cxn>
                <a:cxn ang="T7">
                  <a:pos x="T2" y="T3"/>
                </a:cxn>
                <a:cxn ang="T8">
                  <a:pos x="T4" y="T5"/>
                </a:cxn>
              </a:cxnLst>
              <a:rect l="T9" t="T10" r="T11" b="T12"/>
              <a:pathLst>
                <a:path w="328" h="94">
                  <a:moveTo>
                    <a:pt x="0" y="94"/>
                  </a:moveTo>
                  <a:lnTo>
                    <a:pt x="142" y="0"/>
                  </a:lnTo>
                  <a:lnTo>
                    <a:pt x="328" y="0"/>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30" name="Freeform 74"/>
            <p:cNvSpPr>
              <a:spLocks/>
            </p:cNvSpPr>
            <p:nvPr/>
          </p:nvSpPr>
          <p:spPr bwMode="auto">
            <a:xfrm>
              <a:off x="4097" y="2987"/>
              <a:ext cx="320" cy="41"/>
            </a:xfrm>
            <a:custGeom>
              <a:avLst/>
              <a:gdLst>
                <a:gd name="T0" fmla="*/ 0 w 311"/>
                <a:gd name="T1" fmla="*/ 0 h 46"/>
                <a:gd name="T2" fmla="*/ 2147483647 w 311"/>
                <a:gd name="T3" fmla="*/ 605642217 h 46"/>
                <a:gd name="T4" fmla="*/ 2147483647 w 311"/>
                <a:gd name="T5" fmla="*/ 605642217 h 46"/>
                <a:gd name="T6" fmla="*/ 0 60000 65536"/>
                <a:gd name="T7" fmla="*/ 0 60000 65536"/>
                <a:gd name="T8" fmla="*/ 0 60000 65536"/>
                <a:gd name="T9" fmla="*/ 0 w 311"/>
                <a:gd name="T10" fmla="*/ 0 h 46"/>
                <a:gd name="T11" fmla="*/ 311 w 311"/>
                <a:gd name="T12" fmla="*/ 46 h 46"/>
              </a:gdLst>
              <a:ahLst/>
              <a:cxnLst>
                <a:cxn ang="T6">
                  <a:pos x="T0" y="T1"/>
                </a:cxn>
                <a:cxn ang="T7">
                  <a:pos x="T2" y="T3"/>
                </a:cxn>
                <a:cxn ang="T8">
                  <a:pos x="T4" y="T5"/>
                </a:cxn>
              </a:cxnLst>
              <a:rect l="T9" t="T10" r="T11" b="T12"/>
              <a:pathLst>
                <a:path w="311" h="46">
                  <a:moveTo>
                    <a:pt x="0" y="0"/>
                  </a:moveTo>
                  <a:lnTo>
                    <a:pt x="136" y="46"/>
                  </a:lnTo>
                  <a:lnTo>
                    <a:pt x="311" y="46"/>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31" name="Freeform 75"/>
            <p:cNvSpPr>
              <a:spLocks/>
            </p:cNvSpPr>
            <p:nvPr/>
          </p:nvSpPr>
          <p:spPr bwMode="auto">
            <a:xfrm>
              <a:off x="4070" y="3027"/>
              <a:ext cx="347" cy="119"/>
            </a:xfrm>
            <a:custGeom>
              <a:avLst/>
              <a:gdLst>
                <a:gd name="T0" fmla="*/ 0 w 337"/>
                <a:gd name="T1" fmla="*/ 0 h 133"/>
                <a:gd name="T2" fmla="*/ 2147483647 w 337"/>
                <a:gd name="T3" fmla="*/ 631798208 h 133"/>
                <a:gd name="T4" fmla="*/ 2147483647 w 337"/>
                <a:gd name="T5" fmla="*/ 631798208 h 133"/>
                <a:gd name="T6" fmla="*/ 0 60000 65536"/>
                <a:gd name="T7" fmla="*/ 0 60000 65536"/>
                <a:gd name="T8" fmla="*/ 0 60000 65536"/>
                <a:gd name="T9" fmla="*/ 0 w 337"/>
                <a:gd name="T10" fmla="*/ 0 h 133"/>
                <a:gd name="T11" fmla="*/ 337 w 337"/>
                <a:gd name="T12" fmla="*/ 133 h 133"/>
              </a:gdLst>
              <a:ahLst/>
              <a:cxnLst>
                <a:cxn ang="T6">
                  <a:pos x="T0" y="T1"/>
                </a:cxn>
                <a:cxn ang="T7">
                  <a:pos x="T2" y="T3"/>
                </a:cxn>
                <a:cxn ang="T8">
                  <a:pos x="T4" y="T5"/>
                </a:cxn>
              </a:cxnLst>
              <a:rect l="T9" t="T10" r="T11" b="T12"/>
              <a:pathLst>
                <a:path w="337" h="133">
                  <a:moveTo>
                    <a:pt x="0" y="0"/>
                  </a:moveTo>
                  <a:lnTo>
                    <a:pt x="162" y="133"/>
                  </a:lnTo>
                  <a:lnTo>
                    <a:pt x="337" y="133"/>
                  </a:lnTo>
                </a:path>
              </a:pathLst>
            </a:custGeom>
            <a:noFill/>
            <a:ln w="31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76412" tIns="38206" rIns="76412" bIns="38206"/>
            <a:lstStyle/>
            <a:p>
              <a:endParaRPr lang="en-US"/>
            </a:p>
          </p:txBody>
        </p:sp>
        <p:sp>
          <p:nvSpPr>
            <p:cNvPr id="66632" name="Rectangle 76"/>
            <p:cNvSpPr>
              <a:spLocks noChangeArrowheads="1"/>
            </p:cNvSpPr>
            <p:nvPr/>
          </p:nvSpPr>
          <p:spPr bwMode="auto">
            <a:xfrm>
              <a:off x="5080" y="2878"/>
              <a:ext cx="28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12</a:t>
              </a:r>
              <a:endParaRPr lang="en-US" altLang="en-US" sz="975" b="1"/>
            </a:p>
          </p:txBody>
        </p:sp>
        <p:sp>
          <p:nvSpPr>
            <p:cNvPr id="66633" name="Rectangle 77"/>
            <p:cNvSpPr>
              <a:spLocks noChangeArrowheads="1"/>
            </p:cNvSpPr>
            <p:nvPr/>
          </p:nvSpPr>
          <p:spPr bwMode="auto">
            <a:xfrm>
              <a:off x="5072" y="3116"/>
              <a:ext cx="28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14</a:t>
              </a:r>
              <a:endParaRPr lang="en-US" altLang="en-US" sz="975" b="1"/>
            </a:p>
          </p:txBody>
        </p:sp>
        <p:sp>
          <p:nvSpPr>
            <p:cNvPr id="66634" name="Rectangle 78"/>
            <p:cNvSpPr>
              <a:spLocks noChangeArrowheads="1"/>
            </p:cNvSpPr>
            <p:nvPr/>
          </p:nvSpPr>
          <p:spPr bwMode="auto">
            <a:xfrm>
              <a:off x="4590" y="1692"/>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5</a:t>
              </a:r>
              <a:endParaRPr lang="en-US" altLang="en-US" sz="975" b="1"/>
            </a:p>
          </p:txBody>
        </p:sp>
        <p:sp>
          <p:nvSpPr>
            <p:cNvPr id="66635" name="Rectangle 79"/>
            <p:cNvSpPr>
              <a:spLocks noChangeArrowheads="1"/>
            </p:cNvSpPr>
            <p:nvPr/>
          </p:nvSpPr>
          <p:spPr bwMode="auto">
            <a:xfrm>
              <a:off x="4590" y="1802"/>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6</a:t>
              </a:r>
              <a:endParaRPr lang="en-US" altLang="en-US" sz="975" b="1"/>
            </a:p>
          </p:txBody>
        </p:sp>
        <p:sp>
          <p:nvSpPr>
            <p:cNvPr id="66636" name="Rectangle 80"/>
            <p:cNvSpPr>
              <a:spLocks noChangeArrowheads="1"/>
            </p:cNvSpPr>
            <p:nvPr/>
          </p:nvSpPr>
          <p:spPr bwMode="auto">
            <a:xfrm>
              <a:off x="4602" y="2353"/>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8</a:t>
              </a:r>
              <a:endParaRPr lang="en-US" altLang="en-US" sz="975" b="1"/>
            </a:p>
          </p:txBody>
        </p:sp>
        <p:sp>
          <p:nvSpPr>
            <p:cNvPr id="66637" name="Rectangle 81"/>
            <p:cNvSpPr>
              <a:spLocks noChangeArrowheads="1"/>
            </p:cNvSpPr>
            <p:nvPr/>
          </p:nvSpPr>
          <p:spPr bwMode="auto">
            <a:xfrm>
              <a:off x="4597" y="2462"/>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9</a:t>
              </a:r>
              <a:endParaRPr lang="en-US" altLang="en-US" sz="975" b="1"/>
            </a:p>
          </p:txBody>
        </p:sp>
        <p:sp>
          <p:nvSpPr>
            <p:cNvPr id="66638" name="Rectangle 82"/>
            <p:cNvSpPr>
              <a:spLocks noChangeArrowheads="1"/>
            </p:cNvSpPr>
            <p:nvPr/>
          </p:nvSpPr>
          <p:spPr bwMode="auto">
            <a:xfrm>
              <a:off x="4589" y="2575"/>
              <a:ext cx="28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10</a:t>
              </a:r>
              <a:endParaRPr lang="en-US" altLang="en-US" sz="975" b="1"/>
            </a:p>
          </p:txBody>
        </p:sp>
        <p:sp>
          <p:nvSpPr>
            <p:cNvPr id="66639" name="Rectangle 83"/>
            <p:cNvSpPr>
              <a:spLocks noChangeArrowheads="1"/>
            </p:cNvSpPr>
            <p:nvPr/>
          </p:nvSpPr>
          <p:spPr bwMode="auto">
            <a:xfrm>
              <a:off x="5080" y="2991"/>
              <a:ext cx="28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13</a:t>
              </a:r>
              <a:endParaRPr lang="en-US" altLang="en-US" sz="975" b="1"/>
            </a:p>
          </p:txBody>
        </p:sp>
        <p:sp>
          <p:nvSpPr>
            <p:cNvPr id="66640" name="Rectangle 84"/>
            <p:cNvSpPr>
              <a:spLocks noChangeArrowheads="1"/>
            </p:cNvSpPr>
            <p:nvPr/>
          </p:nvSpPr>
          <p:spPr bwMode="auto">
            <a:xfrm>
              <a:off x="4590" y="1924"/>
              <a:ext cx="238"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ONT 7</a:t>
              </a:r>
              <a:endParaRPr lang="en-US" altLang="en-US" sz="975" b="1"/>
            </a:p>
          </p:txBody>
        </p:sp>
        <p:sp>
          <p:nvSpPr>
            <p:cNvPr id="66641" name="Rectangle 85"/>
            <p:cNvSpPr>
              <a:spLocks noChangeArrowheads="1"/>
            </p:cNvSpPr>
            <p:nvPr/>
          </p:nvSpPr>
          <p:spPr bwMode="auto">
            <a:xfrm>
              <a:off x="2778" y="1714"/>
              <a:ext cx="44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Drop Fiber</a:t>
              </a:r>
              <a:endParaRPr lang="en-US" altLang="en-US" sz="975" b="1"/>
            </a:p>
          </p:txBody>
        </p:sp>
        <p:sp>
          <p:nvSpPr>
            <p:cNvPr id="66642" name="Rectangle 86"/>
            <p:cNvSpPr>
              <a:spLocks noChangeArrowheads="1"/>
            </p:cNvSpPr>
            <p:nvPr/>
          </p:nvSpPr>
          <p:spPr bwMode="auto">
            <a:xfrm>
              <a:off x="3275" y="1372"/>
              <a:ext cx="44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Drop Fiber</a:t>
              </a:r>
              <a:endParaRPr lang="en-US" altLang="en-US" sz="975" b="1"/>
            </a:p>
          </p:txBody>
        </p:sp>
        <p:sp>
          <p:nvSpPr>
            <p:cNvPr id="66643" name="Rectangle 87"/>
            <p:cNvSpPr>
              <a:spLocks noChangeArrowheads="1"/>
            </p:cNvSpPr>
            <p:nvPr/>
          </p:nvSpPr>
          <p:spPr bwMode="auto">
            <a:xfrm>
              <a:off x="3796" y="1112"/>
              <a:ext cx="44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Drop Fiber</a:t>
              </a:r>
              <a:endParaRPr lang="en-US" altLang="en-US" sz="975" b="1"/>
            </a:p>
          </p:txBody>
        </p:sp>
        <p:sp>
          <p:nvSpPr>
            <p:cNvPr id="66644" name="Rectangle 91"/>
            <p:cNvSpPr>
              <a:spLocks noChangeArrowheads="1"/>
            </p:cNvSpPr>
            <p:nvPr/>
          </p:nvSpPr>
          <p:spPr bwMode="auto">
            <a:xfrm>
              <a:off x="3869" y="1262"/>
              <a:ext cx="17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dirty="0">
                  <a:solidFill>
                    <a:srgbClr val="000000"/>
                  </a:solidFill>
                </a:rPr>
                <a:t>1 x 4</a:t>
              </a:r>
              <a:endParaRPr lang="en-US" altLang="en-US" sz="975" b="1" dirty="0"/>
            </a:p>
          </p:txBody>
        </p:sp>
        <p:sp>
          <p:nvSpPr>
            <p:cNvPr id="66645" name="Rectangle 92"/>
            <p:cNvSpPr>
              <a:spLocks noChangeArrowheads="1"/>
            </p:cNvSpPr>
            <p:nvPr/>
          </p:nvSpPr>
          <p:spPr bwMode="auto">
            <a:xfrm>
              <a:off x="3832" y="1338"/>
              <a:ext cx="27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dirty="0">
                  <a:solidFill>
                    <a:srgbClr val="000000"/>
                  </a:solidFill>
                </a:rPr>
                <a:t>Splitter</a:t>
              </a:r>
              <a:endParaRPr lang="en-US" altLang="en-US" sz="975" b="1" dirty="0"/>
            </a:p>
          </p:txBody>
        </p:sp>
        <p:sp>
          <p:nvSpPr>
            <p:cNvPr id="66646" name="Rectangle 93"/>
            <p:cNvSpPr>
              <a:spLocks noChangeArrowheads="1"/>
            </p:cNvSpPr>
            <p:nvPr/>
          </p:nvSpPr>
          <p:spPr bwMode="auto">
            <a:xfrm>
              <a:off x="3385" y="1606"/>
              <a:ext cx="17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dirty="0">
                  <a:solidFill>
                    <a:srgbClr val="000000"/>
                  </a:solidFill>
                </a:rPr>
                <a:t>1 x 4</a:t>
              </a:r>
              <a:endParaRPr lang="en-US" altLang="en-US" sz="975" b="1" dirty="0"/>
            </a:p>
          </p:txBody>
        </p:sp>
        <p:sp>
          <p:nvSpPr>
            <p:cNvPr id="66647" name="Rectangle 94"/>
            <p:cNvSpPr>
              <a:spLocks noChangeArrowheads="1"/>
            </p:cNvSpPr>
            <p:nvPr/>
          </p:nvSpPr>
          <p:spPr bwMode="auto">
            <a:xfrm>
              <a:off x="3348" y="1683"/>
              <a:ext cx="27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dirty="0">
                  <a:solidFill>
                    <a:srgbClr val="000000"/>
                  </a:solidFill>
                </a:rPr>
                <a:t>Splitter</a:t>
              </a:r>
              <a:endParaRPr lang="en-US" altLang="en-US" sz="975" b="1" dirty="0"/>
            </a:p>
          </p:txBody>
        </p:sp>
        <p:sp>
          <p:nvSpPr>
            <p:cNvPr id="66648" name="Rectangle 95"/>
            <p:cNvSpPr>
              <a:spLocks noChangeArrowheads="1"/>
            </p:cNvSpPr>
            <p:nvPr/>
          </p:nvSpPr>
          <p:spPr bwMode="auto">
            <a:xfrm>
              <a:off x="3381" y="2527"/>
              <a:ext cx="17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1 x 4</a:t>
              </a:r>
              <a:endParaRPr lang="en-US" altLang="en-US" sz="975" b="1"/>
            </a:p>
          </p:txBody>
        </p:sp>
        <p:sp>
          <p:nvSpPr>
            <p:cNvPr id="66649" name="Rectangle 96"/>
            <p:cNvSpPr>
              <a:spLocks noChangeArrowheads="1"/>
            </p:cNvSpPr>
            <p:nvPr/>
          </p:nvSpPr>
          <p:spPr bwMode="auto">
            <a:xfrm>
              <a:off x="3345" y="2603"/>
              <a:ext cx="27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Splitter</a:t>
              </a:r>
              <a:endParaRPr lang="en-US" altLang="en-US" sz="975" b="1"/>
            </a:p>
          </p:txBody>
        </p:sp>
        <p:sp>
          <p:nvSpPr>
            <p:cNvPr id="66650" name="Rectangle 97"/>
            <p:cNvSpPr>
              <a:spLocks noChangeArrowheads="1"/>
            </p:cNvSpPr>
            <p:nvPr/>
          </p:nvSpPr>
          <p:spPr bwMode="auto">
            <a:xfrm>
              <a:off x="3872" y="2861"/>
              <a:ext cx="17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1 x 4</a:t>
              </a:r>
              <a:endParaRPr lang="en-US" altLang="en-US" sz="975" b="1"/>
            </a:p>
          </p:txBody>
        </p:sp>
        <p:sp>
          <p:nvSpPr>
            <p:cNvPr id="66651" name="Rectangle 98"/>
            <p:cNvSpPr>
              <a:spLocks noChangeArrowheads="1"/>
            </p:cNvSpPr>
            <p:nvPr/>
          </p:nvSpPr>
          <p:spPr bwMode="auto">
            <a:xfrm>
              <a:off x="3836" y="2938"/>
              <a:ext cx="27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750" b="1">
                  <a:solidFill>
                    <a:srgbClr val="000000"/>
                  </a:solidFill>
                </a:rPr>
                <a:t>Splitter</a:t>
              </a:r>
              <a:endParaRPr lang="en-US" altLang="en-US" sz="975" b="1"/>
            </a:p>
          </p:txBody>
        </p:sp>
        <p:sp>
          <p:nvSpPr>
            <p:cNvPr id="66652" name="Rectangle 99"/>
            <p:cNvSpPr>
              <a:spLocks noChangeArrowheads="1"/>
            </p:cNvSpPr>
            <p:nvPr/>
          </p:nvSpPr>
          <p:spPr bwMode="auto">
            <a:xfrm>
              <a:off x="2303" y="1944"/>
              <a:ext cx="29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Feeder</a:t>
              </a:r>
              <a:endParaRPr lang="en-US" altLang="en-US" sz="975" b="1"/>
            </a:p>
          </p:txBody>
        </p:sp>
        <p:sp>
          <p:nvSpPr>
            <p:cNvPr id="66653" name="Rectangle 100"/>
            <p:cNvSpPr>
              <a:spLocks noChangeArrowheads="1"/>
            </p:cNvSpPr>
            <p:nvPr/>
          </p:nvSpPr>
          <p:spPr bwMode="auto">
            <a:xfrm>
              <a:off x="2342" y="2030"/>
              <a:ext cx="21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825" b="1">
                  <a:solidFill>
                    <a:srgbClr val="000000"/>
                  </a:solidFill>
                </a:rPr>
                <a:t>Fiber</a:t>
              </a:r>
              <a:endParaRPr lang="en-US" altLang="en-US" sz="975" b="1"/>
            </a:p>
          </p:txBody>
        </p:sp>
        <p:sp>
          <p:nvSpPr>
            <p:cNvPr id="66654" name="Rectangle 139"/>
            <p:cNvSpPr>
              <a:spLocks noChangeArrowheads="1"/>
            </p:cNvSpPr>
            <p:nvPr/>
          </p:nvSpPr>
          <p:spPr bwMode="auto">
            <a:xfrm>
              <a:off x="4775" y="1219"/>
              <a:ext cx="5" cy="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00" b="1">
                  <a:solidFill>
                    <a:srgbClr val="0000FF"/>
                  </a:solidFill>
                </a:rPr>
                <a:t>4</a:t>
              </a:r>
              <a:endParaRPr lang="en-US" altLang="en-US" sz="975" b="1"/>
            </a:p>
          </p:txBody>
        </p:sp>
        <p:sp>
          <p:nvSpPr>
            <p:cNvPr id="66655" name="Rectangle 142"/>
            <p:cNvSpPr>
              <a:spLocks noChangeArrowheads="1"/>
            </p:cNvSpPr>
            <p:nvPr/>
          </p:nvSpPr>
          <p:spPr bwMode="auto">
            <a:xfrm>
              <a:off x="4741" y="1219"/>
              <a:ext cx="5" cy="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00" b="1">
                  <a:solidFill>
                    <a:srgbClr val="0000FF"/>
                  </a:solidFill>
                </a:rPr>
                <a:t>3</a:t>
              </a:r>
              <a:endParaRPr lang="en-US" altLang="en-US" sz="975" b="1"/>
            </a:p>
          </p:txBody>
        </p:sp>
        <p:sp>
          <p:nvSpPr>
            <p:cNvPr id="66656" name="Rectangle 145"/>
            <p:cNvSpPr>
              <a:spLocks noChangeArrowheads="1"/>
            </p:cNvSpPr>
            <p:nvPr/>
          </p:nvSpPr>
          <p:spPr bwMode="auto">
            <a:xfrm>
              <a:off x="4592" y="1214"/>
              <a:ext cx="4" cy="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00" b="1">
                  <a:solidFill>
                    <a:srgbClr val="0000FF"/>
                  </a:solidFill>
                </a:rPr>
                <a:t>-</a:t>
              </a:r>
              <a:endParaRPr lang="en-US" altLang="en-US" sz="975" b="1"/>
            </a:p>
          </p:txBody>
        </p:sp>
        <p:sp>
          <p:nvSpPr>
            <p:cNvPr id="66657" name="Rectangle 149"/>
            <p:cNvSpPr>
              <a:spLocks noChangeArrowheads="1"/>
            </p:cNvSpPr>
            <p:nvPr/>
          </p:nvSpPr>
          <p:spPr bwMode="auto">
            <a:xfrm>
              <a:off x="4543" y="1214"/>
              <a:ext cx="4" cy="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00" b="1">
                  <a:solidFill>
                    <a:srgbClr val="0000FF"/>
                  </a:solidFill>
                </a:rPr>
                <a:t>-</a:t>
              </a:r>
              <a:endParaRPr lang="en-US" altLang="en-US" sz="975" b="1"/>
            </a:p>
          </p:txBody>
        </p:sp>
        <p:sp>
          <p:nvSpPr>
            <p:cNvPr id="66658" name="Rectangle 35"/>
            <p:cNvSpPr>
              <a:spLocks noChangeArrowheads="1"/>
            </p:cNvSpPr>
            <p:nvPr/>
          </p:nvSpPr>
          <p:spPr bwMode="auto">
            <a:xfrm>
              <a:off x="3004" y="2095"/>
              <a:ext cx="29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US" altLang="en-US" sz="900" b="1">
                  <a:solidFill>
                    <a:srgbClr val="000000"/>
                  </a:solidFill>
                </a:rPr>
                <a:t>3.5 dB</a:t>
              </a:r>
            </a:p>
          </p:txBody>
        </p:sp>
        <p:sp>
          <p:nvSpPr>
            <p:cNvPr id="66659" name="Rectangle 36"/>
            <p:cNvSpPr>
              <a:spLocks noChangeArrowheads="1"/>
            </p:cNvSpPr>
            <p:nvPr/>
          </p:nvSpPr>
          <p:spPr bwMode="auto">
            <a:xfrm>
              <a:off x="3333" y="2366"/>
              <a:ext cx="29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US" altLang="en-US" sz="900" b="1">
                  <a:solidFill>
                    <a:srgbClr val="000000"/>
                  </a:solidFill>
                </a:rPr>
                <a:t>7.5 dB</a:t>
              </a:r>
            </a:p>
          </p:txBody>
        </p:sp>
        <p:sp>
          <p:nvSpPr>
            <p:cNvPr id="66660" name="Rectangle 37"/>
            <p:cNvSpPr>
              <a:spLocks noChangeArrowheads="1"/>
            </p:cNvSpPr>
            <p:nvPr/>
          </p:nvSpPr>
          <p:spPr bwMode="auto">
            <a:xfrm>
              <a:off x="3810" y="2723"/>
              <a:ext cx="291"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US" altLang="en-US" sz="900" b="1">
                  <a:solidFill>
                    <a:srgbClr val="000000"/>
                  </a:solidFill>
                </a:rPr>
                <a:t>7.5 dB</a:t>
              </a:r>
            </a:p>
          </p:txBody>
        </p:sp>
        <p:grpSp>
          <p:nvGrpSpPr>
            <p:cNvPr id="66661" name="Group 872"/>
            <p:cNvGrpSpPr>
              <a:grpSpLocks/>
            </p:cNvGrpSpPr>
            <p:nvPr/>
          </p:nvGrpSpPr>
          <p:grpSpPr bwMode="auto">
            <a:xfrm>
              <a:off x="4422" y="1164"/>
              <a:ext cx="484" cy="73"/>
              <a:chOff x="167" y="3648"/>
              <a:chExt cx="4903" cy="851"/>
            </a:xfrm>
          </p:grpSpPr>
          <p:sp>
            <p:nvSpPr>
              <p:cNvPr id="71177" name="Rectangle 873" descr="Parchment"/>
              <p:cNvSpPr>
                <a:spLocks noChangeArrowheads="1"/>
              </p:cNvSpPr>
              <p:nvPr/>
            </p:nvSpPr>
            <p:spPr bwMode="auto">
              <a:xfrm>
                <a:off x="248" y="3736"/>
                <a:ext cx="4744" cy="720"/>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178" name="Line 874"/>
              <p:cNvSpPr>
                <a:spLocks noChangeShapeType="1"/>
              </p:cNvSpPr>
              <p:nvPr/>
            </p:nvSpPr>
            <p:spPr bwMode="auto">
              <a:xfrm>
                <a:off x="167" y="4498"/>
                <a:ext cx="490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79" name="Line 875"/>
              <p:cNvSpPr>
                <a:spLocks noChangeShapeType="1"/>
              </p:cNvSpPr>
              <p:nvPr/>
            </p:nvSpPr>
            <p:spPr bwMode="auto">
              <a:xfrm>
                <a:off x="221" y="3696"/>
                <a:ext cx="24" cy="2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0" name="Line 876"/>
              <p:cNvSpPr>
                <a:spLocks noChangeShapeType="1"/>
              </p:cNvSpPr>
              <p:nvPr/>
            </p:nvSpPr>
            <p:spPr bwMode="auto">
              <a:xfrm>
                <a:off x="209" y="3648"/>
                <a:ext cx="1" cy="3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1" name="Line 877"/>
              <p:cNvSpPr>
                <a:spLocks noChangeShapeType="1"/>
              </p:cNvSpPr>
              <p:nvPr/>
            </p:nvSpPr>
            <p:spPr bwMode="auto">
              <a:xfrm>
                <a:off x="209" y="3648"/>
                <a:ext cx="48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2" name="Line 878"/>
              <p:cNvSpPr>
                <a:spLocks noChangeShapeType="1"/>
              </p:cNvSpPr>
              <p:nvPr/>
            </p:nvSpPr>
            <p:spPr bwMode="auto">
              <a:xfrm flipV="1">
                <a:off x="5028" y="3648"/>
                <a:ext cx="1" cy="3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3" name="Line 879"/>
              <p:cNvSpPr>
                <a:spLocks noChangeShapeType="1"/>
              </p:cNvSpPr>
              <p:nvPr/>
            </p:nvSpPr>
            <p:spPr bwMode="auto">
              <a:xfrm flipV="1">
                <a:off x="5015" y="3684"/>
                <a:ext cx="13"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4" name="Line 880"/>
              <p:cNvSpPr>
                <a:spLocks noChangeShapeType="1"/>
              </p:cNvSpPr>
              <p:nvPr/>
            </p:nvSpPr>
            <p:spPr bwMode="auto">
              <a:xfrm>
                <a:off x="209" y="3684"/>
                <a:ext cx="12"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5" name="Line 881"/>
              <p:cNvSpPr>
                <a:spLocks noChangeShapeType="1"/>
              </p:cNvSpPr>
              <p:nvPr/>
            </p:nvSpPr>
            <p:spPr bwMode="auto">
              <a:xfrm flipH="1">
                <a:off x="167" y="3696"/>
                <a:ext cx="3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6" name="Line 882"/>
              <p:cNvSpPr>
                <a:spLocks noChangeShapeType="1"/>
              </p:cNvSpPr>
              <p:nvPr/>
            </p:nvSpPr>
            <p:spPr bwMode="auto">
              <a:xfrm flipH="1" flipV="1">
                <a:off x="197" y="3696"/>
                <a:ext cx="36" cy="3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7" name="Line 883"/>
              <p:cNvSpPr>
                <a:spLocks noChangeShapeType="1"/>
              </p:cNvSpPr>
              <p:nvPr/>
            </p:nvSpPr>
            <p:spPr bwMode="auto">
              <a:xfrm flipH="1">
                <a:off x="5039" y="3696"/>
                <a:ext cx="3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8" name="Line 884"/>
              <p:cNvSpPr>
                <a:spLocks noChangeShapeType="1"/>
              </p:cNvSpPr>
              <p:nvPr/>
            </p:nvSpPr>
            <p:spPr bwMode="auto">
              <a:xfrm flipH="1">
                <a:off x="5028" y="3696"/>
                <a:ext cx="1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89" name="Freeform 885"/>
              <p:cNvSpPr>
                <a:spLocks/>
              </p:cNvSpPr>
              <p:nvPr/>
            </p:nvSpPr>
            <p:spPr bwMode="auto">
              <a:xfrm>
                <a:off x="191" y="3677"/>
                <a:ext cx="18" cy="19"/>
              </a:xfrm>
              <a:custGeom>
                <a:avLst/>
                <a:gdLst>
                  <a:gd name="T0" fmla="*/ 1 w 36"/>
                  <a:gd name="T1" fmla="*/ 0 h 36"/>
                  <a:gd name="T2" fmla="*/ 1 w 36"/>
                  <a:gd name="T3" fmla="*/ 1 h 36"/>
                  <a:gd name="T4" fmla="*/ 1 w 36"/>
                  <a:gd name="T5" fmla="*/ 1 h 36"/>
                  <a:gd name="T6" fmla="*/ 1 w 36"/>
                  <a:gd name="T7" fmla="*/ 1 h 36"/>
                  <a:gd name="T8" fmla="*/ 0 w 36"/>
                  <a:gd name="T9" fmla="*/ 1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90" name="Freeform 886"/>
              <p:cNvSpPr>
                <a:spLocks/>
              </p:cNvSpPr>
              <p:nvPr/>
            </p:nvSpPr>
            <p:spPr bwMode="auto">
              <a:xfrm>
                <a:off x="167" y="3648"/>
                <a:ext cx="42" cy="48"/>
              </a:xfrm>
              <a:custGeom>
                <a:avLst/>
                <a:gdLst>
                  <a:gd name="T0" fmla="*/ 1 w 84"/>
                  <a:gd name="T1" fmla="*/ 0 h 95"/>
                  <a:gd name="T2" fmla="*/ 1 w 84"/>
                  <a:gd name="T3" fmla="*/ 1 h 95"/>
                  <a:gd name="T4" fmla="*/ 1 w 84"/>
                  <a:gd name="T5" fmla="*/ 1 h 95"/>
                  <a:gd name="T6" fmla="*/ 1 w 84"/>
                  <a:gd name="T7" fmla="*/ 1 h 95"/>
                  <a:gd name="T8" fmla="*/ 1 w 84"/>
                  <a:gd name="T9" fmla="*/ 1 h 95"/>
                  <a:gd name="T10" fmla="*/ 1 w 84"/>
                  <a:gd name="T11" fmla="*/ 1 h 95"/>
                  <a:gd name="T12" fmla="*/ 0 w 84"/>
                  <a:gd name="T13" fmla="*/ 1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91" name="Freeform 887"/>
              <p:cNvSpPr>
                <a:spLocks/>
              </p:cNvSpPr>
              <p:nvPr/>
            </p:nvSpPr>
            <p:spPr bwMode="auto">
              <a:xfrm>
                <a:off x="5028" y="3648"/>
                <a:ext cx="42" cy="48"/>
              </a:xfrm>
              <a:custGeom>
                <a:avLst/>
                <a:gdLst>
                  <a:gd name="T0" fmla="*/ 0 w 85"/>
                  <a:gd name="T1" fmla="*/ 1 h 95"/>
                  <a:gd name="T2" fmla="*/ 0 w 85"/>
                  <a:gd name="T3" fmla="*/ 1 h 95"/>
                  <a:gd name="T4" fmla="*/ 0 w 85"/>
                  <a:gd name="T5" fmla="*/ 1 h 95"/>
                  <a:gd name="T6" fmla="*/ 0 w 85"/>
                  <a:gd name="T7" fmla="*/ 1 h 95"/>
                  <a:gd name="T8" fmla="*/ 0 w 85"/>
                  <a:gd name="T9" fmla="*/ 1 h 95"/>
                  <a:gd name="T10" fmla="*/ 0 w 85"/>
                  <a:gd name="T11" fmla="*/ 1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92" name="Freeform 888"/>
              <p:cNvSpPr>
                <a:spLocks/>
              </p:cNvSpPr>
              <p:nvPr/>
            </p:nvSpPr>
            <p:spPr bwMode="auto">
              <a:xfrm>
                <a:off x="5028" y="3677"/>
                <a:ext cx="18" cy="19"/>
              </a:xfrm>
              <a:custGeom>
                <a:avLst/>
                <a:gdLst>
                  <a:gd name="T0" fmla="*/ 0 w 37"/>
                  <a:gd name="T1" fmla="*/ 1 h 36"/>
                  <a:gd name="T2" fmla="*/ 0 w 37"/>
                  <a:gd name="T3" fmla="*/ 1 h 36"/>
                  <a:gd name="T4" fmla="*/ 0 w 37"/>
                  <a:gd name="T5" fmla="*/ 1 h 36"/>
                  <a:gd name="T6" fmla="*/ 0 w 37"/>
                  <a:gd name="T7" fmla="*/ 1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93" name="Line 889"/>
              <p:cNvSpPr>
                <a:spLocks noChangeShapeType="1"/>
              </p:cNvSpPr>
              <p:nvPr/>
            </p:nvSpPr>
            <p:spPr bwMode="auto">
              <a:xfrm flipV="1">
                <a:off x="209" y="3708"/>
                <a:ext cx="1" cy="7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94" name="Line 890"/>
              <p:cNvSpPr>
                <a:spLocks noChangeShapeType="1"/>
              </p:cNvSpPr>
              <p:nvPr/>
            </p:nvSpPr>
            <p:spPr bwMode="auto">
              <a:xfrm>
                <a:off x="221" y="3696"/>
                <a:ext cx="47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95" name="Line 891"/>
              <p:cNvSpPr>
                <a:spLocks noChangeShapeType="1"/>
              </p:cNvSpPr>
              <p:nvPr/>
            </p:nvSpPr>
            <p:spPr bwMode="auto">
              <a:xfrm>
                <a:off x="5028" y="3708"/>
                <a:ext cx="1" cy="7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96" name="Line 892"/>
              <p:cNvSpPr>
                <a:spLocks noChangeShapeType="1"/>
              </p:cNvSpPr>
              <p:nvPr/>
            </p:nvSpPr>
            <p:spPr bwMode="auto">
              <a:xfrm>
                <a:off x="233" y="3732"/>
                <a:ext cx="1" cy="7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97" name="Line 893"/>
              <p:cNvSpPr>
                <a:spLocks noChangeShapeType="1"/>
              </p:cNvSpPr>
              <p:nvPr/>
            </p:nvSpPr>
            <p:spPr bwMode="auto">
              <a:xfrm flipH="1">
                <a:off x="245" y="3720"/>
                <a:ext cx="476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98" name="Line 894"/>
              <p:cNvSpPr>
                <a:spLocks noChangeShapeType="1"/>
              </p:cNvSpPr>
              <p:nvPr/>
            </p:nvSpPr>
            <p:spPr bwMode="auto">
              <a:xfrm flipV="1">
                <a:off x="5004" y="3722"/>
                <a:ext cx="1" cy="77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99" name="Line 895"/>
              <p:cNvSpPr>
                <a:spLocks noChangeShapeType="1"/>
              </p:cNvSpPr>
              <p:nvPr/>
            </p:nvSpPr>
            <p:spPr bwMode="auto">
              <a:xfrm>
                <a:off x="245" y="3744"/>
                <a:ext cx="1" cy="68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00" name="Line 896"/>
              <p:cNvSpPr>
                <a:spLocks noChangeShapeType="1"/>
              </p:cNvSpPr>
              <p:nvPr/>
            </p:nvSpPr>
            <p:spPr bwMode="auto">
              <a:xfrm flipV="1">
                <a:off x="4991" y="3744"/>
                <a:ext cx="1" cy="68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01" name="Freeform 897"/>
              <p:cNvSpPr>
                <a:spLocks noEditPoints="1"/>
              </p:cNvSpPr>
              <p:nvPr/>
            </p:nvSpPr>
            <p:spPr bwMode="auto">
              <a:xfrm>
                <a:off x="361" y="4171"/>
                <a:ext cx="60" cy="66"/>
              </a:xfrm>
              <a:custGeom>
                <a:avLst/>
                <a:gdLst>
                  <a:gd name="T0" fmla="*/ 0 w 121"/>
                  <a:gd name="T1" fmla="*/ 0 h 132"/>
                  <a:gd name="T2" fmla="*/ 0 w 121"/>
                  <a:gd name="T3" fmla="*/ 0 h 132"/>
                  <a:gd name="T4" fmla="*/ 0 w 121"/>
                  <a:gd name="T5" fmla="*/ 1 h 132"/>
                  <a:gd name="T6" fmla="*/ 0 w 121"/>
                  <a:gd name="T7" fmla="*/ 1 h 132"/>
                  <a:gd name="T8" fmla="*/ 0 w 121"/>
                  <a:gd name="T9" fmla="*/ 0 h 132"/>
                  <a:gd name="T10" fmla="*/ 0 w 121"/>
                  <a:gd name="T11" fmla="*/ 1 h 132"/>
                  <a:gd name="T12" fmla="*/ 0 w 121"/>
                  <a:gd name="T13" fmla="*/ 1 h 132"/>
                  <a:gd name="T14" fmla="*/ 0 w 121"/>
                  <a:gd name="T15" fmla="*/ 1 h 132"/>
                  <a:gd name="T16" fmla="*/ 0 w 121"/>
                  <a:gd name="T17" fmla="*/ 1 h 132"/>
                  <a:gd name="T18" fmla="*/ 0 w 121"/>
                  <a:gd name="T19" fmla="*/ 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02" name="Freeform 898"/>
              <p:cNvSpPr>
                <a:spLocks noEditPoints="1"/>
              </p:cNvSpPr>
              <p:nvPr/>
            </p:nvSpPr>
            <p:spPr bwMode="auto">
              <a:xfrm>
                <a:off x="363" y="4173"/>
                <a:ext cx="56" cy="62"/>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03" name="Freeform 899"/>
              <p:cNvSpPr>
                <a:spLocks noEditPoints="1"/>
              </p:cNvSpPr>
              <p:nvPr/>
            </p:nvSpPr>
            <p:spPr bwMode="auto">
              <a:xfrm>
                <a:off x="365" y="4175"/>
                <a:ext cx="52" cy="58"/>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04" name="Freeform 900"/>
              <p:cNvSpPr>
                <a:spLocks noEditPoints="1"/>
              </p:cNvSpPr>
              <p:nvPr/>
            </p:nvSpPr>
            <p:spPr bwMode="auto">
              <a:xfrm>
                <a:off x="366" y="4177"/>
                <a:ext cx="49" cy="54"/>
              </a:xfrm>
              <a:custGeom>
                <a:avLst/>
                <a:gdLst>
                  <a:gd name="T0" fmla="*/ 0 w 98"/>
                  <a:gd name="T1" fmla="*/ 0 h 109"/>
                  <a:gd name="T2" fmla="*/ 1 w 98"/>
                  <a:gd name="T3" fmla="*/ 0 h 109"/>
                  <a:gd name="T4" fmla="*/ 1 w 98"/>
                  <a:gd name="T5" fmla="*/ 0 h 109"/>
                  <a:gd name="T6" fmla="*/ 0 w 98"/>
                  <a:gd name="T7" fmla="*/ 0 h 109"/>
                  <a:gd name="T8" fmla="*/ 0 w 98"/>
                  <a:gd name="T9" fmla="*/ 0 h 109"/>
                  <a:gd name="T10" fmla="*/ 1 w 98"/>
                  <a:gd name="T11" fmla="*/ 0 h 109"/>
                  <a:gd name="T12" fmla="*/ 1 w 98"/>
                  <a:gd name="T13" fmla="*/ 0 h 109"/>
                  <a:gd name="T14" fmla="*/ 1 w 98"/>
                  <a:gd name="T15" fmla="*/ 0 h 109"/>
                  <a:gd name="T16" fmla="*/ 1 w 98"/>
                  <a:gd name="T17" fmla="*/ 0 h 109"/>
                  <a:gd name="T18" fmla="*/ 1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05" name="Freeform 901"/>
              <p:cNvSpPr>
                <a:spLocks noEditPoints="1"/>
              </p:cNvSpPr>
              <p:nvPr/>
            </p:nvSpPr>
            <p:spPr bwMode="auto">
              <a:xfrm>
                <a:off x="368" y="4179"/>
                <a:ext cx="45" cy="51"/>
              </a:xfrm>
              <a:custGeom>
                <a:avLst/>
                <a:gdLst>
                  <a:gd name="T0" fmla="*/ 0 w 90"/>
                  <a:gd name="T1" fmla="*/ 0 h 101"/>
                  <a:gd name="T2" fmla="*/ 1 w 90"/>
                  <a:gd name="T3" fmla="*/ 0 h 101"/>
                  <a:gd name="T4" fmla="*/ 1 w 90"/>
                  <a:gd name="T5" fmla="*/ 1 h 101"/>
                  <a:gd name="T6" fmla="*/ 0 w 90"/>
                  <a:gd name="T7" fmla="*/ 1 h 101"/>
                  <a:gd name="T8" fmla="*/ 0 w 90"/>
                  <a:gd name="T9" fmla="*/ 0 h 101"/>
                  <a:gd name="T10" fmla="*/ 1 w 90"/>
                  <a:gd name="T11" fmla="*/ 1 h 101"/>
                  <a:gd name="T12" fmla="*/ 1 w 90"/>
                  <a:gd name="T13" fmla="*/ 1 h 101"/>
                  <a:gd name="T14" fmla="*/ 1 w 90"/>
                  <a:gd name="T15" fmla="*/ 1 h 101"/>
                  <a:gd name="T16" fmla="*/ 1 w 90"/>
                  <a:gd name="T17" fmla="*/ 1 h 101"/>
                  <a:gd name="T18" fmla="*/ 1 w 90"/>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06" name="Freeform 902"/>
              <p:cNvSpPr>
                <a:spLocks noEditPoints="1"/>
              </p:cNvSpPr>
              <p:nvPr/>
            </p:nvSpPr>
            <p:spPr bwMode="auto">
              <a:xfrm>
                <a:off x="369" y="4181"/>
                <a:ext cx="44" cy="47"/>
              </a:xfrm>
              <a:custGeom>
                <a:avLst/>
                <a:gdLst>
                  <a:gd name="T0" fmla="*/ 0 w 86"/>
                  <a:gd name="T1" fmla="*/ 0 h 94"/>
                  <a:gd name="T2" fmla="*/ 1 w 86"/>
                  <a:gd name="T3" fmla="*/ 0 h 94"/>
                  <a:gd name="T4" fmla="*/ 1 w 86"/>
                  <a:gd name="T5" fmla="*/ 1 h 94"/>
                  <a:gd name="T6" fmla="*/ 0 w 86"/>
                  <a:gd name="T7" fmla="*/ 1 h 94"/>
                  <a:gd name="T8" fmla="*/ 0 w 86"/>
                  <a:gd name="T9" fmla="*/ 0 h 94"/>
                  <a:gd name="T10" fmla="*/ 1 w 86"/>
                  <a:gd name="T11" fmla="*/ 1 h 94"/>
                  <a:gd name="T12" fmla="*/ 1 w 86"/>
                  <a:gd name="T13" fmla="*/ 1 h 94"/>
                  <a:gd name="T14" fmla="*/ 1 w 86"/>
                  <a:gd name="T15" fmla="*/ 1 h 94"/>
                  <a:gd name="T16" fmla="*/ 1 w 86"/>
                  <a:gd name="T17" fmla="*/ 1 h 94"/>
                  <a:gd name="T18" fmla="*/ 1 w 86"/>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07" name="Freeform 903"/>
              <p:cNvSpPr>
                <a:spLocks noEditPoints="1"/>
              </p:cNvSpPr>
              <p:nvPr/>
            </p:nvSpPr>
            <p:spPr bwMode="auto">
              <a:xfrm>
                <a:off x="371" y="4183"/>
                <a:ext cx="40" cy="43"/>
              </a:xfrm>
              <a:custGeom>
                <a:avLst/>
                <a:gdLst>
                  <a:gd name="T0" fmla="*/ 0 w 78"/>
                  <a:gd name="T1" fmla="*/ 0 h 86"/>
                  <a:gd name="T2" fmla="*/ 1 w 78"/>
                  <a:gd name="T3" fmla="*/ 0 h 86"/>
                  <a:gd name="T4" fmla="*/ 1 w 78"/>
                  <a:gd name="T5" fmla="*/ 1 h 86"/>
                  <a:gd name="T6" fmla="*/ 0 w 78"/>
                  <a:gd name="T7" fmla="*/ 1 h 86"/>
                  <a:gd name="T8" fmla="*/ 0 w 78"/>
                  <a:gd name="T9" fmla="*/ 0 h 86"/>
                  <a:gd name="T10" fmla="*/ 1 w 78"/>
                  <a:gd name="T11" fmla="*/ 1 h 86"/>
                  <a:gd name="T12" fmla="*/ 1 w 78"/>
                  <a:gd name="T13" fmla="*/ 1 h 86"/>
                  <a:gd name="T14" fmla="*/ 1 w 78"/>
                  <a:gd name="T15" fmla="*/ 1 h 86"/>
                  <a:gd name="T16" fmla="*/ 1 w 78"/>
                  <a:gd name="T17" fmla="*/ 1 h 86"/>
                  <a:gd name="T18" fmla="*/ 1 w 78"/>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08" name="Freeform 904"/>
              <p:cNvSpPr>
                <a:spLocks noEditPoints="1"/>
              </p:cNvSpPr>
              <p:nvPr/>
            </p:nvSpPr>
            <p:spPr bwMode="auto">
              <a:xfrm>
                <a:off x="373" y="4185"/>
                <a:ext cx="36" cy="39"/>
              </a:xfrm>
              <a:custGeom>
                <a:avLst/>
                <a:gdLst>
                  <a:gd name="T0" fmla="*/ 0 w 71"/>
                  <a:gd name="T1" fmla="*/ 0 h 79"/>
                  <a:gd name="T2" fmla="*/ 1 w 71"/>
                  <a:gd name="T3" fmla="*/ 0 h 79"/>
                  <a:gd name="T4" fmla="*/ 1 w 71"/>
                  <a:gd name="T5" fmla="*/ 0 h 79"/>
                  <a:gd name="T6" fmla="*/ 0 w 71"/>
                  <a:gd name="T7" fmla="*/ 0 h 79"/>
                  <a:gd name="T8" fmla="*/ 0 w 71"/>
                  <a:gd name="T9" fmla="*/ 0 h 79"/>
                  <a:gd name="T10" fmla="*/ 1 w 71"/>
                  <a:gd name="T11" fmla="*/ 0 h 79"/>
                  <a:gd name="T12" fmla="*/ 1 w 71"/>
                  <a:gd name="T13" fmla="*/ 0 h 79"/>
                  <a:gd name="T14" fmla="*/ 1 w 71"/>
                  <a:gd name="T15" fmla="*/ 0 h 79"/>
                  <a:gd name="T16" fmla="*/ 1 w 71"/>
                  <a:gd name="T17" fmla="*/ 0 h 79"/>
                  <a:gd name="T18" fmla="*/ 1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09" name="Freeform 905"/>
              <p:cNvSpPr>
                <a:spLocks noEditPoints="1"/>
              </p:cNvSpPr>
              <p:nvPr/>
            </p:nvSpPr>
            <p:spPr bwMode="auto">
              <a:xfrm>
                <a:off x="375" y="4186"/>
                <a:ext cx="32" cy="36"/>
              </a:xfrm>
              <a:custGeom>
                <a:avLst/>
                <a:gdLst>
                  <a:gd name="T0" fmla="*/ 0 w 63"/>
                  <a:gd name="T1" fmla="*/ 0 h 71"/>
                  <a:gd name="T2" fmla="*/ 1 w 63"/>
                  <a:gd name="T3" fmla="*/ 0 h 71"/>
                  <a:gd name="T4" fmla="*/ 1 w 63"/>
                  <a:gd name="T5" fmla="*/ 1 h 71"/>
                  <a:gd name="T6" fmla="*/ 0 w 63"/>
                  <a:gd name="T7" fmla="*/ 1 h 71"/>
                  <a:gd name="T8" fmla="*/ 0 w 63"/>
                  <a:gd name="T9" fmla="*/ 0 h 71"/>
                  <a:gd name="T10" fmla="*/ 1 w 63"/>
                  <a:gd name="T11" fmla="*/ 1 h 71"/>
                  <a:gd name="T12" fmla="*/ 1 w 63"/>
                  <a:gd name="T13" fmla="*/ 1 h 71"/>
                  <a:gd name="T14" fmla="*/ 1 w 63"/>
                  <a:gd name="T15" fmla="*/ 1 h 71"/>
                  <a:gd name="T16" fmla="*/ 1 w 63"/>
                  <a:gd name="T17" fmla="*/ 1 h 71"/>
                  <a:gd name="T18" fmla="*/ 1 w 63"/>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0" name="Freeform 906"/>
              <p:cNvSpPr>
                <a:spLocks noEditPoints="1"/>
              </p:cNvSpPr>
              <p:nvPr/>
            </p:nvSpPr>
            <p:spPr bwMode="auto">
              <a:xfrm>
                <a:off x="377" y="4188"/>
                <a:ext cx="28" cy="32"/>
              </a:xfrm>
              <a:custGeom>
                <a:avLst/>
                <a:gdLst>
                  <a:gd name="T0" fmla="*/ 0 w 56"/>
                  <a:gd name="T1" fmla="*/ 0 h 63"/>
                  <a:gd name="T2" fmla="*/ 1 w 56"/>
                  <a:gd name="T3" fmla="*/ 0 h 63"/>
                  <a:gd name="T4" fmla="*/ 1 w 56"/>
                  <a:gd name="T5" fmla="*/ 1 h 63"/>
                  <a:gd name="T6" fmla="*/ 0 w 56"/>
                  <a:gd name="T7" fmla="*/ 1 h 63"/>
                  <a:gd name="T8" fmla="*/ 0 w 56"/>
                  <a:gd name="T9" fmla="*/ 0 h 63"/>
                  <a:gd name="T10" fmla="*/ 1 w 56"/>
                  <a:gd name="T11" fmla="*/ 1 h 63"/>
                  <a:gd name="T12" fmla="*/ 1 w 56"/>
                  <a:gd name="T13" fmla="*/ 1 h 63"/>
                  <a:gd name="T14" fmla="*/ 1 w 56"/>
                  <a:gd name="T15" fmla="*/ 1 h 63"/>
                  <a:gd name="T16" fmla="*/ 1 w 56"/>
                  <a:gd name="T17" fmla="*/ 1 h 63"/>
                  <a:gd name="T18" fmla="*/ 1 w 56"/>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1" name="Freeform 907"/>
              <p:cNvSpPr>
                <a:spLocks noEditPoints="1"/>
              </p:cNvSpPr>
              <p:nvPr/>
            </p:nvSpPr>
            <p:spPr bwMode="auto">
              <a:xfrm>
                <a:off x="379" y="4190"/>
                <a:ext cx="24" cy="28"/>
              </a:xfrm>
              <a:custGeom>
                <a:avLst/>
                <a:gdLst>
                  <a:gd name="T0" fmla="*/ 0 w 48"/>
                  <a:gd name="T1" fmla="*/ 0 h 55"/>
                  <a:gd name="T2" fmla="*/ 1 w 48"/>
                  <a:gd name="T3" fmla="*/ 0 h 55"/>
                  <a:gd name="T4" fmla="*/ 1 w 48"/>
                  <a:gd name="T5" fmla="*/ 1 h 55"/>
                  <a:gd name="T6" fmla="*/ 0 w 48"/>
                  <a:gd name="T7" fmla="*/ 1 h 55"/>
                  <a:gd name="T8" fmla="*/ 0 w 48"/>
                  <a:gd name="T9" fmla="*/ 0 h 55"/>
                  <a:gd name="T10" fmla="*/ 1 w 48"/>
                  <a:gd name="T11" fmla="*/ 1 h 55"/>
                  <a:gd name="T12" fmla="*/ 1 w 48"/>
                  <a:gd name="T13" fmla="*/ 1 h 55"/>
                  <a:gd name="T14" fmla="*/ 1 w 48"/>
                  <a:gd name="T15" fmla="*/ 1 h 55"/>
                  <a:gd name="T16" fmla="*/ 1 w 48"/>
                  <a:gd name="T17" fmla="*/ 1 h 55"/>
                  <a:gd name="T18" fmla="*/ 1 w 48"/>
                  <a:gd name="T19" fmla="*/ 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2" name="Freeform 908"/>
              <p:cNvSpPr>
                <a:spLocks noEditPoints="1"/>
              </p:cNvSpPr>
              <p:nvPr/>
            </p:nvSpPr>
            <p:spPr bwMode="auto">
              <a:xfrm>
                <a:off x="380" y="4192"/>
                <a:ext cx="22" cy="24"/>
              </a:xfrm>
              <a:custGeom>
                <a:avLst/>
                <a:gdLst>
                  <a:gd name="T0" fmla="*/ 0 w 44"/>
                  <a:gd name="T1" fmla="*/ 0 h 48"/>
                  <a:gd name="T2" fmla="*/ 1 w 44"/>
                  <a:gd name="T3" fmla="*/ 0 h 48"/>
                  <a:gd name="T4" fmla="*/ 1 w 44"/>
                  <a:gd name="T5" fmla="*/ 1 h 48"/>
                  <a:gd name="T6" fmla="*/ 0 w 44"/>
                  <a:gd name="T7" fmla="*/ 1 h 48"/>
                  <a:gd name="T8" fmla="*/ 0 w 44"/>
                  <a:gd name="T9" fmla="*/ 0 h 48"/>
                  <a:gd name="T10" fmla="*/ 1 w 44"/>
                  <a:gd name="T11" fmla="*/ 1 h 48"/>
                  <a:gd name="T12" fmla="*/ 1 w 44"/>
                  <a:gd name="T13" fmla="*/ 1 h 48"/>
                  <a:gd name="T14" fmla="*/ 1 w 44"/>
                  <a:gd name="T15" fmla="*/ 1 h 48"/>
                  <a:gd name="T16" fmla="*/ 1 w 44"/>
                  <a:gd name="T17" fmla="*/ 1 h 48"/>
                  <a:gd name="T18" fmla="*/ 1 w 4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3" name="Freeform 909"/>
              <p:cNvSpPr>
                <a:spLocks noEditPoints="1"/>
              </p:cNvSpPr>
              <p:nvPr/>
            </p:nvSpPr>
            <p:spPr bwMode="auto">
              <a:xfrm>
                <a:off x="382" y="4194"/>
                <a:ext cx="18" cy="20"/>
              </a:xfrm>
              <a:custGeom>
                <a:avLst/>
                <a:gdLst>
                  <a:gd name="T0" fmla="*/ 0 w 36"/>
                  <a:gd name="T1" fmla="*/ 0 h 40"/>
                  <a:gd name="T2" fmla="*/ 1 w 36"/>
                  <a:gd name="T3" fmla="*/ 0 h 40"/>
                  <a:gd name="T4" fmla="*/ 1 w 36"/>
                  <a:gd name="T5" fmla="*/ 1 h 40"/>
                  <a:gd name="T6" fmla="*/ 0 w 36"/>
                  <a:gd name="T7" fmla="*/ 1 h 40"/>
                  <a:gd name="T8" fmla="*/ 0 w 36"/>
                  <a:gd name="T9" fmla="*/ 0 h 40"/>
                  <a:gd name="T10" fmla="*/ 1 w 36"/>
                  <a:gd name="T11" fmla="*/ 1 h 40"/>
                  <a:gd name="T12" fmla="*/ 1 w 36"/>
                  <a:gd name="T13" fmla="*/ 1 h 40"/>
                  <a:gd name="T14" fmla="*/ 1 w 36"/>
                  <a:gd name="T15" fmla="*/ 1 h 40"/>
                  <a:gd name="T16" fmla="*/ 1 w 36"/>
                  <a:gd name="T17" fmla="*/ 1 h 40"/>
                  <a:gd name="T18" fmla="*/ 1 w 3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4" name="Freeform 910"/>
              <p:cNvSpPr>
                <a:spLocks noEditPoints="1"/>
              </p:cNvSpPr>
              <p:nvPr/>
            </p:nvSpPr>
            <p:spPr bwMode="auto">
              <a:xfrm>
                <a:off x="384" y="4196"/>
                <a:ext cx="14" cy="16"/>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5" name="Freeform 911"/>
              <p:cNvSpPr>
                <a:spLocks noEditPoints="1"/>
              </p:cNvSpPr>
              <p:nvPr/>
            </p:nvSpPr>
            <p:spPr bwMode="auto">
              <a:xfrm>
                <a:off x="386" y="4198"/>
                <a:ext cx="10" cy="12"/>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6" name="Freeform 912"/>
              <p:cNvSpPr>
                <a:spLocks noEditPoints="1"/>
              </p:cNvSpPr>
              <p:nvPr/>
            </p:nvSpPr>
            <p:spPr bwMode="auto">
              <a:xfrm>
                <a:off x="388" y="4200"/>
                <a:ext cx="6" cy="8"/>
              </a:xfrm>
              <a:custGeom>
                <a:avLst/>
                <a:gdLst>
                  <a:gd name="T0" fmla="*/ 0 w 14"/>
                  <a:gd name="T1" fmla="*/ 0 h 15"/>
                  <a:gd name="T2" fmla="*/ 0 w 14"/>
                  <a:gd name="T3" fmla="*/ 0 h 15"/>
                  <a:gd name="T4" fmla="*/ 0 w 14"/>
                  <a:gd name="T5" fmla="*/ 1 h 15"/>
                  <a:gd name="T6" fmla="*/ 0 w 14"/>
                  <a:gd name="T7" fmla="*/ 1 h 15"/>
                  <a:gd name="T8" fmla="*/ 0 w 14"/>
                  <a:gd name="T9" fmla="*/ 0 h 15"/>
                  <a:gd name="T10" fmla="*/ 0 w 14"/>
                  <a:gd name="T11" fmla="*/ 1 h 15"/>
                  <a:gd name="T12" fmla="*/ 0 w 14"/>
                  <a:gd name="T13" fmla="*/ 1 h 15"/>
                  <a:gd name="T14" fmla="*/ 0 w 14"/>
                  <a:gd name="T15" fmla="*/ 1 h 15"/>
                  <a:gd name="T16" fmla="*/ 0 w 14"/>
                  <a:gd name="T17" fmla="*/ 1 h 15"/>
                  <a:gd name="T18" fmla="*/ 0 w 14"/>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7" name="Freeform 913"/>
              <p:cNvSpPr>
                <a:spLocks noEditPoints="1"/>
              </p:cNvSpPr>
              <p:nvPr/>
            </p:nvSpPr>
            <p:spPr bwMode="auto">
              <a:xfrm>
                <a:off x="389" y="4202"/>
                <a:ext cx="3" cy="4"/>
              </a:xfrm>
              <a:custGeom>
                <a:avLst/>
                <a:gdLst>
                  <a:gd name="T0" fmla="*/ 0 w 6"/>
                  <a:gd name="T1" fmla="*/ 0 h 7"/>
                  <a:gd name="T2" fmla="*/ 1 w 6"/>
                  <a:gd name="T3" fmla="*/ 0 h 7"/>
                  <a:gd name="T4" fmla="*/ 1 w 6"/>
                  <a:gd name="T5" fmla="*/ 1 h 7"/>
                  <a:gd name="T6" fmla="*/ 0 w 6"/>
                  <a:gd name="T7" fmla="*/ 1 h 7"/>
                  <a:gd name="T8" fmla="*/ 0 w 6"/>
                  <a:gd name="T9" fmla="*/ 0 h 7"/>
                  <a:gd name="T10" fmla="*/ 1 w 6"/>
                  <a:gd name="T11" fmla="*/ 1 h 7"/>
                  <a:gd name="T12" fmla="*/ 1 w 6"/>
                  <a:gd name="T13" fmla="*/ 1 h 7"/>
                  <a:gd name="T14" fmla="*/ 1 w 6"/>
                  <a:gd name="T15" fmla="*/ 1 h 7"/>
                  <a:gd name="T16" fmla="*/ 1 w 6"/>
                  <a:gd name="T17" fmla="*/ 1 h 7"/>
                  <a:gd name="T18" fmla="*/ 1 w 6"/>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8" name="Freeform 914"/>
              <p:cNvSpPr>
                <a:spLocks/>
              </p:cNvSpPr>
              <p:nvPr/>
            </p:nvSpPr>
            <p:spPr bwMode="auto">
              <a:xfrm>
                <a:off x="362" y="4171"/>
                <a:ext cx="59" cy="66"/>
              </a:xfrm>
              <a:custGeom>
                <a:avLst/>
                <a:gdLst>
                  <a:gd name="T0" fmla="*/ 0 w 119"/>
                  <a:gd name="T1" fmla="*/ 1 h 132"/>
                  <a:gd name="T2" fmla="*/ 0 w 119"/>
                  <a:gd name="T3" fmla="*/ 1 h 132"/>
                  <a:gd name="T4" fmla="*/ 0 w 119"/>
                  <a:gd name="T5" fmla="*/ 1 h 132"/>
                  <a:gd name="T6" fmla="*/ 0 w 119"/>
                  <a:gd name="T7" fmla="*/ 1 h 132"/>
                  <a:gd name="T8" fmla="*/ 0 w 119"/>
                  <a:gd name="T9" fmla="*/ 1 h 132"/>
                  <a:gd name="T10" fmla="*/ 0 w 119"/>
                  <a:gd name="T11" fmla="*/ 1 h 132"/>
                  <a:gd name="T12" fmla="*/ 0 w 119"/>
                  <a:gd name="T13" fmla="*/ 1 h 132"/>
                  <a:gd name="T14" fmla="*/ 0 w 119"/>
                  <a:gd name="T15" fmla="*/ 1 h 132"/>
                  <a:gd name="T16" fmla="*/ 0 w 119"/>
                  <a:gd name="T17" fmla="*/ 1 h 132"/>
                  <a:gd name="T18" fmla="*/ 0 w 119"/>
                  <a:gd name="T19" fmla="*/ 1 h 132"/>
                  <a:gd name="T20" fmla="*/ 0 w 119"/>
                  <a:gd name="T21" fmla="*/ 1 h 132"/>
                  <a:gd name="T22" fmla="*/ 0 w 119"/>
                  <a:gd name="T23" fmla="*/ 1 h 132"/>
                  <a:gd name="T24" fmla="*/ 0 w 119"/>
                  <a:gd name="T25" fmla="*/ 1 h 132"/>
                  <a:gd name="T26" fmla="*/ 0 w 119"/>
                  <a:gd name="T27" fmla="*/ 1 h 132"/>
                  <a:gd name="T28" fmla="*/ 0 w 119"/>
                  <a:gd name="T29" fmla="*/ 0 h 132"/>
                  <a:gd name="T30" fmla="*/ 0 w 119"/>
                  <a:gd name="T31" fmla="*/ 1 h 132"/>
                  <a:gd name="T32" fmla="*/ 0 w 119"/>
                  <a:gd name="T33" fmla="*/ 1 h 132"/>
                  <a:gd name="T34" fmla="*/ 0 w 119"/>
                  <a:gd name="T35" fmla="*/ 1 h 132"/>
                  <a:gd name="T36" fmla="*/ 0 w 119"/>
                  <a:gd name="T37" fmla="*/ 1 h 132"/>
                  <a:gd name="T38" fmla="*/ 0 w 119"/>
                  <a:gd name="T39" fmla="*/ 1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19" name="Freeform 915"/>
              <p:cNvSpPr>
                <a:spLocks noEditPoints="1"/>
              </p:cNvSpPr>
              <p:nvPr/>
            </p:nvSpPr>
            <p:spPr bwMode="auto">
              <a:xfrm>
                <a:off x="361" y="4171"/>
                <a:ext cx="60" cy="66"/>
              </a:xfrm>
              <a:custGeom>
                <a:avLst/>
                <a:gdLst>
                  <a:gd name="T0" fmla="*/ 0 w 121"/>
                  <a:gd name="T1" fmla="*/ 0 h 132"/>
                  <a:gd name="T2" fmla="*/ 0 w 121"/>
                  <a:gd name="T3" fmla="*/ 0 h 132"/>
                  <a:gd name="T4" fmla="*/ 0 w 121"/>
                  <a:gd name="T5" fmla="*/ 1 h 132"/>
                  <a:gd name="T6" fmla="*/ 0 w 121"/>
                  <a:gd name="T7" fmla="*/ 1 h 132"/>
                  <a:gd name="T8" fmla="*/ 0 w 121"/>
                  <a:gd name="T9" fmla="*/ 0 h 132"/>
                  <a:gd name="T10" fmla="*/ 0 w 121"/>
                  <a:gd name="T11" fmla="*/ 1 h 132"/>
                  <a:gd name="T12" fmla="*/ 0 w 121"/>
                  <a:gd name="T13" fmla="*/ 1 h 132"/>
                  <a:gd name="T14" fmla="*/ 0 w 121"/>
                  <a:gd name="T15" fmla="*/ 1 h 132"/>
                  <a:gd name="T16" fmla="*/ 0 w 121"/>
                  <a:gd name="T17" fmla="*/ 1 h 132"/>
                  <a:gd name="T18" fmla="*/ 0 w 121"/>
                  <a:gd name="T19" fmla="*/ 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0" name="Freeform 916"/>
              <p:cNvSpPr>
                <a:spLocks noEditPoints="1"/>
              </p:cNvSpPr>
              <p:nvPr/>
            </p:nvSpPr>
            <p:spPr bwMode="auto">
              <a:xfrm>
                <a:off x="363" y="4173"/>
                <a:ext cx="56" cy="62"/>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1" name="Freeform 917"/>
              <p:cNvSpPr>
                <a:spLocks noEditPoints="1"/>
              </p:cNvSpPr>
              <p:nvPr/>
            </p:nvSpPr>
            <p:spPr bwMode="auto">
              <a:xfrm>
                <a:off x="365" y="4175"/>
                <a:ext cx="52" cy="58"/>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2" name="Freeform 918"/>
              <p:cNvSpPr>
                <a:spLocks noEditPoints="1"/>
              </p:cNvSpPr>
              <p:nvPr/>
            </p:nvSpPr>
            <p:spPr bwMode="auto">
              <a:xfrm>
                <a:off x="366" y="4177"/>
                <a:ext cx="49" cy="54"/>
              </a:xfrm>
              <a:custGeom>
                <a:avLst/>
                <a:gdLst>
                  <a:gd name="T0" fmla="*/ 0 w 98"/>
                  <a:gd name="T1" fmla="*/ 0 h 109"/>
                  <a:gd name="T2" fmla="*/ 1 w 98"/>
                  <a:gd name="T3" fmla="*/ 0 h 109"/>
                  <a:gd name="T4" fmla="*/ 1 w 98"/>
                  <a:gd name="T5" fmla="*/ 0 h 109"/>
                  <a:gd name="T6" fmla="*/ 0 w 98"/>
                  <a:gd name="T7" fmla="*/ 0 h 109"/>
                  <a:gd name="T8" fmla="*/ 0 w 98"/>
                  <a:gd name="T9" fmla="*/ 0 h 109"/>
                  <a:gd name="T10" fmla="*/ 1 w 98"/>
                  <a:gd name="T11" fmla="*/ 0 h 109"/>
                  <a:gd name="T12" fmla="*/ 1 w 98"/>
                  <a:gd name="T13" fmla="*/ 0 h 109"/>
                  <a:gd name="T14" fmla="*/ 1 w 98"/>
                  <a:gd name="T15" fmla="*/ 0 h 109"/>
                  <a:gd name="T16" fmla="*/ 1 w 98"/>
                  <a:gd name="T17" fmla="*/ 0 h 109"/>
                  <a:gd name="T18" fmla="*/ 1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3" name="Freeform 919"/>
              <p:cNvSpPr>
                <a:spLocks noEditPoints="1"/>
              </p:cNvSpPr>
              <p:nvPr/>
            </p:nvSpPr>
            <p:spPr bwMode="auto">
              <a:xfrm>
                <a:off x="368" y="4179"/>
                <a:ext cx="45" cy="51"/>
              </a:xfrm>
              <a:custGeom>
                <a:avLst/>
                <a:gdLst>
                  <a:gd name="T0" fmla="*/ 0 w 90"/>
                  <a:gd name="T1" fmla="*/ 0 h 101"/>
                  <a:gd name="T2" fmla="*/ 1 w 90"/>
                  <a:gd name="T3" fmla="*/ 0 h 101"/>
                  <a:gd name="T4" fmla="*/ 1 w 90"/>
                  <a:gd name="T5" fmla="*/ 1 h 101"/>
                  <a:gd name="T6" fmla="*/ 0 w 90"/>
                  <a:gd name="T7" fmla="*/ 1 h 101"/>
                  <a:gd name="T8" fmla="*/ 0 w 90"/>
                  <a:gd name="T9" fmla="*/ 0 h 101"/>
                  <a:gd name="T10" fmla="*/ 1 w 90"/>
                  <a:gd name="T11" fmla="*/ 1 h 101"/>
                  <a:gd name="T12" fmla="*/ 1 w 90"/>
                  <a:gd name="T13" fmla="*/ 1 h 101"/>
                  <a:gd name="T14" fmla="*/ 1 w 90"/>
                  <a:gd name="T15" fmla="*/ 1 h 101"/>
                  <a:gd name="T16" fmla="*/ 1 w 90"/>
                  <a:gd name="T17" fmla="*/ 1 h 101"/>
                  <a:gd name="T18" fmla="*/ 1 w 90"/>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4" name="Freeform 920"/>
              <p:cNvSpPr>
                <a:spLocks noEditPoints="1"/>
              </p:cNvSpPr>
              <p:nvPr/>
            </p:nvSpPr>
            <p:spPr bwMode="auto">
              <a:xfrm>
                <a:off x="369" y="4181"/>
                <a:ext cx="44" cy="47"/>
              </a:xfrm>
              <a:custGeom>
                <a:avLst/>
                <a:gdLst>
                  <a:gd name="T0" fmla="*/ 0 w 86"/>
                  <a:gd name="T1" fmla="*/ 0 h 94"/>
                  <a:gd name="T2" fmla="*/ 1 w 86"/>
                  <a:gd name="T3" fmla="*/ 0 h 94"/>
                  <a:gd name="T4" fmla="*/ 1 w 86"/>
                  <a:gd name="T5" fmla="*/ 1 h 94"/>
                  <a:gd name="T6" fmla="*/ 0 w 86"/>
                  <a:gd name="T7" fmla="*/ 1 h 94"/>
                  <a:gd name="T8" fmla="*/ 0 w 86"/>
                  <a:gd name="T9" fmla="*/ 0 h 94"/>
                  <a:gd name="T10" fmla="*/ 1 w 86"/>
                  <a:gd name="T11" fmla="*/ 1 h 94"/>
                  <a:gd name="T12" fmla="*/ 1 w 86"/>
                  <a:gd name="T13" fmla="*/ 1 h 94"/>
                  <a:gd name="T14" fmla="*/ 1 w 86"/>
                  <a:gd name="T15" fmla="*/ 1 h 94"/>
                  <a:gd name="T16" fmla="*/ 1 w 86"/>
                  <a:gd name="T17" fmla="*/ 1 h 94"/>
                  <a:gd name="T18" fmla="*/ 1 w 86"/>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5" name="Freeform 921"/>
              <p:cNvSpPr>
                <a:spLocks noEditPoints="1"/>
              </p:cNvSpPr>
              <p:nvPr/>
            </p:nvSpPr>
            <p:spPr bwMode="auto">
              <a:xfrm>
                <a:off x="371" y="4183"/>
                <a:ext cx="40" cy="43"/>
              </a:xfrm>
              <a:custGeom>
                <a:avLst/>
                <a:gdLst>
                  <a:gd name="T0" fmla="*/ 0 w 78"/>
                  <a:gd name="T1" fmla="*/ 0 h 86"/>
                  <a:gd name="T2" fmla="*/ 1 w 78"/>
                  <a:gd name="T3" fmla="*/ 0 h 86"/>
                  <a:gd name="T4" fmla="*/ 1 w 78"/>
                  <a:gd name="T5" fmla="*/ 1 h 86"/>
                  <a:gd name="T6" fmla="*/ 0 w 78"/>
                  <a:gd name="T7" fmla="*/ 1 h 86"/>
                  <a:gd name="T8" fmla="*/ 0 w 78"/>
                  <a:gd name="T9" fmla="*/ 0 h 86"/>
                  <a:gd name="T10" fmla="*/ 1 w 78"/>
                  <a:gd name="T11" fmla="*/ 1 h 86"/>
                  <a:gd name="T12" fmla="*/ 1 w 78"/>
                  <a:gd name="T13" fmla="*/ 1 h 86"/>
                  <a:gd name="T14" fmla="*/ 1 w 78"/>
                  <a:gd name="T15" fmla="*/ 1 h 86"/>
                  <a:gd name="T16" fmla="*/ 1 w 78"/>
                  <a:gd name="T17" fmla="*/ 1 h 86"/>
                  <a:gd name="T18" fmla="*/ 1 w 78"/>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6" name="Freeform 922"/>
              <p:cNvSpPr>
                <a:spLocks noEditPoints="1"/>
              </p:cNvSpPr>
              <p:nvPr/>
            </p:nvSpPr>
            <p:spPr bwMode="auto">
              <a:xfrm>
                <a:off x="373" y="4185"/>
                <a:ext cx="36" cy="39"/>
              </a:xfrm>
              <a:custGeom>
                <a:avLst/>
                <a:gdLst>
                  <a:gd name="T0" fmla="*/ 0 w 71"/>
                  <a:gd name="T1" fmla="*/ 0 h 79"/>
                  <a:gd name="T2" fmla="*/ 1 w 71"/>
                  <a:gd name="T3" fmla="*/ 0 h 79"/>
                  <a:gd name="T4" fmla="*/ 1 w 71"/>
                  <a:gd name="T5" fmla="*/ 0 h 79"/>
                  <a:gd name="T6" fmla="*/ 0 w 71"/>
                  <a:gd name="T7" fmla="*/ 0 h 79"/>
                  <a:gd name="T8" fmla="*/ 0 w 71"/>
                  <a:gd name="T9" fmla="*/ 0 h 79"/>
                  <a:gd name="T10" fmla="*/ 1 w 71"/>
                  <a:gd name="T11" fmla="*/ 0 h 79"/>
                  <a:gd name="T12" fmla="*/ 1 w 71"/>
                  <a:gd name="T13" fmla="*/ 0 h 79"/>
                  <a:gd name="T14" fmla="*/ 1 w 71"/>
                  <a:gd name="T15" fmla="*/ 0 h 79"/>
                  <a:gd name="T16" fmla="*/ 1 w 71"/>
                  <a:gd name="T17" fmla="*/ 0 h 79"/>
                  <a:gd name="T18" fmla="*/ 1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7" name="Freeform 923"/>
              <p:cNvSpPr>
                <a:spLocks noEditPoints="1"/>
              </p:cNvSpPr>
              <p:nvPr/>
            </p:nvSpPr>
            <p:spPr bwMode="auto">
              <a:xfrm>
                <a:off x="375" y="4186"/>
                <a:ext cx="32" cy="36"/>
              </a:xfrm>
              <a:custGeom>
                <a:avLst/>
                <a:gdLst>
                  <a:gd name="T0" fmla="*/ 0 w 63"/>
                  <a:gd name="T1" fmla="*/ 0 h 71"/>
                  <a:gd name="T2" fmla="*/ 1 w 63"/>
                  <a:gd name="T3" fmla="*/ 0 h 71"/>
                  <a:gd name="T4" fmla="*/ 1 w 63"/>
                  <a:gd name="T5" fmla="*/ 1 h 71"/>
                  <a:gd name="T6" fmla="*/ 0 w 63"/>
                  <a:gd name="T7" fmla="*/ 1 h 71"/>
                  <a:gd name="T8" fmla="*/ 0 w 63"/>
                  <a:gd name="T9" fmla="*/ 0 h 71"/>
                  <a:gd name="T10" fmla="*/ 1 w 63"/>
                  <a:gd name="T11" fmla="*/ 1 h 71"/>
                  <a:gd name="T12" fmla="*/ 1 w 63"/>
                  <a:gd name="T13" fmla="*/ 1 h 71"/>
                  <a:gd name="T14" fmla="*/ 1 w 63"/>
                  <a:gd name="T15" fmla="*/ 1 h 71"/>
                  <a:gd name="T16" fmla="*/ 1 w 63"/>
                  <a:gd name="T17" fmla="*/ 1 h 71"/>
                  <a:gd name="T18" fmla="*/ 1 w 63"/>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8" name="Freeform 924"/>
              <p:cNvSpPr>
                <a:spLocks noEditPoints="1"/>
              </p:cNvSpPr>
              <p:nvPr/>
            </p:nvSpPr>
            <p:spPr bwMode="auto">
              <a:xfrm>
                <a:off x="377" y="4188"/>
                <a:ext cx="28" cy="32"/>
              </a:xfrm>
              <a:custGeom>
                <a:avLst/>
                <a:gdLst>
                  <a:gd name="T0" fmla="*/ 0 w 56"/>
                  <a:gd name="T1" fmla="*/ 0 h 63"/>
                  <a:gd name="T2" fmla="*/ 1 w 56"/>
                  <a:gd name="T3" fmla="*/ 0 h 63"/>
                  <a:gd name="T4" fmla="*/ 1 w 56"/>
                  <a:gd name="T5" fmla="*/ 1 h 63"/>
                  <a:gd name="T6" fmla="*/ 0 w 56"/>
                  <a:gd name="T7" fmla="*/ 1 h 63"/>
                  <a:gd name="T8" fmla="*/ 0 w 56"/>
                  <a:gd name="T9" fmla="*/ 0 h 63"/>
                  <a:gd name="T10" fmla="*/ 1 w 56"/>
                  <a:gd name="T11" fmla="*/ 1 h 63"/>
                  <a:gd name="T12" fmla="*/ 1 w 56"/>
                  <a:gd name="T13" fmla="*/ 1 h 63"/>
                  <a:gd name="T14" fmla="*/ 1 w 56"/>
                  <a:gd name="T15" fmla="*/ 1 h 63"/>
                  <a:gd name="T16" fmla="*/ 1 w 56"/>
                  <a:gd name="T17" fmla="*/ 1 h 63"/>
                  <a:gd name="T18" fmla="*/ 1 w 56"/>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29" name="Freeform 925"/>
              <p:cNvSpPr>
                <a:spLocks noEditPoints="1"/>
              </p:cNvSpPr>
              <p:nvPr/>
            </p:nvSpPr>
            <p:spPr bwMode="auto">
              <a:xfrm>
                <a:off x="379" y="4190"/>
                <a:ext cx="24" cy="28"/>
              </a:xfrm>
              <a:custGeom>
                <a:avLst/>
                <a:gdLst>
                  <a:gd name="T0" fmla="*/ 0 w 48"/>
                  <a:gd name="T1" fmla="*/ 0 h 55"/>
                  <a:gd name="T2" fmla="*/ 1 w 48"/>
                  <a:gd name="T3" fmla="*/ 0 h 55"/>
                  <a:gd name="T4" fmla="*/ 1 w 48"/>
                  <a:gd name="T5" fmla="*/ 1 h 55"/>
                  <a:gd name="T6" fmla="*/ 0 w 48"/>
                  <a:gd name="T7" fmla="*/ 1 h 55"/>
                  <a:gd name="T8" fmla="*/ 0 w 48"/>
                  <a:gd name="T9" fmla="*/ 0 h 55"/>
                  <a:gd name="T10" fmla="*/ 1 w 48"/>
                  <a:gd name="T11" fmla="*/ 1 h 55"/>
                  <a:gd name="T12" fmla="*/ 1 w 48"/>
                  <a:gd name="T13" fmla="*/ 1 h 55"/>
                  <a:gd name="T14" fmla="*/ 1 w 48"/>
                  <a:gd name="T15" fmla="*/ 1 h 55"/>
                  <a:gd name="T16" fmla="*/ 1 w 48"/>
                  <a:gd name="T17" fmla="*/ 1 h 55"/>
                  <a:gd name="T18" fmla="*/ 1 w 48"/>
                  <a:gd name="T19" fmla="*/ 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30" name="Freeform 926"/>
              <p:cNvSpPr>
                <a:spLocks noEditPoints="1"/>
              </p:cNvSpPr>
              <p:nvPr/>
            </p:nvSpPr>
            <p:spPr bwMode="auto">
              <a:xfrm>
                <a:off x="380" y="4192"/>
                <a:ext cx="22" cy="24"/>
              </a:xfrm>
              <a:custGeom>
                <a:avLst/>
                <a:gdLst>
                  <a:gd name="T0" fmla="*/ 0 w 44"/>
                  <a:gd name="T1" fmla="*/ 0 h 48"/>
                  <a:gd name="T2" fmla="*/ 1 w 44"/>
                  <a:gd name="T3" fmla="*/ 0 h 48"/>
                  <a:gd name="T4" fmla="*/ 1 w 44"/>
                  <a:gd name="T5" fmla="*/ 1 h 48"/>
                  <a:gd name="T6" fmla="*/ 0 w 44"/>
                  <a:gd name="T7" fmla="*/ 1 h 48"/>
                  <a:gd name="T8" fmla="*/ 0 w 44"/>
                  <a:gd name="T9" fmla="*/ 0 h 48"/>
                  <a:gd name="T10" fmla="*/ 1 w 44"/>
                  <a:gd name="T11" fmla="*/ 1 h 48"/>
                  <a:gd name="T12" fmla="*/ 1 w 44"/>
                  <a:gd name="T13" fmla="*/ 1 h 48"/>
                  <a:gd name="T14" fmla="*/ 1 w 44"/>
                  <a:gd name="T15" fmla="*/ 1 h 48"/>
                  <a:gd name="T16" fmla="*/ 1 w 44"/>
                  <a:gd name="T17" fmla="*/ 1 h 48"/>
                  <a:gd name="T18" fmla="*/ 1 w 4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31" name="Freeform 927"/>
              <p:cNvSpPr>
                <a:spLocks noEditPoints="1"/>
              </p:cNvSpPr>
              <p:nvPr/>
            </p:nvSpPr>
            <p:spPr bwMode="auto">
              <a:xfrm>
                <a:off x="382" y="4194"/>
                <a:ext cx="18" cy="20"/>
              </a:xfrm>
              <a:custGeom>
                <a:avLst/>
                <a:gdLst>
                  <a:gd name="T0" fmla="*/ 0 w 36"/>
                  <a:gd name="T1" fmla="*/ 0 h 40"/>
                  <a:gd name="T2" fmla="*/ 1 w 36"/>
                  <a:gd name="T3" fmla="*/ 0 h 40"/>
                  <a:gd name="T4" fmla="*/ 1 w 36"/>
                  <a:gd name="T5" fmla="*/ 1 h 40"/>
                  <a:gd name="T6" fmla="*/ 0 w 36"/>
                  <a:gd name="T7" fmla="*/ 1 h 40"/>
                  <a:gd name="T8" fmla="*/ 0 w 36"/>
                  <a:gd name="T9" fmla="*/ 0 h 40"/>
                  <a:gd name="T10" fmla="*/ 1 w 36"/>
                  <a:gd name="T11" fmla="*/ 1 h 40"/>
                  <a:gd name="T12" fmla="*/ 1 w 36"/>
                  <a:gd name="T13" fmla="*/ 1 h 40"/>
                  <a:gd name="T14" fmla="*/ 1 w 36"/>
                  <a:gd name="T15" fmla="*/ 1 h 40"/>
                  <a:gd name="T16" fmla="*/ 1 w 36"/>
                  <a:gd name="T17" fmla="*/ 1 h 40"/>
                  <a:gd name="T18" fmla="*/ 1 w 3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32" name="Freeform 928"/>
              <p:cNvSpPr>
                <a:spLocks noEditPoints="1"/>
              </p:cNvSpPr>
              <p:nvPr/>
            </p:nvSpPr>
            <p:spPr bwMode="auto">
              <a:xfrm>
                <a:off x="384" y="4196"/>
                <a:ext cx="14" cy="16"/>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33" name="Freeform 929"/>
              <p:cNvSpPr>
                <a:spLocks noEditPoints="1"/>
              </p:cNvSpPr>
              <p:nvPr/>
            </p:nvSpPr>
            <p:spPr bwMode="auto">
              <a:xfrm>
                <a:off x="386" y="4198"/>
                <a:ext cx="10" cy="12"/>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34" name="Freeform 930"/>
              <p:cNvSpPr>
                <a:spLocks noEditPoints="1"/>
              </p:cNvSpPr>
              <p:nvPr/>
            </p:nvSpPr>
            <p:spPr bwMode="auto">
              <a:xfrm>
                <a:off x="388" y="4200"/>
                <a:ext cx="6" cy="8"/>
              </a:xfrm>
              <a:custGeom>
                <a:avLst/>
                <a:gdLst>
                  <a:gd name="T0" fmla="*/ 0 w 14"/>
                  <a:gd name="T1" fmla="*/ 0 h 15"/>
                  <a:gd name="T2" fmla="*/ 0 w 14"/>
                  <a:gd name="T3" fmla="*/ 0 h 15"/>
                  <a:gd name="T4" fmla="*/ 0 w 14"/>
                  <a:gd name="T5" fmla="*/ 1 h 15"/>
                  <a:gd name="T6" fmla="*/ 0 w 14"/>
                  <a:gd name="T7" fmla="*/ 1 h 15"/>
                  <a:gd name="T8" fmla="*/ 0 w 14"/>
                  <a:gd name="T9" fmla="*/ 0 h 15"/>
                  <a:gd name="T10" fmla="*/ 0 w 14"/>
                  <a:gd name="T11" fmla="*/ 1 h 15"/>
                  <a:gd name="T12" fmla="*/ 0 w 14"/>
                  <a:gd name="T13" fmla="*/ 1 h 15"/>
                  <a:gd name="T14" fmla="*/ 0 w 14"/>
                  <a:gd name="T15" fmla="*/ 1 h 15"/>
                  <a:gd name="T16" fmla="*/ 0 w 14"/>
                  <a:gd name="T17" fmla="*/ 1 h 15"/>
                  <a:gd name="T18" fmla="*/ 0 w 14"/>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35" name="Freeform 931"/>
              <p:cNvSpPr>
                <a:spLocks noEditPoints="1"/>
              </p:cNvSpPr>
              <p:nvPr/>
            </p:nvSpPr>
            <p:spPr bwMode="auto">
              <a:xfrm>
                <a:off x="389" y="4202"/>
                <a:ext cx="3" cy="4"/>
              </a:xfrm>
              <a:custGeom>
                <a:avLst/>
                <a:gdLst>
                  <a:gd name="T0" fmla="*/ 0 w 6"/>
                  <a:gd name="T1" fmla="*/ 0 h 7"/>
                  <a:gd name="T2" fmla="*/ 1 w 6"/>
                  <a:gd name="T3" fmla="*/ 0 h 7"/>
                  <a:gd name="T4" fmla="*/ 1 w 6"/>
                  <a:gd name="T5" fmla="*/ 1 h 7"/>
                  <a:gd name="T6" fmla="*/ 0 w 6"/>
                  <a:gd name="T7" fmla="*/ 1 h 7"/>
                  <a:gd name="T8" fmla="*/ 0 w 6"/>
                  <a:gd name="T9" fmla="*/ 0 h 7"/>
                  <a:gd name="T10" fmla="*/ 1 w 6"/>
                  <a:gd name="T11" fmla="*/ 1 h 7"/>
                  <a:gd name="T12" fmla="*/ 1 w 6"/>
                  <a:gd name="T13" fmla="*/ 1 h 7"/>
                  <a:gd name="T14" fmla="*/ 1 w 6"/>
                  <a:gd name="T15" fmla="*/ 1 h 7"/>
                  <a:gd name="T16" fmla="*/ 1 w 6"/>
                  <a:gd name="T17" fmla="*/ 1 h 7"/>
                  <a:gd name="T18" fmla="*/ 1 w 6"/>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36" name="Freeform 932"/>
              <p:cNvSpPr>
                <a:spLocks/>
              </p:cNvSpPr>
              <p:nvPr/>
            </p:nvSpPr>
            <p:spPr bwMode="auto">
              <a:xfrm>
                <a:off x="362" y="4171"/>
                <a:ext cx="59" cy="66"/>
              </a:xfrm>
              <a:custGeom>
                <a:avLst/>
                <a:gdLst>
                  <a:gd name="T0" fmla="*/ 0 w 119"/>
                  <a:gd name="T1" fmla="*/ 1 h 132"/>
                  <a:gd name="T2" fmla="*/ 0 w 119"/>
                  <a:gd name="T3" fmla="*/ 1 h 132"/>
                  <a:gd name="T4" fmla="*/ 0 w 119"/>
                  <a:gd name="T5" fmla="*/ 1 h 132"/>
                  <a:gd name="T6" fmla="*/ 0 w 119"/>
                  <a:gd name="T7" fmla="*/ 1 h 132"/>
                  <a:gd name="T8" fmla="*/ 0 w 119"/>
                  <a:gd name="T9" fmla="*/ 1 h 132"/>
                  <a:gd name="T10" fmla="*/ 0 w 119"/>
                  <a:gd name="T11" fmla="*/ 1 h 132"/>
                  <a:gd name="T12" fmla="*/ 0 w 119"/>
                  <a:gd name="T13" fmla="*/ 1 h 132"/>
                  <a:gd name="T14" fmla="*/ 0 w 119"/>
                  <a:gd name="T15" fmla="*/ 1 h 132"/>
                  <a:gd name="T16" fmla="*/ 0 w 119"/>
                  <a:gd name="T17" fmla="*/ 1 h 132"/>
                  <a:gd name="T18" fmla="*/ 0 w 119"/>
                  <a:gd name="T19" fmla="*/ 1 h 132"/>
                  <a:gd name="T20" fmla="*/ 0 w 119"/>
                  <a:gd name="T21" fmla="*/ 1 h 132"/>
                  <a:gd name="T22" fmla="*/ 0 w 119"/>
                  <a:gd name="T23" fmla="*/ 1 h 132"/>
                  <a:gd name="T24" fmla="*/ 0 w 119"/>
                  <a:gd name="T25" fmla="*/ 1 h 132"/>
                  <a:gd name="T26" fmla="*/ 0 w 119"/>
                  <a:gd name="T27" fmla="*/ 1 h 132"/>
                  <a:gd name="T28" fmla="*/ 0 w 119"/>
                  <a:gd name="T29" fmla="*/ 0 h 132"/>
                  <a:gd name="T30" fmla="*/ 0 w 119"/>
                  <a:gd name="T31" fmla="*/ 1 h 132"/>
                  <a:gd name="T32" fmla="*/ 0 w 119"/>
                  <a:gd name="T33" fmla="*/ 1 h 132"/>
                  <a:gd name="T34" fmla="*/ 0 w 119"/>
                  <a:gd name="T35" fmla="*/ 1 h 132"/>
                  <a:gd name="T36" fmla="*/ 0 w 119"/>
                  <a:gd name="T37" fmla="*/ 1 h 132"/>
                  <a:gd name="T38" fmla="*/ 0 w 119"/>
                  <a:gd name="T39" fmla="*/ 1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237" name="Freeform 933"/>
              <p:cNvSpPr>
                <a:spLocks/>
              </p:cNvSpPr>
              <p:nvPr/>
            </p:nvSpPr>
            <p:spPr bwMode="auto">
              <a:xfrm>
                <a:off x="349" y="4163"/>
                <a:ext cx="84" cy="83"/>
              </a:xfrm>
              <a:custGeom>
                <a:avLst/>
                <a:gdLst>
                  <a:gd name="T0" fmla="*/ 1 w 167"/>
                  <a:gd name="T1" fmla="*/ 0 h 167"/>
                  <a:gd name="T2" fmla="*/ 1 w 167"/>
                  <a:gd name="T3" fmla="*/ 0 h 167"/>
                  <a:gd name="T4" fmla="*/ 1 w 167"/>
                  <a:gd name="T5" fmla="*/ 0 h 167"/>
                  <a:gd name="T6" fmla="*/ 1 w 167"/>
                  <a:gd name="T7" fmla="*/ 0 h 167"/>
                  <a:gd name="T8" fmla="*/ 1 w 167"/>
                  <a:gd name="T9" fmla="*/ 0 h 167"/>
                  <a:gd name="T10" fmla="*/ 1 w 167"/>
                  <a:gd name="T11" fmla="*/ 0 h 167"/>
                  <a:gd name="T12" fmla="*/ 1 w 167"/>
                  <a:gd name="T13" fmla="*/ 0 h 167"/>
                  <a:gd name="T14" fmla="*/ 1 w 167"/>
                  <a:gd name="T15" fmla="*/ 0 h 167"/>
                  <a:gd name="T16" fmla="*/ 1 w 167"/>
                  <a:gd name="T17" fmla="*/ 0 h 167"/>
                  <a:gd name="T18" fmla="*/ 1 w 167"/>
                  <a:gd name="T19" fmla="*/ 0 h 167"/>
                  <a:gd name="T20" fmla="*/ 0 w 167"/>
                  <a:gd name="T21" fmla="*/ 0 h 167"/>
                  <a:gd name="T22" fmla="*/ 0 w 167"/>
                  <a:gd name="T23" fmla="*/ 0 h 167"/>
                  <a:gd name="T24" fmla="*/ 1 w 167"/>
                  <a:gd name="T25" fmla="*/ 0 h 167"/>
                  <a:gd name="T26" fmla="*/ 1 w 167"/>
                  <a:gd name="T27" fmla="*/ 0 h 167"/>
                  <a:gd name="T28" fmla="*/ 1 w 167"/>
                  <a:gd name="T29" fmla="*/ 0 h 167"/>
                  <a:gd name="T30" fmla="*/ 1 w 167"/>
                  <a:gd name="T31" fmla="*/ 0 h 167"/>
                  <a:gd name="T32" fmla="*/ 1 w 167"/>
                  <a:gd name="T33" fmla="*/ 0 h 167"/>
                  <a:gd name="T34" fmla="*/ 1 w 167"/>
                  <a:gd name="T35" fmla="*/ 0 h 167"/>
                  <a:gd name="T36" fmla="*/ 1 w 167"/>
                  <a:gd name="T37" fmla="*/ 0 h 167"/>
                  <a:gd name="T38" fmla="*/ 1 w 167"/>
                  <a:gd name="T39" fmla="*/ 0 h 167"/>
                  <a:gd name="T40" fmla="*/ 1 w 167"/>
                  <a:gd name="T41" fmla="*/ 0 h 167"/>
                  <a:gd name="T42" fmla="*/ 1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238" name="Line 934"/>
              <p:cNvSpPr>
                <a:spLocks noChangeShapeType="1"/>
              </p:cNvSpPr>
              <p:nvPr/>
            </p:nvSpPr>
            <p:spPr bwMode="auto">
              <a:xfrm>
                <a:off x="167" y="3696"/>
                <a:ext cx="1" cy="80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39" name="Line 935"/>
              <p:cNvSpPr>
                <a:spLocks noChangeShapeType="1"/>
              </p:cNvSpPr>
              <p:nvPr/>
            </p:nvSpPr>
            <p:spPr bwMode="auto">
              <a:xfrm>
                <a:off x="5069" y="3692"/>
                <a:ext cx="1" cy="80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0" name="Line 936"/>
              <p:cNvSpPr>
                <a:spLocks noChangeShapeType="1"/>
              </p:cNvSpPr>
              <p:nvPr/>
            </p:nvSpPr>
            <p:spPr bwMode="auto">
              <a:xfrm flipH="1">
                <a:off x="815" y="4174"/>
                <a:ext cx="54"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1" name="Freeform 937"/>
              <p:cNvSpPr>
                <a:spLocks/>
              </p:cNvSpPr>
              <p:nvPr/>
            </p:nvSpPr>
            <p:spPr bwMode="auto">
              <a:xfrm>
                <a:off x="731" y="4174"/>
                <a:ext cx="216" cy="6"/>
              </a:xfrm>
              <a:custGeom>
                <a:avLst/>
                <a:gdLst>
                  <a:gd name="T0" fmla="*/ 1 w 431"/>
                  <a:gd name="T1" fmla="*/ 1 h 12"/>
                  <a:gd name="T2" fmla="*/ 1 w 431"/>
                  <a:gd name="T3" fmla="*/ 0 h 12"/>
                  <a:gd name="T4" fmla="*/ 1 w 431"/>
                  <a:gd name="T5" fmla="*/ 0 h 12"/>
                  <a:gd name="T6" fmla="*/ 1 w 431"/>
                  <a:gd name="T7" fmla="*/ 1 h 12"/>
                  <a:gd name="T8" fmla="*/ 1 w 431"/>
                  <a:gd name="T9" fmla="*/ 1 h 12"/>
                  <a:gd name="T10" fmla="*/ 1 w 431"/>
                  <a:gd name="T11" fmla="*/ 0 h 12"/>
                  <a:gd name="T12" fmla="*/ 1 w 431"/>
                  <a:gd name="T13" fmla="*/ 1 h 12"/>
                  <a:gd name="T14" fmla="*/ 1 w 431"/>
                  <a:gd name="T15" fmla="*/ 1 h 12"/>
                  <a:gd name="T16" fmla="*/ 1 w 431"/>
                  <a:gd name="T17" fmla="*/ 0 h 12"/>
                  <a:gd name="T18" fmla="*/ 1 w 431"/>
                  <a:gd name="T19" fmla="*/ 0 h 12"/>
                  <a:gd name="T20" fmla="*/ 1 w 431"/>
                  <a:gd name="T21" fmla="*/ 1 h 12"/>
                  <a:gd name="T22" fmla="*/ 0 w 431"/>
                  <a:gd name="T23" fmla="*/ 0 h 12"/>
                  <a:gd name="T24" fmla="*/ 0 w 431"/>
                  <a:gd name="T25" fmla="*/ 1 h 12"/>
                  <a:gd name="T26" fmla="*/ 1 w 431"/>
                  <a:gd name="T27" fmla="*/ 1 h 12"/>
                  <a:gd name="T28" fmla="*/ 1 w 431"/>
                  <a:gd name="T29" fmla="*/ 0 h 12"/>
                  <a:gd name="T30" fmla="*/ 0 w 431"/>
                  <a:gd name="T31" fmla="*/ 0 h 12"/>
                  <a:gd name="T32" fmla="*/ 1 w 431"/>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242" name="Line 938"/>
              <p:cNvSpPr>
                <a:spLocks noChangeShapeType="1"/>
              </p:cNvSpPr>
              <p:nvPr/>
            </p:nvSpPr>
            <p:spPr bwMode="auto">
              <a:xfrm>
                <a:off x="791"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3" name="Line 939"/>
              <p:cNvSpPr>
                <a:spLocks noChangeShapeType="1"/>
              </p:cNvSpPr>
              <p:nvPr/>
            </p:nvSpPr>
            <p:spPr bwMode="auto">
              <a:xfrm>
                <a:off x="815"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4" name="Line 940"/>
              <p:cNvSpPr>
                <a:spLocks noChangeShapeType="1"/>
              </p:cNvSpPr>
              <p:nvPr/>
            </p:nvSpPr>
            <p:spPr bwMode="auto">
              <a:xfrm>
                <a:off x="731"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5" name="Line 941"/>
              <p:cNvSpPr>
                <a:spLocks noChangeShapeType="1"/>
              </p:cNvSpPr>
              <p:nvPr/>
            </p:nvSpPr>
            <p:spPr bwMode="auto">
              <a:xfrm flipH="1">
                <a:off x="731" y="4174"/>
                <a:ext cx="6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6" name="Line 942"/>
              <p:cNvSpPr>
                <a:spLocks noChangeShapeType="1"/>
              </p:cNvSpPr>
              <p:nvPr/>
            </p:nvSpPr>
            <p:spPr bwMode="auto">
              <a:xfrm flipH="1">
                <a:off x="893" y="4174"/>
                <a:ext cx="54"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7" name="Line 943"/>
              <p:cNvSpPr>
                <a:spLocks noChangeShapeType="1"/>
              </p:cNvSpPr>
              <p:nvPr/>
            </p:nvSpPr>
            <p:spPr bwMode="auto">
              <a:xfrm>
                <a:off x="869"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8" name="Line 944"/>
              <p:cNvSpPr>
                <a:spLocks noChangeShapeType="1"/>
              </p:cNvSpPr>
              <p:nvPr/>
            </p:nvSpPr>
            <p:spPr bwMode="auto">
              <a:xfrm>
                <a:off x="893"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49" name="Line 945"/>
              <p:cNvSpPr>
                <a:spLocks noChangeShapeType="1"/>
              </p:cNvSpPr>
              <p:nvPr/>
            </p:nvSpPr>
            <p:spPr bwMode="auto">
              <a:xfrm>
                <a:off x="947"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71250" name="Group 946"/>
              <p:cNvGrpSpPr>
                <a:grpSpLocks/>
              </p:cNvGrpSpPr>
              <p:nvPr/>
            </p:nvGrpSpPr>
            <p:grpSpPr bwMode="auto">
              <a:xfrm>
                <a:off x="3191" y="3999"/>
                <a:ext cx="414" cy="322"/>
                <a:chOff x="3247" y="1303"/>
                <a:chExt cx="414" cy="322"/>
              </a:xfrm>
            </p:grpSpPr>
            <p:sp>
              <p:nvSpPr>
                <p:cNvPr id="71496" name="Rectangle 94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497" name="Rectangle 94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498" name="Line 94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99" name="Line 95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0" name="Line 95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1" name="Line 95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2" name="Line 95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3" name="Line 95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4" name="Line 95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5" name="Line 95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6" name="Line 95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7" name="Line 95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8" name="Line 95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09" name="Line 96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0" name="Line 96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1" name="Line 96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2" name="Line 96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3" name="Line 96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4" name="Line 96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5" name="Line 96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6" name="Line 96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7" name="Line 96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8" name="Line 96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19" name="Line 97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20" name="Line 97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21" name="Line 97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22" name="Line 97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523" name="Line 97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1251" name="Group 975"/>
              <p:cNvGrpSpPr>
                <a:grpSpLocks/>
              </p:cNvGrpSpPr>
              <p:nvPr/>
            </p:nvGrpSpPr>
            <p:grpSpPr bwMode="auto">
              <a:xfrm>
                <a:off x="4456" y="4007"/>
                <a:ext cx="413" cy="322"/>
                <a:chOff x="4776" y="1303"/>
                <a:chExt cx="413" cy="322"/>
              </a:xfrm>
            </p:grpSpPr>
            <p:sp>
              <p:nvSpPr>
                <p:cNvPr id="71468" name="Rectangle 976"/>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469" name="Rectangle 977"/>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470" name="Line 978"/>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1" name="Line 979"/>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2" name="Line 980"/>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3" name="Line 981"/>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4" name="Line 982"/>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5" name="Line 983"/>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6" name="Line 984"/>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7" name="Line 985"/>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8" name="Line 986"/>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79" name="Line 987"/>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0" name="Line 988"/>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1" name="Line 989"/>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2" name="Line 990"/>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3" name="Line 991"/>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4" name="Line 992"/>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5" name="Line 993"/>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6" name="Line 994"/>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7" name="Line 995"/>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8" name="Line 996"/>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89" name="Line 997"/>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90" name="Line 998"/>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91" name="Line 999"/>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92" name="Line 1000"/>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93" name="Line 1001"/>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94" name="Line 1002"/>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95" name="Line 1003"/>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1252" name="Line 1004"/>
              <p:cNvSpPr>
                <a:spLocks noChangeShapeType="1"/>
              </p:cNvSpPr>
              <p:nvPr/>
            </p:nvSpPr>
            <p:spPr bwMode="auto">
              <a:xfrm>
                <a:off x="383" y="3908"/>
                <a:ext cx="1" cy="2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53" name="Line 1005"/>
              <p:cNvSpPr>
                <a:spLocks noChangeShapeType="1"/>
              </p:cNvSpPr>
              <p:nvPr/>
            </p:nvSpPr>
            <p:spPr bwMode="auto">
              <a:xfrm flipH="1">
                <a:off x="383" y="3908"/>
                <a:ext cx="216"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254" name="Rectangle 1006"/>
              <p:cNvSpPr>
                <a:spLocks noChangeArrowheads="1"/>
              </p:cNvSpPr>
              <p:nvPr/>
            </p:nvSpPr>
            <p:spPr bwMode="auto">
              <a:xfrm>
                <a:off x="1246" y="4249"/>
                <a:ext cx="350" cy="135"/>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55" name="Rectangle 1007"/>
              <p:cNvSpPr>
                <a:spLocks noChangeArrowheads="1"/>
              </p:cNvSpPr>
              <p:nvPr/>
            </p:nvSpPr>
            <p:spPr bwMode="auto">
              <a:xfrm>
                <a:off x="1268" y="4262"/>
                <a:ext cx="307" cy="10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56" name="Freeform 1008"/>
              <p:cNvSpPr>
                <a:spLocks/>
              </p:cNvSpPr>
              <p:nvPr/>
            </p:nvSpPr>
            <p:spPr bwMode="auto">
              <a:xfrm>
                <a:off x="1294"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1257" name="Freeform 1009"/>
              <p:cNvSpPr>
                <a:spLocks/>
              </p:cNvSpPr>
              <p:nvPr/>
            </p:nvSpPr>
            <p:spPr bwMode="auto">
              <a:xfrm>
                <a:off x="1294"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1258" name="Freeform 1010"/>
              <p:cNvSpPr>
                <a:spLocks/>
              </p:cNvSpPr>
              <p:nvPr/>
            </p:nvSpPr>
            <p:spPr bwMode="auto">
              <a:xfrm>
                <a:off x="1350" y="4275"/>
                <a:ext cx="26" cy="27"/>
              </a:xfrm>
              <a:custGeom>
                <a:avLst/>
                <a:gdLst>
                  <a:gd name="T0" fmla="*/ 0 w 54"/>
                  <a:gd name="T1" fmla="*/ 1 h 53"/>
                  <a:gd name="T2" fmla="*/ 0 w 54"/>
                  <a:gd name="T3" fmla="*/ 1 h 53"/>
                  <a:gd name="T4" fmla="*/ 0 w 54"/>
                  <a:gd name="T5" fmla="*/ 1 h 53"/>
                  <a:gd name="T6" fmla="*/ 0 w 54"/>
                  <a:gd name="T7" fmla="*/ 0 h 53"/>
                  <a:gd name="T8" fmla="*/ 0 w 54"/>
                  <a:gd name="T9" fmla="*/ 1 h 53"/>
                  <a:gd name="T10" fmla="*/ 0 w 54"/>
                  <a:gd name="T11" fmla="*/ 1 h 53"/>
                  <a:gd name="T12" fmla="*/ 0 w 54"/>
                  <a:gd name="T13" fmla="*/ 1 h 53"/>
                  <a:gd name="T14" fmla="*/ 0 w 54"/>
                  <a:gd name="T15" fmla="*/ 1 h 53"/>
                  <a:gd name="T16" fmla="*/ 0 w 54"/>
                  <a:gd name="T17" fmla="*/ 1 h 53"/>
                  <a:gd name="T18" fmla="*/ 0 w 54"/>
                  <a:gd name="T19" fmla="*/ 1 h 53"/>
                  <a:gd name="T20" fmla="*/ 0 w 54"/>
                  <a:gd name="T21" fmla="*/ 1 h 53"/>
                  <a:gd name="T22" fmla="*/ 0 w 54"/>
                  <a:gd name="T23" fmla="*/ 1 h 53"/>
                  <a:gd name="T24" fmla="*/ 0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1259" name="Freeform 1011"/>
              <p:cNvSpPr>
                <a:spLocks/>
              </p:cNvSpPr>
              <p:nvPr/>
            </p:nvSpPr>
            <p:spPr bwMode="auto">
              <a:xfrm>
                <a:off x="1350" y="4325"/>
                <a:ext cx="26" cy="27"/>
              </a:xfrm>
              <a:custGeom>
                <a:avLst/>
                <a:gdLst>
                  <a:gd name="T0" fmla="*/ 0 w 54"/>
                  <a:gd name="T1" fmla="*/ 1 h 54"/>
                  <a:gd name="T2" fmla="*/ 0 w 54"/>
                  <a:gd name="T3" fmla="*/ 1 h 54"/>
                  <a:gd name="T4" fmla="*/ 0 w 54"/>
                  <a:gd name="T5" fmla="*/ 1 h 54"/>
                  <a:gd name="T6" fmla="*/ 0 w 54"/>
                  <a:gd name="T7" fmla="*/ 0 h 54"/>
                  <a:gd name="T8" fmla="*/ 0 w 54"/>
                  <a:gd name="T9" fmla="*/ 1 h 54"/>
                  <a:gd name="T10" fmla="*/ 0 w 54"/>
                  <a:gd name="T11" fmla="*/ 1 h 54"/>
                  <a:gd name="T12" fmla="*/ 0 w 54"/>
                  <a:gd name="T13" fmla="*/ 1 h 54"/>
                  <a:gd name="T14" fmla="*/ 0 w 54"/>
                  <a:gd name="T15" fmla="*/ 1 h 54"/>
                  <a:gd name="T16" fmla="*/ 0 w 54"/>
                  <a:gd name="T17" fmla="*/ 1 h 54"/>
                  <a:gd name="T18" fmla="*/ 0 w 54"/>
                  <a:gd name="T19" fmla="*/ 1 h 54"/>
                  <a:gd name="T20" fmla="*/ 0 w 54"/>
                  <a:gd name="T21" fmla="*/ 1 h 54"/>
                  <a:gd name="T22" fmla="*/ 0 w 54"/>
                  <a:gd name="T23" fmla="*/ 1 h 54"/>
                  <a:gd name="T24" fmla="*/ 0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1260" name="Freeform 1012"/>
              <p:cNvSpPr>
                <a:spLocks/>
              </p:cNvSpPr>
              <p:nvPr/>
            </p:nvSpPr>
            <p:spPr bwMode="auto">
              <a:xfrm>
                <a:off x="1408"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1261" name="Freeform 1013"/>
              <p:cNvSpPr>
                <a:spLocks/>
              </p:cNvSpPr>
              <p:nvPr/>
            </p:nvSpPr>
            <p:spPr bwMode="auto">
              <a:xfrm>
                <a:off x="1408"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1262" name="Freeform 1014"/>
              <p:cNvSpPr>
                <a:spLocks/>
              </p:cNvSpPr>
              <p:nvPr/>
            </p:nvSpPr>
            <p:spPr bwMode="auto">
              <a:xfrm>
                <a:off x="1465" y="4275"/>
                <a:ext cx="26" cy="27"/>
              </a:xfrm>
              <a:custGeom>
                <a:avLst/>
                <a:gdLst>
                  <a:gd name="T0" fmla="*/ 0 w 54"/>
                  <a:gd name="T1" fmla="*/ 1 h 53"/>
                  <a:gd name="T2" fmla="*/ 0 w 54"/>
                  <a:gd name="T3" fmla="*/ 1 h 53"/>
                  <a:gd name="T4" fmla="*/ 0 w 54"/>
                  <a:gd name="T5" fmla="*/ 1 h 53"/>
                  <a:gd name="T6" fmla="*/ 0 w 54"/>
                  <a:gd name="T7" fmla="*/ 0 h 53"/>
                  <a:gd name="T8" fmla="*/ 0 w 54"/>
                  <a:gd name="T9" fmla="*/ 1 h 53"/>
                  <a:gd name="T10" fmla="*/ 0 w 54"/>
                  <a:gd name="T11" fmla="*/ 1 h 53"/>
                  <a:gd name="T12" fmla="*/ 0 w 54"/>
                  <a:gd name="T13" fmla="*/ 1 h 53"/>
                  <a:gd name="T14" fmla="*/ 0 w 54"/>
                  <a:gd name="T15" fmla="*/ 1 h 53"/>
                  <a:gd name="T16" fmla="*/ 0 w 54"/>
                  <a:gd name="T17" fmla="*/ 1 h 53"/>
                  <a:gd name="T18" fmla="*/ 0 w 54"/>
                  <a:gd name="T19" fmla="*/ 1 h 53"/>
                  <a:gd name="T20" fmla="*/ 0 w 54"/>
                  <a:gd name="T21" fmla="*/ 1 h 53"/>
                  <a:gd name="T22" fmla="*/ 0 w 54"/>
                  <a:gd name="T23" fmla="*/ 1 h 53"/>
                  <a:gd name="T24" fmla="*/ 0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1263" name="Freeform 1015"/>
              <p:cNvSpPr>
                <a:spLocks/>
              </p:cNvSpPr>
              <p:nvPr/>
            </p:nvSpPr>
            <p:spPr bwMode="auto">
              <a:xfrm>
                <a:off x="1465" y="4325"/>
                <a:ext cx="26" cy="27"/>
              </a:xfrm>
              <a:custGeom>
                <a:avLst/>
                <a:gdLst>
                  <a:gd name="T0" fmla="*/ 0 w 54"/>
                  <a:gd name="T1" fmla="*/ 1 h 54"/>
                  <a:gd name="T2" fmla="*/ 0 w 54"/>
                  <a:gd name="T3" fmla="*/ 1 h 54"/>
                  <a:gd name="T4" fmla="*/ 0 w 54"/>
                  <a:gd name="T5" fmla="*/ 1 h 54"/>
                  <a:gd name="T6" fmla="*/ 0 w 54"/>
                  <a:gd name="T7" fmla="*/ 0 h 54"/>
                  <a:gd name="T8" fmla="*/ 0 w 54"/>
                  <a:gd name="T9" fmla="*/ 1 h 54"/>
                  <a:gd name="T10" fmla="*/ 0 w 54"/>
                  <a:gd name="T11" fmla="*/ 1 h 54"/>
                  <a:gd name="T12" fmla="*/ 0 w 54"/>
                  <a:gd name="T13" fmla="*/ 1 h 54"/>
                  <a:gd name="T14" fmla="*/ 0 w 54"/>
                  <a:gd name="T15" fmla="*/ 1 h 54"/>
                  <a:gd name="T16" fmla="*/ 0 w 54"/>
                  <a:gd name="T17" fmla="*/ 1 h 54"/>
                  <a:gd name="T18" fmla="*/ 0 w 54"/>
                  <a:gd name="T19" fmla="*/ 1 h 54"/>
                  <a:gd name="T20" fmla="*/ 0 w 54"/>
                  <a:gd name="T21" fmla="*/ 1 h 54"/>
                  <a:gd name="T22" fmla="*/ 0 w 54"/>
                  <a:gd name="T23" fmla="*/ 1 h 54"/>
                  <a:gd name="T24" fmla="*/ 0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1264" name="Freeform 1016"/>
              <p:cNvSpPr>
                <a:spLocks/>
              </p:cNvSpPr>
              <p:nvPr/>
            </p:nvSpPr>
            <p:spPr bwMode="auto">
              <a:xfrm>
                <a:off x="1520"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1265" name="Freeform 1017"/>
              <p:cNvSpPr>
                <a:spLocks/>
              </p:cNvSpPr>
              <p:nvPr/>
            </p:nvSpPr>
            <p:spPr bwMode="auto">
              <a:xfrm>
                <a:off x="1520"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71266" name="Group 1018"/>
              <p:cNvGrpSpPr>
                <a:grpSpLocks/>
              </p:cNvGrpSpPr>
              <p:nvPr/>
            </p:nvGrpSpPr>
            <p:grpSpPr bwMode="auto">
              <a:xfrm>
                <a:off x="599" y="3803"/>
                <a:ext cx="283" cy="205"/>
                <a:chOff x="871" y="3203"/>
                <a:chExt cx="283" cy="205"/>
              </a:xfrm>
            </p:grpSpPr>
            <p:sp>
              <p:nvSpPr>
                <p:cNvPr id="71428" name="Line 1019"/>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9" name="Line 1020"/>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0" name="Line 1021"/>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1" name="Line 1022"/>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2" name="Line 1023"/>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3" name="Line 0"/>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4" name="Line 1"/>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5" name="Line 2"/>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6" name="Line 3"/>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7" name="Line 4"/>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38" name="Freeform 5"/>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39" name="Line 6"/>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0" name="Line 7"/>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1" name="Line 8"/>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2" name="Line 9"/>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3" name="Line 10"/>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4" name="Line 11"/>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5" name="Line 12"/>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6" name="Line 13"/>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7" name="Line 14"/>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8" name="Line 15"/>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49" name="Line 16"/>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50" name="Line 17"/>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51" name="Line 18"/>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52" name="Line 19"/>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53" name="Freeform 20"/>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54" name="Freeform 21"/>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55" name="Freeform 22"/>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56" name="Freeform 23"/>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57" name="Line 24"/>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58" name="Line 25"/>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59" name="Freeform 26"/>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60" name="Freeform 27"/>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61" name="Line 28"/>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62" name="Freeform 29"/>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63" name="Freeform 30"/>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464" name="Line 31"/>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65" name="Line 32"/>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66" name="Line 33"/>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67" name="Freeform 34"/>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71267" name="Group 35"/>
              <p:cNvGrpSpPr>
                <a:grpSpLocks/>
              </p:cNvGrpSpPr>
              <p:nvPr/>
            </p:nvGrpSpPr>
            <p:grpSpPr bwMode="auto">
              <a:xfrm>
                <a:off x="2751" y="3999"/>
                <a:ext cx="414" cy="322"/>
                <a:chOff x="3247" y="1303"/>
                <a:chExt cx="414" cy="322"/>
              </a:xfrm>
            </p:grpSpPr>
            <p:sp>
              <p:nvSpPr>
                <p:cNvPr id="71400" name="Rectangle 36"/>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401" name="Rectangle 37"/>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402" name="Line 38"/>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03" name="Line 39"/>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04" name="Line 40"/>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05" name="Line 41"/>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06" name="Line 42"/>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07" name="Line 43"/>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08" name="Line 44"/>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09" name="Line 45"/>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0" name="Line 46"/>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1" name="Line 47"/>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2" name="Line 48"/>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3" name="Line 49"/>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4" name="Line 5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5" name="Line 5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6" name="Line 5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7" name="Line 5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8" name="Line 5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19" name="Line 5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0" name="Line 5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1" name="Line 5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2" name="Line 5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3" name="Line 5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4" name="Line 6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5" name="Line 6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6" name="Line 6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427" name="Line 6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1268" name="Group 64"/>
              <p:cNvGrpSpPr>
                <a:grpSpLocks/>
              </p:cNvGrpSpPr>
              <p:nvPr/>
            </p:nvGrpSpPr>
            <p:grpSpPr bwMode="auto">
              <a:xfrm>
                <a:off x="4000" y="4007"/>
                <a:ext cx="413" cy="322"/>
                <a:chOff x="4776" y="1303"/>
                <a:chExt cx="413" cy="322"/>
              </a:xfrm>
            </p:grpSpPr>
            <p:sp>
              <p:nvSpPr>
                <p:cNvPr id="71372" name="Rectangle 65"/>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373" name="Rectangle 66"/>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374" name="Line 67"/>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75" name="Line 68"/>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76" name="Line 69"/>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77" name="Line 70"/>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78" name="Line 71"/>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79" name="Line 72"/>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0" name="Line 73"/>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1" name="Line 74"/>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2" name="Line 75"/>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3" name="Line 76"/>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4" name="Line 77"/>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5" name="Line 78"/>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6" name="Line 79"/>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7" name="Line 80"/>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8" name="Line 81"/>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89" name="Line 82"/>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0" name="Line 83"/>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1" name="Line 84"/>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2" name="Line 85"/>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3" name="Line 86"/>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4" name="Line 87"/>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5" name="Line 88"/>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6" name="Line 89"/>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7" name="Line 90"/>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8" name="Line 91"/>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99" name="Line 92"/>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1269" name="Group 93"/>
              <p:cNvGrpSpPr>
                <a:grpSpLocks/>
              </p:cNvGrpSpPr>
              <p:nvPr/>
            </p:nvGrpSpPr>
            <p:grpSpPr bwMode="auto">
              <a:xfrm>
                <a:off x="2303" y="3999"/>
                <a:ext cx="414" cy="322"/>
                <a:chOff x="3247" y="1303"/>
                <a:chExt cx="414" cy="322"/>
              </a:xfrm>
            </p:grpSpPr>
            <p:sp>
              <p:nvSpPr>
                <p:cNvPr id="71344" name="Rectangle 94"/>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345" name="Rectangle 95"/>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346" name="Line 96"/>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47" name="Line 97"/>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48" name="Line 98"/>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49" name="Line 99"/>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0" name="Line 100"/>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1" name="Line 101"/>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2" name="Line 102"/>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3" name="Line 103"/>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4" name="Line 104"/>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5" name="Line 105"/>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6" name="Line 106"/>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7" name="Line 107"/>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8" name="Line 108"/>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59" name="Line 109"/>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0" name="Line 110"/>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1" name="Line 111"/>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2" name="Line 112"/>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3" name="Line 113"/>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4" name="Line 114"/>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5" name="Line 115"/>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6" name="Line 116"/>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7" name="Line 117"/>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8" name="Line 118"/>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69" name="Line 119"/>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70" name="Line 120"/>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71" name="Line 121"/>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1270" name="Group 122"/>
              <p:cNvGrpSpPr>
                <a:grpSpLocks/>
              </p:cNvGrpSpPr>
              <p:nvPr/>
            </p:nvGrpSpPr>
            <p:grpSpPr bwMode="auto">
              <a:xfrm>
                <a:off x="1863" y="3999"/>
                <a:ext cx="414" cy="322"/>
                <a:chOff x="3247" y="1303"/>
                <a:chExt cx="414" cy="322"/>
              </a:xfrm>
            </p:grpSpPr>
            <p:sp>
              <p:nvSpPr>
                <p:cNvPr id="71316" name="Rectangle 123"/>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317" name="Rectangle 124"/>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318" name="Line 125"/>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19" name="Line 126"/>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0" name="Line 127"/>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1" name="Line 128"/>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2" name="Line 129"/>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3" name="Line 130"/>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4" name="Line 131"/>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5" name="Line 132"/>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6" name="Line 133"/>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7" name="Line 134"/>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8" name="Line 135"/>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29" name="Line 136"/>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0" name="Line 137"/>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1" name="Line 138"/>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2" name="Line 139"/>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3" name="Line 140"/>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4" name="Line 141"/>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5" name="Line 142"/>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6" name="Line 143"/>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7" name="Line 144"/>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8" name="Line 145"/>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39" name="Line 146"/>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40" name="Line 147"/>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41" name="Line 148"/>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42" name="Line 149"/>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343" name="Line 150"/>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1271" name="Group 151"/>
              <p:cNvGrpSpPr>
                <a:grpSpLocks/>
              </p:cNvGrpSpPr>
              <p:nvPr/>
            </p:nvGrpSpPr>
            <p:grpSpPr bwMode="auto">
              <a:xfrm>
                <a:off x="524" y="4196"/>
                <a:ext cx="673" cy="185"/>
                <a:chOff x="2612" y="2322"/>
                <a:chExt cx="493" cy="131"/>
              </a:xfrm>
            </p:grpSpPr>
            <p:sp>
              <p:nvSpPr>
                <p:cNvPr id="71272" name="Rectangle 152"/>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71273" name="Group 153"/>
                <p:cNvGrpSpPr>
                  <a:grpSpLocks/>
                </p:cNvGrpSpPr>
                <p:nvPr/>
              </p:nvGrpSpPr>
              <p:grpSpPr bwMode="auto">
                <a:xfrm>
                  <a:off x="2627" y="2411"/>
                  <a:ext cx="464" cy="13"/>
                  <a:chOff x="2637" y="2205"/>
                  <a:chExt cx="464" cy="13"/>
                </a:xfrm>
              </p:grpSpPr>
              <p:sp>
                <p:nvSpPr>
                  <p:cNvPr id="71283" name="Freeform 154"/>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284" name="Freeform 155"/>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285" name="Line 156"/>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71286" name="Group 157"/>
                  <p:cNvGrpSpPr>
                    <a:grpSpLocks/>
                  </p:cNvGrpSpPr>
                  <p:nvPr/>
                </p:nvGrpSpPr>
                <p:grpSpPr bwMode="auto">
                  <a:xfrm>
                    <a:off x="2703" y="2205"/>
                    <a:ext cx="56" cy="13"/>
                    <a:chOff x="2740" y="2313"/>
                    <a:chExt cx="56" cy="13"/>
                  </a:xfrm>
                </p:grpSpPr>
                <p:sp>
                  <p:nvSpPr>
                    <p:cNvPr id="71313" name="Freeform 15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14" name="Freeform 15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15" name="Line 16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1287" name="Group 161"/>
                  <p:cNvGrpSpPr>
                    <a:grpSpLocks/>
                  </p:cNvGrpSpPr>
                  <p:nvPr/>
                </p:nvGrpSpPr>
                <p:grpSpPr bwMode="auto">
                  <a:xfrm>
                    <a:off x="2760" y="2205"/>
                    <a:ext cx="56" cy="13"/>
                    <a:chOff x="2740" y="2313"/>
                    <a:chExt cx="56" cy="13"/>
                  </a:xfrm>
                </p:grpSpPr>
                <p:sp>
                  <p:nvSpPr>
                    <p:cNvPr id="71310" name="Freeform 16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11" name="Freeform 16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12" name="Line 16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1288" name="Group 165"/>
                  <p:cNvGrpSpPr>
                    <a:grpSpLocks/>
                  </p:cNvGrpSpPr>
                  <p:nvPr/>
                </p:nvGrpSpPr>
                <p:grpSpPr bwMode="auto">
                  <a:xfrm>
                    <a:off x="2817" y="2205"/>
                    <a:ext cx="56" cy="13"/>
                    <a:chOff x="2740" y="2313"/>
                    <a:chExt cx="56" cy="13"/>
                  </a:xfrm>
                </p:grpSpPr>
                <p:sp>
                  <p:nvSpPr>
                    <p:cNvPr id="71307" name="Freeform 16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08" name="Freeform 16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09" name="Line 16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1289" name="Group 169"/>
                  <p:cNvGrpSpPr>
                    <a:grpSpLocks/>
                  </p:cNvGrpSpPr>
                  <p:nvPr/>
                </p:nvGrpSpPr>
                <p:grpSpPr bwMode="auto">
                  <a:xfrm>
                    <a:off x="2874" y="2205"/>
                    <a:ext cx="56" cy="13"/>
                    <a:chOff x="2740" y="2313"/>
                    <a:chExt cx="56" cy="13"/>
                  </a:xfrm>
                </p:grpSpPr>
                <p:sp>
                  <p:nvSpPr>
                    <p:cNvPr id="71304" name="Freeform 17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05" name="Freeform 17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06" name="Line 17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1290" name="Group 173"/>
                  <p:cNvGrpSpPr>
                    <a:grpSpLocks/>
                  </p:cNvGrpSpPr>
                  <p:nvPr/>
                </p:nvGrpSpPr>
                <p:grpSpPr bwMode="auto">
                  <a:xfrm>
                    <a:off x="2931" y="2205"/>
                    <a:ext cx="56" cy="13"/>
                    <a:chOff x="2740" y="2313"/>
                    <a:chExt cx="56" cy="13"/>
                  </a:xfrm>
                </p:grpSpPr>
                <p:sp>
                  <p:nvSpPr>
                    <p:cNvPr id="71301" name="Freeform 17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02" name="Freeform 17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03" name="Line 17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1291" name="Group 177"/>
                  <p:cNvGrpSpPr>
                    <a:grpSpLocks/>
                  </p:cNvGrpSpPr>
                  <p:nvPr/>
                </p:nvGrpSpPr>
                <p:grpSpPr bwMode="auto">
                  <a:xfrm>
                    <a:off x="2988" y="2205"/>
                    <a:ext cx="56" cy="13"/>
                    <a:chOff x="2740" y="2313"/>
                    <a:chExt cx="56" cy="13"/>
                  </a:xfrm>
                </p:grpSpPr>
                <p:sp>
                  <p:nvSpPr>
                    <p:cNvPr id="71298" name="Freeform 17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299" name="Freeform 17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300" name="Line 18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1292" name="Group 181"/>
                  <p:cNvGrpSpPr>
                    <a:grpSpLocks/>
                  </p:cNvGrpSpPr>
                  <p:nvPr/>
                </p:nvGrpSpPr>
                <p:grpSpPr bwMode="auto">
                  <a:xfrm>
                    <a:off x="3045" y="2205"/>
                    <a:ext cx="56" cy="13"/>
                    <a:chOff x="2740" y="2313"/>
                    <a:chExt cx="56" cy="13"/>
                  </a:xfrm>
                </p:grpSpPr>
                <p:sp>
                  <p:nvSpPr>
                    <p:cNvPr id="71295" name="Freeform 18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296" name="Freeform 18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1297" name="Line 18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1293" name="Line 185"/>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294" name="Freeform 186"/>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71274" name="Freeform 187"/>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71275" name="Oval 188"/>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76" name="Oval 189"/>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77" name="Oval 190"/>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78" name="Oval 191"/>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79" name="Oval 192"/>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80" name="Oval 193"/>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81" name="Oval 194"/>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282" name="Oval 195"/>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grpSp>
        <p:grpSp>
          <p:nvGrpSpPr>
            <p:cNvPr id="66662" name="Group 196"/>
            <p:cNvGrpSpPr>
              <a:grpSpLocks/>
            </p:cNvGrpSpPr>
            <p:nvPr/>
          </p:nvGrpSpPr>
          <p:grpSpPr bwMode="auto">
            <a:xfrm>
              <a:off x="4422" y="1264"/>
              <a:ext cx="484" cy="73"/>
              <a:chOff x="167" y="3648"/>
              <a:chExt cx="4903" cy="851"/>
            </a:xfrm>
          </p:grpSpPr>
          <p:sp>
            <p:nvSpPr>
              <p:cNvPr id="70830" name="Rectangle 197" descr="Parchment"/>
              <p:cNvSpPr>
                <a:spLocks noChangeArrowheads="1"/>
              </p:cNvSpPr>
              <p:nvPr/>
            </p:nvSpPr>
            <p:spPr bwMode="auto">
              <a:xfrm>
                <a:off x="248" y="3736"/>
                <a:ext cx="4744" cy="720"/>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831" name="Line 198"/>
              <p:cNvSpPr>
                <a:spLocks noChangeShapeType="1"/>
              </p:cNvSpPr>
              <p:nvPr/>
            </p:nvSpPr>
            <p:spPr bwMode="auto">
              <a:xfrm>
                <a:off x="167" y="4498"/>
                <a:ext cx="490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32" name="Line 199"/>
              <p:cNvSpPr>
                <a:spLocks noChangeShapeType="1"/>
              </p:cNvSpPr>
              <p:nvPr/>
            </p:nvSpPr>
            <p:spPr bwMode="auto">
              <a:xfrm>
                <a:off x="221" y="3696"/>
                <a:ext cx="24" cy="2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33" name="Line 200"/>
              <p:cNvSpPr>
                <a:spLocks noChangeShapeType="1"/>
              </p:cNvSpPr>
              <p:nvPr/>
            </p:nvSpPr>
            <p:spPr bwMode="auto">
              <a:xfrm>
                <a:off x="209" y="3648"/>
                <a:ext cx="1" cy="3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34" name="Line 201"/>
              <p:cNvSpPr>
                <a:spLocks noChangeShapeType="1"/>
              </p:cNvSpPr>
              <p:nvPr/>
            </p:nvSpPr>
            <p:spPr bwMode="auto">
              <a:xfrm>
                <a:off x="209" y="3648"/>
                <a:ext cx="48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35" name="Line 202"/>
              <p:cNvSpPr>
                <a:spLocks noChangeShapeType="1"/>
              </p:cNvSpPr>
              <p:nvPr/>
            </p:nvSpPr>
            <p:spPr bwMode="auto">
              <a:xfrm flipV="1">
                <a:off x="5028" y="3648"/>
                <a:ext cx="1" cy="3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36" name="Line 203"/>
              <p:cNvSpPr>
                <a:spLocks noChangeShapeType="1"/>
              </p:cNvSpPr>
              <p:nvPr/>
            </p:nvSpPr>
            <p:spPr bwMode="auto">
              <a:xfrm flipV="1">
                <a:off x="5015" y="3684"/>
                <a:ext cx="13"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37" name="Line 204"/>
              <p:cNvSpPr>
                <a:spLocks noChangeShapeType="1"/>
              </p:cNvSpPr>
              <p:nvPr/>
            </p:nvSpPr>
            <p:spPr bwMode="auto">
              <a:xfrm>
                <a:off x="209" y="3684"/>
                <a:ext cx="12"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38" name="Line 205"/>
              <p:cNvSpPr>
                <a:spLocks noChangeShapeType="1"/>
              </p:cNvSpPr>
              <p:nvPr/>
            </p:nvSpPr>
            <p:spPr bwMode="auto">
              <a:xfrm flipH="1">
                <a:off x="167" y="3696"/>
                <a:ext cx="3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39" name="Line 206"/>
              <p:cNvSpPr>
                <a:spLocks noChangeShapeType="1"/>
              </p:cNvSpPr>
              <p:nvPr/>
            </p:nvSpPr>
            <p:spPr bwMode="auto">
              <a:xfrm flipH="1" flipV="1">
                <a:off x="197" y="3696"/>
                <a:ext cx="36" cy="3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40" name="Line 207"/>
              <p:cNvSpPr>
                <a:spLocks noChangeShapeType="1"/>
              </p:cNvSpPr>
              <p:nvPr/>
            </p:nvSpPr>
            <p:spPr bwMode="auto">
              <a:xfrm flipH="1">
                <a:off x="5039" y="3696"/>
                <a:ext cx="3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41" name="Line 208"/>
              <p:cNvSpPr>
                <a:spLocks noChangeShapeType="1"/>
              </p:cNvSpPr>
              <p:nvPr/>
            </p:nvSpPr>
            <p:spPr bwMode="auto">
              <a:xfrm flipH="1">
                <a:off x="5028" y="3696"/>
                <a:ext cx="1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42" name="Freeform 209"/>
              <p:cNvSpPr>
                <a:spLocks/>
              </p:cNvSpPr>
              <p:nvPr/>
            </p:nvSpPr>
            <p:spPr bwMode="auto">
              <a:xfrm>
                <a:off x="191" y="3677"/>
                <a:ext cx="18" cy="19"/>
              </a:xfrm>
              <a:custGeom>
                <a:avLst/>
                <a:gdLst>
                  <a:gd name="T0" fmla="*/ 1 w 36"/>
                  <a:gd name="T1" fmla="*/ 0 h 36"/>
                  <a:gd name="T2" fmla="*/ 1 w 36"/>
                  <a:gd name="T3" fmla="*/ 1 h 36"/>
                  <a:gd name="T4" fmla="*/ 1 w 36"/>
                  <a:gd name="T5" fmla="*/ 1 h 36"/>
                  <a:gd name="T6" fmla="*/ 1 w 36"/>
                  <a:gd name="T7" fmla="*/ 1 h 36"/>
                  <a:gd name="T8" fmla="*/ 0 w 36"/>
                  <a:gd name="T9" fmla="*/ 1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843" name="Freeform 210"/>
              <p:cNvSpPr>
                <a:spLocks/>
              </p:cNvSpPr>
              <p:nvPr/>
            </p:nvSpPr>
            <p:spPr bwMode="auto">
              <a:xfrm>
                <a:off x="167" y="3648"/>
                <a:ext cx="42" cy="48"/>
              </a:xfrm>
              <a:custGeom>
                <a:avLst/>
                <a:gdLst>
                  <a:gd name="T0" fmla="*/ 1 w 84"/>
                  <a:gd name="T1" fmla="*/ 0 h 95"/>
                  <a:gd name="T2" fmla="*/ 1 w 84"/>
                  <a:gd name="T3" fmla="*/ 1 h 95"/>
                  <a:gd name="T4" fmla="*/ 1 w 84"/>
                  <a:gd name="T5" fmla="*/ 1 h 95"/>
                  <a:gd name="T6" fmla="*/ 1 w 84"/>
                  <a:gd name="T7" fmla="*/ 1 h 95"/>
                  <a:gd name="T8" fmla="*/ 1 w 84"/>
                  <a:gd name="T9" fmla="*/ 1 h 95"/>
                  <a:gd name="T10" fmla="*/ 1 w 84"/>
                  <a:gd name="T11" fmla="*/ 1 h 95"/>
                  <a:gd name="T12" fmla="*/ 0 w 84"/>
                  <a:gd name="T13" fmla="*/ 1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844" name="Freeform 211"/>
              <p:cNvSpPr>
                <a:spLocks/>
              </p:cNvSpPr>
              <p:nvPr/>
            </p:nvSpPr>
            <p:spPr bwMode="auto">
              <a:xfrm>
                <a:off x="5028" y="3648"/>
                <a:ext cx="42" cy="48"/>
              </a:xfrm>
              <a:custGeom>
                <a:avLst/>
                <a:gdLst>
                  <a:gd name="T0" fmla="*/ 0 w 85"/>
                  <a:gd name="T1" fmla="*/ 1 h 95"/>
                  <a:gd name="T2" fmla="*/ 0 w 85"/>
                  <a:gd name="T3" fmla="*/ 1 h 95"/>
                  <a:gd name="T4" fmla="*/ 0 w 85"/>
                  <a:gd name="T5" fmla="*/ 1 h 95"/>
                  <a:gd name="T6" fmla="*/ 0 w 85"/>
                  <a:gd name="T7" fmla="*/ 1 h 95"/>
                  <a:gd name="T8" fmla="*/ 0 w 85"/>
                  <a:gd name="T9" fmla="*/ 1 h 95"/>
                  <a:gd name="T10" fmla="*/ 0 w 85"/>
                  <a:gd name="T11" fmla="*/ 1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845" name="Freeform 212"/>
              <p:cNvSpPr>
                <a:spLocks/>
              </p:cNvSpPr>
              <p:nvPr/>
            </p:nvSpPr>
            <p:spPr bwMode="auto">
              <a:xfrm>
                <a:off x="5028" y="3677"/>
                <a:ext cx="18" cy="19"/>
              </a:xfrm>
              <a:custGeom>
                <a:avLst/>
                <a:gdLst>
                  <a:gd name="T0" fmla="*/ 0 w 37"/>
                  <a:gd name="T1" fmla="*/ 1 h 36"/>
                  <a:gd name="T2" fmla="*/ 0 w 37"/>
                  <a:gd name="T3" fmla="*/ 1 h 36"/>
                  <a:gd name="T4" fmla="*/ 0 w 37"/>
                  <a:gd name="T5" fmla="*/ 1 h 36"/>
                  <a:gd name="T6" fmla="*/ 0 w 37"/>
                  <a:gd name="T7" fmla="*/ 1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846" name="Line 213"/>
              <p:cNvSpPr>
                <a:spLocks noChangeShapeType="1"/>
              </p:cNvSpPr>
              <p:nvPr/>
            </p:nvSpPr>
            <p:spPr bwMode="auto">
              <a:xfrm flipV="1">
                <a:off x="209" y="3708"/>
                <a:ext cx="1" cy="7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47" name="Line 214"/>
              <p:cNvSpPr>
                <a:spLocks noChangeShapeType="1"/>
              </p:cNvSpPr>
              <p:nvPr/>
            </p:nvSpPr>
            <p:spPr bwMode="auto">
              <a:xfrm>
                <a:off x="221" y="3696"/>
                <a:ext cx="47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48" name="Line 215"/>
              <p:cNvSpPr>
                <a:spLocks noChangeShapeType="1"/>
              </p:cNvSpPr>
              <p:nvPr/>
            </p:nvSpPr>
            <p:spPr bwMode="auto">
              <a:xfrm>
                <a:off x="5028" y="3708"/>
                <a:ext cx="1" cy="7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49" name="Line 216"/>
              <p:cNvSpPr>
                <a:spLocks noChangeShapeType="1"/>
              </p:cNvSpPr>
              <p:nvPr/>
            </p:nvSpPr>
            <p:spPr bwMode="auto">
              <a:xfrm>
                <a:off x="233" y="3732"/>
                <a:ext cx="1" cy="7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50" name="Line 217"/>
              <p:cNvSpPr>
                <a:spLocks noChangeShapeType="1"/>
              </p:cNvSpPr>
              <p:nvPr/>
            </p:nvSpPr>
            <p:spPr bwMode="auto">
              <a:xfrm flipH="1">
                <a:off x="245" y="3720"/>
                <a:ext cx="476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51" name="Line 218"/>
              <p:cNvSpPr>
                <a:spLocks noChangeShapeType="1"/>
              </p:cNvSpPr>
              <p:nvPr/>
            </p:nvSpPr>
            <p:spPr bwMode="auto">
              <a:xfrm flipV="1">
                <a:off x="5004" y="3722"/>
                <a:ext cx="1" cy="77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52" name="Line 219"/>
              <p:cNvSpPr>
                <a:spLocks noChangeShapeType="1"/>
              </p:cNvSpPr>
              <p:nvPr/>
            </p:nvSpPr>
            <p:spPr bwMode="auto">
              <a:xfrm>
                <a:off x="245" y="3744"/>
                <a:ext cx="1" cy="68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53" name="Line 220"/>
              <p:cNvSpPr>
                <a:spLocks noChangeShapeType="1"/>
              </p:cNvSpPr>
              <p:nvPr/>
            </p:nvSpPr>
            <p:spPr bwMode="auto">
              <a:xfrm flipV="1">
                <a:off x="4991" y="3744"/>
                <a:ext cx="1" cy="68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54" name="Freeform 221"/>
              <p:cNvSpPr>
                <a:spLocks noEditPoints="1"/>
              </p:cNvSpPr>
              <p:nvPr/>
            </p:nvSpPr>
            <p:spPr bwMode="auto">
              <a:xfrm>
                <a:off x="361" y="4171"/>
                <a:ext cx="60" cy="66"/>
              </a:xfrm>
              <a:custGeom>
                <a:avLst/>
                <a:gdLst>
                  <a:gd name="T0" fmla="*/ 0 w 121"/>
                  <a:gd name="T1" fmla="*/ 0 h 132"/>
                  <a:gd name="T2" fmla="*/ 0 w 121"/>
                  <a:gd name="T3" fmla="*/ 0 h 132"/>
                  <a:gd name="T4" fmla="*/ 0 w 121"/>
                  <a:gd name="T5" fmla="*/ 1 h 132"/>
                  <a:gd name="T6" fmla="*/ 0 w 121"/>
                  <a:gd name="T7" fmla="*/ 1 h 132"/>
                  <a:gd name="T8" fmla="*/ 0 w 121"/>
                  <a:gd name="T9" fmla="*/ 0 h 132"/>
                  <a:gd name="T10" fmla="*/ 0 w 121"/>
                  <a:gd name="T11" fmla="*/ 1 h 132"/>
                  <a:gd name="T12" fmla="*/ 0 w 121"/>
                  <a:gd name="T13" fmla="*/ 1 h 132"/>
                  <a:gd name="T14" fmla="*/ 0 w 121"/>
                  <a:gd name="T15" fmla="*/ 1 h 132"/>
                  <a:gd name="T16" fmla="*/ 0 w 121"/>
                  <a:gd name="T17" fmla="*/ 1 h 132"/>
                  <a:gd name="T18" fmla="*/ 0 w 121"/>
                  <a:gd name="T19" fmla="*/ 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55" name="Freeform 222"/>
              <p:cNvSpPr>
                <a:spLocks noEditPoints="1"/>
              </p:cNvSpPr>
              <p:nvPr/>
            </p:nvSpPr>
            <p:spPr bwMode="auto">
              <a:xfrm>
                <a:off x="363" y="4173"/>
                <a:ext cx="56" cy="62"/>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56" name="Freeform 223"/>
              <p:cNvSpPr>
                <a:spLocks noEditPoints="1"/>
              </p:cNvSpPr>
              <p:nvPr/>
            </p:nvSpPr>
            <p:spPr bwMode="auto">
              <a:xfrm>
                <a:off x="365" y="4175"/>
                <a:ext cx="52" cy="58"/>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57" name="Freeform 224"/>
              <p:cNvSpPr>
                <a:spLocks noEditPoints="1"/>
              </p:cNvSpPr>
              <p:nvPr/>
            </p:nvSpPr>
            <p:spPr bwMode="auto">
              <a:xfrm>
                <a:off x="366" y="4177"/>
                <a:ext cx="49" cy="54"/>
              </a:xfrm>
              <a:custGeom>
                <a:avLst/>
                <a:gdLst>
                  <a:gd name="T0" fmla="*/ 0 w 98"/>
                  <a:gd name="T1" fmla="*/ 0 h 109"/>
                  <a:gd name="T2" fmla="*/ 1 w 98"/>
                  <a:gd name="T3" fmla="*/ 0 h 109"/>
                  <a:gd name="T4" fmla="*/ 1 w 98"/>
                  <a:gd name="T5" fmla="*/ 0 h 109"/>
                  <a:gd name="T6" fmla="*/ 0 w 98"/>
                  <a:gd name="T7" fmla="*/ 0 h 109"/>
                  <a:gd name="T8" fmla="*/ 0 w 98"/>
                  <a:gd name="T9" fmla="*/ 0 h 109"/>
                  <a:gd name="T10" fmla="*/ 1 w 98"/>
                  <a:gd name="T11" fmla="*/ 0 h 109"/>
                  <a:gd name="T12" fmla="*/ 1 w 98"/>
                  <a:gd name="T13" fmla="*/ 0 h 109"/>
                  <a:gd name="T14" fmla="*/ 1 w 98"/>
                  <a:gd name="T15" fmla="*/ 0 h 109"/>
                  <a:gd name="T16" fmla="*/ 1 w 98"/>
                  <a:gd name="T17" fmla="*/ 0 h 109"/>
                  <a:gd name="T18" fmla="*/ 1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58" name="Freeform 225"/>
              <p:cNvSpPr>
                <a:spLocks noEditPoints="1"/>
              </p:cNvSpPr>
              <p:nvPr/>
            </p:nvSpPr>
            <p:spPr bwMode="auto">
              <a:xfrm>
                <a:off x="368" y="4179"/>
                <a:ext cx="45" cy="51"/>
              </a:xfrm>
              <a:custGeom>
                <a:avLst/>
                <a:gdLst>
                  <a:gd name="T0" fmla="*/ 0 w 90"/>
                  <a:gd name="T1" fmla="*/ 0 h 101"/>
                  <a:gd name="T2" fmla="*/ 1 w 90"/>
                  <a:gd name="T3" fmla="*/ 0 h 101"/>
                  <a:gd name="T4" fmla="*/ 1 w 90"/>
                  <a:gd name="T5" fmla="*/ 1 h 101"/>
                  <a:gd name="T6" fmla="*/ 0 w 90"/>
                  <a:gd name="T7" fmla="*/ 1 h 101"/>
                  <a:gd name="T8" fmla="*/ 0 w 90"/>
                  <a:gd name="T9" fmla="*/ 0 h 101"/>
                  <a:gd name="T10" fmla="*/ 1 w 90"/>
                  <a:gd name="T11" fmla="*/ 1 h 101"/>
                  <a:gd name="T12" fmla="*/ 1 w 90"/>
                  <a:gd name="T13" fmla="*/ 1 h 101"/>
                  <a:gd name="T14" fmla="*/ 1 w 90"/>
                  <a:gd name="T15" fmla="*/ 1 h 101"/>
                  <a:gd name="T16" fmla="*/ 1 w 90"/>
                  <a:gd name="T17" fmla="*/ 1 h 101"/>
                  <a:gd name="T18" fmla="*/ 1 w 90"/>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59" name="Freeform 226"/>
              <p:cNvSpPr>
                <a:spLocks noEditPoints="1"/>
              </p:cNvSpPr>
              <p:nvPr/>
            </p:nvSpPr>
            <p:spPr bwMode="auto">
              <a:xfrm>
                <a:off x="369" y="4181"/>
                <a:ext cx="44" cy="47"/>
              </a:xfrm>
              <a:custGeom>
                <a:avLst/>
                <a:gdLst>
                  <a:gd name="T0" fmla="*/ 0 w 86"/>
                  <a:gd name="T1" fmla="*/ 0 h 94"/>
                  <a:gd name="T2" fmla="*/ 1 w 86"/>
                  <a:gd name="T3" fmla="*/ 0 h 94"/>
                  <a:gd name="T4" fmla="*/ 1 w 86"/>
                  <a:gd name="T5" fmla="*/ 1 h 94"/>
                  <a:gd name="T6" fmla="*/ 0 w 86"/>
                  <a:gd name="T7" fmla="*/ 1 h 94"/>
                  <a:gd name="T8" fmla="*/ 0 w 86"/>
                  <a:gd name="T9" fmla="*/ 0 h 94"/>
                  <a:gd name="T10" fmla="*/ 1 w 86"/>
                  <a:gd name="T11" fmla="*/ 1 h 94"/>
                  <a:gd name="T12" fmla="*/ 1 w 86"/>
                  <a:gd name="T13" fmla="*/ 1 h 94"/>
                  <a:gd name="T14" fmla="*/ 1 w 86"/>
                  <a:gd name="T15" fmla="*/ 1 h 94"/>
                  <a:gd name="T16" fmla="*/ 1 w 86"/>
                  <a:gd name="T17" fmla="*/ 1 h 94"/>
                  <a:gd name="T18" fmla="*/ 1 w 86"/>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0" name="Freeform 227"/>
              <p:cNvSpPr>
                <a:spLocks noEditPoints="1"/>
              </p:cNvSpPr>
              <p:nvPr/>
            </p:nvSpPr>
            <p:spPr bwMode="auto">
              <a:xfrm>
                <a:off x="371" y="4183"/>
                <a:ext cx="40" cy="43"/>
              </a:xfrm>
              <a:custGeom>
                <a:avLst/>
                <a:gdLst>
                  <a:gd name="T0" fmla="*/ 0 w 78"/>
                  <a:gd name="T1" fmla="*/ 0 h 86"/>
                  <a:gd name="T2" fmla="*/ 1 w 78"/>
                  <a:gd name="T3" fmla="*/ 0 h 86"/>
                  <a:gd name="T4" fmla="*/ 1 w 78"/>
                  <a:gd name="T5" fmla="*/ 1 h 86"/>
                  <a:gd name="T6" fmla="*/ 0 w 78"/>
                  <a:gd name="T7" fmla="*/ 1 h 86"/>
                  <a:gd name="T8" fmla="*/ 0 w 78"/>
                  <a:gd name="T9" fmla="*/ 0 h 86"/>
                  <a:gd name="T10" fmla="*/ 1 w 78"/>
                  <a:gd name="T11" fmla="*/ 1 h 86"/>
                  <a:gd name="T12" fmla="*/ 1 w 78"/>
                  <a:gd name="T13" fmla="*/ 1 h 86"/>
                  <a:gd name="T14" fmla="*/ 1 w 78"/>
                  <a:gd name="T15" fmla="*/ 1 h 86"/>
                  <a:gd name="T16" fmla="*/ 1 w 78"/>
                  <a:gd name="T17" fmla="*/ 1 h 86"/>
                  <a:gd name="T18" fmla="*/ 1 w 78"/>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1" name="Freeform 228"/>
              <p:cNvSpPr>
                <a:spLocks noEditPoints="1"/>
              </p:cNvSpPr>
              <p:nvPr/>
            </p:nvSpPr>
            <p:spPr bwMode="auto">
              <a:xfrm>
                <a:off x="373" y="4185"/>
                <a:ext cx="36" cy="39"/>
              </a:xfrm>
              <a:custGeom>
                <a:avLst/>
                <a:gdLst>
                  <a:gd name="T0" fmla="*/ 0 w 71"/>
                  <a:gd name="T1" fmla="*/ 0 h 79"/>
                  <a:gd name="T2" fmla="*/ 1 w 71"/>
                  <a:gd name="T3" fmla="*/ 0 h 79"/>
                  <a:gd name="T4" fmla="*/ 1 w 71"/>
                  <a:gd name="T5" fmla="*/ 0 h 79"/>
                  <a:gd name="T6" fmla="*/ 0 w 71"/>
                  <a:gd name="T7" fmla="*/ 0 h 79"/>
                  <a:gd name="T8" fmla="*/ 0 w 71"/>
                  <a:gd name="T9" fmla="*/ 0 h 79"/>
                  <a:gd name="T10" fmla="*/ 1 w 71"/>
                  <a:gd name="T11" fmla="*/ 0 h 79"/>
                  <a:gd name="T12" fmla="*/ 1 w 71"/>
                  <a:gd name="T13" fmla="*/ 0 h 79"/>
                  <a:gd name="T14" fmla="*/ 1 w 71"/>
                  <a:gd name="T15" fmla="*/ 0 h 79"/>
                  <a:gd name="T16" fmla="*/ 1 w 71"/>
                  <a:gd name="T17" fmla="*/ 0 h 79"/>
                  <a:gd name="T18" fmla="*/ 1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2" name="Freeform 229"/>
              <p:cNvSpPr>
                <a:spLocks noEditPoints="1"/>
              </p:cNvSpPr>
              <p:nvPr/>
            </p:nvSpPr>
            <p:spPr bwMode="auto">
              <a:xfrm>
                <a:off x="375" y="4186"/>
                <a:ext cx="32" cy="36"/>
              </a:xfrm>
              <a:custGeom>
                <a:avLst/>
                <a:gdLst>
                  <a:gd name="T0" fmla="*/ 0 w 63"/>
                  <a:gd name="T1" fmla="*/ 0 h 71"/>
                  <a:gd name="T2" fmla="*/ 1 w 63"/>
                  <a:gd name="T3" fmla="*/ 0 h 71"/>
                  <a:gd name="T4" fmla="*/ 1 w 63"/>
                  <a:gd name="T5" fmla="*/ 1 h 71"/>
                  <a:gd name="T6" fmla="*/ 0 w 63"/>
                  <a:gd name="T7" fmla="*/ 1 h 71"/>
                  <a:gd name="T8" fmla="*/ 0 w 63"/>
                  <a:gd name="T9" fmla="*/ 0 h 71"/>
                  <a:gd name="T10" fmla="*/ 1 w 63"/>
                  <a:gd name="T11" fmla="*/ 1 h 71"/>
                  <a:gd name="T12" fmla="*/ 1 w 63"/>
                  <a:gd name="T13" fmla="*/ 1 h 71"/>
                  <a:gd name="T14" fmla="*/ 1 w 63"/>
                  <a:gd name="T15" fmla="*/ 1 h 71"/>
                  <a:gd name="T16" fmla="*/ 1 w 63"/>
                  <a:gd name="T17" fmla="*/ 1 h 71"/>
                  <a:gd name="T18" fmla="*/ 1 w 63"/>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3" name="Freeform 230"/>
              <p:cNvSpPr>
                <a:spLocks noEditPoints="1"/>
              </p:cNvSpPr>
              <p:nvPr/>
            </p:nvSpPr>
            <p:spPr bwMode="auto">
              <a:xfrm>
                <a:off x="377" y="4188"/>
                <a:ext cx="28" cy="32"/>
              </a:xfrm>
              <a:custGeom>
                <a:avLst/>
                <a:gdLst>
                  <a:gd name="T0" fmla="*/ 0 w 56"/>
                  <a:gd name="T1" fmla="*/ 0 h 63"/>
                  <a:gd name="T2" fmla="*/ 1 w 56"/>
                  <a:gd name="T3" fmla="*/ 0 h 63"/>
                  <a:gd name="T4" fmla="*/ 1 w 56"/>
                  <a:gd name="T5" fmla="*/ 1 h 63"/>
                  <a:gd name="T6" fmla="*/ 0 w 56"/>
                  <a:gd name="T7" fmla="*/ 1 h 63"/>
                  <a:gd name="T8" fmla="*/ 0 w 56"/>
                  <a:gd name="T9" fmla="*/ 0 h 63"/>
                  <a:gd name="T10" fmla="*/ 1 w 56"/>
                  <a:gd name="T11" fmla="*/ 1 h 63"/>
                  <a:gd name="T12" fmla="*/ 1 w 56"/>
                  <a:gd name="T13" fmla="*/ 1 h 63"/>
                  <a:gd name="T14" fmla="*/ 1 w 56"/>
                  <a:gd name="T15" fmla="*/ 1 h 63"/>
                  <a:gd name="T16" fmla="*/ 1 w 56"/>
                  <a:gd name="T17" fmla="*/ 1 h 63"/>
                  <a:gd name="T18" fmla="*/ 1 w 56"/>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4" name="Freeform 231"/>
              <p:cNvSpPr>
                <a:spLocks noEditPoints="1"/>
              </p:cNvSpPr>
              <p:nvPr/>
            </p:nvSpPr>
            <p:spPr bwMode="auto">
              <a:xfrm>
                <a:off x="379" y="4190"/>
                <a:ext cx="24" cy="28"/>
              </a:xfrm>
              <a:custGeom>
                <a:avLst/>
                <a:gdLst>
                  <a:gd name="T0" fmla="*/ 0 w 48"/>
                  <a:gd name="T1" fmla="*/ 0 h 55"/>
                  <a:gd name="T2" fmla="*/ 1 w 48"/>
                  <a:gd name="T3" fmla="*/ 0 h 55"/>
                  <a:gd name="T4" fmla="*/ 1 w 48"/>
                  <a:gd name="T5" fmla="*/ 1 h 55"/>
                  <a:gd name="T6" fmla="*/ 0 w 48"/>
                  <a:gd name="T7" fmla="*/ 1 h 55"/>
                  <a:gd name="T8" fmla="*/ 0 w 48"/>
                  <a:gd name="T9" fmla="*/ 0 h 55"/>
                  <a:gd name="T10" fmla="*/ 1 w 48"/>
                  <a:gd name="T11" fmla="*/ 1 h 55"/>
                  <a:gd name="T12" fmla="*/ 1 w 48"/>
                  <a:gd name="T13" fmla="*/ 1 h 55"/>
                  <a:gd name="T14" fmla="*/ 1 w 48"/>
                  <a:gd name="T15" fmla="*/ 1 h 55"/>
                  <a:gd name="T16" fmla="*/ 1 w 48"/>
                  <a:gd name="T17" fmla="*/ 1 h 55"/>
                  <a:gd name="T18" fmla="*/ 1 w 48"/>
                  <a:gd name="T19" fmla="*/ 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5" name="Freeform 232"/>
              <p:cNvSpPr>
                <a:spLocks noEditPoints="1"/>
              </p:cNvSpPr>
              <p:nvPr/>
            </p:nvSpPr>
            <p:spPr bwMode="auto">
              <a:xfrm>
                <a:off x="380" y="4192"/>
                <a:ext cx="22" cy="24"/>
              </a:xfrm>
              <a:custGeom>
                <a:avLst/>
                <a:gdLst>
                  <a:gd name="T0" fmla="*/ 0 w 44"/>
                  <a:gd name="T1" fmla="*/ 0 h 48"/>
                  <a:gd name="T2" fmla="*/ 1 w 44"/>
                  <a:gd name="T3" fmla="*/ 0 h 48"/>
                  <a:gd name="T4" fmla="*/ 1 w 44"/>
                  <a:gd name="T5" fmla="*/ 1 h 48"/>
                  <a:gd name="T6" fmla="*/ 0 w 44"/>
                  <a:gd name="T7" fmla="*/ 1 h 48"/>
                  <a:gd name="T8" fmla="*/ 0 w 44"/>
                  <a:gd name="T9" fmla="*/ 0 h 48"/>
                  <a:gd name="T10" fmla="*/ 1 w 44"/>
                  <a:gd name="T11" fmla="*/ 1 h 48"/>
                  <a:gd name="T12" fmla="*/ 1 w 44"/>
                  <a:gd name="T13" fmla="*/ 1 h 48"/>
                  <a:gd name="T14" fmla="*/ 1 w 44"/>
                  <a:gd name="T15" fmla="*/ 1 h 48"/>
                  <a:gd name="T16" fmla="*/ 1 w 44"/>
                  <a:gd name="T17" fmla="*/ 1 h 48"/>
                  <a:gd name="T18" fmla="*/ 1 w 4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6" name="Freeform 233"/>
              <p:cNvSpPr>
                <a:spLocks noEditPoints="1"/>
              </p:cNvSpPr>
              <p:nvPr/>
            </p:nvSpPr>
            <p:spPr bwMode="auto">
              <a:xfrm>
                <a:off x="382" y="4194"/>
                <a:ext cx="18" cy="20"/>
              </a:xfrm>
              <a:custGeom>
                <a:avLst/>
                <a:gdLst>
                  <a:gd name="T0" fmla="*/ 0 w 36"/>
                  <a:gd name="T1" fmla="*/ 0 h 40"/>
                  <a:gd name="T2" fmla="*/ 1 w 36"/>
                  <a:gd name="T3" fmla="*/ 0 h 40"/>
                  <a:gd name="T4" fmla="*/ 1 w 36"/>
                  <a:gd name="T5" fmla="*/ 1 h 40"/>
                  <a:gd name="T6" fmla="*/ 0 w 36"/>
                  <a:gd name="T7" fmla="*/ 1 h 40"/>
                  <a:gd name="T8" fmla="*/ 0 w 36"/>
                  <a:gd name="T9" fmla="*/ 0 h 40"/>
                  <a:gd name="T10" fmla="*/ 1 w 36"/>
                  <a:gd name="T11" fmla="*/ 1 h 40"/>
                  <a:gd name="T12" fmla="*/ 1 w 36"/>
                  <a:gd name="T13" fmla="*/ 1 h 40"/>
                  <a:gd name="T14" fmla="*/ 1 w 36"/>
                  <a:gd name="T15" fmla="*/ 1 h 40"/>
                  <a:gd name="T16" fmla="*/ 1 w 36"/>
                  <a:gd name="T17" fmla="*/ 1 h 40"/>
                  <a:gd name="T18" fmla="*/ 1 w 3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7" name="Freeform 234"/>
              <p:cNvSpPr>
                <a:spLocks noEditPoints="1"/>
              </p:cNvSpPr>
              <p:nvPr/>
            </p:nvSpPr>
            <p:spPr bwMode="auto">
              <a:xfrm>
                <a:off x="384" y="4196"/>
                <a:ext cx="14" cy="16"/>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8" name="Freeform 235"/>
              <p:cNvSpPr>
                <a:spLocks noEditPoints="1"/>
              </p:cNvSpPr>
              <p:nvPr/>
            </p:nvSpPr>
            <p:spPr bwMode="auto">
              <a:xfrm>
                <a:off x="386" y="4198"/>
                <a:ext cx="10" cy="12"/>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69" name="Freeform 236"/>
              <p:cNvSpPr>
                <a:spLocks noEditPoints="1"/>
              </p:cNvSpPr>
              <p:nvPr/>
            </p:nvSpPr>
            <p:spPr bwMode="auto">
              <a:xfrm>
                <a:off x="388" y="4200"/>
                <a:ext cx="6" cy="8"/>
              </a:xfrm>
              <a:custGeom>
                <a:avLst/>
                <a:gdLst>
                  <a:gd name="T0" fmla="*/ 0 w 14"/>
                  <a:gd name="T1" fmla="*/ 0 h 15"/>
                  <a:gd name="T2" fmla="*/ 0 w 14"/>
                  <a:gd name="T3" fmla="*/ 0 h 15"/>
                  <a:gd name="T4" fmla="*/ 0 w 14"/>
                  <a:gd name="T5" fmla="*/ 1 h 15"/>
                  <a:gd name="T6" fmla="*/ 0 w 14"/>
                  <a:gd name="T7" fmla="*/ 1 h 15"/>
                  <a:gd name="T8" fmla="*/ 0 w 14"/>
                  <a:gd name="T9" fmla="*/ 0 h 15"/>
                  <a:gd name="T10" fmla="*/ 0 w 14"/>
                  <a:gd name="T11" fmla="*/ 1 h 15"/>
                  <a:gd name="T12" fmla="*/ 0 w 14"/>
                  <a:gd name="T13" fmla="*/ 1 h 15"/>
                  <a:gd name="T14" fmla="*/ 0 w 14"/>
                  <a:gd name="T15" fmla="*/ 1 h 15"/>
                  <a:gd name="T16" fmla="*/ 0 w 14"/>
                  <a:gd name="T17" fmla="*/ 1 h 15"/>
                  <a:gd name="T18" fmla="*/ 0 w 14"/>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0" name="Freeform 237"/>
              <p:cNvSpPr>
                <a:spLocks noEditPoints="1"/>
              </p:cNvSpPr>
              <p:nvPr/>
            </p:nvSpPr>
            <p:spPr bwMode="auto">
              <a:xfrm>
                <a:off x="389" y="4202"/>
                <a:ext cx="3" cy="4"/>
              </a:xfrm>
              <a:custGeom>
                <a:avLst/>
                <a:gdLst>
                  <a:gd name="T0" fmla="*/ 0 w 6"/>
                  <a:gd name="T1" fmla="*/ 0 h 7"/>
                  <a:gd name="T2" fmla="*/ 1 w 6"/>
                  <a:gd name="T3" fmla="*/ 0 h 7"/>
                  <a:gd name="T4" fmla="*/ 1 w 6"/>
                  <a:gd name="T5" fmla="*/ 1 h 7"/>
                  <a:gd name="T6" fmla="*/ 0 w 6"/>
                  <a:gd name="T7" fmla="*/ 1 h 7"/>
                  <a:gd name="T8" fmla="*/ 0 w 6"/>
                  <a:gd name="T9" fmla="*/ 0 h 7"/>
                  <a:gd name="T10" fmla="*/ 1 w 6"/>
                  <a:gd name="T11" fmla="*/ 1 h 7"/>
                  <a:gd name="T12" fmla="*/ 1 w 6"/>
                  <a:gd name="T13" fmla="*/ 1 h 7"/>
                  <a:gd name="T14" fmla="*/ 1 w 6"/>
                  <a:gd name="T15" fmla="*/ 1 h 7"/>
                  <a:gd name="T16" fmla="*/ 1 w 6"/>
                  <a:gd name="T17" fmla="*/ 1 h 7"/>
                  <a:gd name="T18" fmla="*/ 1 w 6"/>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1" name="Freeform 238"/>
              <p:cNvSpPr>
                <a:spLocks/>
              </p:cNvSpPr>
              <p:nvPr/>
            </p:nvSpPr>
            <p:spPr bwMode="auto">
              <a:xfrm>
                <a:off x="362" y="4171"/>
                <a:ext cx="59" cy="66"/>
              </a:xfrm>
              <a:custGeom>
                <a:avLst/>
                <a:gdLst>
                  <a:gd name="T0" fmla="*/ 0 w 119"/>
                  <a:gd name="T1" fmla="*/ 1 h 132"/>
                  <a:gd name="T2" fmla="*/ 0 w 119"/>
                  <a:gd name="T3" fmla="*/ 1 h 132"/>
                  <a:gd name="T4" fmla="*/ 0 w 119"/>
                  <a:gd name="T5" fmla="*/ 1 h 132"/>
                  <a:gd name="T6" fmla="*/ 0 w 119"/>
                  <a:gd name="T7" fmla="*/ 1 h 132"/>
                  <a:gd name="T8" fmla="*/ 0 w 119"/>
                  <a:gd name="T9" fmla="*/ 1 h 132"/>
                  <a:gd name="T10" fmla="*/ 0 w 119"/>
                  <a:gd name="T11" fmla="*/ 1 h 132"/>
                  <a:gd name="T12" fmla="*/ 0 w 119"/>
                  <a:gd name="T13" fmla="*/ 1 h 132"/>
                  <a:gd name="T14" fmla="*/ 0 w 119"/>
                  <a:gd name="T15" fmla="*/ 1 h 132"/>
                  <a:gd name="T16" fmla="*/ 0 w 119"/>
                  <a:gd name="T17" fmla="*/ 1 h 132"/>
                  <a:gd name="T18" fmla="*/ 0 w 119"/>
                  <a:gd name="T19" fmla="*/ 1 h 132"/>
                  <a:gd name="T20" fmla="*/ 0 w 119"/>
                  <a:gd name="T21" fmla="*/ 1 h 132"/>
                  <a:gd name="T22" fmla="*/ 0 w 119"/>
                  <a:gd name="T23" fmla="*/ 1 h 132"/>
                  <a:gd name="T24" fmla="*/ 0 w 119"/>
                  <a:gd name="T25" fmla="*/ 1 h 132"/>
                  <a:gd name="T26" fmla="*/ 0 w 119"/>
                  <a:gd name="T27" fmla="*/ 1 h 132"/>
                  <a:gd name="T28" fmla="*/ 0 w 119"/>
                  <a:gd name="T29" fmla="*/ 0 h 132"/>
                  <a:gd name="T30" fmla="*/ 0 w 119"/>
                  <a:gd name="T31" fmla="*/ 1 h 132"/>
                  <a:gd name="T32" fmla="*/ 0 w 119"/>
                  <a:gd name="T33" fmla="*/ 1 h 132"/>
                  <a:gd name="T34" fmla="*/ 0 w 119"/>
                  <a:gd name="T35" fmla="*/ 1 h 132"/>
                  <a:gd name="T36" fmla="*/ 0 w 119"/>
                  <a:gd name="T37" fmla="*/ 1 h 132"/>
                  <a:gd name="T38" fmla="*/ 0 w 119"/>
                  <a:gd name="T39" fmla="*/ 1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2" name="Freeform 239"/>
              <p:cNvSpPr>
                <a:spLocks noEditPoints="1"/>
              </p:cNvSpPr>
              <p:nvPr/>
            </p:nvSpPr>
            <p:spPr bwMode="auto">
              <a:xfrm>
                <a:off x="361" y="4171"/>
                <a:ext cx="60" cy="66"/>
              </a:xfrm>
              <a:custGeom>
                <a:avLst/>
                <a:gdLst>
                  <a:gd name="T0" fmla="*/ 0 w 121"/>
                  <a:gd name="T1" fmla="*/ 0 h 132"/>
                  <a:gd name="T2" fmla="*/ 0 w 121"/>
                  <a:gd name="T3" fmla="*/ 0 h 132"/>
                  <a:gd name="T4" fmla="*/ 0 w 121"/>
                  <a:gd name="T5" fmla="*/ 1 h 132"/>
                  <a:gd name="T6" fmla="*/ 0 w 121"/>
                  <a:gd name="T7" fmla="*/ 1 h 132"/>
                  <a:gd name="T8" fmla="*/ 0 w 121"/>
                  <a:gd name="T9" fmla="*/ 0 h 132"/>
                  <a:gd name="T10" fmla="*/ 0 w 121"/>
                  <a:gd name="T11" fmla="*/ 1 h 132"/>
                  <a:gd name="T12" fmla="*/ 0 w 121"/>
                  <a:gd name="T13" fmla="*/ 1 h 132"/>
                  <a:gd name="T14" fmla="*/ 0 w 121"/>
                  <a:gd name="T15" fmla="*/ 1 h 132"/>
                  <a:gd name="T16" fmla="*/ 0 w 121"/>
                  <a:gd name="T17" fmla="*/ 1 h 132"/>
                  <a:gd name="T18" fmla="*/ 0 w 121"/>
                  <a:gd name="T19" fmla="*/ 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3" name="Freeform 240"/>
              <p:cNvSpPr>
                <a:spLocks noEditPoints="1"/>
              </p:cNvSpPr>
              <p:nvPr/>
            </p:nvSpPr>
            <p:spPr bwMode="auto">
              <a:xfrm>
                <a:off x="363" y="4173"/>
                <a:ext cx="56" cy="62"/>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4" name="Freeform 241"/>
              <p:cNvSpPr>
                <a:spLocks noEditPoints="1"/>
              </p:cNvSpPr>
              <p:nvPr/>
            </p:nvSpPr>
            <p:spPr bwMode="auto">
              <a:xfrm>
                <a:off x="365" y="4175"/>
                <a:ext cx="52" cy="58"/>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5" name="Freeform 242"/>
              <p:cNvSpPr>
                <a:spLocks noEditPoints="1"/>
              </p:cNvSpPr>
              <p:nvPr/>
            </p:nvSpPr>
            <p:spPr bwMode="auto">
              <a:xfrm>
                <a:off x="366" y="4177"/>
                <a:ext cx="49" cy="54"/>
              </a:xfrm>
              <a:custGeom>
                <a:avLst/>
                <a:gdLst>
                  <a:gd name="T0" fmla="*/ 0 w 98"/>
                  <a:gd name="T1" fmla="*/ 0 h 109"/>
                  <a:gd name="T2" fmla="*/ 1 w 98"/>
                  <a:gd name="T3" fmla="*/ 0 h 109"/>
                  <a:gd name="T4" fmla="*/ 1 w 98"/>
                  <a:gd name="T5" fmla="*/ 0 h 109"/>
                  <a:gd name="T6" fmla="*/ 0 w 98"/>
                  <a:gd name="T7" fmla="*/ 0 h 109"/>
                  <a:gd name="T8" fmla="*/ 0 w 98"/>
                  <a:gd name="T9" fmla="*/ 0 h 109"/>
                  <a:gd name="T10" fmla="*/ 1 w 98"/>
                  <a:gd name="T11" fmla="*/ 0 h 109"/>
                  <a:gd name="T12" fmla="*/ 1 w 98"/>
                  <a:gd name="T13" fmla="*/ 0 h 109"/>
                  <a:gd name="T14" fmla="*/ 1 w 98"/>
                  <a:gd name="T15" fmla="*/ 0 h 109"/>
                  <a:gd name="T16" fmla="*/ 1 w 98"/>
                  <a:gd name="T17" fmla="*/ 0 h 109"/>
                  <a:gd name="T18" fmla="*/ 1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6" name="Freeform 243"/>
              <p:cNvSpPr>
                <a:spLocks noEditPoints="1"/>
              </p:cNvSpPr>
              <p:nvPr/>
            </p:nvSpPr>
            <p:spPr bwMode="auto">
              <a:xfrm>
                <a:off x="368" y="4179"/>
                <a:ext cx="45" cy="51"/>
              </a:xfrm>
              <a:custGeom>
                <a:avLst/>
                <a:gdLst>
                  <a:gd name="T0" fmla="*/ 0 w 90"/>
                  <a:gd name="T1" fmla="*/ 0 h 101"/>
                  <a:gd name="T2" fmla="*/ 1 w 90"/>
                  <a:gd name="T3" fmla="*/ 0 h 101"/>
                  <a:gd name="T4" fmla="*/ 1 w 90"/>
                  <a:gd name="T5" fmla="*/ 1 h 101"/>
                  <a:gd name="T6" fmla="*/ 0 w 90"/>
                  <a:gd name="T7" fmla="*/ 1 h 101"/>
                  <a:gd name="T8" fmla="*/ 0 w 90"/>
                  <a:gd name="T9" fmla="*/ 0 h 101"/>
                  <a:gd name="T10" fmla="*/ 1 w 90"/>
                  <a:gd name="T11" fmla="*/ 1 h 101"/>
                  <a:gd name="T12" fmla="*/ 1 w 90"/>
                  <a:gd name="T13" fmla="*/ 1 h 101"/>
                  <a:gd name="T14" fmla="*/ 1 w 90"/>
                  <a:gd name="T15" fmla="*/ 1 h 101"/>
                  <a:gd name="T16" fmla="*/ 1 w 90"/>
                  <a:gd name="T17" fmla="*/ 1 h 101"/>
                  <a:gd name="T18" fmla="*/ 1 w 90"/>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7" name="Freeform 244"/>
              <p:cNvSpPr>
                <a:spLocks noEditPoints="1"/>
              </p:cNvSpPr>
              <p:nvPr/>
            </p:nvSpPr>
            <p:spPr bwMode="auto">
              <a:xfrm>
                <a:off x="369" y="4181"/>
                <a:ext cx="44" cy="47"/>
              </a:xfrm>
              <a:custGeom>
                <a:avLst/>
                <a:gdLst>
                  <a:gd name="T0" fmla="*/ 0 w 86"/>
                  <a:gd name="T1" fmla="*/ 0 h 94"/>
                  <a:gd name="T2" fmla="*/ 1 w 86"/>
                  <a:gd name="T3" fmla="*/ 0 h 94"/>
                  <a:gd name="T4" fmla="*/ 1 w 86"/>
                  <a:gd name="T5" fmla="*/ 1 h 94"/>
                  <a:gd name="T6" fmla="*/ 0 w 86"/>
                  <a:gd name="T7" fmla="*/ 1 h 94"/>
                  <a:gd name="T8" fmla="*/ 0 w 86"/>
                  <a:gd name="T9" fmla="*/ 0 h 94"/>
                  <a:gd name="T10" fmla="*/ 1 w 86"/>
                  <a:gd name="T11" fmla="*/ 1 h 94"/>
                  <a:gd name="T12" fmla="*/ 1 w 86"/>
                  <a:gd name="T13" fmla="*/ 1 h 94"/>
                  <a:gd name="T14" fmla="*/ 1 w 86"/>
                  <a:gd name="T15" fmla="*/ 1 h 94"/>
                  <a:gd name="T16" fmla="*/ 1 w 86"/>
                  <a:gd name="T17" fmla="*/ 1 h 94"/>
                  <a:gd name="T18" fmla="*/ 1 w 86"/>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8" name="Freeform 245"/>
              <p:cNvSpPr>
                <a:spLocks noEditPoints="1"/>
              </p:cNvSpPr>
              <p:nvPr/>
            </p:nvSpPr>
            <p:spPr bwMode="auto">
              <a:xfrm>
                <a:off x="371" y="4183"/>
                <a:ext cx="40" cy="43"/>
              </a:xfrm>
              <a:custGeom>
                <a:avLst/>
                <a:gdLst>
                  <a:gd name="T0" fmla="*/ 0 w 78"/>
                  <a:gd name="T1" fmla="*/ 0 h 86"/>
                  <a:gd name="T2" fmla="*/ 1 w 78"/>
                  <a:gd name="T3" fmla="*/ 0 h 86"/>
                  <a:gd name="T4" fmla="*/ 1 w 78"/>
                  <a:gd name="T5" fmla="*/ 1 h 86"/>
                  <a:gd name="T6" fmla="*/ 0 w 78"/>
                  <a:gd name="T7" fmla="*/ 1 h 86"/>
                  <a:gd name="T8" fmla="*/ 0 w 78"/>
                  <a:gd name="T9" fmla="*/ 0 h 86"/>
                  <a:gd name="T10" fmla="*/ 1 w 78"/>
                  <a:gd name="T11" fmla="*/ 1 h 86"/>
                  <a:gd name="T12" fmla="*/ 1 w 78"/>
                  <a:gd name="T13" fmla="*/ 1 h 86"/>
                  <a:gd name="T14" fmla="*/ 1 w 78"/>
                  <a:gd name="T15" fmla="*/ 1 h 86"/>
                  <a:gd name="T16" fmla="*/ 1 w 78"/>
                  <a:gd name="T17" fmla="*/ 1 h 86"/>
                  <a:gd name="T18" fmla="*/ 1 w 78"/>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79" name="Freeform 246"/>
              <p:cNvSpPr>
                <a:spLocks noEditPoints="1"/>
              </p:cNvSpPr>
              <p:nvPr/>
            </p:nvSpPr>
            <p:spPr bwMode="auto">
              <a:xfrm>
                <a:off x="373" y="4185"/>
                <a:ext cx="36" cy="39"/>
              </a:xfrm>
              <a:custGeom>
                <a:avLst/>
                <a:gdLst>
                  <a:gd name="T0" fmla="*/ 0 w 71"/>
                  <a:gd name="T1" fmla="*/ 0 h 79"/>
                  <a:gd name="T2" fmla="*/ 1 w 71"/>
                  <a:gd name="T3" fmla="*/ 0 h 79"/>
                  <a:gd name="T4" fmla="*/ 1 w 71"/>
                  <a:gd name="T5" fmla="*/ 0 h 79"/>
                  <a:gd name="T6" fmla="*/ 0 w 71"/>
                  <a:gd name="T7" fmla="*/ 0 h 79"/>
                  <a:gd name="T8" fmla="*/ 0 w 71"/>
                  <a:gd name="T9" fmla="*/ 0 h 79"/>
                  <a:gd name="T10" fmla="*/ 1 w 71"/>
                  <a:gd name="T11" fmla="*/ 0 h 79"/>
                  <a:gd name="T12" fmla="*/ 1 w 71"/>
                  <a:gd name="T13" fmla="*/ 0 h 79"/>
                  <a:gd name="T14" fmla="*/ 1 w 71"/>
                  <a:gd name="T15" fmla="*/ 0 h 79"/>
                  <a:gd name="T16" fmla="*/ 1 w 71"/>
                  <a:gd name="T17" fmla="*/ 0 h 79"/>
                  <a:gd name="T18" fmla="*/ 1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0" name="Freeform 247"/>
              <p:cNvSpPr>
                <a:spLocks noEditPoints="1"/>
              </p:cNvSpPr>
              <p:nvPr/>
            </p:nvSpPr>
            <p:spPr bwMode="auto">
              <a:xfrm>
                <a:off x="375" y="4186"/>
                <a:ext cx="32" cy="36"/>
              </a:xfrm>
              <a:custGeom>
                <a:avLst/>
                <a:gdLst>
                  <a:gd name="T0" fmla="*/ 0 w 63"/>
                  <a:gd name="T1" fmla="*/ 0 h 71"/>
                  <a:gd name="T2" fmla="*/ 1 w 63"/>
                  <a:gd name="T3" fmla="*/ 0 h 71"/>
                  <a:gd name="T4" fmla="*/ 1 w 63"/>
                  <a:gd name="T5" fmla="*/ 1 h 71"/>
                  <a:gd name="T6" fmla="*/ 0 w 63"/>
                  <a:gd name="T7" fmla="*/ 1 h 71"/>
                  <a:gd name="T8" fmla="*/ 0 w 63"/>
                  <a:gd name="T9" fmla="*/ 0 h 71"/>
                  <a:gd name="T10" fmla="*/ 1 w 63"/>
                  <a:gd name="T11" fmla="*/ 1 h 71"/>
                  <a:gd name="T12" fmla="*/ 1 w 63"/>
                  <a:gd name="T13" fmla="*/ 1 h 71"/>
                  <a:gd name="T14" fmla="*/ 1 w 63"/>
                  <a:gd name="T15" fmla="*/ 1 h 71"/>
                  <a:gd name="T16" fmla="*/ 1 w 63"/>
                  <a:gd name="T17" fmla="*/ 1 h 71"/>
                  <a:gd name="T18" fmla="*/ 1 w 63"/>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1" name="Freeform 248"/>
              <p:cNvSpPr>
                <a:spLocks noEditPoints="1"/>
              </p:cNvSpPr>
              <p:nvPr/>
            </p:nvSpPr>
            <p:spPr bwMode="auto">
              <a:xfrm>
                <a:off x="377" y="4188"/>
                <a:ext cx="28" cy="32"/>
              </a:xfrm>
              <a:custGeom>
                <a:avLst/>
                <a:gdLst>
                  <a:gd name="T0" fmla="*/ 0 w 56"/>
                  <a:gd name="T1" fmla="*/ 0 h 63"/>
                  <a:gd name="T2" fmla="*/ 1 w 56"/>
                  <a:gd name="T3" fmla="*/ 0 h 63"/>
                  <a:gd name="T4" fmla="*/ 1 w 56"/>
                  <a:gd name="T5" fmla="*/ 1 h 63"/>
                  <a:gd name="T6" fmla="*/ 0 w 56"/>
                  <a:gd name="T7" fmla="*/ 1 h 63"/>
                  <a:gd name="T8" fmla="*/ 0 w 56"/>
                  <a:gd name="T9" fmla="*/ 0 h 63"/>
                  <a:gd name="T10" fmla="*/ 1 w 56"/>
                  <a:gd name="T11" fmla="*/ 1 h 63"/>
                  <a:gd name="T12" fmla="*/ 1 w 56"/>
                  <a:gd name="T13" fmla="*/ 1 h 63"/>
                  <a:gd name="T14" fmla="*/ 1 w 56"/>
                  <a:gd name="T15" fmla="*/ 1 h 63"/>
                  <a:gd name="T16" fmla="*/ 1 w 56"/>
                  <a:gd name="T17" fmla="*/ 1 h 63"/>
                  <a:gd name="T18" fmla="*/ 1 w 56"/>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2" name="Freeform 249"/>
              <p:cNvSpPr>
                <a:spLocks noEditPoints="1"/>
              </p:cNvSpPr>
              <p:nvPr/>
            </p:nvSpPr>
            <p:spPr bwMode="auto">
              <a:xfrm>
                <a:off x="379" y="4190"/>
                <a:ext cx="24" cy="28"/>
              </a:xfrm>
              <a:custGeom>
                <a:avLst/>
                <a:gdLst>
                  <a:gd name="T0" fmla="*/ 0 w 48"/>
                  <a:gd name="T1" fmla="*/ 0 h 55"/>
                  <a:gd name="T2" fmla="*/ 1 w 48"/>
                  <a:gd name="T3" fmla="*/ 0 h 55"/>
                  <a:gd name="T4" fmla="*/ 1 w 48"/>
                  <a:gd name="T5" fmla="*/ 1 h 55"/>
                  <a:gd name="T6" fmla="*/ 0 w 48"/>
                  <a:gd name="T7" fmla="*/ 1 h 55"/>
                  <a:gd name="T8" fmla="*/ 0 w 48"/>
                  <a:gd name="T9" fmla="*/ 0 h 55"/>
                  <a:gd name="T10" fmla="*/ 1 w 48"/>
                  <a:gd name="T11" fmla="*/ 1 h 55"/>
                  <a:gd name="T12" fmla="*/ 1 w 48"/>
                  <a:gd name="T13" fmla="*/ 1 h 55"/>
                  <a:gd name="T14" fmla="*/ 1 w 48"/>
                  <a:gd name="T15" fmla="*/ 1 h 55"/>
                  <a:gd name="T16" fmla="*/ 1 w 48"/>
                  <a:gd name="T17" fmla="*/ 1 h 55"/>
                  <a:gd name="T18" fmla="*/ 1 w 48"/>
                  <a:gd name="T19" fmla="*/ 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3" name="Freeform 250"/>
              <p:cNvSpPr>
                <a:spLocks noEditPoints="1"/>
              </p:cNvSpPr>
              <p:nvPr/>
            </p:nvSpPr>
            <p:spPr bwMode="auto">
              <a:xfrm>
                <a:off x="380" y="4192"/>
                <a:ext cx="22" cy="24"/>
              </a:xfrm>
              <a:custGeom>
                <a:avLst/>
                <a:gdLst>
                  <a:gd name="T0" fmla="*/ 0 w 44"/>
                  <a:gd name="T1" fmla="*/ 0 h 48"/>
                  <a:gd name="T2" fmla="*/ 1 w 44"/>
                  <a:gd name="T3" fmla="*/ 0 h 48"/>
                  <a:gd name="T4" fmla="*/ 1 w 44"/>
                  <a:gd name="T5" fmla="*/ 1 h 48"/>
                  <a:gd name="T6" fmla="*/ 0 w 44"/>
                  <a:gd name="T7" fmla="*/ 1 h 48"/>
                  <a:gd name="T8" fmla="*/ 0 w 44"/>
                  <a:gd name="T9" fmla="*/ 0 h 48"/>
                  <a:gd name="T10" fmla="*/ 1 w 44"/>
                  <a:gd name="T11" fmla="*/ 1 h 48"/>
                  <a:gd name="T12" fmla="*/ 1 w 44"/>
                  <a:gd name="T13" fmla="*/ 1 h 48"/>
                  <a:gd name="T14" fmla="*/ 1 w 44"/>
                  <a:gd name="T15" fmla="*/ 1 h 48"/>
                  <a:gd name="T16" fmla="*/ 1 w 44"/>
                  <a:gd name="T17" fmla="*/ 1 h 48"/>
                  <a:gd name="T18" fmla="*/ 1 w 4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4" name="Freeform 251"/>
              <p:cNvSpPr>
                <a:spLocks noEditPoints="1"/>
              </p:cNvSpPr>
              <p:nvPr/>
            </p:nvSpPr>
            <p:spPr bwMode="auto">
              <a:xfrm>
                <a:off x="382" y="4194"/>
                <a:ext cx="18" cy="20"/>
              </a:xfrm>
              <a:custGeom>
                <a:avLst/>
                <a:gdLst>
                  <a:gd name="T0" fmla="*/ 0 w 36"/>
                  <a:gd name="T1" fmla="*/ 0 h 40"/>
                  <a:gd name="T2" fmla="*/ 1 w 36"/>
                  <a:gd name="T3" fmla="*/ 0 h 40"/>
                  <a:gd name="T4" fmla="*/ 1 w 36"/>
                  <a:gd name="T5" fmla="*/ 1 h 40"/>
                  <a:gd name="T6" fmla="*/ 0 w 36"/>
                  <a:gd name="T7" fmla="*/ 1 h 40"/>
                  <a:gd name="T8" fmla="*/ 0 w 36"/>
                  <a:gd name="T9" fmla="*/ 0 h 40"/>
                  <a:gd name="T10" fmla="*/ 1 w 36"/>
                  <a:gd name="T11" fmla="*/ 1 h 40"/>
                  <a:gd name="T12" fmla="*/ 1 w 36"/>
                  <a:gd name="T13" fmla="*/ 1 h 40"/>
                  <a:gd name="T14" fmla="*/ 1 w 36"/>
                  <a:gd name="T15" fmla="*/ 1 h 40"/>
                  <a:gd name="T16" fmla="*/ 1 w 36"/>
                  <a:gd name="T17" fmla="*/ 1 h 40"/>
                  <a:gd name="T18" fmla="*/ 1 w 3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5" name="Freeform 252"/>
              <p:cNvSpPr>
                <a:spLocks noEditPoints="1"/>
              </p:cNvSpPr>
              <p:nvPr/>
            </p:nvSpPr>
            <p:spPr bwMode="auto">
              <a:xfrm>
                <a:off x="384" y="4196"/>
                <a:ext cx="14" cy="16"/>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6" name="Freeform 253"/>
              <p:cNvSpPr>
                <a:spLocks noEditPoints="1"/>
              </p:cNvSpPr>
              <p:nvPr/>
            </p:nvSpPr>
            <p:spPr bwMode="auto">
              <a:xfrm>
                <a:off x="386" y="4198"/>
                <a:ext cx="10" cy="12"/>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7" name="Freeform 254"/>
              <p:cNvSpPr>
                <a:spLocks noEditPoints="1"/>
              </p:cNvSpPr>
              <p:nvPr/>
            </p:nvSpPr>
            <p:spPr bwMode="auto">
              <a:xfrm>
                <a:off x="388" y="4200"/>
                <a:ext cx="6" cy="8"/>
              </a:xfrm>
              <a:custGeom>
                <a:avLst/>
                <a:gdLst>
                  <a:gd name="T0" fmla="*/ 0 w 14"/>
                  <a:gd name="T1" fmla="*/ 0 h 15"/>
                  <a:gd name="T2" fmla="*/ 0 w 14"/>
                  <a:gd name="T3" fmla="*/ 0 h 15"/>
                  <a:gd name="T4" fmla="*/ 0 w 14"/>
                  <a:gd name="T5" fmla="*/ 1 h 15"/>
                  <a:gd name="T6" fmla="*/ 0 w 14"/>
                  <a:gd name="T7" fmla="*/ 1 h 15"/>
                  <a:gd name="T8" fmla="*/ 0 w 14"/>
                  <a:gd name="T9" fmla="*/ 0 h 15"/>
                  <a:gd name="T10" fmla="*/ 0 w 14"/>
                  <a:gd name="T11" fmla="*/ 1 h 15"/>
                  <a:gd name="T12" fmla="*/ 0 w 14"/>
                  <a:gd name="T13" fmla="*/ 1 h 15"/>
                  <a:gd name="T14" fmla="*/ 0 w 14"/>
                  <a:gd name="T15" fmla="*/ 1 h 15"/>
                  <a:gd name="T16" fmla="*/ 0 w 14"/>
                  <a:gd name="T17" fmla="*/ 1 h 15"/>
                  <a:gd name="T18" fmla="*/ 0 w 14"/>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8" name="Freeform 255"/>
              <p:cNvSpPr>
                <a:spLocks noEditPoints="1"/>
              </p:cNvSpPr>
              <p:nvPr/>
            </p:nvSpPr>
            <p:spPr bwMode="auto">
              <a:xfrm>
                <a:off x="389" y="4202"/>
                <a:ext cx="3" cy="4"/>
              </a:xfrm>
              <a:custGeom>
                <a:avLst/>
                <a:gdLst>
                  <a:gd name="T0" fmla="*/ 0 w 6"/>
                  <a:gd name="T1" fmla="*/ 0 h 7"/>
                  <a:gd name="T2" fmla="*/ 1 w 6"/>
                  <a:gd name="T3" fmla="*/ 0 h 7"/>
                  <a:gd name="T4" fmla="*/ 1 w 6"/>
                  <a:gd name="T5" fmla="*/ 1 h 7"/>
                  <a:gd name="T6" fmla="*/ 0 w 6"/>
                  <a:gd name="T7" fmla="*/ 1 h 7"/>
                  <a:gd name="T8" fmla="*/ 0 w 6"/>
                  <a:gd name="T9" fmla="*/ 0 h 7"/>
                  <a:gd name="T10" fmla="*/ 1 w 6"/>
                  <a:gd name="T11" fmla="*/ 1 h 7"/>
                  <a:gd name="T12" fmla="*/ 1 w 6"/>
                  <a:gd name="T13" fmla="*/ 1 h 7"/>
                  <a:gd name="T14" fmla="*/ 1 w 6"/>
                  <a:gd name="T15" fmla="*/ 1 h 7"/>
                  <a:gd name="T16" fmla="*/ 1 w 6"/>
                  <a:gd name="T17" fmla="*/ 1 h 7"/>
                  <a:gd name="T18" fmla="*/ 1 w 6"/>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89" name="Freeform 256"/>
              <p:cNvSpPr>
                <a:spLocks/>
              </p:cNvSpPr>
              <p:nvPr/>
            </p:nvSpPr>
            <p:spPr bwMode="auto">
              <a:xfrm>
                <a:off x="362" y="4171"/>
                <a:ext cx="59" cy="66"/>
              </a:xfrm>
              <a:custGeom>
                <a:avLst/>
                <a:gdLst>
                  <a:gd name="T0" fmla="*/ 0 w 119"/>
                  <a:gd name="T1" fmla="*/ 1 h 132"/>
                  <a:gd name="T2" fmla="*/ 0 w 119"/>
                  <a:gd name="T3" fmla="*/ 1 h 132"/>
                  <a:gd name="T4" fmla="*/ 0 w 119"/>
                  <a:gd name="T5" fmla="*/ 1 h 132"/>
                  <a:gd name="T6" fmla="*/ 0 w 119"/>
                  <a:gd name="T7" fmla="*/ 1 h 132"/>
                  <a:gd name="T8" fmla="*/ 0 w 119"/>
                  <a:gd name="T9" fmla="*/ 1 h 132"/>
                  <a:gd name="T10" fmla="*/ 0 w 119"/>
                  <a:gd name="T11" fmla="*/ 1 h 132"/>
                  <a:gd name="T12" fmla="*/ 0 w 119"/>
                  <a:gd name="T13" fmla="*/ 1 h 132"/>
                  <a:gd name="T14" fmla="*/ 0 w 119"/>
                  <a:gd name="T15" fmla="*/ 1 h 132"/>
                  <a:gd name="T16" fmla="*/ 0 w 119"/>
                  <a:gd name="T17" fmla="*/ 1 h 132"/>
                  <a:gd name="T18" fmla="*/ 0 w 119"/>
                  <a:gd name="T19" fmla="*/ 1 h 132"/>
                  <a:gd name="T20" fmla="*/ 0 w 119"/>
                  <a:gd name="T21" fmla="*/ 1 h 132"/>
                  <a:gd name="T22" fmla="*/ 0 w 119"/>
                  <a:gd name="T23" fmla="*/ 1 h 132"/>
                  <a:gd name="T24" fmla="*/ 0 w 119"/>
                  <a:gd name="T25" fmla="*/ 1 h 132"/>
                  <a:gd name="T26" fmla="*/ 0 w 119"/>
                  <a:gd name="T27" fmla="*/ 1 h 132"/>
                  <a:gd name="T28" fmla="*/ 0 w 119"/>
                  <a:gd name="T29" fmla="*/ 0 h 132"/>
                  <a:gd name="T30" fmla="*/ 0 w 119"/>
                  <a:gd name="T31" fmla="*/ 1 h 132"/>
                  <a:gd name="T32" fmla="*/ 0 w 119"/>
                  <a:gd name="T33" fmla="*/ 1 h 132"/>
                  <a:gd name="T34" fmla="*/ 0 w 119"/>
                  <a:gd name="T35" fmla="*/ 1 h 132"/>
                  <a:gd name="T36" fmla="*/ 0 w 119"/>
                  <a:gd name="T37" fmla="*/ 1 h 132"/>
                  <a:gd name="T38" fmla="*/ 0 w 119"/>
                  <a:gd name="T39" fmla="*/ 1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890" name="Freeform 257"/>
              <p:cNvSpPr>
                <a:spLocks/>
              </p:cNvSpPr>
              <p:nvPr/>
            </p:nvSpPr>
            <p:spPr bwMode="auto">
              <a:xfrm>
                <a:off x="349" y="4163"/>
                <a:ext cx="84" cy="83"/>
              </a:xfrm>
              <a:custGeom>
                <a:avLst/>
                <a:gdLst>
                  <a:gd name="T0" fmla="*/ 1 w 167"/>
                  <a:gd name="T1" fmla="*/ 0 h 167"/>
                  <a:gd name="T2" fmla="*/ 1 w 167"/>
                  <a:gd name="T3" fmla="*/ 0 h 167"/>
                  <a:gd name="T4" fmla="*/ 1 w 167"/>
                  <a:gd name="T5" fmla="*/ 0 h 167"/>
                  <a:gd name="T6" fmla="*/ 1 w 167"/>
                  <a:gd name="T7" fmla="*/ 0 h 167"/>
                  <a:gd name="T8" fmla="*/ 1 w 167"/>
                  <a:gd name="T9" fmla="*/ 0 h 167"/>
                  <a:gd name="T10" fmla="*/ 1 w 167"/>
                  <a:gd name="T11" fmla="*/ 0 h 167"/>
                  <a:gd name="T12" fmla="*/ 1 w 167"/>
                  <a:gd name="T13" fmla="*/ 0 h 167"/>
                  <a:gd name="T14" fmla="*/ 1 w 167"/>
                  <a:gd name="T15" fmla="*/ 0 h 167"/>
                  <a:gd name="T16" fmla="*/ 1 w 167"/>
                  <a:gd name="T17" fmla="*/ 0 h 167"/>
                  <a:gd name="T18" fmla="*/ 1 w 167"/>
                  <a:gd name="T19" fmla="*/ 0 h 167"/>
                  <a:gd name="T20" fmla="*/ 0 w 167"/>
                  <a:gd name="T21" fmla="*/ 0 h 167"/>
                  <a:gd name="T22" fmla="*/ 0 w 167"/>
                  <a:gd name="T23" fmla="*/ 0 h 167"/>
                  <a:gd name="T24" fmla="*/ 1 w 167"/>
                  <a:gd name="T25" fmla="*/ 0 h 167"/>
                  <a:gd name="T26" fmla="*/ 1 w 167"/>
                  <a:gd name="T27" fmla="*/ 0 h 167"/>
                  <a:gd name="T28" fmla="*/ 1 w 167"/>
                  <a:gd name="T29" fmla="*/ 0 h 167"/>
                  <a:gd name="T30" fmla="*/ 1 w 167"/>
                  <a:gd name="T31" fmla="*/ 0 h 167"/>
                  <a:gd name="T32" fmla="*/ 1 w 167"/>
                  <a:gd name="T33" fmla="*/ 0 h 167"/>
                  <a:gd name="T34" fmla="*/ 1 w 167"/>
                  <a:gd name="T35" fmla="*/ 0 h 167"/>
                  <a:gd name="T36" fmla="*/ 1 w 167"/>
                  <a:gd name="T37" fmla="*/ 0 h 167"/>
                  <a:gd name="T38" fmla="*/ 1 w 167"/>
                  <a:gd name="T39" fmla="*/ 0 h 167"/>
                  <a:gd name="T40" fmla="*/ 1 w 167"/>
                  <a:gd name="T41" fmla="*/ 0 h 167"/>
                  <a:gd name="T42" fmla="*/ 1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891" name="Line 258"/>
              <p:cNvSpPr>
                <a:spLocks noChangeShapeType="1"/>
              </p:cNvSpPr>
              <p:nvPr/>
            </p:nvSpPr>
            <p:spPr bwMode="auto">
              <a:xfrm>
                <a:off x="167" y="3696"/>
                <a:ext cx="1" cy="80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92" name="Line 259"/>
              <p:cNvSpPr>
                <a:spLocks noChangeShapeType="1"/>
              </p:cNvSpPr>
              <p:nvPr/>
            </p:nvSpPr>
            <p:spPr bwMode="auto">
              <a:xfrm>
                <a:off x="5069" y="3692"/>
                <a:ext cx="1" cy="80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93" name="Line 260"/>
              <p:cNvSpPr>
                <a:spLocks noChangeShapeType="1"/>
              </p:cNvSpPr>
              <p:nvPr/>
            </p:nvSpPr>
            <p:spPr bwMode="auto">
              <a:xfrm flipH="1">
                <a:off x="815" y="4174"/>
                <a:ext cx="54"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94" name="Freeform 261"/>
              <p:cNvSpPr>
                <a:spLocks/>
              </p:cNvSpPr>
              <p:nvPr/>
            </p:nvSpPr>
            <p:spPr bwMode="auto">
              <a:xfrm>
                <a:off x="731" y="4174"/>
                <a:ext cx="216" cy="6"/>
              </a:xfrm>
              <a:custGeom>
                <a:avLst/>
                <a:gdLst>
                  <a:gd name="T0" fmla="*/ 1 w 431"/>
                  <a:gd name="T1" fmla="*/ 1 h 12"/>
                  <a:gd name="T2" fmla="*/ 1 w 431"/>
                  <a:gd name="T3" fmla="*/ 0 h 12"/>
                  <a:gd name="T4" fmla="*/ 1 w 431"/>
                  <a:gd name="T5" fmla="*/ 0 h 12"/>
                  <a:gd name="T6" fmla="*/ 1 w 431"/>
                  <a:gd name="T7" fmla="*/ 1 h 12"/>
                  <a:gd name="T8" fmla="*/ 1 w 431"/>
                  <a:gd name="T9" fmla="*/ 1 h 12"/>
                  <a:gd name="T10" fmla="*/ 1 w 431"/>
                  <a:gd name="T11" fmla="*/ 0 h 12"/>
                  <a:gd name="T12" fmla="*/ 1 w 431"/>
                  <a:gd name="T13" fmla="*/ 1 h 12"/>
                  <a:gd name="T14" fmla="*/ 1 w 431"/>
                  <a:gd name="T15" fmla="*/ 1 h 12"/>
                  <a:gd name="T16" fmla="*/ 1 w 431"/>
                  <a:gd name="T17" fmla="*/ 0 h 12"/>
                  <a:gd name="T18" fmla="*/ 1 w 431"/>
                  <a:gd name="T19" fmla="*/ 0 h 12"/>
                  <a:gd name="T20" fmla="*/ 1 w 431"/>
                  <a:gd name="T21" fmla="*/ 1 h 12"/>
                  <a:gd name="T22" fmla="*/ 0 w 431"/>
                  <a:gd name="T23" fmla="*/ 0 h 12"/>
                  <a:gd name="T24" fmla="*/ 0 w 431"/>
                  <a:gd name="T25" fmla="*/ 1 h 12"/>
                  <a:gd name="T26" fmla="*/ 1 w 431"/>
                  <a:gd name="T27" fmla="*/ 1 h 12"/>
                  <a:gd name="T28" fmla="*/ 1 w 431"/>
                  <a:gd name="T29" fmla="*/ 0 h 12"/>
                  <a:gd name="T30" fmla="*/ 0 w 431"/>
                  <a:gd name="T31" fmla="*/ 0 h 12"/>
                  <a:gd name="T32" fmla="*/ 1 w 431"/>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895" name="Line 262"/>
              <p:cNvSpPr>
                <a:spLocks noChangeShapeType="1"/>
              </p:cNvSpPr>
              <p:nvPr/>
            </p:nvSpPr>
            <p:spPr bwMode="auto">
              <a:xfrm>
                <a:off x="791"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96" name="Line 263"/>
              <p:cNvSpPr>
                <a:spLocks noChangeShapeType="1"/>
              </p:cNvSpPr>
              <p:nvPr/>
            </p:nvSpPr>
            <p:spPr bwMode="auto">
              <a:xfrm>
                <a:off x="815"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97" name="Line 264"/>
              <p:cNvSpPr>
                <a:spLocks noChangeShapeType="1"/>
              </p:cNvSpPr>
              <p:nvPr/>
            </p:nvSpPr>
            <p:spPr bwMode="auto">
              <a:xfrm>
                <a:off x="731"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98" name="Line 265"/>
              <p:cNvSpPr>
                <a:spLocks noChangeShapeType="1"/>
              </p:cNvSpPr>
              <p:nvPr/>
            </p:nvSpPr>
            <p:spPr bwMode="auto">
              <a:xfrm flipH="1">
                <a:off x="731" y="4174"/>
                <a:ext cx="6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99" name="Line 266"/>
              <p:cNvSpPr>
                <a:spLocks noChangeShapeType="1"/>
              </p:cNvSpPr>
              <p:nvPr/>
            </p:nvSpPr>
            <p:spPr bwMode="auto">
              <a:xfrm flipH="1">
                <a:off x="893" y="4174"/>
                <a:ext cx="54"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00" name="Line 267"/>
              <p:cNvSpPr>
                <a:spLocks noChangeShapeType="1"/>
              </p:cNvSpPr>
              <p:nvPr/>
            </p:nvSpPr>
            <p:spPr bwMode="auto">
              <a:xfrm>
                <a:off x="869"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01" name="Line 268"/>
              <p:cNvSpPr>
                <a:spLocks noChangeShapeType="1"/>
              </p:cNvSpPr>
              <p:nvPr/>
            </p:nvSpPr>
            <p:spPr bwMode="auto">
              <a:xfrm>
                <a:off x="893"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02" name="Line 269"/>
              <p:cNvSpPr>
                <a:spLocks noChangeShapeType="1"/>
              </p:cNvSpPr>
              <p:nvPr/>
            </p:nvSpPr>
            <p:spPr bwMode="auto">
              <a:xfrm>
                <a:off x="947"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70903" name="Group 270"/>
              <p:cNvGrpSpPr>
                <a:grpSpLocks/>
              </p:cNvGrpSpPr>
              <p:nvPr/>
            </p:nvGrpSpPr>
            <p:grpSpPr bwMode="auto">
              <a:xfrm>
                <a:off x="3191" y="3999"/>
                <a:ext cx="414" cy="322"/>
                <a:chOff x="3247" y="1303"/>
                <a:chExt cx="414" cy="322"/>
              </a:xfrm>
            </p:grpSpPr>
            <p:sp>
              <p:nvSpPr>
                <p:cNvPr id="71149" name="Rectangle 271"/>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150" name="Rectangle 272"/>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151" name="Line 273"/>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52" name="Line 274"/>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53" name="Line 275"/>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54" name="Line 276"/>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55" name="Line 277"/>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56" name="Line 278"/>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57" name="Line 279"/>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58" name="Line 280"/>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59" name="Line 281"/>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0" name="Line 282"/>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1" name="Line 283"/>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2" name="Line 284"/>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3" name="Line 285"/>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4" name="Line 286"/>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5" name="Line 287"/>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6" name="Line 288"/>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7" name="Line 289"/>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8" name="Line 290"/>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69" name="Line 291"/>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70" name="Line 292"/>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71" name="Line 293"/>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72" name="Line 294"/>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73" name="Line 295"/>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74" name="Line 296"/>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75" name="Line 297"/>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76" name="Line 298"/>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904" name="Group 299"/>
              <p:cNvGrpSpPr>
                <a:grpSpLocks/>
              </p:cNvGrpSpPr>
              <p:nvPr/>
            </p:nvGrpSpPr>
            <p:grpSpPr bwMode="auto">
              <a:xfrm>
                <a:off x="4456" y="4007"/>
                <a:ext cx="413" cy="322"/>
                <a:chOff x="4776" y="1303"/>
                <a:chExt cx="413" cy="322"/>
              </a:xfrm>
            </p:grpSpPr>
            <p:sp>
              <p:nvSpPr>
                <p:cNvPr id="71121" name="Rectangle 300"/>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122" name="Rectangle 301"/>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123" name="Line 302"/>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24" name="Line 303"/>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25" name="Line 304"/>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26" name="Line 305"/>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27" name="Line 306"/>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28" name="Line 307"/>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29" name="Line 308"/>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0" name="Line 309"/>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1" name="Line 310"/>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2" name="Line 311"/>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3" name="Line 312"/>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4" name="Line 313"/>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5" name="Line 314"/>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6" name="Line 315"/>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7" name="Line 316"/>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8" name="Line 317"/>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39" name="Line 318"/>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0" name="Line 319"/>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1" name="Line 320"/>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2" name="Line 321"/>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3" name="Line 322"/>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4" name="Line 323"/>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5" name="Line 324"/>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6" name="Line 325"/>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7" name="Line 326"/>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48" name="Line 327"/>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0905" name="Line 328"/>
              <p:cNvSpPr>
                <a:spLocks noChangeShapeType="1"/>
              </p:cNvSpPr>
              <p:nvPr/>
            </p:nvSpPr>
            <p:spPr bwMode="auto">
              <a:xfrm>
                <a:off x="383" y="3908"/>
                <a:ext cx="1" cy="2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06" name="Line 329"/>
              <p:cNvSpPr>
                <a:spLocks noChangeShapeType="1"/>
              </p:cNvSpPr>
              <p:nvPr/>
            </p:nvSpPr>
            <p:spPr bwMode="auto">
              <a:xfrm flipH="1">
                <a:off x="383" y="3908"/>
                <a:ext cx="216"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07" name="Rectangle 330"/>
              <p:cNvSpPr>
                <a:spLocks noChangeArrowheads="1"/>
              </p:cNvSpPr>
              <p:nvPr/>
            </p:nvSpPr>
            <p:spPr bwMode="auto">
              <a:xfrm>
                <a:off x="1246" y="4249"/>
                <a:ext cx="350" cy="135"/>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08" name="Rectangle 331"/>
              <p:cNvSpPr>
                <a:spLocks noChangeArrowheads="1"/>
              </p:cNvSpPr>
              <p:nvPr/>
            </p:nvSpPr>
            <p:spPr bwMode="auto">
              <a:xfrm>
                <a:off x="1268" y="4262"/>
                <a:ext cx="307" cy="10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09" name="Freeform 332"/>
              <p:cNvSpPr>
                <a:spLocks/>
              </p:cNvSpPr>
              <p:nvPr/>
            </p:nvSpPr>
            <p:spPr bwMode="auto">
              <a:xfrm>
                <a:off x="1294"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0" name="Freeform 333"/>
              <p:cNvSpPr>
                <a:spLocks/>
              </p:cNvSpPr>
              <p:nvPr/>
            </p:nvSpPr>
            <p:spPr bwMode="auto">
              <a:xfrm>
                <a:off x="1294"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1" name="Freeform 334"/>
              <p:cNvSpPr>
                <a:spLocks/>
              </p:cNvSpPr>
              <p:nvPr/>
            </p:nvSpPr>
            <p:spPr bwMode="auto">
              <a:xfrm>
                <a:off x="1350" y="4275"/>
                <a:ext cx="26" cy="27"/>
              </a:xfrm>
              <a:custGeom>
                <a:avLst/>
                <a:gdLst>
                  <a:gd name="T0" fmla="*/ 0 w 54"/>
                  <a:gd name="T1" fmla="*/ 1 h 53"/>
                  <a:gd name="T2" fmla="*/ 0 w 54"/>
                  <a:gd name="T3" fmla="*/ 1 h 53"/>
                  <a:gd name="T4" fmla="*/ 0 w 54"/>
                  <a:gd name="T5" fmla="*/ 1 h 53"/>
                  <a:gd name="T6" fmla="*/ 0 w 54"/>
                  <a:gd name="T7" fmla="*/ 0 h 53"/>
                  <a:gd name="T8" fmla="*/ 0 w 54"/>
                  <a:gd name="T9" fmla="*/ 1 h 53"/>
                  <a:gd name="T10" fmla="*/ 0 w 54"/>
                  <a:gd name="T11" fmla="*/ 1 h 53"/>
                  <a:gd name="T12" fmla="*/ 0 w 54"/>
                  <a:gd name="T13" fmla="*/ 1 h 53"/>
                  <a:gd name="T14" fmla="*/ 0 w 54"/>
                  <a:gd name="T15" fmla="*/ 1 h 53"/>
                  <a:gd name="T16" fmla="*/ 0 w 54"/>
                  <a:gd name="T17" fmla="*/ 1 h 53"/>
                  <a:gd name="T18" fmla="*/ 0 w 54"/>
                  <a:gd name="T19" fmla="*/ 1 h 53"/>
                  <a:gd name="T20" fmla="*/ 0 w 54"/>
                  <a:gd name="T21" fmla="*/ 1 h 53"/>
                  <a:gd name="T22" fmla="*/ 0 w 54"/>
                  <a:gd name="T23" fmla="*/ 1 h 53"/>
                  <a:gd name="T24" fmla="*/ 0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2" name="Freeform 335"/>
              <p:cNvSpPr>
                <a:spLocks/>
              </p:cNvSpPr>
              <p:nvPr/>
            </p:nvSpPr>
            <p:spPr bwMode="auto">
              <a:xfrm>
                <a:off x="1350" y="4325"/>
                <a:ext cx="26" cy="27"/>
              </a:xfrm>
              <a:custGeom>
                <a:avLst/>
                <a:gdLst>
                  <a:gd name="T0" fmla="*/ 0 w 54"/>
                  <a:gd name="T1" fmla="*/ 1 h 54"/>
                  <a:gd name="T2" fmla="*/ 0 w 54"/>
                  <a:gd name="T3" fmla="*/ 1 h 54"/>
                  <a:gd name="T4" fmla="*/ 0 w 54"/>
                  <a:gd name="T5" fmla="*/ 1 h 54"/>
                  <a:gd name="T6" fmla="*/ 0 w 54"/>
                  <a:gd name="T7" fmla="*/ 0 h 54"/>
                  <a:gd name="T8" fmla="*/ 0 w 54"/>
                  <a:gd name="T9" fmla="*/ 1 h 54"/>
                  <a:gd name="T10" fmla="*/ 0 w 54"/>
                  <a:gd name="T11" fmla="*/ 1 h 54"/>
                  <a:gd name="T12" fmla="*/ 0 w 54"/>
                  <a:gd name="T13" fmla="*/ 1 h 54"/>
                  <a:gd name="T14" fmla="*/ 0 w 54"/>
                  <a:gd name="T15" fmla="*/ 1 h 54"/>
                  <a:gd name="T16" fmla="*/ 0 w 54"/>
                  <a:gd name="T17" fmla="*/ 1 h 54"/>
                  <a:gd name="T18" fmla="*/ 0 w 54"/>
                  <a:gd name="T19" fmla="*/ 1 h 54"/>
                  <a:gd name="T20" fmla="*/ 0 w 54"/>
                  <a:gd name="T21" fmla="*/ 1 h 54"/>
                  <a:gd name="T22" fmla="*/ 0 w 54"/>
                  <a:gd name="T23" fmla="*/ 1 h 54"/>
                  <a:gd name="T24" fmla="*/ 0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3" name="Freeform 336"/>
              <p:cNvSpPr>
                <a:spLocks/>
              </p:cNvSpPr>
              <p:nvPr/>
            </p:nvSpPr>
            <p:spPr bwMode="auto">
              <a:xfrm>
                <a:off x="1408"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4" name="Freeform 337"/>
              <p:cNvSpPr>
                <a:spLocks/>
              </p:cNvSpPr>
              <p:nvPr/>
            </p:nvSpPr>
            <p:spPr bwMode="auto">
              <a:xfrm>
                <a:off x="1408"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5" name="Freeform 338"/>
              <p:cNvSpPr>
                <a:spLocks/>
              </p:cNvSpPr>
              <p:nvPr/>
            </p:nvSpPr>
            <p:spPr bwMode="auto">
              <a:xfrm>
                <a:off x="1465" y="4275"/>
                <a:ext cx="26" cy="27"/>
              </a:xfrm>
              <a:custGeom>
                <a:avLst/>
                <a:gdLst>
                  <a:gd name="T0" fmla="*/ 0 w 54"/>
                  <a:gd name="T1" fmla="*/ 1 h 53"/>
                  <a:gd name="T2" fmla="*/ 0 w 54"/>
                  <a:gd name="T3" fmla="*/ 1 h 53"/>
                  <a:gd name="T4" fmla="*/ 0 w 54"/>
                  <a:gd name="T5" fmla="*/ 1 h 53"/>
                  <a:gd name="T6" fmla="*/ 0 w 54"/>
                  <a:gd name="T7" fmla="*/ 0 h 53"/>
                  <a:gd name="T8" fmla="*/ 0 w 54"/>
                  <a:gd name="T9" fmla="*/ 1 h 53"/>
                  <a:gd name="T10" fmla="*/ 0 w 54"/>
                  <a:gd name="T11" fmla="*/ 1 h 53"/>
                  <a:gd name="T12" fmla="*/ 0 w 54"/>
                  <a:gd name="T13" fmla="*/ 1 h 53"/>
                  <a:gd name="T14" fmla="*/ 0 w 54"/>
                  <a:gd name="T15" fmla="*/ 1 h 53"/>
                  <a:gd name="T16" fmla="*/ 0 w 54"/>
                  <a:gd name="T17" fmla="*/ 1 h 53"/>
                  <a:gd name="T18" fmla="*/ 0 w 54"/>
                  <a:gd name="T19" fmla="*/ 1 h 53"/>
                  <a:gd name="T20" fmla="*/ 0 w 54"/>
                  <a:gd name="T21" fmla="*/ 1 h 53"/>
                  <a:gd name="T22" fmla="*/ 0 w 54"/>
                  <a:gd name="T23" fmla="*/ 1 h 53"/>
                  <a:gd name="T24" fmla="*/ 0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6" name="Freeform 339"/>
              <p:cNvSpPr>
                <a:spLocks/>
              </p:cNvSpPr>
              <p:nvPr/>
            </p:nvSpPr>
            <p:spPr bwMode="auto">
              <a:xfrm>
                <a:off x="1465" y="4325"/>
                <a:ext cx="26" cy="27"/>
              </a:xfrm>
              <a:custGeom>
                <a:avLst/>
                <a:gdLst>
                  <a:gd name="T0" fmla="*/ 0 w 54"/>
                  <a:gd name="T1" fmla="*/ 1 h 54"/>
                  <a:gd name="T2" fmla="*/ 0 w 54"/>
                  <a:gd name="T3" fmla="*/ 1 h 54"/>
                  <a:gd name="T4" fmla="*/ 0 w 54"/>
                  <a:gd name="T5" fmla="*/ 1 h 54"/>
                  <a:gd name="T6" fmla="*/ 0 w 54"/>
                  <a:gd name="T7" fmla="*/ 0 h 54"/>
                  <a:gd name="T8" fmla="*/ 0 w 54"/>
                  <a:gd name="T9" fmla="*/ 1 h 54"/>
                  <a:gd name="T10" fmla="*/ 0 w 54"/>
                  <a:gd name="T11" fmla="*/ 1 h 54"/>
                  <a:gd name="T12" fmla="*/ 0 w 54"/>
                  <a:gd name="T13" fmla="*/ 1 h 54"/>
                  <a:gd name="T14" fmla="*/ 0 w 54"/>
                  <a:gd name="T15" fmla="*/ 1 h 54"/>
                  <a:gd name="T16" fmla="*/ 0 w 54"/>
                  <a:gd name="T17" fmla="*/ 1 h 54"/>
                  <a:gd name="T18" fmla="*/ 0 w 54"/>
                  <a:gd name="T19" fmla="*/ 1 h 54"/>
                  <a:gd name="T20" fmla="*/ 0 w 54"/>
                  <a:gd name="T21" fmla="*/ 1 h 54"/>
                  <a:gd name="T22" fmla="*/ 0 w 54"/>
                  <a:gd name="T23" fmla="*/ 1 h 54"/>
                  <a:gd name="T24" fmla="*/ 0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7" name="Freeform 340"/>
              <p:cNvSpPr>
                <a:spLocks/>
              </p:cNvSpPr>
              <p:nvPr/>
            </p:nvSpPr>
            <p:spPr bwMode="auto">
              <a:xfrm>
                <a:off x="1520"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918" name="Freeform 341"/>
              <p:cNvSpPr>
                <a:spLocks/>
              </p:cNvSpPr>
              <p:nvPr/>
            </p:nvSpPr>
            <p:spPr bwMode="auto">
              <a:xfrm>
                <a:off x="1520"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70919" name="Group 342"/>
              <p:cNvGrpSpPr>
                <a:grpSpLocks/>
              </p:cNvGrpSpPr>
              <p:nvPr/>
            </p:nvGrpSpPr>
            <p:grpSpPr bwMode="auto">
              <a:xfrm>
                <a:off x="599" y="3803"/>
                <a:ext cx="283" cy="205"/>
                <a:chOff x="871" y="3203"/>
                <a:chExt cx="283" cy="205"/>
              </a:xfrm>
            </p:grpSpPr>
            <p:sp>
              <p:nvSpPr>
                <p:cNvPr id="71081" name="Line 343"/>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2" name="Line 344"/>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3" name="Line 345"/>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4" name="Line 346"/>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5" name="Line 347"/>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6" name="Line 348"/>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7" name="Line 349"/>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8" name="Line 350"/>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9" name="Line 351"/>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0" name="Line 352"/>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1" name="Freeform 353"/>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092" name="Line 354"/>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3" name="Line 355"/>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4" name="Line 356"/>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5" name="Line 357"/>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6" name="Line 358"/>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7" name="Line 359"/>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8" name="Line 360"/>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99" name="Line 361"/>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00" name="Line 362"/>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01" name="Line 363"/>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02" name="Line 364"/>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03" name="Line 365"/>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04" name="Line 366"/>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05" name="Line 367"/>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06" name="Freeform 368"/>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07" name="Freeform 369"/>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08" name="Freeform 370"/>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09" name="Freeform 371"/>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10" name="Line 372"/>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11" name="Line 373"/>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12" name="Freeform 374"/>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13" name="Freeform 375"/>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14" name="Line 376"/>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15" name="Freeform 377"/>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16" name="Freeform 378"/>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117" name="Line 379"/>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18" name="Line 380"/>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19" name="Line 381"/>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120" name="Freeform 382"/>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70920" name="Group 383"/>
              <p:cNvGrpSpPr>
                <a:grpSpLocks/>
              </p:cNvGrpSpPr>
              <p:nvPr/>
            </p:nvGrpSpPr>
            <p:grpSpPr bwMode="auto">
              <a:xfrm>
                <a:off x="2751" y="3999"/>
                <a:ext cx="414" cy="322"/>
                <a:chOff x="3247" y="1303"/>
                <a:chExt cx="414" cy="322"/>
              </a:xfrm>
            </p:grpSpPr>
            <p:sp>
              <p:nvSpPr>
                <p:cNvPr id="71053" name="Rectangle 384"/>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054" name="Rectangle 385"/>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055" name="Line 386"/>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56" name="Line 387"/>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57" name="Line 388"/>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58" name="Line 389"/>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59" name="Line 390"/>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0" name="Line 391"/>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1" name="Line 392"/>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2" name="Line 393"/>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3" name="Line 394"/>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4" name="Line 395"/>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5" name="Line 396"/>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6" name="Line 397"/>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7" name="Line 398"/>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8" name="Line 399"/>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69" name="Line 400"/>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0" name="Line 401"/>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1" name="Line 402"/>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2" name="Line 403"/>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3" name="Line 404"/>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4" name="Line 405"/>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5" name="Line 406"/>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6" name="Line 407"/>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7" name="Line 408"/>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8" name="Line 409"/>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79" name="Line 410"/>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80" name="Line 411"/>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921" name="Group 412"/>
              <p:cNvGrpSpPr>
                <a:grpSpLocks/>
              </p:cNvGrpSpPr>
              <p:nvPr/>
            </p:nvGrpSpPr>
            <p:grpSpPr bwMode="auto">
              <a:xfrm>
                <a:off x="4000" y="4007"/>
                <a:ext cx="413" cy="322"/>
                <a:chOff x="4776" y="1303"/>
                <a:chExt cx="413" cy="322"/>
              </a:xfrm>
            </p:grpSpPr>
            <p:sp>
              <p:nvSpPr>
                <p:cNvPr id="71025" name="Rectangle 413"/>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026" name="Rectangle 414"/>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1027" name="Line 415"/>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28" name="Line 416"/>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29" name="Line 417"/>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0" name="Line 418"/>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1" name="Line 419"/>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2" name="Line 420"/>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3" name="Line 421"/>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4" name="Line 422"/>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5" name="Line 423"/>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6" name="Line 424"/>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7" name="Line 425"/>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8" name="Line 426"/>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39" name="Line 427"/>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0" name="Line 428"/>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1" name="Line 429"/>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2" name="Line 430"/>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3" name="Line 431"/>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4" name="Line 432"/>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5" name="Line 433"/>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6" name="Line 434"/>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7" name="Line 435"/>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8" name="Line 436"/>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49" name="Line 437"/>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50" name="Line 438"/>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51" name="Line 439"/>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52" name="Line 440"/>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922" name="Group 441"/>
              <p:cNvGrpSpPr>
                <a:grpSpLocks/>
              </p:cNvGrpSpPr>
              <p:nvPr/>
            </p:nvGrpSpPr>
            <p:grpSpPr bwMode="auto">
              <a:xfrm>
                <a:off x="2303" y="3999"/>
                <a:ext cx="414" cy="322"/>
                <a:chOff x="3247" y="1303"/>
                <a:chExt cx="414" cy="322"/>
              </a:xfrm>
            </p:grpSpPr>
            <p:sp>
              <p:nvSpPr>
                <p:cNvPr id="70997" name="Rectangle 442"/>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98" name="Rectangle 443"/>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99" name="Line 444"/>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0" name="Line 445"/>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1" name="Line 446"/>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2" name="Line 447"/>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3" name="Line 448"/>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4" name="Line 449"/>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5" name="Line 450"/>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6" name="Line 451"/>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7" name="Line 452"/>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8" name="Line 453"/>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09" name="Line 454"/>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0" name="Line 455"/>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1" name="Line 456"/>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2" name="Line 457"/>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3" name="Line 458"/>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4" name="Line 459"/>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5" name="Line 460"/>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6" name="Line 461"/>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7" name="Line 462"/>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8" name="Line 463"/>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19" name="Line 464"/>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20" name="Line 465"/>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21" name="Line 466"/>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22" name="Line 467"/>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23" name="Line 468"/>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024" name="Line 469"/>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923" name="Group 470"/>
              <p:cNvGrpSpPr>
                <a:grpSpLocks/>
              </p:cNvGrpSpPr>
              <p:nvPr/>
            </p:nvGrpSpPr>
            <p:grpSpPr bwMode="auto">
              <a:xfrm>
                <a:off x="1863" y="3999"/>
                <a:ext cx="414" cy="322"/>
                <a:chOff x="3247" y="1303"/>
                <a:chExt cx="414" cy="322"/>
              </a:xfrm>
            </p:grpSpPr>
            <p:sp>
              <p:nvSpPr>
                <p:cNvPr id="70969" name="Rectangle 471"/>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70" name="Rectangle 472"/>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71" name="Line 473"/>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72" name="Line 474"/>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73" name="Line 475"/>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74" name="Line 476"/>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75" name="Line 477"/>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76" name="Line 478"/>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77" name="Line 479"/>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78" name="Line 480"/>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79" name="Line 481"/>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0" name="Line 482"/>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1" name="Line 483"/>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2" name="Line 484"/>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3" name="Line 485"/>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4" name="Line 486"/>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5" name="Line 487"/>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6" name="Line 488"/>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7" name="Line 489"/>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8" name="Line 490"/>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89" name="Line 491"/>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90" name="Line 492"/>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91" name="Line 493"/>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92" name="Line 494"/>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93" name="Line 495"/>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94" name="Line 496"/>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95" name="Line 497"/>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996" name="Line 498"/>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924" name="Group 499"/>
              <p:cNvGrpSpPr>
                <a:grpSpLocks/>
              </p:cNvGrpSpPr>
              <p:nvPr/>
            </p:nvGrpSpPr>
            <p:grpSpPr bwMode="auto">
              <a:xfrm>
                <a:off x="524" y="4196"/>
                <a:ext cx="673" cy="185"/>
                <a:chOff x="2612" y="2322"/>
                <a:chExt cx="493" cy="131"/>
              </a:xfrm>
            </p:grpSpPr>
            <p:sp>
              <p:nvSpPr>
                <p:cNvPr id="70925" name="Rectangle 500"/>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70926" name="Group 501"/>
                <p:cNvGrpSpPr>
                  <a:grpSpLocks/>
                </p:cNvGrpSpPr>
                <p:nvPr/>
              </p:nvGrpSpPr>
              <p:grpSpPr bwMode="auto">
                <a:xfrm>
                  <a:off x="2627" y="2411"/>
                  <a:ext cx="464" cy="13"/>
                  <a:chOff x="2637" y="2205"/>
                  <a:chExt cx="464" cy="13"/>
                </a:xfrm>
              </p:grpSpPr>
              <p:sp>
                <p:nvSpPr>
                  <p:cNvPr id="70936" name="Freeform 502"/>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37" name="Freeform 503"/>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38" name="Line 504"/>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70939" name="Group 505"/>
                  <p:cNvGrpSpPr>
                    <a:grpSpLocks/>
                  </p:cNvGrpSpPr>
                  <p:nvPr/>
                </p:nvGrpSpPr>
                <p:grpSpPr bwMode="auto">
                  <a:xfrm>
                    <a:off x="2703" y="2205"/>
                    <a:ext cx="56" cy="13"/>
                    <a:chOff x="2740" y="2313"/>
                    <a:chExt cx="56" cy="13"/>
                  </a:xfrm>
                </p:grpSpPr>
                <p:sp>
                  <p:nvSpPr>
                    <p:cNvPr id="70966" name="Freeform 50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67" name="Freeform 50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68" name="Line 50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940" name="Group 509"/>
                  <p:cNvGrpSpPr>
                    <a:grpSpLocks/>
                  </p:cNvGrpSpPr>
                  <p:nvPr/>
                </p:nvGrpSpPr>
                <p:grpSpPr bwMode="auto">
                  <a:xfrm>
                    <a:off x="2760" y="2205"/>
                    <a:ext cx="56" cy="13"/>
                    <a:chOff x="2740" y="2313"/>
                    <a:chExt cx="56" cy="13"/>
                  </a:xfrm>
                </p:grpSpPr>
                <p:sp>
                  <p:nvSpPr>
                    <p:cNvPr id="70963" name="Freeform 51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64" name="Freeform 51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65" name="Line 51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941" name="Group 513"/>
                  <p:cNvGrpSpPr>
                    <a:grpSpLocks/>
                  </p:cNvGrpSpPr>
                  <p:nvPr/>
                </p:nvGrpSpPr>
                <p:grpSpPr bwMode="auto">
                  <a:xfrm>
                    <a:off x="2817" y="2205"/>
                    <a:ext cx="56" cy="13"/>
                    <a:chOff x="2740" y="2313"/>
                    <a:chExt cx="56" cy="13"/>
                  </a:xfrm>
                </p:grpSpPr>
                <p:sp>
                  <p:nvSpPr>
                    <p:cNvPr id="70960" name="Freeform 51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61" name="Freeform 51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62" name="Line 51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942" name="Group 517"/>
                  <p:cNvGrpSpPr>
                    <a:grpSpLocks/>
                  </p:cNvGrpSpPr>
                  <p:nvPr/>
                </p:nvGrpSpPr>
                <p:grpSpPr bwMode="auto">
                  <a:xfrm>
                    <a:off x="2874" y="2205"/>
                    <a:ext cx="56" cy="13"/>
                    <a:chOff x="2740" y="2313"/>
                    <a:chExt cx="56" cy="13"/>
                  </a:xfrm>
                </p:grpSpPr>
                <p:sp>
                  <p:nvSpPr>
                    <p:cNvPr id="70957" name="Freeform 51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58" name="Freeform 51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59" name="Line 52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943" name="Group 521"/>
                  <p:cNvGrpSpPr>
                    <a:grpSpLocks/>
                  </p:cNvGrpSpPr>
                  <p:nvPr/>
                </p:nvGrpSpPr>
                <p:grpSpPr bwMode="auto">
                  <a:xfrm>
                    <a:off x="2931" y="2205"/>
                    <a:ext cx="56" cy="13"/>
                    <a:chOff x="2740" y="2313"/>
                    <a:chExt cx="56" cy="13"/>
                  </a:xfrm>
                </p:grpSpPr>
                <p:sp>
                  <p:nvSpPr>
                    <p:cNvPr id="70954" name="Freeform 52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55" name="Freeform 52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56" name="Line 52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944" name="Group 525"/>
                  <p:cNvGrpSpPr>
                    <a:grpSpLocks/>
                  </p:cNvGrpSpPr>
                  <p:nvPr/>
                </p:nvGrpSpPr>
                <p:grpSpPr bwMode="auto">
                  <a:xfrm>
                    <a:off x="2988" y="2205"/>
                    <a:ext cx="56" cy="13"/>
                    <a:chOff x="2740" y="2313"/>
                    <a:chExt cx="56" cy="13"/>
                  </a:xfrm>
                </p:grpSpPr>
                <p:sp>
                  <p:nvSpPr>
                    <p:cNvPr id="70951" name="Freeform 52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52" name="Freeform 52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53" name="Line 52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945" name="Group 529"/>
                  <p:cNvGrpSpPr>
                    <a:grpSpLocks/>
                  </p:cNvGrpSpPr>
                  <p:nvPr/>
                </p:nvGrpSpPr>
                <p:grpSpPr bwMode="auto">
                  <a:xfrm>
                    <a:off x="3045" y="2205"/>
                    <a:ext cx="56" cy="13"/>
                    <a:chOff x="2740" y="2313"/>
                    <a:chExt cx="56" cy="13"/>
                  </a:xfrm>
                </p:grpSpPr>
                <p:sp>
                  <p:nvSpPr>
                    <p:cNvPr id="70948" name="Freeform 53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49" name="Freeform 53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950" name="Line 53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0946" name="Line 533"/>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0947" name="Freeform 534"/>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70927" name="Freeform 535"/>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70928" name="Oval 536"/>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29" name="Oval 537"/>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30" name="Oval 538"/>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31" name="Oval 539"/>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32" name="Oval 540"/>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33" name="Oval 541"/>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34" name="Oval 542"/>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935" name="Oval 543"/>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grpSp>
        <p:grpSp>
          <p:nvGrpSpPr>
            <p:cNvPr id="66663" name="Group 544"/>
            <p:cNvGrpSpPr>
              <a:grpSpLocks/>
            </p:cNvGrpSpPr>
            <p:nvPr/>
          </p:nvGrpSpPr>
          <p:grpSpPr bwMode="auto">
            <a:xfrm>
              <a:off x="4422" y="1364"/>
              <a:ext cx="484" cy="73"/>
              <a:chOff x="167" y="3648"/>
              <a:chExt cx="4903" cy="851"/>
            </a:xfrm>
          </p:grpSpPr>
          <p:sp>
            <p:nvSpPr>
              <p:cNvPr id="70483" name="Rectangle 545" descr="Parchment"/>
              <p:cNvSpPr>
                <a:spLocks noChangeArrowheads="1"/>
              </p:cNvSpPr>
              <p:nvPr/>
            </p:nvSpPr>
            <p:spPr bwMode="auto">
              <a:xfrm>
                <a:off x="248" y="3736"/>
                <a:ext cx="4744" cy="720"/>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484" name="Line 546"/>
              <p:cNvSpPr>
                <a:spLocks noChangeShapeType="1"/>
              </p:cNvSpPr>
              <p:nvPr/>
            </p:nvSpPr>
            <p:spPr bwMode="auto">
              <a:xfrm>
                <a:off x="167" y="4498"/>
                <a:ext cx="490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85" name="Line 547"/>
              <p:cNvSpPr>
                <a:spLocks noChangeShapeType="1"/>
              </p:cNvSpPr>
              <p:nvPr/>
            </p:nvSpPr>
            <p:spPr bwMode="auto">
              <a:xfrm>
                <a:off x="221" y="3696"/>
                <a:ext cx="24" cy="2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86" name="Line 548"/>
              <p:cNvSpPr>
                <a:spLocks noChangeShapeType="1"/>
              </p:cNvSpPr>
              <p:nvPr/>
            </p:nvSpPr>
            <p:spPr bwMode="auto">
              <a:xfrm>
                <a:off x="209" y="3648"/>
                <a:ext cx="1" cy="3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87" name="Line 549"/>
              <p:cNvSpPr>
                <a:spLocks noChangeShapeType="1"/>
              </p:cNvSpPr>
              <p:nvPr/>
            </p:nvSpPr>
            <p:spPr bwMode="auto">
              <a:xfrm>
                <a:off x="209" y="3648"/>
                <a:ext cx="48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88" name="Line 550"/>
              <p:cNvSpPr>
                <a:spLocks noChangeShapeType="1"/>
              </p:cNvSpPr>
              <p:nvPr/>
            </p:nvSpPr>
            <p:spPr bwMode="auto">
              <a:xfrm flipV="1">
                <a:off x="5028" y="3648"/>
                <a:ext cx="1" cy="3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89" name="Line 551"/>
              <p:cNvSpPr>
                <a:spLocks noChangeShapeType="1"/>
              </p:cNvSpPr>
              <p:nvPr/>
            </p:nvSpPr>
            <p:spPr bwMode="auto">
              <a:xfrm flipV="1">
                <a:off x="5015" y="3684"/>
                <a:ext cx="13"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90" name="Line 552"/>
              <p:cNvSpPr>
                <a:spLocks noChangeShapeType="1"/>
              </p:cNvSpPr>
              <p:nvPr/>
            </p:nvSpPr>
            <p:spPr bwMode="auto">
              <a:xfrm>
                <a:off x="209" y="3684"/>
                <a:ext cx="12"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91" name="Line 553"/>
              <p:cNvSpPr>
                <a:spLocks noChangeShapeType="1"/>
              </p:cNvSpPr>
              <p:nvPr/>
            </p:nvSpPr>
            <p:spPr bwMode="auto">
              <a:xfrm flipH="1">
                <a:off x="167" y="3696"/>
                <a:ext cx="3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92" name="Line 554"/>
              <p:cNvSpPr>
                <a:spLocks noChangeShapeType="1"/>
              </p:cNvSpPr>
              <p:nvPr/>
            </p:nvSpPr>
            <p:spPr bwMode="auto">
              <a:xfrm flipH="1" flipV="1">
                <a:off x="197" y="3696"/>
                <a:ext cx="36" cy="3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93" name="Line 555"/>
              <p:cNvSpPr>
                <a:spLocks noChangeShapeType="1"/>
              </p:cNvSpPr>
              <p:nvPr/>
            </p:nvSpPr>
            <p:spPr bwMode="auto">
              <a:xfrm flipH="1">
                <a:off x="5039" y="3696"/>
                <a:ext cx="3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94" name="Line 556"/>
              <p:cNvSpPr>
                <a:spLocks noChangeShapeType="1"/>
              </p:cNvSpPr>
              <p:nvPr/>
            </p:nvSpPr>
            <p:spPr bwMode="auto">
              <a:xfrm flipH="1">
                <a:off x="5028" y="3696"/>
                <a:ext cx="1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95" name="Freeform 557"/>
              <p:cNvSpPr>
                <a:spLocks/>
              </p:cNvSpPr>
              <p:nvPr/>
            </p:nvSpPr>
            <p:spPr bwMode="auto">
              <a:xfrm>
                <a:off x="191" y="3677"/>
                <a:ext cx="18" cy="19"/>
              </a:xfrm>
              <a:custGeom>
                <a:avLst/>
                <a:gdLst>
                  <a:gd name="T0" fmla="*/ 1 w 36"/>
                  <a:gd name="T1" fmla="*/ 0 h 36"/>
                  <a:gd name="T2" fmla="*/ 1 w 36"/>
                  <a:gd name="T3" fmla="*/ 1 h 36"/>
                  <a:gd name="T4" fmla="*/ 1 w 36"/>
                  <a:gd name="T5" fmla="*/ 1 h 36"/>
                  <a:gd name="T6" fmla="*/ 1 w 36"/>
                  <a:gd name="T7" fmla="*/ 1 h 36"/>
                  <a:gd name="T8" fmla="*/ 0 w 36"/>
                  <a:gd name="T9" fmla="*/ 1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96" name="Freeform 558"/>
              <p:cNvSpPr>
                <a:spLocks/>
              </p:cNvSpPr>
              <p:nvPr/>
            </p:nvSpPr>
            <p:spPr bwMode="auto">
              <a:xfrm>
                <a:off x="167" y="3648"/>
                <a:ext cx="42" cy="48"/>
              </a:xfrm>
              <a:custGeom>
                <a:avLst/>
                <a:gdLst>
                  <a:gd name="T0" fmla="*/ 1 w 84"/>
                  <a:gd name="T1" fmla="*/ 0 h 95"/>
                  <a:gd name="T2" fmla="*/ 1 w 84"/>
                  <a:gd name="T3" fmla="*/ 1 h 95"/>
                  <a:gd name="T4" fmla="*/ 1 w 84"/>
                  <a:gd name="T5" fmla="*/ 1 h 95"/>
                  <a:gd name="T6" fmla="*/ 1 w 84"/>
                  <a:gd name="T7" fmla="*/ 1 h 95"/>
                  <a:gd name="T8" fmla="*/ 1 w 84"/>
                  <a:gd name="T9" fmla="*/ 1 h 95"/>
                  <a:gd name="T10" fmla="*/ 1 w 84"/>
                  <a:gd name="T11" fmla="*/ 1 h 95"/>
                  <a:gd name="T12" fmla="*/ 0 w 84"/>
                  <a:gd name="T13" fmla="*/ 1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97" name="Freeform 559"/>
              <p:cNvSpPr>
                <a:spLocks/>
              </p:cNvSpPr>
              <p:nvPr/>
            </p:nvSpPr>
            <p:spPr bwMode="auto">
              <a:xfrm>
                <a:off x="5028" y="3648"/>
                <a:ext cx="42" cy="48"/>
              </a:xfrm>
              <a:custGeom>
                <a:avLst/>
                <a:gdLst>
                  <a:gd name="T0" fmla="*/ 0 w 85"/>
                  <a:gd name="T1" fmla="*/ 1 h 95"/>
                  <a:gd name="T2" fmla="*/ 0 w 85"/>
                  <a:gd name="T3" fmla="*/ 1 h 95"/>
                  <a:gd name="T4" fmla="*/ 0 w 85"/>
                  <a:gd name="T5" fmla="*/ 1 h 95"/>
                  <a:gd name="T6" fmla="*/ 0 w 85"/>
                  <a:gd name="T7" fmla="*/ 1 h 95"/>
                  <a:gd name="T8" fmla="*/ 0 w 85"/>
                  <a:gd name="T9" fmla="*/ 1 h 95"/>
                  <a:gd name="T10" fmla="*/ 0 w 85"/>
                  <a:gd name="T11" fmla="*/ 1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98" name="Freeform 560"/>
              <p:cNvSpPr>
                <a:spLocks/>
              </p:cNvSpPr>
              <p:nvPr/>
            </p:nvSpPr>
            <p:spPr bwMode="auto">
              <a:xfrm>
                <a:off x="5028" y="3677"/>
                <a:ext cx="18" cy="19"/>
              </a:xfrm>
              <a:custGeom>
                <a:avLst/>
                <a:gdLst>
                  <a:gd name="T0" fmla="*/ 0 w 37"/>
                  <a:gd name="T1" fmla="*/ 1 h 36"/>
                  <a:gd name="T2" fmla="*/ 0 w 37"/>
                  <a:gd name="T3" fmla="*/ 1 h 36"/>
                  <a:gd name="T4" fmla="*/ 0 w 37"/>
                  <a:gd name="T5" fmla="*/ 1 h 36"/>
                  <a:gd name="T6" fmla="*/ 0 w 37"/>
                  <a:gd name="T7" fmla="*/ 1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99" name="Line 561"/>
              <p:cNvSpPr>
                <a:spLocks noChangeShapeType="1"/>
              </p:cNvSpPr>
              <p:nvPr/>
            </p:nvSpPr>
            <p:spPr bwMode="auto">
              <a:xfrm flipV="1">
                <a:off x="209" y="3708"/>
                <a:ext cx="1" cy="7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00" name="Line 562"/>
              <p:cNvSpPr>
                <a:spLocks noChangeShapeType="1"/>
              </p:cNvSpPr>
              <p:nvPr/>
            </p:nvSpPr>
            <p:spPr bwMode="auto">
              <a:xfrm>
                <a:off x="221" y="3696"/>
                <a:ext cx="47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01" name="Line 563"/>
              <p:cNvSpPr>
                <a:spLocks noChangeShapeType="1"/>
              </p:cNvSpPr>
              <p:nvPr/>
            </p:nvSpPr>
            <p:spPr bwMode="auto">
              <a:xfrm>
                <a:off x="5028" y="3708"/>
                <a:ext cx="1" cy="7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02" name="Line 564"/>
              <p:cNvSpPr>
                <a:spLocks noChangeShapeType="1"/>
              </p:cNvSpPr>
              <p:nvPr/>
            </p:nvSpPr>
            <p:spPr bwMode="auto">
              <a:xfrm>
                <a:off x="233" y="3732"/>
                <a:ext cx="1" cy="7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03" name="Line 565"/>
              <p:cNvSpPr>
                <a:spLocks noChangeShapeType="1"/>
              </p:cNvSpPr>
              <p:nvPr/>
            </p:nvSpPr>
            <p:spPr bwMode="auto">
              <a:xfrm flipH="1">
                <a:off x="245" y="3720"/>
                <a:ext cx="476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04" name="Line 566"/>
              <p:cNvSpPr>
                <a:spLocks noChangeShapeType="1"/>
              </p:cNvSpPr>
              <p:nvPr/>
            </p:nvSpPr>
            <p:spPr bwMode="auto">
              <a:xfrm flipV="1">
                <a:off x="5004" y="3722"/>
                <a:ext cx="1" cy="77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05" name="Line 567"/>
              <p:cNvSpPr>
                <a:spLocks noChangeShapeType="1"/>
              </p:cNvSpPr>
              <p:nvPr/>
            </p:nvSpPr>
            <p:spPr bwMode="auto">
              <a:xfrm>
                <a:off x="245" y="3744"/>
                <a:ext cx="1" cy="68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06" name="Line 568"/>
              <p:cNvSpPr>
                <a:spLocks noChangeShapeType="1"/>
              </p:cNvSpPr>
              <p:nvPr/>
            </p:nvSpPr>
            <p:spPr bwMode="auto">
              <a:xfrm flipV="1">
                <a:off x="4991" y="3744"/>
                <a:ext cx="1" cy="68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07" name="Freeform 569"/>
              <p:cNvSpPr>
                <a:spLocks noEditPoints="1"/>
              </p:cNvSpPr>
              <p:nvPr/>
            </p:nvSpPr>
            <p:spPr bwMode="auto">
              <a:xfrm>
                <a:off x="361" y="4171"/>
                <a:ext cx="60" cy="66"/>
              </a:xfrm>
              <a:custGeom>
                <a:avLst/>
                <a:gdLst>
                  <a:gd name="T0" fmla="*/ 0 w 121"/>
                  <a:gd name="T1" fmla="*/ 0 h 132"/>
                  <a:gd name="T2" fmla="*/ 0 w 121"/>
                  <a:gd name="T3" fmla="*/ 0 h 132"/>
                  <a:gd name="T4" fmla="*/ 0 w 121"/>
                  <a:gd name="T5" fmla="*/ 1 h 132"/>
                  <a:gd name="T6" fmla="*/ 0 w 121"/>
                  <a:gd name="T7" fmla="*/ 1 h 132"/>
                  <a:gd name="T8" fmla="*/ 0 w 121"/>
                  <a:gd name="T9" fmla="*/ 0 h 132"/>
                  <a:gd name="T10" fmla="*/ 0 w 121"/>
                  <a:gd name="T11" fmla="*/ 1 h 132"/>
                  <a:gd name="T12" fmla="*/ 0 w 121"/>
                  <a:gd name="T13" fmla="*/ 1 h 132"/>
                  <a:gd name="T14" fmla="*/ 0 w 121"/>
                  <a:gd name="T15" fmla="*/ 1 h 132"/>
                  <a:gd name="T16" fmla="*/ 0 w 121"/>
                  <a:gd name="T17" fmla="*/ 1 h 132"/>
                  <a:gd name="T18" fmla="*/ 0 w 121"/>
                  <a:gd name="T19" fmla="*/ 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08" name="Freeform 570"/>
              <p:cNvSpPr>
                <a:spLocks noEditPoints="1"/>
              </p:cNvSpPr>
              <p:nvPr/>
            </p:nvSpPr>
            <p:spPr bwMode="auto">
              <a:xfrm>
                <a:off x="363" y="4173"/>
                <a:ext cx="56" cy="62"/>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09" name="Freeform 571"/>
              <p:cNvSpPr>
                <a:spLocks noEditPoints="1"/>
              </p:cNvSpPr>
              <p:nvPr/>
            </p:nvSpPr>
            <p:spPr bwMode="auto">
              <a:xfrm>
                <a:off x="365" y="4175"/>
                <a:ext cx="52" cy="58"/>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0" name="Freeform 572"/>
              <p:cNvSpPr>
                <a:spLocks noEditPoints="1"/>
              </p:cNvSpPr>
              <p:nvPr/>
            </p:nvSpPr>
            <p:spPr bwMode="auto">
              <a:xfrm>
                <a:off x="366" y="4177"/>
                <a:ext cx="49" cy="54"/>
              </a:xfrm>
              <a:custGeom>
                <a:avLst/>
                <a:gdLst>
                  <a:gd name="T0" fmla="*/ 0 w 98"/>
                  <a:gd name="T1" fmla="*/ 0 h 109"/>
                  <a:gd name="T2" fmla="*/ 1 w 98"/>
                  <a:gd name="T3" fmla="*/ 0 h 109"/>
                  <a:gd name="T4" fmla="*/ 1 w 98"/>
                  <a:gd name="T5" fmla="*/ 0 h 109"/>
                  <a:gd name="T6" fmla="*/ 0 w 98"/>
                  <a:gd name="T7" fmla="*/ 0 h 109"/>
                  <a:gd name="T8" fmla="*/ 0 w 98"/>
                  <a:gd name="T9" fmla="*/ 0 h 109"/>
                  <a:gd name="T10" fmla="*/ 1 w 98"/>
                  <a:gd name="T11" fmla="*/ 0 h 109"/>
                  <a:gd name="T12" fmla="*/ 1 w 98"/>
                  <a:gd name="T13" fmla="*/ 0 h 109"/>
                  <a:gd name="T14" fmla="*/ 1 w 98"/>
                  <a:gd name="T15" fmla="*/ 0 h 109"/>
                  <a:gd name="T16" fmla="*/ 1 w 98"/>
                  <a:gd name="T17" fmla="*/ 0 h 109"/>
                  <a:gd name="T18" fmla="*/ 1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1" name="Freeform 573"/>
              <p:cNvSpPr>
                <a:spLocks noEditPoints="1"/>
              </p:cNvSpPr>
              <p:nvPr/>
            </p:nvSpPr>
            <p:spPr bwMode="auto">
              <a:xfrm>
                <a:off x="368" y="4179"/>
                <a:ext cx="45" cy="51"/>
              </a:xfrm>
              <a:custGeom>
                <a:avLst/>
                <a:gdLst>
                  <a:gd name="T0" fmla="*/ 0 w 90"/>
                  <a:gd name="T1" fmla="*/ 0 h 101"/>
                  <a:gd name="T2" fmla="*/ 1 w 90"/>
                  <a:gd name="T3" fmla="*/ 0 h 101"/>
                  <a:gd name="T4" fmla="*/ 1 w 90"/>
                  <a:gd name="T5" fmla="*/ 1 h 101"/>
                  <a:gd name="T6" fmla="*/ 0 w 90"/>
                  <a:gd name="T7" fmla="*/ 1 h 101"/>
                  <a:gd name="T8" fmla="*/ 0 w 90"/>
                  <a:gd name="T9" fmla="*/ 0 h 101"/>
                  <a:gd name="T10" fmla="*/ 1 w 90"/>
                  <a:gd name="T11" fmla="*/ 1 h 101"/>
                  <a:gd name="T12" fmla="*/ 1 w 90"/>
                  <a:gd name="T13" fmla="*/ 1 h 101"/>
                  <a:gd name="T14" fmla="*/ 1 w 90"/>
                  <a:gd name="T15" fmla="*/ 1 h 101"/>
                  <a:gd name="T16" fmla="*/ 1 w 90"/>
                  <a:gd name="T17" fmla="*/ 1 h 101"/>
                  <a:gd name="T18" fmla="*/ 1 w 90"/>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2" name="Freeform 574"/>
              <p:cNvSpPr>
                <a:spLocks noEditPoints="1"/>
              </p:cNvSpPr>
              <p:nvPr/>
            </p:nvSpPr>
            <p:spPr bwMode="auto">
              <a:xfrm>
                <a:off x="369" y="4181"/>
                <a:ext cx="44" cy="47"/>
              </a:xfrm>
              <a:custGeom>
                <a:avLst/>
                <a:gdLst>
                  <a:gd name="T0" fmla="*/ 0 w 86"/>
                  <a:gd name="T1" fmla="*/ 0 h 94"/>
                  <a:gd name="T2" fmla="*/ 1 w 86"/>
                  <a:gd name="T3" fmla="*/ 0 h 94"/>
                  <a:gd name="T4" fmla="*/ 1 w 86"/>
                  <a:gd name="T5" fmla="*/ 1 h 94"/>
                  <a:gd name="T6" fmla="*/ 0 w 86"/>
                  <a:gd name="T7" fmla="*/ 1 h 94"/>
                  <a:gd name="T8" fmla="*/ 0 w 86"/>
                  <a:gd name="T9" fmla="*/ 0 h 94"/>
                  <a:gd name="T10" fmla="*/ 1 w 86"/>
                  <a:gd name="T11" fmla="*/ 1 h 94"/>
                  <a:gd name="T12" fmla="*/ 1 w 86"/>
                  <a:gd name="T13" fmla="*/ 1 h 94"/>
                  <a:gd name="T14" fmla="*/ 1 w 86"/>
                  <a:gd name="T15" fmla="*/ 1 h 94"/>
                  <a:gd name="T16" fmla="*/ 1 w 86"/>
                  <a:gd name="T17" fmla="*/ 1 h 94"/>
                  <a:gd name="T18" fmla="*/ 1 w 86"/>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3" name="Freeform 575"/>
              <p:cNvSpPr>
                <a:spLocks noEditPoints="1"/>
              </p:cNvSpPr>
              <p:nvPr/>
            </p:nvSpPr>
            <p:spPr bwMode="auto">
              <a:xfrm>
                <a:off x="371" y="4183"/>
                <a:ext cx="40" cy="43"/>
              </a:xfrm>
              <a:custGeom>
                <a:avLst/>
                <a:gdLst>
                  <a:gd name="T0" fmla="*/ 0 w 78"/>
                  <a:gd name="T1" fmla="*/ 0 h 86"/>
                  <a:gd name="T2" fmla="*/ 1 w 78"/>
                  <a:gd name="T3" fmla="*/ 0 h 86"/>
                  <a:gd name="T4" fmla="*/ 1 w 78"/>
                  <a:gd name="T5" fmla="*/ 1 h 86"/>
                  <a:gd name="T6" fmla="*/ 0 w 78"/>
                  <a:gd name="T7" fmla="*/ 1 h 86"/>
                  <a:gd name="T8" fmla="*/ 0 w 78"/>
                  <a:gd name="T9" fmla="*/ 0 h 86"/>
                  <a:gd name="T10" fmla="*/ 1 w 78"/>
                  <a:gd name="T11" fmla="*/ 1 h 86"/>
                  <a:gd name="T12" fmla="*/ 1 w 78"/>
                  <a:gd name="T13" fmla="*/ 1 h 86"/>
                  <a:gd name="T14" fmla="*/ 1 w 78"/>
                  <a:gd name="T15" fmla="*/ 1 h 86"/>
                  <a:gd name="T16" fmla="*/ 1 w 78"/>
                  <a:gd name="T17" fmla="*/ 1 h 86"/>
                  <a:gd name="T18" fmla="*/ 1 w 78"/>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4" name="Freeform 576"/>
              <p:cNvSpPr>
                <a:spLocks noEditPoints="1"/>
              </p:cNvSpPr>
              <p:nvPr/>
            </p:nvSpPr>
            <p:spPr bwMode="auto">
              <a:xfrm>
                <a:off x="373" y="4185"/>
                <a:ext cx="36" cy="39"/>
              </a:xfrm>
              <a:custGeom>
                <a:avLst/>
                <a:gdLst>
                  <a:gd name="T0" fmla="*/ 0 w 71"/>
                  <a:gd name="T1" fmla="*/ 0 h 79"/>
                  <a:gd name="T2" fmla="*/ 1 w 71"/>
                  <a:gd name="T3" fmla="*/ 0 h 79"/>
                  <a:gd name="T4" fmla="*/ 1 w 71"/>
                  <a:gd name="T5" fmla="*/ 0 h 79"/>
                  <a:gd name="T6" fmla="*/ 0 w 71"/>
                  <a:gd name="T7" fmla="*/ 0 h 79"/>
                  <a:gd name="T8" fmla="*/ 0 w 71"/>
                  <a:gd name="T9" fmla="*/ 0 h 79"/>
                  <a:gd name="T10" fmla="*/ 1 w 71"/>
                  <a:gd name="T11" fmla="*/ 0 h 79"/>
                  <a:gd name="T12" fmla="*/ 1 w 71"/>
                  <a:gd name="T13" fmla="*/ 0 h 79"/>
                  <a:gd name="T14" fmla="*/ 1 w 71"/>
                  <a:gd name="T15" fmla="*/ 0 h 79"/>
                  <a:gd name="T16" fmla="*/ 1 w 71"/>
                  <a:gd name="T17" fmla="*/ 0 h 79"/>
                  <a:gd name="T18" fmla="*/ 1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5" name="Freeform 577"/>
              <p:cNvSpPr>
                <a:spLocks noEditPoints="1"/>
              </p:cNvSpPr>
              <p:nvPr/>
            </p:nvSpPr>
            <p:spPr bwMode="auto">
              <a:xfrm>
                <a:off x="375" y="4186"/>
                <a:ext cx="32" cy="36"/>
              </a:xfrm>
              <a:custGeom>
                <a:avLst/>
                <a:gdLst>
                  <a:gd name="T0" fmla="*/ 0 w 63"/>
                  <a:gd name="T1" fmla="*/ 0 h 71"/>
                  <a:gd name="T2" fmla="*/ 1 w 63"/>
                  <a:gd name="T3" fmla="*/ 0 h 71"/>
                  <a:gd name="T4" fmla="*/ 1 w 63"/>
                  <a:gd name="T5" fmla="*/ 1 h 71"/>
                  <a:gd name="T6" fmla="*/ 0 w 63"/>
                  <a:gd name="T7" fmla="*/ 1 h 71"/>
                  <a:gd name="T8" fmla="*/ 0 w 63"/>
                  <a:gd name="T9" fmla="*/ 0 h 71"/>
                  <a:gd name="T10" fmla="*/ 1 w 63"/>
                  <a:gd name="T11" fmla="*/ 1 h 71"/>
                  <a:gd name="T12" fmla="*/ 1 w 63"/>
                  <a:gd name="T13" fmla="*/ 1 h 71"/>
                  <a:gd name="T14" fmla="*/ 1 w 63"/>
                  <a:gd name="T15" fmla="*/ 1 h 71"/>
                  <a:gd name="T16" fmla="*/ 1 w 63"/>
                  <a:gd name="T17" fmla="*/ 1 h 71"/>
                  <a:gd name="T18" fmla="*/ 1 w 63"/>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6" name="Freeform 578"/>
              <p:cNvSpPr>
                <a:spLocks noEditPoints="1"/>
              </p:cNvSpPr>
              <p:nvPr/>
            </p:nvSpPr>
            <p:spPr bwMode="auto">
              <a:xfrm>
                <a:off x="377" y="4188"/>
                <a:ext cx="28" cy="32"/>
              </a:xfrm>
              <a:custGeom>
                <a:avLst/>
                <a:gdLst>
                  <a:gd name="T0" fmla="*/ 0 w 56"/>
                  <a:gd name="T1" fmla="*/ 0 h 63"/>
                  <a:gd name="T2" fmla="*/ 1 w 56"/>
                  <a:gd name="T3" fmla="*/ 0 h 63"/>
                  <a:gd name="T4" fmla="*/ 1 w 56"/>
                  <a:gd name="T5" fmla="*/ 1 h 63"/>
                  <a:gd name="T6" fmla="*/ 0 w 56"/>
                  <a:gd name="T7" fmla="*/ 1 h 63"/>
                  <a:gd name="T8" fmla="*/ 0 w 56"/>
                  <a:gd name="T9" fmla="*/ 0 h 63"/>
                  <a:gd name="T10" fmla="*/ 1 w 56"/>
                  <a:gd name="T11" fmla="*/ 1 h 63"/>
                  <a:gd name="T12" fmla="*/ 1 w 56"/>
                  <a:gd name="T13" fmla="*/ 1 h 63"/>
                  <a:gd name="T14" fmla="*/ 1 w 56"/>
                  <a:gd name="T15" fmla="*/ 1 h 63"/>
                  <a:gd name="T16" fmla="*/ 1 w 56"/>
                  <a:gd name="T17" fmla="*/ 1 h 63"/>
                  <a:gd name="T18" fmla="*/ 1 w 56"/>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7" name="Freeform 579"/>
              <p:cNvSpPr>
                <a:spLocks noEditPoints="1"/>
              </p:cNvSpPr>
              <p:nvPr/>
            </p:nvSpPr>
            <p:spPr bwMode="auto">
              <a:xfrm>
                <a:off x="379" y="4190"/>
                <a:ext cx="24" cy="28"/>
              </a:xfrm>
              <a:custGeom>
                <a:avLst/>
                <a:gdLst>
                  <a:gd name="T0" fmla="*/ 0 w 48"/>
                  <a:gd name="T1" fmla="*/ 0 h 55"/>
                  <a:gd name="T2" fmla="*/ 1 w 48"/>
                  <a:gd name="T3" fmla="*/ 0 h 55"/>
                  <a:gd name="T4" fmla="*/ 1 w 48"/>
                  <a:gd name="T5" fmla="*/ 1 h 55"/>
                  <a:gd name="T6" fmla="*/ 0 w 48"/>
                  <a:gd name="T7" fmla="*/ 1 h 55"/>
                  <a:gd name="T8" fmla="*/ 0 w 48"/>
                  <a:gd name="T9" fmla="*/ 0 h 55"/>
                  <a:gd name="T10" fmla="*/ 1 w 48"/>
                  <a:gd name="T11" fmla="*/ 1 h 55"/>
                  <a:gd name="T12" fmla="*/ 1 w 48"/>
                  <a:gd name="T13" fmla="*/ 1 h 55"/>
                  <a:gd name="T14" fmla="*/ 1 w 48"/>
                  <a:gd name="T15" fmla="*/ 1 h 55"/>
                  <a:gd name="T16" fmla="*/ 1 w 48"/>
                  <a:gd name="T17" fmla="*/ 1 h 55"/>
                  <a:gd name="T18" fmla="*/ 1 w 48"/>
                  <a:gd name="T19" fmla="*/ 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8" name="Freeform 580"/>
              <p:cNvSpPr>
                <a:spLocks noEditPoints="1"/>
              </p:cNvSpPr>
              <p:nvPr/>
            </p:nvSpPr>
            <p:spPr bwMode="auto">
              <a:xfrm>
                <a:off x="380" y="4192"/>
                <a:ext cx="22" cy="24"/>
              </a:xfrm>
              <a:custGeom>
                <a:avLst/>
                <a:gdLst>
                  <a:gd name="T0" fmla="*/ 0 w 44"/>
                  <a:gd name="T1" fmla="*/ 0 h 48"/>
                  <a:gd name="T2" fmla="*/ 1 w 44"/>
                  <a:gd name="T3" fmla="*/ 0 h 48"/>
                  <a:gd name="T4" fmla="*/ 1 w 44"/>
                  <a:gd name="T5" fmla="*/ 1 h 48"/>
                  <a:gd name="T6" fmla="*/ 0 w 44"/>
                  <a:gd name="T7" fmla="*/ 1 h 48"/>
                  <a:gd name="T8" fmla="*/ 0 w 44"/>
                  <a:gd name="T9" fmla="*/ 0 h 48"/>
                  <a:gd name="T10" fmla="*/ 1 w 44"/>
                  <a:gd name="T11" fmla="*/ 1 h 48"/>
                  <a:gd name="T12" fmla="*/ 1 w 44"/>
                  <a:gd name="T13" fmla="*/ 1 h 48"/>
                  <a:gd name="T14" fmla="*/ 1 w 44"/>
                  <a:gd name="T15" fmla="*/ 1 h 48"/>
                  <a:gd name="T16" fmla="*/ 1 w 44"/>
                  <a:gd name="T17" fmla="*/ 1 h 48"/>
                  <a:gd name="T18" fmla="*/ 1 w 4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19" name="Freeform 581"/>
              <p:cNvSpPr>
                <a:spLocks noEditPoints="1"/>
              </p:cNvSpPr>
              <p:nvPr/>
            </p:nvSpPr>
            <p:spPr bwMode="auto">
              <a:xfrm>
                <a:off x="382" y="4194"/>
                <a:ext cx="18" cy="20"/>
              </a:xfrm>
              <a:custGeom>
                <a:avLst/>
                <a:gdLst>
                  <a:gd name="T0" fmla="*/ 0 w 36"/>
                  <a:gd name="T1" fmla="*/ 0 h 40"/>
                  <a:gd name="T2" fmla="*/ 1 w 36"/>
                  <a:gd name="T3" fmla="*/ 0 h 40"/>
                  <a:gd name="T4" fmla="*/ 1 w 36"/>
                  <a:gd name="T5" fmla="*/ 1 h 40"/>
                  <a:gd name="T6" fmla="*/ 0 w 36"/>
                  <a:gd name="T7" fmla="*/ 1 h 40"/>
                  <a:gd name="T8" fmla="*/ 0 w 36"/>
                  <a:gd name="T9" fmla="*/ 0 h 40"/>
                  <a:gd name="T10" fmla="*/ 1 w 36"/>
                  <a:gd name="T11" fmla="*/ 1 h 40"/>
                  <a:gd name="T12" fmla="*/ 1 w 36"/>
                  <a:gd name="T13" fmla="*/ 1 h 40"/>
                  <a:gd name="T14" fmla="*/ 1 w 36"/>
                  <a:gd name="T15" fmla="*/ 1 h 40"/>
                  <a:gd name="T16" fmla="*/ 1 w 36"/>
                  <a:gd name="T17" fmla="*/ 1 h 40"/>
                  <a:gd name="T18" fmla="*/ 1 w 3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0" name="Freeform 582"/>
              <p:cNvSpPr>
                <a:spLocks noEditPoints="1"/>
              </p:cNvSpPr>
              <p:nvPr/>
            </p:nvSpPr>
            <p:spPr bwMode="auto">
              <a:xfrm>
                <a:off x="384" y="4196"/>
                <a:ext cx="14" cy="16"/>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1" name="Freeform 583"/>
              <p:cNvSpPr>
                <a:spLocks noEditPoints="1"/>
              </p:cNvSpPr>
              <p:nvPr/>
            </p:nvSpPr>
            <p:spPr bwMode="auto">
              <a:xfrm>
                <a:off x="386" y="4198"/>
                <a:ext cx="10" cy="12"/>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2" name="Freeform 584"/>
              <p:cNvSpPr>
                <a:spLocks noEditPoints="1"/>
              </p:cNvSpPr>
              <p:nvPr/>
            </p:nvSpPr>
            <p:spPr bwMode="auto">
              <a:xfrm>
                <a:off x="388" y="4200"/>
                <a:ext cx="6" cy="8"/>
              </a:xfrm>
              <a:custGeom>
                <a:avLst/>
                <a:gdLst>
                  <a:gd name="T0" fmla="*/ 0 w 14"/>
                  <a:gd name="T1" fmla="*/ 0 h 15"/>
                  <a:gd name="T2" fmla="*/ 0 w 14"/>
                  <a:gd name="T3" fmla="*/ 0 h 15"/>
                  <a:gd name="T4" fmla="*/ 0 w 14"/>
                  <a:gd name="T5" fmla="*/ 1 h 15"/>
                  <a:gd name="T6" fmla="*/ 0 w 14"/>
                  <a:gd name="T7" fmla="*/ 1 h 15"/>
                  <a:gd name="T8" fmla="*/ 0 w 14"/>
                  <a:gd name="T9" fmla="*/ 0 h 15"/>
                  <a:gd name="T10" fmla="*/ 0 w 14"/>
                  <a:gd name="T11" fmla="*/ 1 h 15"/>
                  <a:gd name="T12" fmla="*/ 0 w 14"/>
                  <a:gd name="T13" fmla="*/ 1 h 15"/>
                  <a:gd name="T14" fmla="*/ 0 w 14"/>
                  <a:gd name="T15" fmla="*/ 1 h 15"/>
                  <a:gd name="T16" fmla="*/ 0 w 14"/>
                  <a:gd name="T17" fmla="*/ 1 h 15"/>
                  <a:gd name="T18" fmla="*/ 0 w 14"/>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3" name="Freeform 585"/>
              <p:cNvSpPr>
                <a:spLocks noEditPoints="1"/>
              </p:cNvSpPr>
              <p:nvPr/>
            </p:nvSpPr>
            <p:spPr bwMode="auto">
              <a:xfrm>
                <a:off x="389" y="4202"/>
                <a:ext cx="3" cy="4"/>
              </a:xfrm>
              <a:custGeom>
                <a:avLst/>
                <a:gdLst>
                  <a:gd name="T0" fmla="*/ 0 w 6"/>
                  <a:gd name="T1" fmla="*/ 0 h 7"/>
                  <a:gd name="T2" fmla="*/ 1 w 6"/>
                  <a:gd name="T3" fmla="*/ 0 h 7"/>
                  <a:gd name="T4" fmla="*/ 1 w 6"/>
                  <a:gd name="T5" fmla="*/ 1 h 7"/>
                  <a:gd name="T6" fmla="*/ 0 w 6"/>
                  <a:gd name="T7" fmla="*/ 1 h 7"/>
                  <a:gd name="T8" fmla="*/ 0 w 6"/>
                  <a:gd name="T9" fmla="*/ 0 h 7"/>
                  <a:gd name="T10" fmla="*/ 1 w 6"/>
                  <a:gd name="T11" fmla="*/ 1 h 7"/>
                  <a:gd name="T12" fmla="*/ 1 w 6"/>
                  <a:gd name="T13" fmla="*/ 1 h 7"/>
                  <a:gd name="T14" fmla="*/ 1 w 6"/>
                  <a:gd name="T15" fmla="*/ 1 h 7"/>
                  <a:gd name="T16" fmla="*/ 1 w 6"/>
                  <a:gd name="T17" fmla="*/ 1 h 7"/>
                  <a:gd name="T18" fmla="*/ 1 w 6"/>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4" name="Freeform 586"/>
              <p:cNvSpPr>
                <a:spLocks/>
              </p:cNvSpPr>
              <p:nvPr/>
            </p:nvSpPr>
            <p:spPr bwMode="auto">
              <a:xfrm>
                <a:off x="362" y="4171"/>
                <a:ext cx="59" cy="66"/>
              </a:xfrm>
              <a:custGeom>
                <a:avLst/>
                <a:gdLst>
                  <a:gd name="T0" fmla="*/ 0 w 119"/>
                  <a:gd name="T1" fmla="*/ 1 h 132"/>
                  <a:gd name="T2" fmla="*/ 0 w 119"/>
                  <a:gd name="T3" fmla="*/ 1 h 132"/>
                  <a:gd name="T4" fmla="*/ 0 w 119"/>
                  <a:gd name="T5" fmla="*/ 1 h 132"/>
                  <a:gd name="T6" fmla="*/ 0 w 119"/>
                  <a:gd name="T7" fmla="*/ 1 h 132"/>
                  <a:gd name="T8" fmla="*/ 0 w 119"/>
                  <a:gd name="T9" fmla="*/ 1 h 132"/>
                  <a:gd name="T10" fmla="*/ 0 w 119"/>
                  <a:gd name="T11" fmla="*/ 1 h 132"/>
                  <a:gd name="T12" fmla="*/ 0 w 119"/>
                  <a:gd name="T13" fmla="*/ 1 h 132"/>
                  <a:gd name="T14" fmla="*/ 0 w 119"/>
                  <a:gd name="T15" fmla="*/ 1 h 132"/>
                  <a:gd name="T16" fmla="*/ 0 w 119"/>
                  <a:gd name="T17" fmla="*/ 1 h 132"/>
                  <a:gd name="T18" fmla="*/ 0 w 119"/>
                  <a:gd name="T19" fmla="*/ 1 h 132"/>
                  <a:gd name="T20" fmla="*/ 0 w 119"/>
                  <a:gd name="T21" fmla="*/ 1 h 132"/>
                  <a:gd name="T22" fmla="*/ 0 w 119"/>
                  <a:gd name="T23" fmla="*/ 1 h 132"/>
                  <a:gd name="T24" fmla="*/ 0 w 119"/>
                  <a:gd name="T25" fmla="*/ 1 h 132"/>
                  <a:gd name="T26" fmla="*/ 0 w 119"/>
                  <a:gd name="T27" fmla="*/ 1 h 132"/>
                  <a:gd name="T28" fmla="*/ 0 w 119"/>
                  <a:gd name="T29" fmla="*/ 0 h 132"/>
                  <a:gd name="T30" fmla="*/ 0 w 119"/>
                  <a:gd name="T31" fmla="*/ 1 h 132"/>
                  <a:gd name="T32" fmla="*/ 0 w 119"/>
                  <a:gd name="T33" fmla="*/ 1 h 132"/>
                  <a:gd name="T34" fmla="*/ 0 w 119"/>
                  <a:gd name="T35" fmla="*/ 1 h 132"/>
                  <a:gd name="T36" fmla="*/ 0 w 119"/>
                  <a:gd name="T37" fmla="*/ 1 h 132"/>
                  <a:gd name="T38" fmla="*/ 0 w 119"/>
                  <a:gd name="T39" fmla="*/ 1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5" name="Freeform 587"/>
              <p:cNvSpPr>
                <a:spLocks noEditPoints="1"/>
              </p:cNvSpPr>
              <p:nvPr/>
            </p:nvSpPr>
            <p:spPr bwMode="auto">
              <a:xfrm>
                <a:off x="361" y="4171"/>
                <a:ext cx="60" cy="66"/>
              </a:xfrm>
              <a:custGeom>
                <a:avLst/>
                <a:gdLst>
                  <a:gd name="T0" fmla="*/ 0 w 121"/>
                  <a:gd name="T1" fmla="*/ 0 h 132"/>
                  <a:gd name="T2" fmla="*/ 0 w 121"/>
                  <a:gd name="T3" fmla="*/ 0 h 132"/>
                  <a:gd name="T4" fmla="*/ 0 w 121"/>
                  <a:gd name="T5" fmla="*/ 1 h 132"/>
                  <a:gd name="T6" fmla="*/ 0 w 121"/>
                  <a:gd name="T7" fmla="*/ 1 h 132"/>
                  <a:gd name="T8" fmla="*/ 0 w 121"/>
                  <a:gd name="T9" fmla="*/ 0 h 132"/>
                  <a:gd name="T10" fmla="*/ 0 w 121"/>
                  <a:gd name="T11" fmla="*/ 1 h 132"/>
                  <a:gd name="T12" fmla="*/ 0 w 121"/>
                  <a:gd name="T13" fmla="*/ 1 h 132"/>
                  <a:gd name="T14" fmla="*/ 0 w 121"/>
                  <a:gd name="T15" fmla="*/ 1 h 132"/>
                  <a:gd name="T16" fmla="*/ 0 w 121"/>
                  <a:gd name="T17" fmla="*/ 1 h 132"/>
                  <a:gd name="T18" fmla="*/ 0 w 121"/>
                  <a:gd name="T19" fmla="*/ 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6" name="Freeform 588"/>
              <p:cNvSpPr>
                <a:spLocks noEditPoints="1"/>
              </p:cNvSpPr>
              <p:nvPr/>
            </p:nvSpPr>
            <p:spPr bwMode="auto">
              <a:xfrm>
                <a:off x="363" y="4173"/>
                <a:ext cx="56" cy="62"/>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7" name="Freeform 589"/>
              <p:cNvSpPr>
                <a:spLocks noEditPoints="1"/>
              </p:cNvSpPr>
              <p:nvPr/>
            </p:nvSpPr>
            <p:spPr bwMode="auto">
              <a:xfrm>
                <a:off x="365" y="4175"/>
                <a:ext cx="52" cy="58"/>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8" name="Freeform 590"/>
              <p:cNvSpPr>
                <a:spLocks noEditPoints="1"/>
              </p:cNvSpPr>
              <p:nvPr/>
            </p:nvSpPr>
            <p:spPr bwMode="auto">
              <a:xfrm>
                <a:off x="366" y="4177"/>
                <a:ext cx="49" cy="54"/>
              </a:xfrm>
              <a:custGeom>
                <a:avLst/>
                <a:gdLst>
                  <a:gd name="T0" fmla="*/ 0 w 98"/>
                  <a:gd name="T1" fmla="*/ 0 h 109"/>
                  <a:gd name="T2" fmla="*/ 1 w 98"/>
                  <a:gd name="T3" fmla="*/ 0 h 109"/>
                  <a:gd name="T4" fmla="*/ 1 w 98"/>
                  <a:gd name="T5" fmla="*/ 0 h 109"/>
                  <a:gd name="T6" fmla="*/ 0 w 98"/>
                  <a:gd name="T7" fmla="*/ 0 h 109"/>
                  <a:gd name="T8" fmla="*/ 0 w 98"/>
                  <a:gd name="T9" fmla="*/ 0 h 109"/>
                  <a:gd name="T10" fmla="*/ 1 w 98"/>
                  <a:gd name="T11" fmla="*/ 0 h 109"/>
                  <a:gd name="T12" fmla="*/ 1 w 98"/>
                  <a:gd name="T13" fmla="*/ 0 h 109"/>
                  <a:gd name="T14" fmla="*/ 1 w 98"/>
                  <a:gd name="T15" fmla="*/ 0 h 109"/>
                  <a:gd name="T16" fmla="*/ 1 w 98"/>
                  <a:gd name="T17" fmla="*/ 0 h 109"/>
                  <a:gd name="T18" fmla="*/ 1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29" name="Freeform 591"/>
              <p:cNvSpPr>
                <a:spLocks noEditPoints="1"/>
              </p:cNvSpPr>
              <p:nvPr/>
            </p:nvSpPr>
            <p:spPr bwMode="auto">
              <a:xfrm>
                <a:off x="368" y="4179"/>
                <a:ext cx="45" cy="51"/>
              </a:xfrm>
              <a:custGeom>
                <a:avLst/>
                <a:gdLst>
                  <a:gd name="T0" fmla="*/ 0 w 90"/>
                  <a:gd name="T1" fmla="*/ 0 h 101"/>
                  <a:gd name="T2" fmla="*/ 1 w 90"/>
                  <a:gd name="T3" fmla="*/ 0 h 101"/>
                  <a:gd name="T4" fmla="*/ 1 w 90"/>
                  <a:gd name="T5" fmla="*/ 1 h 101"/>
                  <a:gd name="T6" fmla="*/ 0 w 90"/>
                  <a:gd name="T7" fmla="*/ 1 h 101"/>
                  <a:gd name="T8" fmla="*/ 0 w 90"/>
                  <a:gd name="T9" fmla="*/ 0 h 101"/>
                  <a:gd name="T10" fmla="*/ 1 w 90"/>
                  <a:gd name="T11" fmla="*/ 1 h 101"/>
                  <a:gd name="T12" fmla="*/ 1 w 90"/>
                  <a:gd name="T13" fmla="*/ 1 h 101"/>
                  <a:gd name="T14" fmla="*/ 1 w 90"/>
                  <a:gd name="T15" fmla="*/ 1 h 101"/>
                  <a:gd name="T16" fmla="*/ 1 w 90"/>
                  <a:gd name="T17" fmla="*/ 1 h 101"/>
                  <a:gd name="T18" fmla="*/ 1 w 90"/>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0" name="Freeform 592"/>
              <p:cNvSpPr>
                <a:spLocks noEditPoints="1"/>
              </p:cNvSpPr>
              <p:nvPr/>
            </p:nvSpPr>
            <p:spPr bwMode="auto">
              <a:xfrm>
                <a:off x="369" y="4181"/>
                <a:ext cx="44" cy="47"/>
              </a:xfrm>
              <a:custGeom>
                <a:avLst/>
                <a:gdLst>
                  <a:gd name="T0" fmla="*/ 0 w 86"/>
                  <a:gd name="T1" fmla="*/ 0 h 94"/>
                  <a:gd name="T2" fmla="*/ 1 w 86"/>
                  <a:gd name="T3" fmla="*/ 0 h 94"/>
                  <a:gd name="T4" fmla="*/ 1 w 86"/>
                  <a:gd name="T5" fmla="*/ 1 h 94"/>
                  <a:gd name="T6" fmla="*/ 0 w 86"/>
                  <a:gd name="T7" fmla="*/ 1 h 94"/>
                  <a:gd name="T8" fmla="*/ 0 w 86"/>
                  <a:gd name="T9" fmla="*/ 0 h 94"/>
                  <a:gd name="T10" fmla="*/ 1 w 86"/>
                  <a:gd name="T11" fmla="*/ 1 h 94"/>
                  <a:gd name="T12" fmla="*/ 1 w 86"/>
                  <a:gd name="T13" fmla="*/ 1 h 94"/>
                  <a:gd name="T14" fmla="*/ 1 w 86"/>
                  <a:gd name="T15" fmla="*/ 1 h 94"/>
                  <a:gd name="T16" fmla="*/ 1 w 86"/>
                  <a:gd name="T17" fmla="*/ 1 h 94"/>
                  <a:gd name="T18" fmla="*/ 1 w 86"/>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1" name="Freeform 593"/>
              <p:cNvSpPr>
                <a:spLocks noEditPoints="1"/>
              </p:cNvSpPr>
              <p:nvPr/>
            </p:nvSpPr>
            <p:spPr bwMode="auto">
              <a:xfrm>
                <a:off x="371" y="4183"/>
                <a:ext cx="40" cy="43"/>
              </a:xfrm>
              <a:custGeom>
                <a:avLst/>
                <a:gdLst>
                  <a:gd name="T0" fmla="*/ 0 w 78"/>
                  <a:gd name="T1" fmla="*/ 0 h 86"/>
                  <a:gd name="T2" fmla="*/ 1 w 78"/>
                  <a:gd name="T3" fmla="*/ 0 h 86"/>
                  <a:gd name="T4" fmla="*/ 1 w 78"/>
                  <a:gd name="T5" fmla="*/ 1 h 86"/>
                  <a:gd name="T6" fmla="*/ 0 w 78"/>
                  <a:gd name="T7" fmla="*/ 1 h 86"/>
                  <a:gd name="T8" fmla="*/ 0 w 78"/>
                  <a:gd name="T9" fmla="*/ 0 h 86"/>
                  <a:gd name="T10" fmla="*/ 1 w 78"/>
                  <a:gd name="T11" fmla="*/ 1 h 86"/>
                  <a:gd name="T12" fmla="*/ 1 w 78"/>
                  <a:gd name="T13" fmla="*/ 1 h 86"/>
                  <a:gd name="T14" fmla="*/ 1 w 78"/>
                  <a:gd name="T15" fmla="*/ 1 h 86"/>
                  <a:gd name="T16" fmla="*/ 1 w 78"/>
                  <a:gd name="T17" fmla="*/ 1 h 86"/>
                  <a:gd name="T18" fmla="*/ 1 w 78"/>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2" name="Freeform 594"/>
              <p:cNvSpPr>
                <a:spLocks noEditPoints="1"/>
              </p:cNvSpPr>
              <p:nvPr/>
            </p:nvSpPr>
            <p:spPr bwMode="auto">
              <a:xfrm>
                <a:off x="373" y="4185"/>
                <a:ext cx="36" cy="39"/>
              </a:xfrm>
              <a:custGeom>
                <a:avLst/>
                <a:gdLst>
                  <a:gd name="T0" fmla="*/ 0 w 71"/>
                  <a:gd name="T1" fmla="*/ 0 h 79"/>
                  <a:gd name="T2" fmla="*/ 1 w 71"/>
                  <a:gd name="T3" fmla="*/ 0 h 79"/>
                  <a:gd name="T4" fmla="*/ 1 w 71"/>
                  <a:gd name="T5" fmla="*/ 0 h 79"/>
                  <a:gd name="T6" fmla="*/ 0 w 71"/>
                  <a:gd name="T7" fmla="*/ 0 h 79"/>
                  <a:gd name="T8" fmla="*/ 0 w 71"/>
                  <a:gd name="T9" fmla="*/ 0 h 79"/>
                  <a:gd name="T10" fmla="*/ 1 w 71"/>
                  <a:gd name="T11" fmla="*/ 0 h 79"/>
                  <a:gd name="T12" fmla="*/ 1 w 71"/>
                  <a:gd name="T13" fmla="*/ 0 h 79"/>
                  <a:gd name="T14" fmla="*/ 1 w 71"/>
                  <a:gd name="T15" fmla="*/ 0 h 79"/>
                  <a:gd name="T16" fmla="*/ 1 w 71"/>
                  <a:gd name="T17" fmla="*/ 0 h 79"/>
                  <a:gd name="T18" fmla="*/ 1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3" name="Freeform 595"/>
              <p:cNvSpPr>
                <a:spLocks noEditPoints="1"/>
              </p:cNvSpPr>
              <p:nvPr/>
            </p:nvSpPr>
            <p:spPr bwMode="auto">
              <a:xfrm>
                <a:off x="375" y="4186"/>
                <a:ext cx="32" cy="36"/>
              </a:xfrm>
              <a:custGeom>
                <a:avLst/>
                <a:gdLst>
                  <a:gd name="T0" fmla="*/ 0 w 63"/>
                  <a:gd name="T1" fmla="*/ 0 h 71"/>
                  <a:gd name="T2" fmla="*/ 1 w 63"/>
                  <a:gd name="T3" fmla="*/ 0 h 71"/>
                  <a:gd name="T4" fmla="*/ 1 w 63"/>
                  <a:gd name="T5" fmla="*/ 1 h 71"/>
                  <a:gd name="T6" fmla="*/ 0 w 63"/>
                  <a:gd name="T7" fmla="*/ 1 h 71"/>
                  <a:gd name="T8" fmla="*/ 0 w 63"/>
                  <a:gd name="T9" fmla="*/ 0 h 71"/>
                  <a:gd name="T10" fmla="*/ 1 w 63"/>
                  <a:gd name="T11" fmla="*/ 1 h 71"/>
                  <a:gd name="T12" fmla="*/ 1 w 63"/>
                  <a:gd name="T13" fmla="*/ 1 h 71"/>
                  <a:gd name="T14" fmla="*/ 1 w 63"/>
                  <a:gd name="T15" fmla="*/ 1 h 71"/>
                  <a:gd name="T16" fmla="*/ 1 w 63"/>
                  <a:gd name="T17" fmla="*/ 1 h 71"/>
                  <a:gd name="T18" fmla="*/ 1 w 63"/>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4" name="Freeform 596"/>
              <p:cNvSpPr>
                <a:spLocks noEditPoints="1"/>
              </p:cNvSpPr>
              <p:nvPr/>
            </p:nvSpPr>
            <p:spPr bwMode="auto">
              <a:xfrm>
                <a:off x="377" y="4188"/>
                <a:ext cx="28" cy="32"/>
              </a:xfrm>
              <a:custGeom>
                <a:avLst/>
                <a:gdLst>
                  <a:gd name="T0" fmla="*/ 0 w 56"/>
                  <a:gd name="T1" fmla="*/ 0 h 63"/>
                  <a:gd name="T2" fmla="*/ 1 w 56"/>
                  <a:gd name="T3" fmla="*/ 0 h 63"/>
                  <a:gd name="T4" fmla="*/ 1 w 56"/>
                  <a:gd name="T5" fmla="*/ 1 h 63"/>
                  <a:gd name="T6" fmla="*/ 0 w 56"/>
                  <a:gd name="T7" fmla="*/ 1 h 63"/>
                  <a:gd name="T8" fmla="*/ 0 w 56"/>
                  <a:gd name="T9" fmla="*/ 0 h 63"/>
                  <a:gd name="T10" fmla="*/ 1 w 56"/>
                  <a:gd name="T11" fmla="*/ 1 h 63"/>
                  <a:gd name="T12" fmla="*/ 1 w 56"/>
                  <a:gd name="T13" fmla="*/ 1 h 63"/>
                  <a:gd name="T14" fmla="*/ 1 w 56"/>
                  <a:gd name="T15" fmla="*/ 1 h 63"/>
                  <a:gd name="T16" fmla="*/ 1 w 56"/>
                  <a:gd name="T17" fmla="*/ 1 h 63"/>
                  <a:gd name="T18" fmla="*/ 1 w 56"/>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5" name="Freeform 597"/>
              <p:cNvSpPr>
                <a:spLocks noEditPoints="1"/>
              </p:cNvSpPr>
              <p:nvPr/>
            </p:nvSpPr>
            <p:spPr bwMode="auto">
              <a:xfrm>
                <a:off x="379" y="4190"/>
                <a:ext cx="24" cy="28"/>
              </a:xfrm>
              <a:custGeom>
                <a:avLst/>
                <a:gdLst>
                  <a:gd name="T0" fmla="*/ 0 w 48"/>
                  <a:gd name="T1" fmla="*/ 0 h 55"/>
                  <a:gd name="T2" fmla="*/ 1 w 48"/>
                  <a:gd name="T3" fmla="*/ 0 h 55"/>
                  <a:gd name="T4" fmla="*/ 1 w 48"/>
                  <a:gd name="T5" fmla="*/ 1 h 55"/>
                  <a:gd name="T6" fmla="*/ 0 w 48"/>
                  <a:gd name="T7" fmla="*/ 1 h 55"/>
                  <a:gd name="T8" fmla="*/ 0 w 48"/>
                  <a:gd name="T9" fmla="*/ 0 h 55"/>
                  <a:gd name="T10" fmla="*/ 1 w 48"/>
                  <a:gd name="T11" fmla="*/ 1 h 55"/>
                  <a:gd name="T12" fmla="*/ 1 w 48"/>
                  <a:gd name="T13" fmla="*/ 1 h 55"/>
                  <a:gd name="T14" fmla="*/ 1 w 48"/>
                  <a:gd name="T15" fmla="*/ 1 h 55"/>
                  <a:gd name="T16" fmla="*/ 1 w 48"/>
                  <a:gd name="T17" fmla="*/ 1 h 55"/>
                  <a:gd name="T18" fmla="*/ 1 w 48"/>
                  <a:gd name="T19" fmla="*/ 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6" name="Freeform 598"/>
              <p:cNvSpPr>
                <a:spLocks noEditPoints="1"/>
              </p:cNvSpPr>
              <p:nvPr/>
            </p:nvSpPr>
            <p:spPr bwMode="auto">
              <a:xfrm>
                <a:off x="380" y="4192"/>
                <a:ext cx="22" cy="24"/>
              </a:xfrm>
              <a:custGeom>
                <a:avLst/>
                <a:gdLst>
                  <a:gd name="T0" fmla="*/ 0 w 44"/>
                  <a:gd name="T1" fmla="*/ 0 h 48"/>
                  <a:gd name="T2" fmla="*/ 1 w 44"/>
                  <a:gd name="T3" fmla="*/ 0 h 48"/>
                  <a:gd name="T4" fmla="*/ 1 w 44"/>
                  <a:gd name="T5" fmla="*/ 1 h 48"/>
                  <a:gd name="T6" fmla="*/ 0 w 44"/>
                  <a:gd name="T7" fmla="*/ 1 h 48"/>
                  <a:gd name="T8" fmla="*/ 0 w 44"/>
                  <a:gd name="T9" fmla="*/ 0 h 48"/>
                  <a:gd name="T10" fmla="*/ 1 w 44"/>
                  <a:gd name="T11" fmla="*/ 1 h 48"/>
                  <a:gd name="T12" fmla="*/ 1 w 44"/>
                  <a:gd name="T13" fmla="*/ 1 h 48"/>
                  <a:gd name="T14" fmla="*/ 1 w 44"/>
                  <a:gd name="T15" fmla="*/ 1 h 48"/>
                  <a:gd name="T16" fmla="*/ 1 w 44"/>
                  <a:gd name="T17" fmla="*/ 1 h 48"/>
                  <a:gd name="T18" fmla="*/ 1 w 4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7" name="Freeform 599"/>
              <p:cNvSpPr>
                <a:spLocks noEditPoints="1"/>
              </p:cNvSpPr>
              <p:nvPr/>
            </p:nvSpPr>
            <p:spPr bwMode="auto">
              <a:xfrm>
                <a:off x="382" y="4194"/>
                <a:ext cx="18" cy="20"/>
              </a:xfrm>
              <a:custGeom>
                <a:avLst/>
                <a:gdLst>
                  <a:gd name="T0" fmla="*/ 0 w 36"/>
                  <a:gd name="T1" fmla="*/ 0 h 40"/>
                  <a:gd name="T2" fmla="*/ 1 w 36"/>
                  <a:gd name="T3" fmla="*/ 0 h 40"/>
                  <a:gd name="T4" fmla="*/ 1 w 36"/>
                  <a:gd name="T5" fmla="*/ 1 h 40"/>
                  <a:gd name="T6" fmla="*/ 0 w 36"/>
                  <a:gd name="T7" fmla="*/ 1 h 40"/>
                  <a:gd name="T8" fmla="*/ 0 w 36"/>
                  <a:gd name="T9" fmla="*/ 0 h 40"/>
                  <a:gd name="T10" fmla="*/ 1 w 36"/>
                  <a:gd name="T11" fmla="*/ 1 h 40"/>
                  <a:gd name="T12" fmla="*/ 1 w 36"/>
                  <a:gd name="T13" fmla="*/ 1 h 40"/>
                  <a:gd name="T14" fmla="*/ 1 w 36"/>
                  <a:gd name="T15" fmla="*/ 1 h 40"/>
                  <a:gd name="T16" fmla="*/ 1 w 36"/>
                  <a:gd name="T17" fmla="*/ 1 h 40"/>
                  <a:gd name="T18" fmla="*/ 1 w 3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8" name="Freeform 600"/>
              <p:cNvSpPr>
                <a:spLocks noEditPoints="1"/>
              </p:cNvSpPr>
              <p:nvPr/>
            </p:nvSpPr>
            <p:spPr bwMode="auto">
              <a:xfrm>
                <a:off x="384" y="4196"/>
                <a:ext cx="14" cy="16"/>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39" name="Freeform 601"/>
              <p:cNvSpPr>
                <a:spLocks noEditPoints="1"/>
              </p:cNvSpPr>
              <p:nvPr/>
            </p:nvSpPr>
            <p:spPr bwMode="auto">
              <a:xfrm>
                <a:off x="386" y="4198"/>
                <a:ext cx="10" cy="12"/>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40" name="Freeform 602"/>
              <p:cNvSpPr>
                <a:spLocks noEditPoints="1"/>
              </p:cNvSpPr>
              <p:nvPr/>
            </p:nvSpPr>
            <p:spPr bwMode="auto">
              <a:xfrm>
                <a:off x="388" y="4200"/>
                <a:ext cx="6" cy="8"/>
              </a:xfrm>
              <a:custGeom>
                <a:avLst/>
                <a:gdLst>
                  <a:gd name="T0" fmla="*/ 0 w 14"/>
                  <a:gd name="T1" fmla="*/ 0 h 15"/>
                  <a:gd name="T2" fmla="*/ 0 w 14"/>
                  <a:gd name="T3" fmla="*/ 0 h 15"/>
                  <a:gd name="T4" fmla="*/ 0 w 14"/>
                  <a:gd name="T5" fmla="*/ 1 h 15"/>
                  <a:gd name="T6" fmla="*/ 0 w 14"/>
                  <a:gd name="T7" fmla="*/ 1 h 15"/>
                  <a:gd name="T8" fmla="*/ 0 w 14"/>
                  <a:gd name="T9" fmla="*/ 0 h 15"/>
                  <a:gd name="T10" fmla="*/ 0 w 14"/>
                  <a:gd name="T11" fmla="*/ 1 h 15"/>
                  <a:gd name="T12" fmla="*/ 0 w 14"/>
                  <a:gd name="T13" fmla="*/ 1 h 15"/>
                  <a:gd name="T14" fmla="*/ 0 w 14"/>
                  <a:gd name="T15" fmla="*/ 1 h 15"/>
                  <a:gd name="T16" fmla="*/ 0 w 14"/>
                  <a:gd name="T17" fmla="*/ 1 h 15"/>
                  <a:gd name="T18" fmla="*/ 0 w 14"/>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41" name="Freeform 603"/>
              <p:cNvSpPr>
                <a:spLocks noEditPoints="1"/>
              </p:cNvSpPr>
              <p:nvPr/>
            </p:nvSpPr>
            <p:spPr bwMode="auto">
              <a:xfrm>
                <a:off x="389" y="4202"/>
                <a:ext cx="3" cy="4"/>
              </a:xfrm>
              <a:custGeom>
                <a:avLst/>
                <a:gdLst>
                  <a:gd name="T0" fmla="*/ 0 w 6"/>
                  <a:gd name="T1" fmla="*/ 0 h 7"/>
                  <a:gd name="T2" fmla="*/ 1 w 6"/>
                  <a:gd name="T3" fmla="*/ 0 h 7"/>
                  <a:gd name="T4" fmla="*/ 1 w 6"/>
                  <a:gd name="T5" fmla="*/ 1 h 7"/>
                  <a:gd name="T6" fmla="*/ 0 w 6"/>
                  <a:gd name="T7" fmla="*/ 1 h 7"/>
                  <a:gd name="T8" fmla="*/ 0 w 6"/>
                  <a:gd name="T9" fmla="*/ 0 h 7"/>
                  <a:gd name="T10" fmla="*/ 1 w 6"/>
                  <a:gd name="T11" fmla="*/ 1 h 7"/>
                  <a:gd name="T12" fmla="*/ 1 w 6"/>
                  <a:gd name="T13" fmla="*/ 1 h 7"/>
                  <a:gd name="T14" fmla="*/ 1 w 6"/>
                  <a:gd name="T15" fmla="*/ 1 h 7"/>
                  <a:gd name="T16" fmla="*/ 1 w 6"/>
                  <a:gd name="T17" fmla="*/ 1 h 7"/>
                  <a:gd name="T18" fmla="*/ 1 w 6"/>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42" name="Freeform 604"/>
              <p:cNvSpPr>
                <a:spLocks/>
              </p:cNvSpPr>
              <p:nvPr/>
            </p:nvSpPr>
            <p:spPr bwMode="auto">
              <a:xfrm>
                <a:off x="362" y="4171"/>
                <a:ext cx="59" cy="66"/>
              </a:xfrm>
              <a:custGeom>
                <a:avLst/>
                <a:gdLst>
                  <a:gd name="T0" fmla="*/ 0 w 119"/>
                  <a:gd name="T1" fmla="*/ 1 h 132"/>
                  <a:gd name="T2" fmla="*/ 0 w 119"/>
                  <a:gd name="T3" fmla="*/ 1 h 132"/>
                  <a:gd name="T4" fmla="*/ 0 w 119"/>
                  <a:gd name="T5" fmla="*/ 1 h 132"/>
                  <a:gd name="T6" fmla="*/ 0 w 119"/>
                  <a:gd name="T7" fmla="*/ 1 h 132"/>
                  <a:gd name="T8" fmla="*/ 0 w 119"/>
                  <a:gd name="T9" fmla="*/ 1 h 132"/>
                  <a:gd name="T10" fmla="*/ 0 w 119"/>
                  <a:gd name="T11" fmla="*/ 1 h 132"/>
                  <a:gd name="T12" fmla="*/ 0 w 119"/>
                  <a:gd name="T13" fmla="*/ 1 h 132"/>
                  <a:gd name="T14" fmla="*/ 0 w 119"/>
                  <a:gd name="T15" fmla="*/ 1 h 132"/>
                  <a:gd name="T16" fmla="*/ 0 w 119"/>
                  <a:gd name="T17" fmla="*/ 1 h 132"/>
                  <a:gd name="T18" fmla="*/ 0 w 119"/>
                  <a:gd name="T19" fmla="*/ 1 h 132"/>
                  <a:gd name="T20" fmla="*/ 0 w 119"/>
                  <a:gd name="T21" fmla="*/ 1 h 132"/>
                  <a:gd name="T22" fmla="*/ 0 w 119"/>
                  <a:gd name="T23" fmla="*/ 1 h 132"/>
                  <a:gd name="T24" fmla="*/ 0 w 119"/>
                  <a:gd name="T25" fmla="*/ 1 h 132"/>
                  <a:gd name="T26" fmla="*/ 0 w 119"/>
                  <a:gd name="T27" fmla="*/ 1 h 132"/>
                  <a:gd name="T28" fmla="*/ 0 w 119"/>
                  <a:gd name="T29" fmla="*/ 0 h 132"/>
                  <a:gd name="T30" fmla="*/ 0 w 119"/>
                  <a:gd name="T31" fmla="*/ 1 h 132"/>
                  <a:gd name="T32" fmla="*/ 0 w 119"/>
                  <a:gd name="T33" fmla="*/ 1 h 132"/>
                  <a:gd name="T34" fmla="*/ 0 w 119"/>
                  <a:gd name="T35" fmla="*/ 1 h 132"/>
                  <a:gd name="T36" fmla="*/ 0 w 119"/>
                  <a:gd name="T37" fmla="*/ 1 h 132"/>
                  <a:gd name="T38" fmla="*/ 0 w 119"/>
                  <a:gd name="T39" fmla="*/ 1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543" name="Freeform 605"/>
              <p:cNvSpPr>
                <a:spLocks/>
              </p:cNvSpPr>
              <p:nvPr/>
            </p:nvSpPr>
            <p:spPr bwMode="auto">
              <a:xfrm>
                <a:off x="349" y="4163"/>
                <a:ext cx="84" cy="83"/>
              </a:xfrm>
              <a:custGeom>
                <a:avLst/>
                <a:gdLst>
                  <a:gd name="T0" fmla="*/ 1 w 167"/>
                  <a:gd name="T1" fmla="*/ 0 h 167"/>
                  <a:gd name="T2" fmla="*/ 1 w 167"/>
                  <a:gd name="T3" fmla="*/ 0 h 167"/>
                  <a:gd name="T4" fmla="*/ 1 w 167"/>
                  <a:gd name="T5" fmla="*/ 0 h 167"/>
                  <a:gd name="T6" fmla="*/ 1 w 167"/>
                  <a:gd name="T7" fmla="*/ 0 h 167"/>
                  <a:gd name="T8" fmla="*/ 1 w 167"/>
                  <a:gd name="T9" fmla="*/ 0 h 167"/>
                  <a:gd name="T10" fmla="*/ 1 w 167"/>
                  <a:gd name="T11" fmla="*/ 0 h 167"/>
                  <a:gd name="T12" fmla="*/ 1 w 167"/>
                  <a:gd name="T13" fmla="*/ 0 h 167"/>
                  <a:gd name="T14" fmla="*/ 1 w 167"/>
                  <a:gd name="T15" fmla="*/ 0 h 167"/>
                  <a:gd name="T16" fmla="*/ 1 w 167"/>
                  <a:gd name="T17" fmla="*/ 0 h 167"/>
                  <a:gd name="T18" fmla="*/ 1 w 167"/>
                  <a:gd name="T19" fmla="*/ 0 h 167"/>
                  <a:gd name="T20" fmla="*/ 0 w 167"/>
                  <a:gd name="T21" fmla="*/ 0 h 167"/>
                  <a:gd name="T22" fmla="*/ 0 w 167"/>
                  <a:gd name="T23" fmla="*/ 0 h 167"/>
                  <a:gd name="T24" fmla="*/ 1 w 167"/>
                  <a:gd name="T25" fmla="*/ 0 h 167"/>
                  <a:gd name="T26" fmla="*/ 1 w 167"/>
                  <a:gd name="T27" fmla="*/ 0 h 167"/>
                  <a:gd name="T28" fmla="*/ 1 w 167"/>
                  <a:gd name="T29" fmla="*/ 0 h 167"/>
                  <a:gd name="T30" fmla="*/ 1 w 167"/>
                  <a:gd name="T31" fmla="*/ 0 h 167"/>
                  <a:gd name="T32" fmla="*/ 1 w 167"/>
                  <a:gd name="T33" fmla="*/ 0 h 167"/>
                  <a:gd name="T34" fmla="*/ 1 w 167"/>
                  <a:gd name="T35" fmla="*/ 0 h 167"/>
                  <a:gd name="T36" fmla="*/ 1 w 167"/>
                  <a:gd name="T37" fmla="*/ 0 h 167"/>
                  <a:gd name="T38" fmla="*/ 1 w 167"/>
                  <a:gd name="T39" fmla="*/ 0 h 167"/>
                  <a:gd name="T40" fmla="*/ 1 w 167"/>
                  <a:gd name="T41" fmla="*/ 0 h 167"/>
                  <a:gd name="T42" fmla="*/ 1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544" name="Line 606"/>
              <p:cNvSpPr>
                <a:spLocks noChangeShapeType="1"/>
              </p:cNvSpPr>
              <p:nvPr/>
            </p:nvSpPr>
            <p:spPr bwMode="auto">
              <a:xfrm>
                <a:off x="167" y="3696"/>
                <a:ext cx="1" cy="80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45" name="Line 607"/>
              <p:cNvSpPr>
                <a:spLocks noChangeShapeType="1"/>
              </p:cNvSpPr>
              <p:nvPr/>
            </p:nvSpPr>
            <p:spPr bwMode="auto">
              <a:xfrm>
                <a:off x="5069" y="3692"/>
                <a:ext cx="1" cy="80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46" name="Line 608"/>
              <p:cNvSpPr>
                <a:spLocks noChangeShapeType="1"/>
              </p:cNvSpPr>
              <p:nvPr/>
            </p:nvSpPr>
            <p:spPr bwMode="auto">
              <a:xfrm flipH="1">
                <a:off x="815" y="4174"/>
                <a:ext cx="54"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47" name="Freeform 609"/>
              <p:cNvSpPr>
                <a:spLocks/>
              </p:cNvSpPr>
              <p:nvPr/>
            </p:nvSpPr>
            <p:spPr bwMode="auto">
              <a:xfrm>
                <a:off x="731" y="4174"/>
                <a:ext cx="216" cy="6"/>
              </a:xfrm>
              <a:custGeom>
                <a:avLst/>
                <a:gdLst>
                  <a:gd name="T0" fmla="*/ 1 w 431"/>
                  <a:gd name="T1" fmla="*/ 1 h 12"/>
                  <a:gd name="T2" fmla="*/ 1 w 431"/>
                  <a:gd name="T3" fmla="*/ 0 h 12"/>
                  <a:gd name="T4" fmla="*/ 1 w 431"/>
                  <a:gd name="T5" fmla="*/ 0 h 12"/>
                  <a:gd name="T6" fmla="*/ 1 w 431"/>
                  <a:gd name="T7" fmla="*/ 1 h 12"/>
                  <a:gd name="T8" fmla="*/ 1 w 431"/>
                  <a:gd name="T9" fmla="*/ 1 h 12"/>
                  <a:gd name="T10" fmla="*/ 1 w 431"/>
                  <a:gd name="T11" fmla="*/ 0 h 12"/>
                  <a:gd name="T12" fmla="*/ 1 w 431"/>
                  <a:gd name="T13" fmla="*/ 1 h 12"/>
                  <a:gd name="T14" fmla="*/ 1 w 431"/>
                  <a:gd name="T15" fmla="*/ 1 h 12"/>
                  <a:gd name="T16" fmla="*/ 1 w 431"/>
                  <a:gd name="T17" fmla="*/ 0 h 12"/>
                  <a:gd name="T18" fmla="*/ 1 w 431"/>
                  <a:gd name="T19" fmla="*/ 0 h 12"/>
                  <a:gd name="T20" fmla="*/ 1 w 431"/>
                  <a:gd name="T21" fmla="*/ 1 h 12"/>
                  <a:gd name="T22" fmla="*/ 0 w 431"/>
                  <a:gd name="T23" fmla="*/ 0 h 12"/>
                  <a:gd name="T24" fmla="*/ 0 w 431"/>
                  <a:gd name="T25" fmla="*/ 1 h 12"/>
                  <a:gd name="T26" fmla="*/ 1 w 431"/>
                  <a:gd name="T27" fmla="*/ 1 h 12"/>
                  <a:gd name="T28" fmla="*/ 1 w 431"/>
                  <a:gd name="T29" fmla="*/ 0 h 12"/>
                  <a:gd name="T30" fmla="*/ 0 w 431"/>
                  <a:gd name="T31" fmla="*/ 0 h 12"/>
                  <a:gd name="T32" fmla="*/ 1 w 431"/>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548" name="Line 610"/>
              <p:cNvSpPr>
                <a:spLocks noChangeShapeType="1"/>
              </p:cNvSpPr>
              <p:nvPr/>
            </p:nvSpPr>
            <p:spPr bwMode="auto">
              <a:xfrm>
                <a:off x="791"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49" name="Line 611"/>
              <p:cNvSpPr>
                <a:spLocks noChangeShapeType="1"/>
              </p:cNvSpPr>
              <p:nvPr/>
            </p:nvSpPr>
            <p:spPr bwMode="auto">
              <a:xfrm>
                <a:off x="815"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50" name="Line 612"/>
              <p:cNvSpPr>
                <a:spLocks noChangeShapeType="1"/>
              </p:cNvSpPr>
              <p:nvPr/>
            </p:nvSpPr>
            <p:spPr bwMode="auto">
              <a:xfrm>
                <a:off x="731"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51" name="Line 613"/>
              <p:cNvSpPr>
                <a:spLocks noChangeShapeType="1"/>
              </p:cNvSpPr>
              <p:nvPr/>
            </p:nvSpPr>
            <p:spPr bwMode="auto">
              <a:xfrm flipH="1">
                <a:off x="731" y="4174"/>
                <a:ext cx="6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52" name="Line 614"/>
              <p:cNvSpPr>
                <a:spLocks noChangeShapeType="1"/>
              </p:cNvSpPr>
              <p:nvPr/>
            </p:nvSpPr>
            <p:spPr bwMode="auto">
              <a:xfrm flipH="1">
                <a:off x="893" y="4174"/>
                <a:ext cx="54"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53" name="Line 615"/>
              <p:cNvSpPr>
                <a:spLocks noChangeShapeType="1"/>
              </p:cNvSpPr>
              <p:nvPr/>
            </p:nvSpPr>
            <p:spPr bwMode="auto">
              <a:xfrm>
                <a:off x="869"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54" name="Line 616"/>
              <p:cNvSpPr>
                <a:spLocks noChangeShapeType="1"/>
              </p:cNvSpPr>
              <p:nvPr/>
            </p:nvSpPr>
            <p:spPr bwMode="auto">
              <a:xfrm>
                <a:off x="893"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55" name="Line 617"/>
              <p:cNvSpPr>
                <a:spLocks noChangeShapeType="1"/>
              </p:cNvSpPr>
              <p:nvPr/>
            </p:nvSpPr>
            <p:spPr bwMode="auto">
              <a:xfrm>
                <a:off x="947"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70556" name="Group 618"/>
              <p:cNvGrpSpPr>
                <a:grpSpLocks/>
              </p:cNvGrpSpPr>
              <p:nvPr/>
            </p:nvGrpSpPr>
            <p:grpSpPr bwMode="auto">
              <a:xfrm>
                <a:off x="3191" y="3999"/>
                <a:ext cx="414" cy="322"/>
                <a:chOff x="3247" y="1303"/>
                <a:chExt cx="414" cy="322"/>
              </a:xfrm>
            </p:grpSpPr>
            <p:sp>
              <p:nvSpPr>
                <p:cNvPr id="70802" name="Rectangle 619"/>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803" name="Rectangle 620"/>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804" name="Line 621"/>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05" name="Line 622"/>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06" name="Line 623"/>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07" name="Line 624"/>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08" name="Line 625"/>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09" name="Line 626"/>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0" name="Line 627"/>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1" name="Line 628"/>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2" name="Line 629"/>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3" name="Line 630"/>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4" name="Line 631"/>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5" name="Line 632"/>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6" name="Line 633"/>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7" name="Line 634"/>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8" name="Line 635"/>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19" name="Line 636"/>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0" name="Line 637"/>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1" name="Line 638"/>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2" name="Line 639"/>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3" name="Line 640"/>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4" name="Line 641"/>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5" name="Line 642"/>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6" name="Line 643"/>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7" name="Line 644"/>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8" name="Line 645"/>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29" name="Line 646"/>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557" name="Group 647"/>
              <p:cNvGrpSpPr>
                <a:grpSpLocks/>
              </p:cNvGrpSpPr>
              <p:nvPr/>
            </p:nvGrpSpPr>
            <p:grpSpPr bwMode="auto">
              <a:xfrm>
                <a:off x="4456" y="4007"/>
                <a:ext cx="413" cy="322"/>
                <a:chOff x="4776" y="1303"/>
                <a:chExt cx="413" cy="322"/>
              </a:xfrm>
            </p:grpSpPr>
            <p:sp>
              <p:nvSpPr>
                <p:cNvPr id="70774" name="Rectangle 648"/>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775" name="Rectangle 649"/>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776" name="Line 650"/>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77" name="Line 651"/>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78" name="Line 652"/>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79" name="Line 653"/>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0" name="Line 654"/>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1" name="Line 655"/>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2" name="Line 656"/>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3" name="Line 657"/>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4" name="Line 658"/>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5" name="Line 659"/>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6" name="Line 660"/>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7" name="Line 661"/>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8" name="Line 662"/>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89" name="Line 663"/>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0" name="Line 664"/>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1" name="Line 665"/>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2" name="Line 666"/>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3" name="Line 667"/>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4" name="Line 668"/>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5" name="Line 669"/>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6" name="Line 670"/>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7" name="Line 671"/>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8" name="Line 672"/>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99" name="Line 673"/>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00" name="Line 674"/>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801" name="Line 675"/>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0558" name="Line 676"/>
              <p:cNvSpPr>
                <a:spLocks noChangeShapeType="1"/>
              </p:cNvSpPr>
              <p:nvPr/>
            </p:nvSpPr>
            <p:spPr bwMode="auto">
              <a:xfrm>
                <a:off x="383" y="3908"/>
                <a:ext cx="1" cy="2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59" name="Line 677"/>
              <p:cNvSpPr>
                <a:spLocks noChangeShapeType="1"/>
              </p:cNvSpPr>
              <p:nvPr/>
            </p:nvSpPr>
            <p:spPr bwMode="auto">
              <a:xfrm flipH="1">
                <a:off x="383" y="3908"/>
                <a:ext cx="216"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560" name="Rectangle 678"/>
              <p:cNvSpPr>
                <a:spLocks noChangeArrowheads="1"/>
              </p:cNvSpPr>
              <p:nvPr/>
            </p:nvSpPr>
            <p:spPr bwMode="auto">
              <a:xfrm>
                <a:off x="1246" y="4249"/>
                <a:ext cx="350" cy="135"/>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61" name="Rectangle 679"/>
              <p:cNvSpPr>
                <a:spLocks noChangeArrowheads="1"/>
              </p:cNvSpPr>
              <p:nvPr/>
            </p:nvSpPr>
            <p:spPr bwMode="auto">
              <a:xfrm>
                <a:off x="1268" y="4262"/>
                <a:ext cx="307" cy="10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62" name="Freeform 680"/>
              <p:cNvSpPr>
                <a:spLocks/>
              </p:cNvSpPr>
              <p:nvPr/>
            </p:nvSpPr>
            <p:spPr bwMode="auto">
              <a:xfrm>
                <a:off x="1294"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563" name="Freeform 681"/>
              <p:cNvSpPr>
                <a:spLocks/>
              </p:cNvSpPr>
              <p:nvPr/>
            </p:nvSpPr>
            <p:spPr bwMode="auto">
              <a:xfrm>
                <a:off x="1294"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564" name="Freeform 682"/>
              <p:cNvSpPr>
                <a:spLocks/>
              </p:cNvSpPr>
              <p:nvPr/>
            </p:nvSpPr>
            <p:spPr bwMode="auto">
              <a:xfrm>
                <a:off x="1350" y="4275"/>
                <a:ext cx="26" cy="27"/>
              </a:xfrm>
              <a:custGeom>
                <a:avLst/>
                <a:gdLst>
                  <a:gd name="T0" fmla="*/ 0 w 54"/>
                  <a:gd name="T1" fmla="*/ 1 h 53"/>
                  <a:gd name="T2" fmla="*/ 0 w 54"/>
                  <a:gd name="T3" fmla="*/ 1 h 53"/>
                  <a:gd name="T4" fmla="*/ 0 w 54"/>
                  <a:gd name="T5" fmla="*/ 1 h 53"/>
                  <a:gd name="T6" fmla="*/ 0 w 54"/>
                  <a:gd name="T7" fmla="*/ 0 h 53"/>
                  <a:gd name="T8" fmla="*/ 0 w 54"/>
                  <a:gd name="T9" fmla="*/ 1 h 53"/>
                  <a:gd name="T10" fmla="*/ 0 w 54"/>
                  <a:gd name="T11" fmla="*/ 1 h 53"/>
                  <a:gd name="T12" fmla="*/ 0 w 54"/>
                  <a:gd name="T13" fmla="*/ 1 h 53"/>
                  <a:gd name="T14" fmla="*/ 0 w 54"/>
                  <a:gd name="T15" fmla="*/ 1 h 53"/>
                  <a:gd name="T16" fmla="*/ 0 w 54"/>
                  <a:gd name="T17" fmla="*/ 1 h 53"/>
                  <a:gd name="T18" fmla="*/ 0 w 54"/>
                  <a:gd name="T19" fmla="*/ 1 h 53"/>
                  <a:gd name="T20" fmla="*/ 0 w 54"/>
                  <a:gd name="T21" fmla="*/ 1 h 53"/>
                  <a:gd name="T22" fmla="*/ 0 w 54"/>
                  <a:gd name="T23" fmla="*/ 1 h 53"/>
                  <a:gd name="T24" fmla="*/ 0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565" name="Freeform 683"/>
              <p:cNvSpPr>
                <a:spLocks/>
              </p:cNvSpPr>
              <p:nvPr/>
            </p:nvSpPr>
            <p:spPr bwMode="auto">
              <a:xfrm>
                <a:off x="1350" y="4325"/>
                <a:ext cx="26" cy="27"/>
              </a:xfrm>
              <a:custGeom>
                <a:avLst/>
                <a:gdLst>
                  <a:gd name="T0" fmla="*/ 0 w 54"/>
                  <a:gd name="T1" fmla="*/ 1 h 54"/>
                  <a:gd name="T2" fmla="*/ 0 w 54"/>
                  <a:gd name="T3" fmla="*/ 1 h 54"/>
                  <a:gd name="T4" fmla="*/ 0 w 54"/>
                  <a:gd name="T5" fmla="*/ 1 h 54"/>
                  <a:gd name="T6" fmla="*/ 0 w 54"/>
                  <a:gd name="T7" fmla="*/ 0 h 54"/>
                  <a:gd name="T8" fmla="*/ 0 w 54"/>
                  <a:gd name="T9" fmla="*/ 1 h 54"/>
                  <a:gd name="T10" fmla="*/ 0 w 54"/>
                  <a:gd name="T11" fmla="*/ 1 h 54"/>
                  <a:gd name="T12" fmla="*/ 0 w 54"/>
                  <a:gd name="T13" fmla="*/ 1 h 54"/>
                  <a:gd name="T14" fmla="*/ 0 w 54"/>
                  <a:gd name="T15" fmla="*/ 1 h 54"/>
                  <a:gd name="T16" fmla="*/ 0 w 54"/>
                  <a:gd name="T17" fmla="*/ 1 h 54"/>
                  <a:gd name="T18" fmla="*/ 0 w 54"/>
                  <a:gd name="T19" fmla="*/ 1 h 54"/>
                  <a:gd name="T20" fmla="*/ 0 w 54"/>
                  <a:gd name="T21" fmla="*/ 1 h 54"/>
                  <a:gd name="T22" fmla="*/ 0 w 54"/>
                  <a:gd name="T23" fmla="*/ 1 h 54"/>
                  <a:gd name="T24" fmla="*/ 0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566" name="Freeform 684"/>
              <p:cNvSpPr>
                <a:spLocks/>
              </p:cNvSpPr>
              <p:nvPr/>
            </p:nvSpPr>
            <p:spPr bwMode="auto">
              <a:xfrm>
                <a:off x="1408"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567" name="Freeform 685"/>
              <p:cNvSpPr>
                <a:spLocks/>
              </p:cNvSpPr>
              <p:nvPr/>
            </p:nvSpPr>
            <p:spPr bwMode="auto">
              <a:xfrm>
                <a:off x="1408"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568" name="Freeform 686"/>
              <p:cNvSpPr>
                <a:spLocks/>
              </p:cNvSpPr>
              <p:nvPr/>
            </p:nvSpPr>
            <p:spPr bwMode="auto">
              <a:xfrm>
                <a:off x="1465" y="4275"/>
                <a:ext cx="26" cy="27"/>
              </a:xfrm>
              <a:custGeom>
                <a:avLst/>
                <a:gdLst>
                  <a:gd name="T0" fmla="*/ 0 w 54"/>
                  <a:gd name="T1" fmla="*/ 1 h 53"/>
                  <a:gd name="T2" fmla="*/ 0 w 54"/>
                  <a:gd name="T3" fmla="*/ 1 h 53"/>
                  <a:gd name="T4" fmla="*/ 0 w 54"/>
                  <a:gd name="T5" fmla="*/ 1 h 53"/>
                  <a:gd name="T6" fmla="*/ 0 w 54"/>
                  <a:gd name="T7" fmla="*/ 0 h 53"/>
                  <a:gd name="T8" fmla="*/ 0 w 54"/>
                  <a:gd name="T9" fmla="*/ 1 h 53"/>
                  <a:gd name="T10" fmla="*/ 0 w 54"/>
                  <a:gd name="T11" fmla="*/ 1 h 53"/>
                  <a:gd name="T12" fmla="*/ 0 w 54"/>
                  <a:gd name="T13" fmla="*/ 1 h 53"/>
                  <a:gd name="T14" fmla="*/ 0 w 54"/>
                  <a:gd name="T15" fmla="*/ 1 h 53"/>
                  <a:gd name="T16" fmla="*/ 0 w 54"/>
                  <a:gd name="T17" fmla="*/ 1 h 53"/>
                  <a:gd name="T18" fmla="*/ 0 w 54"/>
                  <a:gd name="T19" fmla="*/ 1 h 53"/>
                  <a:gd name="T20" fmla="*/ 0 w 54"/>
                  <a:gd name="T21" fmla="*/ 1 h 53"/>
                  <a:gd name="T22" fmla="*/ 0 w 54"/>
                  <a:gd name="T23" fmla="*/ 1 h 53"/>
                  <a:gd name="T24" fmla="*/ 0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569" name="Freeform 687"/>
              <p:cNvSpPr>
                <a:spLocks/>
              </p:cNvSpPr>
              <p:nvPr/>
            </p:nvSpPr>
            <p:spPr bwMode="auto">
              <a:xfrm>
                <a:off x="1465" y="4325"/>
                <a:ext cx="26" cy="27"/>
              </a:xfrm>
              <a:custGeom>
                <a:avLst/>
                <a:gdLst>
                  <a:gd name="T0" fmla="*/ 0 w 54"/>
                  <a:gd name="T1" fmla="*/ 1 h 54"/>
                  <a:gd name="T2" fmla="*/ 0 w 54"/>
                  <a:gd name="T3" fmla="*/ 1 h 54"/>
                  <a:gd name="T4" fmla="*/ 0 w 54"/>
                  <a:gd name="T5" fmla="*/ 1 h 54"/>
                  <a:gd name="T6" fmla="*/ 0 w 54"/>
                  <a:gd name="T7" fmla="*/ 0 h 54"/>
                  <a:gd name="T8" fmla="*/ 0 w 54"/>
                  <a:gd name="T9" fmla="*/ 1 h 54"/>
                  <a:gd name="T10" fmla="*/ 0 w 54"/>
                  <a:gd name="T11" fmla="*/ 1 h 54"/>
                  <a:gd name="T12" fmla="*/ 0 w 54"/>
                  <a:gd name="T13" fmla="*/ 1 h 54"/>
                  <a:gd name="T14" fmla="*/ 0 w 54"/>
                  <a:gd name="T15" fmla="*/ 1 h 54"/>
                  <a:gd name="T16" fmla="*/ 0 w 54"/>
                  <a:gd name="T17" fmla="*/ 1 h 54"/>
                  <a:gd name="T18" fmla="*/ 0 w 54"/>
                  <a:gd name="T19" fmla="*/ 1 h 54"/>
                  <a:gd name="T20" fmla="*/ 0 w 54"/>
                  <a:gd name="T21" fmla="*/ 1 h 54"/>
                  <a:gd name="T22" fmla="*/ 0 w 54"/>
                  <a:gd name="T23" fmla="*/ 1 h 54"/>
                  <a:gd name="T24" fmla="*/ 0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570" name="Freeform 688"/>
              <p:cNvSpPr>
                <a:spLocks/>
              </p:cNvSpPr>
              <p:nvPr/>
            </p:nvSpPr>
            <p:spPr bwMode="auto">
              <a:xfrm>
                <a:off x="1520"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571" name="Freeform 689"/>
              <p:cNvSpPr>
                <a:spLocks/>
              </p:cNvSpPr>
              <p:nvPr/>
            </p:nvSpPr>
            <p:spPr bwMode="auto">
              <a:xfrm>
                <a:off x="1520"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70572" name="Group 690"/>
              <p:cNvGrpSpPr>
                <a:grpSpLocks/>
              </p:cNvGrpSpPr>
              <p:nvPr/>
            </p:nvGrpSpPr>
            <p:grpSpPr bwMode="auto">
              <a:xfrm>
                <a:off x="599" y="3803"/>
                <a:ext cx="283" cy="205"/>
                <a:chOff x="871" y="3203"/>
                <a:chExt cx="283" cy="205"/>
              </a:xfrm>
            </p:grpSpPr>
            <p:sp>
              <p:nvSpPr>
                <p:cNvPr id="70734" name="Line 691"/>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5" name="Line 692"/>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6" name="Line 693"/>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7" name="Line 694"/>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8" name="Line 695"/>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9" name="Line 696"/>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0" name="Line 697"/>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1" name="Line 698"/>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2" name="Line 699"/>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3" name="Line 700"/>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4" name="Freeform 701"/>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45" name="Line 702"/>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6" name="Line 703"/>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7" name="Line 704"/>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8" name="Line 705"/>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49" name="Line 706"/>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0" name="Line 707"/>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1" name="Line 708"/>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2" name="Line 709"/>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3" name="Line 710"/>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4" name="Line 711"/>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5" name="Line 712"/>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6" name="Line 713"/>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7" name="Line 714"/>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8" name="Line 715"/>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59" name="Freeform 716"/>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60" name="Freeform 717"/>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61" name="Freeform 718"/>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62" name="Freeform 719"/>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63" name="Line 720"/>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64" name="Line 721"/>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65" name="Freeform 722"/>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66" name="Freeform 723"/>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67" name="Line 724"/>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68" name="Freeform 725"/>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69" name="Freeform 726"/>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770" name="Line 727"/>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71" name="Line 728"/>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72" name="Line 729"/>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73" name="Freeform 730"/>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70573" name="Group 731"/>
              <p:cNvGrpSpPr>
                <a:grpSpLocks/>
              </p:cNvGrpSpPr>
              <p:nvPr/>
            </p:nvGrpSpPr>
            <p:grpSpPr bwMode="auto">
              <a:xfrm>
                <a:off x="2751" y="3999"/>
                <a:ext cx="414" cy="322"/>
                <a:chOff x="3247" y="1303"/>
                <a:chExt cx="414" cy="322"/>
              </a:xfrm>
            </p:grpSpPr>
            <p:sp>
              <p:nvSpPr>
                <p:cNvPr id="70706" name="Rectangle 732"/>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707" name="Rectangle 733"/>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708" name="Line 734"/>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9" name="Line 735"/>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0" name="Line 736"/>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1" name="Line 737"/>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2" name="Line 738"/>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3" name="Line 739"/>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4" name="Line 740"/>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5" name="Line 741"/>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6" name="Line 742"/>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7" name="Line 743"/>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8" name="Line 744"/>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9" name="Line 745"/>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0" name="Line 746"/>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1" name="Line 747"/>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2" name="Line 748"/>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3" name="Line 749"/>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4" name="Line 750"/>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5" name="Line 751"/>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6" name="Line 752"/>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7" name="Line 753"/>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8" name="Line 754"/>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29" name="Line 755"/>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0" name="Line 756"/>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1" name="Line 757"/>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2" name="Line 758"/>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33" name="Line 759"/>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574" name="Group 760"/>
              <p:cNvGrpSpPr>
                <a:grpSpLocks/>
              </p:cNvGrpSpPr>
              <p:nvPr/>
            </p:nvGrpSpPr>
            <p:grpSpPr bwMode="auto">
              <a:xfrm>
                <a:off x="4000" y="4007"/>
                <a:ext cx="413" cy="322"/>
                <a:chOff x="4776" y="1303"/>
                <a:chExt cx="413" cy="322"/>
              </a:xfrm>
            </p:grpSpPr>
            <p:sp>
              <p:nvSpPr>
                <p:cNvPr id="70678" name="Rectangle 761"/>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679" name="Rectangle 762"/>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680" name="Line 763"/>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1" name="Line 764"/>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2" name="Line 765"/>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3" name="Line 766"/>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4" name="Line 767"/>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5" name="Line 768"/>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6" name="Line 769"/>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7" name="Line 770"/>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8" name="Line 771"/>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89" name="Line 772"/>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0" name="Line 773"/>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1" name="Line 774"/>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2" name="Line 775"/>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3" name="Line 776"/>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4" name="Line 777"/>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5" name="Line 778"/>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6" name="Line 779"/>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7" name="Line 780"/>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8" name="Line 781"/>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99" name="Line 782"/>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0" name="Line 783"/>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1" name="Line 784"/>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2" name="Line 785"/>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3" name="Line 786"/>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4" name="Line 787"/>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05" name="Line 788"/>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575" name="Group 789"/>
              <p:cNvGrpSpPr>
                <a:grpSpLocks/>
              </p:cNvGrpSpPr>
              <p:nvPr/>
            </p:nvGrpSpPr>
            <p:grpSpPr bwMode="auto">
              <a:xfrm>
                <a:off x="2303" y="3999"/>
                <a:ext cx="414" cy="322"/>
                <a:chOff x="3247" y="1303"/>
                <a:chExt cx="414" cy="322"/>
              </a:xfrm>
            </p:grpSpPr>
            <p:sp>
              <p:nvSpPr>
                <p:cNvPr id="70650" name="Rectangle 790"/>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651" name="Rectangle 791"/>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652" name="Line 792"/>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53" name="Line 793"/>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54" name="Line 794"/>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55" name="Line 795"/>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56" name="Line 796"/>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57" name="Line 797"/>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58" name="Line 798"/>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59" name="Line 799"/>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0" name="Line 800"/>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1" name="Line 801"/>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2" name="Line 802"/>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3" name="Line 803"/>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4" name="Line 804"/>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5" name="Line 805"/>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6" name="Line 806"/>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7" name="Line 807"/>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8" name="Line 808"/>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69" name="Line 809"/>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0" name="Line 810"/>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1" name="Line 811"/>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2" name="Line 812"/>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3" name="Line 813"/>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4" name="Line 814"/>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5" name="Line 815"/>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6" name="Line 816"/>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77" name="Line 817"/>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576" name="Group 818"/>
              <p:cNvGrpSpPr>
                <a:grpSpLocks/>
              </p:cNvGrpSpPr>
              <p:nvPr/>
            </p:nvGrpSpPr>
            <p:grpSpPr bwMode="auto">
              <a:xfrm>
                <a:off x="1863" y="3999"/>
                <a:ext cx="414" cy="322"/>
                <a:chOff x="3247" y="1303"/>
                <a:chExt cx="414" cy="322"/>
              </a:xfrm>
            </p:grpSpPr>
            <p:sp>
              <p:nvSpPr>
                <p:cNvPr id="70622" name="Rectangle 819"/>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623" name="Rectangle 820"/>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624" name="Line 821"/>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25" name="Line 822"/>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26" name="Line 823"/>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27" name="Line 824"/>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28" name="Line 825"/>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29" name="Line 826"/>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0" name="Line 827"/>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1" name="Line 828"/>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2" name="Line 829"/>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3" name="Line 830"/>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4" name="Line 831"/>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5" name="Line 832"/>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6" name="Line 833"/>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7" name="Line 834"/>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8" name="Line 835"/>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39" name="Line 836"/>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0" name="Line 837"/>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1" name="Line 838"/>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2" name="Line 839"/>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3" name="Line 840"/>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4" name="Line 841"/>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5" name="Line 842"/>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6" name="Line 843"/>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7" name="Line 844"/>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8" name="Line 845"/>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649" name="Line 846"/>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577" name="Group 847"/>
              <p:cNvGrpSpPr>
                <a:grpSpLocks/>
              </p:cNvGrpSpPr>
              <p:nvPr/>
            </p:nvGrpSpPr>
            <p:grpSpPr bwMode="auto">
              <a:xfrm>
                <a:off x="524" y="4196"/>
                <a:ext cx="673" cy="185"/>
                <a:chOff x="2612" y="2322"/>
                <a:chExt cx="493" cy="131"/>
              </a:xfrm>
            </p:grpSpPr>
            <p:sp>
              <p:nvSpPr>
                <p:cNvPr id="70578" name="Rectangle 848"/>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70579" name="Group 849"/>
                <p:cNvGrpSpPr>
                  <a:grpSpLocks/>
                </p:cNvGrpSpPr>
                <p:nvPr/>
              </p:nvGrpSpPr>
              <p:grpSpPr bwMode="auto">
                <a:xfrm>
                  <a:off x="2627" y="2411"/>
                  <a:ext cx="464" cy="13"/>
                  <a:chOff x="2637" y="2205"/>
                  <a:chExt cx="464" cy="13"/>
                </a:xfrm>
              </p:grpSpPr>
              <p:sp>
                <p:nvSpPr>
                  <p:cNvPr id="70589" name="Freeform 850"/>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590" name="Freeform 851"/>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591" name="Line 852"/>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70592" name="Group 853"/>
                  <p:cNvGrpSpPr>
                    <a:grpSpLocks/>
                  </p:cNvGrpSpPr>
                  <p:nvPr/>
                </p:nvGrpSpPr>
                <p:grpSpPr bwMode="auto">
                  <a:xfrm>
                    <a:off x="2703" y="2205"/>
                    <a:ext cx="56" cy="13"/>
                    <a:chOff x="2740" y="2313"/>
                    <a:chExt cx="56" cy="13"/>
                  </a:xfrm>
                </p:grpSpPr>
                <p:sp>
                  <p:nvSpPr>
                    <p:cNvPr id="70619" name="Freeform 85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20" name="Freeform 85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21" name="Line 85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593" name="Group 857"/>
                  <p:cNvGrpSpPr>
                    <a:grpSpLocks/>
                  </p:cNvGrpSpPr>
                  <p:nvPr/>
                </p:nvGrpSpPr>
                <p:grpSpPr bwMode="auto">
                  <a:xfrm>
                    <a:off x="2760" y="2205"/>
                    <a:ext cx="56" cy="13"/>
                    <a:chOff x="2740" y="2313"/>
                    <a:chExt cx="56" cy="13"/>
                  </a:xfrm>
                </p:grpSpPr>
                <p:sp>
                  <p:nvSpPr>
                    <p:cNvPr id="70616" name="Freeform 85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17" name="Freeform 85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18" name="Line 86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594" name="Group 861"/>
                  <p:cNvGrpSpPr>
                    <a:grpSpLocks/>
                  </p:cNvGrpSpPr>
                  <p:nvPr/>
                </p:nvGrpSpPr>
                <p:grpSpPr bwMode="auto">
                  <a:xfrm>
                    <a:off x="2817" y="2205"/>
                    <a:ext cx="56" cy="13"/>
                    <a:chOff x="2740" y="2313"/>
                    <a:chExt cx="56" cy="13"/>
                  </a:xfrm>
                </p:grpSpPr>
                <p:sp>
                  <p:nvSpPr>
                    <p:cNvPr id="70613" name="Freeform 86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14" name="Freeform 86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15" name="Line 86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595" name="Group 865"/>
                  <p:cNvGrpSpPr>
                    <a:grpSpLocks/>
                  </p:cNvGrpSpPr>
                  <p:nvPr/>
                </p:nvGrpSpPr>
                <p:grpSpPr bwMode="auto">
                  <a:xfrm>
                    <a:off x="2874" y="2205"/>
                    <a:ext cx="56" cy="13"/>
                    <a:chOff x="2740" y="2313"/>
                    <a:chExt cx="56" cy="13"/>
                  </a:xfrm>
                </p:grpSpPr>
                <p:sp>
                  <p:nvSpPr>
                    <p:cNvPr id="70610" name="Freeform 86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11" name="Freeform 86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12" name="Line 86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596" name="Group 869"/>
                  <p:cNvGrpSpPr>
                    <a:grpSpLocks/>
                  </p:cNvGrpSpPr>
                  <p:nvPr/>
                </p:nvGrpSpPr>
                <p:grpSpPr bwMode="auto">
                  <a:xfrm>
                    <a:off x="2931" y="2205"/>
                    <a:ext cx="56" cy="13"/>
                    <a:chOff x="2740" y="2313"/>
                    <a:chExt cx="56" cy="13"/>
                  </a:xfrm>
                </p:grpSpPr>
                <p:sp>
                  <p:nvSpPr>
                    <p:cNvPr id="70607" name="Freeform 87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08" name="Freeform 87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09" name="Line 87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597" name="Group 873"/>
                  <p:cNvGrpSpPr>
                    <a:grpSpLocks/>
                  </p:cNvGrpSpPr>
                  <p:nvPr/>
                </p:nvGrpSpPr>
                <p:grpSpPr bwMode="auto">
                  <a:xfrm>
                    <a:off x="2988" y="2205"/>
                    <a:ext cx="56" cy="13"/>
                    <a:chOff x="2740" y="2313"/>
                    <a:chExt cx="56" cy="13"/>
                  </a:xfrm>
                </p:grpSpPr>
                <p:sp>
                  <p:nvSpPr>
                    <p:cNvPr id="70604" name="Freeform 87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05" name="Freeform 87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06" name="Line 87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598" name="Group 877"/>
                  <p:cNvGrpSpPr>
                    <a:grpSpLocks/>
                  </p:cNvGrpSpPr>
                  <p:nvPr/>
                </p:nvGrpSpPr>
                <p:grpSpPr bwMode="auto">
                  <a:xfrm>
                    <a:off x="3045" y="2205"/>
                    <a:ext cx="56" cy="13"/>
                    <a:chOff x="2740" y="2313"/>
                    <a:chExt cx="56" cy="13"/>
                  </a:xfrm>
                </p:grpSpPr>
                <p:sp>
                  <p:nvSpPr>
                    <p:cNvPr id="70601" name="Freeform 87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02" name="Freeform 87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603" name="Line 88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0599" name="Line 881"/>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0600" name="Freeform 882"/>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70580" name="Freeform 883"/>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70581" name="Oval 884"/>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82" name="Oval 885"/>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83" name="Oval 886"/>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84" name="Oval 887"/>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85" name="Oval 888"/>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86" name="Oval 889"/>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87" name="Oval 890"/>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588" name="Oval 891"/>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grpSp>
        <p:grpSp>
          <p:nvGrpSpPr>
            <p:cNvPr id="66664" name="Group 892"/>
            <p:cNvGrpSpPr>
              <a:grpSpLocks/>
            </p:cNvGrpSpPr>
            <p:nvPr/>
          </p:nvGrpSpPr>
          <p:grpSpPr bwMode="auto">
            <a:xfrm>
              <a:off x="4422" y="1464"/>
              <a:ext cx="484" cy="73"/>
              <a:chOff x="167" y="3648"/>
              <a:chExt cx="4903" cy="851"/>
            </a:xfrm>
          </p:grpSpPr>
          <p:sp>
            <p:nvSpPr>
              <p:cNvPr id="70136" name="Rectangle 893" descr="Parchment"/>
              <p:cNvSpPr>
                <a:spLocks noChangeArrowheads="1"/>
              </p:cNvSpPr>
              <p:nvPr/>
            </p:nvSpPr>
            <p:spPr bwMode="auto">
              <a:xfrm>
                <a:off x="248" y="3736"/>
                <a:ext cx="4744" cy="720"/>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137" name="Line 894"/>
              <p:cNvSpPr>
                <a:spLocks noChangeShapeType="1"/>
              </p:cNvSpPr>
              <p:nvPr/>
            </p:nvSpPr>
            <p:spPr bwMode="auto">
              <a:xfrm>
                <a:off x="167" y="4498"/>
                <a:ext cx="490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38" name="Line 895"/>
              <p:cNvSpPr>
                <a:spLocks noChangeShapeType="1"/>
              </p:cNvSpPr>
              <p:nvPr/>
            </p:nvSpPr>
            <p:spPr bwMode="auto">
              <a:xfrm>
                <a:off x="221" y="3696"/>
                <a:ext cx="24" cy="2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39" name="Line 896"/>
              <p:cNvSpPr>
                <a:spLocks noChangeShapeType="1"/>
              </p:cNvSpPr>
              <p:nvPr/>
            </p:nvSpPr>
            <p:spPr bwMode="auto">
              <a:xfrm>
                <a:off x="209" y="3648"/>
                <a:ext cx="1" cy="3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0" name="Line 897"/>
              <p:cNvSpPr>
                <a:spLocks noChangeShapeType="1"/>
              </p:cNvSpPr>
              <p:nvPr/>
            </p:nvSpPr>
            <p:spPr bwMode="auto">
              <a:xfrm>
                <a:off x="209" y="3648"/>
                <a:ext cx="48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1" name="Line 898"/>
              <p:cNvSpPr>
                <a:spLocks noChangeShapeType="1"/>
              </p:cNvSpPr>
              <p:nvPr/>
            </p:nvSpPr>
            <p:spPr bwMode="auto">
              <a:xfrm flipV="1">
                <a:off x="5028" y="3648"/>
                <a:ext cx="1" cy="3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2" name="Line 899"/>
              <p:cNvSpPr>
                <a:spLocks noChangeShapeType="1"/>
              </p:cNvSpPr>
              <p:nvPr/>
            </p:nvSpPr>
            <p:spPr bwMode="auto">
              <a:xfrm flipV="1">
                <a:off x="5015" y="3684"/>
                <a:ext cx="13"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3" name="Line 900"/>
              <p:cNvSpPr>
                <a:spLocks noChangeShapeType="1"/>
              </p:cNvSpPr>
              <p:nvPr/>
            </p:nvSpPr>
            <p:spPr bwMode="auto">
              <a:xfrm>
                <a:off x="209" y="3684"/>
                <a:ext cx="12"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4" name="Line 901"/>
              <p:cNvSpPr>
                <a:spLocks noChangeShapeType="1"/>
              </p:cNvSpPr>
              <p:nvPr/>
            </p:nvSpPr>
            <p:spPr bwMode="auto">
              <a:xfrm flipH="1">
                <a:off x="167" y="3696"/>
                <a:ext cx="3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5" name="Line 902"/>
              <p:cNvSpPr>
                <a:spLocks noChangeShapeType="1"/>
              </p:cNvSpPr>
              <p:nvPr/>
            </p:nvSpPr>
            <p:spPr bwMode="auto">
              <a:xfrm flipH="1" flipV="1">
                <a:off x="197" y="3696"/>
                <a:ext cx="36" cy="3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6" name="Line 903"/>
              <p:cNvSpPr>
                <a:spLocks noChangeShapeType="1"/>
              </p:cNvSpPr>
              <p:nvPr/>
            </p:nvSpPr>
            <p:spPr bwMode="auto">
              <a:xfrm flipH="1">
                <a:off x="5039" y="3696"/>
                <a:ext cx="3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7" name="Line 904"/>
              <p:cNvSpPr>
                <a:spLocks noChangeShapeType="1"/>
              </p:cNvSpPr>
              <p:nvPr/>
            </p:nvSpPr>
            <p:spPr bwMode="auto">
              <a:xfrm flipH="1">
                <a:off x="5028" y="3696"/>
                <a:ext cx="1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48" name="Freeform 905"/>
              <p:cNvSpPr>
                <a:spLocks/>
              </p:cNvSpPr>
              <p:nvPr/>
            </p:nvSpPr>
            <p:spPr bwMode="auto">
              <a:xfrm>
                <a:off x="191" y="3677"/>
                <a:ext cx="18" cy="19"/>
              </a:xfrm>
              <a:custGeom>
                <a:avLst/>
                <a:gdLst>
                  <a:gd name="T0" fmla="*/ 1 w 36"/>
                  <a:gd name="T1" fmla="*/ 0 h 36"/>
                  <a:gd name="T2" fmla="*/ 1 w 36"/>
                  <a:gd name="T3" fmla="*/ 1 h 36"/>
                  <a:gd name="T4" fmla="*/ 1 w 36"/>
                  <a:gd name="T5" fmla="*/ 1 h 36"/>
                  <a:gd name="T6" fmla="*/ 1 w 36"/>
                  <a:gd name="T7" fmla="*/ 1 h 36"/>
                  <a:gd name="T8" fmla="*/ 0 w 36"/>
                  <a:gd name="T9" fmla="*/ 1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149" name="Freeform 906"/>
              <p:cNvSpPr>
                <a:spLocks/>
              </p:cNvSpPr>
              <p:nvPr/>
            </p:nvSpPr>
            <p:spPr bwMode="auto">
              <a:xfrm>
                <a:off x="167" y="3648"/>
                <a:ext cx="42" cy="48"/>
              </a:xfrm>
              <a:custGeom>
                <a:avLst/>
                <a:gdLst>
                  <a:gd name="T0" fmla="*/ 1 w 84"/>
                  <a:gd name="T1" fmla="*/ 0 h 95"/>
                  <a:gd name="T2" fmla="*/ 1 w 84"/>
                  <a:gd name="T3" fmla="*/ 1 h 95"/>
                  <a:gd name="T4" fmla="*/ 1 w 84"/>
                  <a:gd name="T5" fmla="*/ 1 h 95"/>
                  <a:gd name="T6" fmla="*/ 1 w 84"/>
                  <a:gd name="T7" fmla="*/ 1 h 95"/>
                  <a:gd name="T8" fmla="*/ 1 w 84"/>
                  <a:gd name="T9" fmla="*/ 1 h 95"/>
                  <a:gd name="T10" fmla="*/ 1 w 84"/>
                  <a:gd name="T11" fmla="*/ 1 h 95"/>
                  <a:gd name="T12" fmla="*/ 0 w 84"/>
                  <a:gd name="T13" fmla="*/ 1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150" name="Freeform 907"/>
              <p:cNvSpPr>
                <a:spLocks/>
              </p:cNvSpPr>
              <p:nvPr/>
            </p:nvSpPr>
            <p:spPr bwMode="auto">
              <a:xfrm>
                <a:off x="5028" y="3648"/>
                <a:ext cx="42" cy="48"/>
              </a:xfrm>
              <a:custGeom>
                <a:avLst/>
                <a:gdLst>
                  <a:gd name="T0" fmla="*/ 0 w 85"/>
                  <a:gd name="T1" fmla="*/ 1 h 95"/>
                  <a:gd name="T2" fmla="*/ 0 w 85"/>
                  <a:gd name="T3" fmla="*/ 1 h 95"/>
                  <a:gd name="T4" fmla="*/ 0 w 85"/>
                  <a:gd name="T5" fmla="*/ 1 h 95"/>
                  <a:gd name="T6" fmla="*/ 0 w 85"/>
                  <a:gd name="T7" fmla="*/ 1 h 95"/>
                  <a:gd name="T8" fmla="*/ 0 w 85"/>
                  <a:gd name="T9" fmla="*/ 1 h 95"/>
                  <a:gd name="T10" fmla="*/ 0 w 85"/>
                  <a:gd name="T11" fmla="*/ 1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151" name="Freeform 908"/>
              <p:cNvSpPr>
                <a:spLocks/>
              </p:cNvSpPr>
              <p:nvPr/>
            </p:nvSpPr>
            <p:spPr bwMode="auto">
              <a:xfrm>
                <a:off x="5028" y="3677"/>
                <a:ext cx="18" cy="19"/>
              </a:xfrm>
              <a:custGeom>
                <a:avLst/>
                <a:gdLst>
                  <a:gd name="T0" fmla="*/ 0 w 37"/>
                  <a:gd name="T1" fmla="*/ 1 h 36"/>
                  <a:gd name="T2" fmla="*/ 0 w 37"/>
                  <a:gd name="T3" fmla="*/ 1 h 36"/>
                  <a:gd name="T4" fmla="*/ 0 w 37"/>
                  <a:gd name="T5" fmla="*/ 1 h 36"/>
                  <a:gd name="T6" fmla="*/ 0 w 37"/>
                  <a:gd name="T7" fmla="*/ 1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152" name="Line 909"/>
              <p:cNvSpPr>
                <a:spLocks noChangeShapeType="1"/>
              </p:cNvSpPr>
              <p:nvPr/>
            </p:nvSpPr>
            <p:spPr bwMode="auto">
              <a:xfrm flipV="1">
                <a:off x="209" y="3708"/>
                <a:ext cx="1" cy="7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53" name="Line 910"/>
              <p:cNvSpPr>
                <a:spLocks noChangeShapeType="1"/>
              </p:cNvSpPr>
              <p:nvPr/>
            </p:nvSpPr>
            <p:spPr bwMode="auto">
              <a:xfrm>
                <a:off x="221" y="3696"/>
                <a:ext cx="47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54" name="Line 911"/>
              <p:cNvSpPr>
                <a:spLocks noChangeShapeType="1"/>
              </p:cNvSpPr>
              <p:nvPr/>
            </p:nvSpPr>
            <p:spPr bwMode="auto">
              <a:xfrm>
                <a:off x="5028" y="3708"/>
                <a:ext cx="1" cy="79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55" name="Line 912"/>
              <p:cNvSpPr>
                <a:spLocks noChangeShapeType="1"/>
              </p:cNvSpPr>
              <p:nvPr/>
            </p:nvSpPr>
            <p:spPr bwMode="auto">
              <a:xfrm>
                <a:off x="233" y="3732"/>
                <a:ext cx="1" cy="7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56" name="Line 913"/>
              <p:cNvSpPr>
                <a:spLocks noChangeShapeType="1"/>
              </p:cNvSpPr>
              <p:nvPr/>
            </p:nvSpPr>
            <p:spPr bwMode="auto">
              <a:xfrm flipH="1">
                <a:off x="245" y="3720"/>
                <a:ext cx="476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57" name="Line 914"/>
              <p:cNvSpPr>
                <a:spLocks noChangeShapeType="1"/>
              </p:cNvSpPr>
              <p:nvPr/>
            </p:nvSpPr>
            <p:spPr bwMode="auto">
              <a:xfrm flipV="1">
                <a:off x="5004" y="3722"/>
                <a:ext cx="1" cy="775"/>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58" name="Line 915"/>
              <p:cNvSpPr>
                <a:spLocks noChangeShapeType="1"/>
              </p:cNvSpPr>
              <p:nvPr/>
            </p:nvSpPr>
            <p:spPr bwMode="auto">
              <a:xfrm>
                <a:off x="245" y="3744"/>
                <a:ext cx="1" cy="68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59" name="Line 916"/>
              <p:cNvSpPr>
                <a:spLocks noChangeShapeType="1"/>
              </p:cNvSpPr>
              <p:nvPr/>
            </p:nvSpPr>
            <p:spPr bwMode="auto">
              <a:xfrm flipV="1">
                <a:off x="4991" y="3744"/>
                <a:ext cx="1" cy="68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60" name="Freeform 917"/>
              <p:cNvSpPr>
                <a:spLocks noEditPoints="1"/>
              </p:cNvSpPr>
              <p:nvPr/>
            </p:nvSpPr>
            <p:spPr bwMode="auto">
              <a:xfrm>
                <a:off x="361" y="4171"/>
                <a:ext cx="60" cy="66"/>
              </a:xfrm>
              <a:custGeom>
                <a:avLst/>
                <a:gdLst>
                  <a:gd name="T0" fmla="*/ 0 w 121"/>
                  <a:gd name="T1" fmla="*/ 0 h 132"/>
                  <a:gd name="T2" fmla="*/ 0 w 121"/>
                  <a:gd name="T3" fmla="*/ 0 h 132"/>
                  <a:gd name="T4" fmla="*/ 0 w 121"/>
                  <a:gd name="T5" fmla="*/ 1 h 132"/>
                  <a:gd name="T6" fmla="*/ 0 w 121"/>
                  <a:gd name="T7" fmla="*/ 1 h 132"/>
                  <a:gd name="T8" fmla="*/ 0 w 121"/>
                  <a:gd name="T9" fmla="*/ 0 h 132"/>
                  <a:gd name="T10" fmla="*/ 0 w 121"/>
                  <a:gd name="T11" fmla="*/ 1 h 132"/>
                  <a:gd name="T12" fmla="*/ 0 w 121"/>
                  <a:gd name="T13" fmla="*/ 1 h 132"/>
                  <a:gd name="T14" fmla="*/ 0 w 121"/>
                  <a:gd name="T15" fmla="*/ 1 h 132"/>
                  <a:gd name="T16" fmla="*/ 0 w 121"/>
                  <a:gd name="T17" fmla="*/ 1 h 132"/>
                  <a:gd name="T18" fmla="*/ 0 w 121"/>
                  <a:gd name="T19" fmla="*/ 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1" name="Freeform 918"/>
              <p:cNvSpPr>
                <a:spLocks noEditPoints="1"/>
              </p:cNvSpPr>
              <p:nvPr/>
            </p:nvSpPr>
            <p:spPr bwMode="auto">
              <a:xfrm>
                <a:off x="363" y="4173"/>
                <a:ext cx="56" cy="62"/>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2" name="Freeform 919"/>
              <p:cNvSpPr>
                <a:spLocks noEditPoints="1"/>
              </p:cNvSpPr>
              <p:nvPr/>
            </p:nvSpPr>
            <p:spPr bwMode="auto">
              <a:xfrm>
                <a:off x="365" y="4175"/>
                <a:ext cx="52" cy="58"/>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3" name="Freeform 920"/>
              <p:cNvSpPr>
                <a:spLocks noEditPoints="1"/>
              </p:cNvSpPr>
              <p:nvPr/>
            </p:nvSpPr>
            <p:spPr bwMode="auto">
              <a:xfrm>
                <a:off x="366" y="4177"/>
                <a:ext cx="49" cy="54"/>
              </a:xfrm>
              <a:custGeom>
                <a:avLst/>
                <a:gdLst>
                  <a:gd name="T0" fmla="*/ 0 w 98"/>
                  <a:gd name="T1" fmla="*/ 0 h 109"/>
                  <a:gd name="T2" fmla="*/ 1 w 98"/>
                  <a:gd name="T3" fmla="*/ 0 h 109"/>
                  <a:gd name="T4" fmla="*/ 1 w 98"/>
                  <a:gd name="T5" fmla="*/ 0 h 109"/>
                  <a:gd name="T6" fmla="*/ 0 w 98"/>
                  <a:gd name="T7" fmla="*/ 0 h 109"/>
                  <a:gd name="T8" fmla="*/ 0 w 98"/>
                  <a:gd name="T9" fmla="*/ 0 h 109"/>
                  <a:gd name="T10" fmla="*/ 1 w 98"/>
                  <a:gd name="T11" fmla="*/ 0 h 109"/>
                  <a:gd name="T12" fmla="*/ 1 w 98"/>
                  <a:gd name="T13" fmla="*/ 0 h 109"/>
                  <a:gd name="T14" fmla="*/ 1 w 98"/>
                  <a:gd name="T15" fmla="*/ 0 h 109"/>
                  <a:gd name="T16" fmla="*/ 1 w 98"/>
                  <a:gd name="T17" fmla="*/ 0 h 109"/>
                  <a:gd name="T18" fmla="*/ 1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4" name="Freeform 921"/>
              <p:cNvSpPr>
                <a:spLocks noEditPoints="1"/>
              </p:cNvSpPr>
              <p:nvPr/>
            </p:nvSpPr>
            <p:spPr bwMode="auto">
              <a:xfrm>
                <a:off x="368" y="4179"/>
                <a:ext cx="45" cy="51"/>
              </a:xfrm>
              <a:custGeom>
                <a:avLst/>
                <a:gdLst>
                  <a:gd name="T0" fmla="*/ 0 w 90"/>
                  <a:gd name="T1" fmla="*/ 0 h 101"/>
                  <a:gd name="T2" fmla="*/ 1 w 90"/>
                  <a:gd name="T3" fmla="*/ 0 h 101"/>
                  <a:gd name="T4" fmla="*/ 1 w 90"/>
                  <a:gd name="T5" fmla="*/ 1 h 101"/>
                  <a:gd name="T6" fmla="*/ 0 w 90"/>
                  <a:gd name="T7" fmla="*/ 1 h 101"/>
                  <a:gd name="T8" fmla="*/ 0 w 90"/>
                  <a:gd name="T9" fmla="*/ 0 h 101"/>
                  <a:gd name="T10" fmla="*/ 1 w 90"/>
                  <a:gd name="T11" fmla="*/ 1 h 101"/>
                  <a:gd name="T12" fmla="*/ 1 w 90"/>
                  <a:gd name="T13" fmla="*/ 1 h 101"/>
                  <a:gd name="T14" fmla="*/ 1 w 90"/>
                  <a:gd name="T15" fmla="*/ 1 h 101"/>
                  <a:gd name="T16" fmla="*/ 1 w 90"/>
                  <a:gd name="T17" fmla="*/ 1 h 101"/>
                  <a:gd name="T18" fmla="*/ 1 w 90"/>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5" name="Freeform 922"/>
              <p:cNvSpPr>
                <a:spLocks noEditPoints="1"/>
              </p:cNvSpPr>
              <p:nvPr/>
            </p:nvSpPr>
            <p:spPr bwMode="auto">
              <a:xfrm>
                <a:off x="369" y="4181"/>
                <a:ext cx="44" cy="47"/>
              </a:xfrm>
              <a:custGeom>
                <a:avLst/>
                <a:gdLst>
                  <a:gd name="T0" fmla="*/ 0 w 86"/>
                  <a:gd name="T1" fmla="*/ 0 h 94"/>
                  <a:gd name="T2" fmla="*/ 1 w 86"/>
                  <a:gd name="T3" fmla="*/ 0 h 94"/>
                  <a:gd name="T4" fmla="*/ 1 w 86"/>
                  <a:gd name="T5" fmla="*/ 1 h 94"/>
                  <a:gd name="T6" fmla="*/ 0 w 86"/>
                  <a:gd name="T7" fmla="*/ 1 h 94"/>
                  <a:gd name="T8" fmla="*/ 0 w 86"/>
                  <a:gd name="T9" fmla="*/ 0 h 94"/>
                  <a:gd name="T10" fmla="*/ 1 w 86"/>
                  <a:gd name="T11" fmla="*/ 1 h 94"/>
                  <a:gd name="T12" fmla="*/ 1 w 86"/>
                  <a:gd name="T13" fmla="*/ 1 h 94"/>
                  <a:gd name="T14" fmla="*/ 1 w 86"/>
                  <a:gd name="T15" fmla="*/ 1 h 94"/>
                  <a:gd name="T16" fmla="*/ 1 w 86"/>
                  <a:gd name="T17" fmla="*/ 1 h 94"/>
                  <a:gd name="T18" fmla="*/ 1 w 86"/>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6" name="Freeform 923"/>
              <p:cNvSpPr>
                <a:spLocks noEditPoints="1"/>
              </p:cNvSpPr>
              <p:nvPr/>
            </p:nvSpPr>
            <p:spPr bwMode="auto">
              <a:xfrm>
                <a:off x="371" y="4183"/>
                <a:ext cx="40" cy="43"/>
              </a:xfrm>
              <a:custGeom>
                <a:avLst/>
                <a:gdLst>
                  <a:gd name="T0" fmla="*/ 0 w 78"/>
                  <a:gd name="T1" fmla="*/ 0 h 86"/>
                  <a:gd name="T2" fmla="*/ 1 w 78"/>
                  <a:gd name="T3" fmla="*/ 0 h 86"/>
                  <a:gd name="T4" fmla="*/ 1 w 78"/>
                  <a:gd name="T5" fmla="*/ 1 h 86"/>
                  <a:gd name="T6" fmla="*/ 0 w 78"/>
                  <a:gd name="T7" fmla="*/ 1 h 86"/>
                  <a:gd name="T8" fmla="*/ 0 w 78"/>
                  <a:gd name="T9" fmla="*/ 0 h 86"/>
                  <a:gd name="T10" fmla="*/ 1 w 78"/>
                  <a:gd name="T11" fmla="*/ 1 h 86"/>
                  <a:gd name="T12" fmla="*/ 1 w 78"/>
                  <a:gd name="T13" fmla="*/ 1 h 86"/>
                  <a:gd name="T14" fmla="*/ 1 w 78"/>
                  <a:gd name="T15" fmla="*/ 1 h 86"/>
                  <a:gd name="T16" fmla="*/ 1 w 78"/>
                  <a:gd name="T17" fmla="*/ 1 h 86"/>
                  <a:gd name="T18" fmla="*/ 1 w 78"/>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7" name="Freeform 924"/>
              <p:cNvSpPr>
                <a:spLocks noEditPoints="1"/>
              </p:cNvSpPr>
              <p:nvPr/>
            </p:nvSpPr>
            <p:spPr bwMode="auto">
              <a:xfrm>
                <a:off x="373" y="4185"/>
                <a:ext cx="36" cy="39"/>
              </a:xfrm>
              <a:custGeom>
                <a:avLst/>
                <a:gdLst>
                  <a:gd name="T0" fmla="*/ 0 w 71"/>
                  <a:gd name="T1" fmla="*/ 0 h 79"/>
                  <a:gd name="T2" fmla="*/ 1 w 71"/>
                  <a:gd name="T3" fmla="*/ 0 h 79"/>
                  <a:gd name="T4" fmla="*/ 1 w 71"/>
                  <a:gd name="T5" fmla="*/ 0 h 79"/>
                  <a:gd name="T6" fmla="*/ 0 w 71"/>
                  <a:gd name="T7" fmla="*/ 0 h 79"/>
                  <a:gd name="T8" fmla="*/ 0 w 71"/>
                  <a:gd name="T9" fmla="*/ 0 h 79"/>
                  <a:gd name="T10" fmla="*/ 1 w 71"/>
                  <a:gd name="T11" fmla="*/ 0 h 79"/>
                  <a:gd name="T12" fmla="*/ 1 w 71"/>
                  <a:gd name="T13" fmla="*/ 0 h 79"/>
                  <a:gd name="T14" fmla="*/ 1 w 71"/>
                  <a:gd name="T15" fmla="*/ 0 h 79"/>
                  <a:gd name="T16" fmla="*/ 1 w 71"/>
                  <a:gd name="T17" fmla="*/ 0 h 79"/>
                  <a:gd name="T18" fmla="*/ 1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8" name="Freeform 925"/>
              <p:cNvSpPr>
                <a:spLocks noEditPoints="1"/>
              </p:cNvSpPr>
              <p:nvPr/>
            </p:nvSpPr>
            <p:spPr bwMode="auto">
              <a:xfrm>
                <a:off x="375" y="4186"/>
                <a:ext cx="32" cy="36"/>
              </a:xfrm>
              <a:custGeom>
                <a:avLst/>
                <a:gdLst>
                  <a:gd name="T0" fmla="*/ 0 w 63"/>
                  <a:gd name="T1" fmla="*/ 0 h 71"/>
                  <a:gd name="T2" fmla="*/ 1 w 63"/>
                  <a:gd name="T3" fmla="*/ 0 h 71"/>
                  <a:gd name="T4" fmla="*/ 1 w 63"/>
                  <a:gd name="T5" fmla="*/ 1 h 71"/>
                  <a:gd name="T6" fmla="*/ 0 w 63"/>
                  <a:gd name="T7" fmla="*/ 1 h 71"/>
                  <a:gd name="T8" fmla="*/ 0 w 63"/>
                  <a:gd name="T9" fmla="*/ 0 h 71"/>
                  <a:gd name="T10" fmla="*/ 1 w 63"/>
                  <a:gd name="T11" fmla="*/ 1 h 71"/>
                  <a:gd name="T12" fmla="*/ 1 w 63"/>
                  <a:gd name="T13" fmla="*/ 1 h 71"/>
                  <a:gd name="T14" fmla="*/ 1 w 63"/>
                  <a:gd name="T15" fmla="*/ 1 h 71"/>
                  <a:gd name="T16" fmla="*/ 1 w 63"/>
                  <a:gd name="T17" fmla="*/ 1 h 71"/>
                  <a:gd name="T18" fmla="*/ 1 w 63"/>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69" name="Freeform 926"/>
              <p:cNvSpPr>
                <a:spLocks noEditPoints="1"/>
              </p:cNvSpPr>
              <p:nvPr/>
            </p:nvSpPr>
            <p:spPr bwMode="auto">
              <a:xfrm>
                <a:off x="377" y="4188"/>
                <a:ext cx="28" cy="32"/>
              </a:xfrm>
              <a:custGeom>
                <a:avLst/>
                <a:gdLst>
                  <a:gd name="T0" fmla="*/ 0 w 56"/>
                  <a:gd name="T1" fmla="*/ 0 h 63"/>
                  <a:gd name="T2" fmla="*/ 1 w 56"/>
                  <a:gd name="T3" fmla="*/ 0 h 63"/>
                  <a:gd name="T4" fmla="*/ 1 w 56"/>
                  <a:gd name="T5" fmla="*/ 1 h 63"/>
                  <a:gd name="T6" fmla="*/ 0 w 56"/>
                  <a:gd name="T7" fmla="*/ 1 h 63"/>
                  <a:gd name="T8" fmla="*/ 0 w 56"/>
                  <a:gd name="T9" fmla="*/ 0 h 63"/>
                  <a:gd name="T10" fmla="*/ 1 w 56"/>
                  <a:gd name="T11" fmla="*/ 1 h 63"/>
                  <a:gd name="T12" fmla="*/ 1 w 56"/>
                  <a:gd name="T13" fmla="*/ 1 h 63"/>
                  <a:gd name="T14" fmla="*/ 1 w 56"/>
                  <a:gd name="T15" fmla="*/ 1 h 63"/>
                  <a:gd name="T16" fmla="*/ 1 w 56"/>
                  <a:gd name="T17" fmla="*/ 1 h 63"/>
                  <a:gd name="T18" fmla="*/ 1 w 56"/>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0" name="Freeform 927"/>
              <p:cNvSpPr>
                <a:spLocks noEditPoints="1"/>
              </p:cNvSpPr>
              <p:nvPr/>
            </p:nvSpPr>
            <p:spPr bwMode="auto">
              <a:xfrm>
                <a:off x="379" y="4190"/>
                <a:ext cx="24" cy="28"/>
              </a:xfrm>
              <a:custGeom>
                <a:avLst/>
                <a:gdLst>
                  <a:gd name="T0" fmla="*/ 0 w 48"/>
                  <a:gd name="T1" fmla="*/ 0 h 55"/>
                  <a:gd name="T2" fmla="*/ 1 w 48"/>
                  <a:gd name="T3" fmla="*/ 0 h 55"/>
                  <a:gd name="T4" fmla="*/ 1 w 48"/>
                  <a:gd name="T5" fmla="*/ 1 h 55"/>
                  <a:gd name="T6" fmla="*/ 0 w 48"/>
                  <a:gd name="T7" fmla="*/ 1 h 55"/>
                  <a:gd name="T8" fmla="*/ 0 w 48"/>
                  <a:gd name="T9" fmla="*/ 0 h 55"/>
                  <a:gd name="T10" fmla="*/ 1 w 48"/>
                  <a:gd name="T11" fmla="*/ 1 h 55"/>
                  <a:gd name="T12" fmla="*/ 1 w 48"/>
                  <a:gd name="T13" fmla="*/ 1 h 55"/>
                  <a:gd name="T14" fmla="*/ 1 w 48"/>
                  <a:gd name="T15" fmla="*/ 1 h 55"/>
                  <a:gd name="T16" fmla="*/ 1 w 48"/>
                  <a:gd name="T17" fmla="*/ 1 h 55"/>
                  <a:gd name="T18" fmla="*/ 1 w 48"/>
                  <a:gd name="T19" fmla="*/ 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1" name="Freeform 928"/>
              <p:cNvSpPr>
                <a:spLocks noEditPoints="1"/>
              </p:cNvSpPr>
              <p:nvPr/>
            </p:nvSpPr>
            <p:spPr bwMode="auto">
              <a:xfrm>
                <a:off x="380" y="4192"/>
                <a:ext cx="22" cy="24"/>
              </a:xfrm>
              <a:custGeom>
                <a:avLst/>
                <a:gdLst>
                  <a:gd name="T0" fmla="*/ 0 w 44"/>
                  <a:gd name="T1" fmla="*/ 0 h 48"/>
                  <a:gd name="T2" fmla="*/ 1 w 44"/>
                  <a:gd name="T3" fmla="*/ 0 h 48"/>
                  <a:gd name="T4" fmla="*/ 1 w 44"/>
                  <a:gd name="T5" fmla="*/ 1 h 48"/>
                  <a:gd name="T6" fmla="*/ 0 w 44"/>
                  <a:gd name="T7" fmla="*/ 1 h 48"/>
                  <a:gd name="T8" fmla="*/ 0 w 44"/>
                  <a:gd name="T9" fmla="*/ 0 h 48"/>
                  <a:gd name="T10" fmla="*/ 1 w 44"/>
                  <a:gd name="T11" fmla="*/ 1 h 48"/>
                  <a:gd name="T12" fmla="*/ 1 w 44"/>
                  <a:gd name="T13" fmla="*/ 1 h 48"/>
                  <a:gd name="T14" fmla="*/ 1 w 44"/>
                  <a:gd name="T15" fmla="*/ 1 h 48"/>
                  <a:gd name="T16" fmla="*/ 1 w 44"/>
                  <a:gd name="T17" fmla="*/ 1 h 48"/>
                  <a:gd name="T18" fmla="*/ 1 w 4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2" name="Freeform 929"/>
              <p:cNvSpPr>
                <a:spLocks noEditPoints="1"/>
              </p:cNvSpPr>
              <p:nvPr/>
            </p:nvSpPr>
            <p:spPr bwMode="auto">
              <a:xfrm>
                <a:off x="382" y="4194"/>
                <a:ext cx="18" cy="20"/>
              </a:xfrm>
              <a:custGeom>
                <a:avLst/>
                <a:gdLst>
                  <a:gd name="T0" fmla="*/ 0 w 36"/>
                  <a:gd name="T1" fmla="*/ 0 h 40"/>
                  <a:gd name="T2" fmla="*/ 1 w 36"/>
                  <a:gd name="T3" fmla="*/ 0 h 40"/>
                  <a:gd name="T4" fmla="*/ 1 w 36"/>
                  <a:gd name="T5" fmla="*/ 1 h 40"/>
                  <a:gd name="T6" fmla="*/ 0 w 36"/>
                  <a:gd name="T7" fmla="*/ 1 h 40"/>
                  <a:gd name="T8" fmla="*/ 0 w 36"/>
                  <a:gd name="T9" fmla="*/ 0 h 40"/>
                  <a:gd name="T10" fmla="*/ 1 w 36"/>
                  <a:gd name="T11" fmla="*/ 1 h 40"/>
                  <a:gd name="T12" fmla="*/ 1 w 36"/>
                  <a:gd name="T13" fmla="*/ 1 h 40"/>
                  <a:gd name="T14" fmla="*/ 1 w 36"/>
                  <a:gd name="T15" fmla="*/ 1 h 40"/>
                  <a:gd name="T16" fmla="*/ 1 w 36"/>
                  <a:gd name="T17" fmla="*/ 1 h 40"/>
                  <a:gd name="T18" fmla="*/ 1 w 3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3" name="Freeform 930"/>
              <p:cNvSpPr>
                <a:spLocks noEditPoints="1"/>
              </p:cNvSpPr>
              <p:nvPr/>
            </p:nvSpPr>
            <p:spPr bwMode="auto">
              <a:xfrm>
                <a:off x="384" y="4196"/>
                <a:ext cx="14" cy="16"/>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4" name="Freeform 931"/>
              <p:cNvSpPr>
                <a:spLocks noEditPoints="1"/>
              </p:cNvSpPr>
              <p:nvPr/>
            </p:nvSpPr>
            <p:spPr bwMode="auto">
              <a:xfrm>
                <a:off x="386" y="4198"/>
                <a:ext cx="10" cy="12"/>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5" name="Freeform 932"/>
              <p:cNvSpPr>
                <a:spLocks noEditPoints="1"/>
              </p:cNvSpPr>
              <p:nvPr/>
            </p:nvSpPr>
            <p:spPr bwMode="auto">
              <a:xfrm>
                <a:off x="388" y="4200"/>
                <a:ext cx="6" cy="8"/>
              </a:xfrm>
              <a:custGeom>
                <a:avLst/>
                <a:gdLst>
                  <a:gd name="T0" fmla="*/ 0 w 14"/>
                  <a:gd name="T1" fmla="*/ 0 h 15"/>
                  <a:gd name="T2" fmla="*/ 0 w 14"/>
                  <a:gd name="T3" fmla="*/ 0 h 15"/>
                  <a:gd name="T4" fmla="*/ 0 w 14"/>
                  <a:gd name="T5" fmla="*/ 1 h 15"/>
                  <a:gd name="T6" fmla="*/ 0 w 14"/>
                  <a:gd name="T7" fmla="*/ 1 h 15"/>
                  <a:gd name="T8" fmla="*/ 0 w 14"/>
                  <a:gd name="T9" fmla="*/ 0 h 15"/>
                  <a:gd name="T10" fmla="*/ 0 w 14"/>
                  <a:gd name="T11" fmla="*/ 1 h 15"/>
                  <a:gd name="T12" fmla="*/ 0 w 14"/>
                  <a:gd name="T13" fmla="*/ 1 h 15"/>
                  <a:gd name="T14" fmla="*/ 0 w 14"/>
                  <a:gd name="T15" fmla="*/ 1 h 15"/>
                  <a:gd name="T16" fmla="*/ 0 w 14"/>
                  <a:gd name="T17" fmla="*/ 1 h 15"/>
                  <a:gd name="T18" fmla="*/ 0 w 14"/>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6" name="Freeform 933"/>
              <p:cNvSpPr>
                <a:spLocks noEditPoints="1"/>
              </p:cNvSpPr>
              <p:nvPr/>
            </p:nvSpPr>
            <p:spPr bwMode="auto">
              <a:xfrm>
                <a:off x="389" y="4202"/>
                <a:ext cx="3" cy="4"/>
              </a:xfrm>
              <a:custGeom>
                <a:avLst/>
                <a:gdLst>
                  <a:gd name="T0" fmla="*/ 0 w 6"/>
                  <a:gd name="T1" fmla="*/ 0 h 7"/>
                  <a:gd name="T2" fmla="*/ 1 w 6"/>
                  <a:gd name="T3" fmla="*/ 0 h 7"/>
                  <a:gd name="T4" fmla="*/ 1 w 6"/>
                  <a:gd name="T5" fmla="*/ 1 h 7"/>
                  <a:gd name="T6" fmla="*/ 0 w 6"/>
                  <a:gd name="T7" fmla="*/ 1 h 7"/>
                  <a:gd name="T8" fmla="*/ 0 w 6"/>
                  <a:gd name="T9" fmla="*/ 0 h 7"/>
                  <a:gd name="T10" fmla="*/ 1 w 6"/>
                  <a:gd name="T11" fmla="*/ 1 h 7"/>
                  <a:gd name="T12" fmla="*/ 1 w 6"/>
                  <a:gd name="T13" fmla="*/ 1 h 7"/>
                  <a:gd name="T14" fmla="*/ 1 w 6"/>
                  <a:gd name="T15" fmla="*/ 1 h 7"/>
                  <a:gd name="T16" fmla="*/ 1 w 6"/>
                  <a:gd name="T17" fmla="*/ 1 h 7"/>
                  <a:gd name="T18" fmla="*/ 1 w 6"/>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7" name="Freeform 934"/>
              <p:cNvSpPr>
                <a:spLocks/>
              </p:cNvSpPr>
              <p:nvPr/>
            </p:nvSpPr>
            <p:spPr bwMode="auto">
              <a:xfrm>
                <a:off x="362" y="4171"/>
                <a:ext cx="59" cy="66"/>
              </a:xfrm>
              <a:custGeom>
                <a:avLst/>
                <a:gdLst>
                  <a:gd name="T0" fmla="*/ 0 w 119"/>
                  <a:gd name="T1" fmla="*/ 1 h 132"/>
                  <a:gd name="T2" fmla="*/ 0 w 119"/>
                  <a:gd name="T3" fmla="*/ 1 h 132"/>
                  <a:gd name="T4" fmla="*/ 0 w 119"/>
                  <a:gd name="T5" fmla="*/ 1 h 132"/>
                  <a:gd name="T6" fmla="*/ 0 w 119"/>
                  <a:gd name="T7" fmla="*/ 1 h 132"/>
                  <a:gd name="T8" fmla="*/ 0 w 119"/>
                  <a:gd name="T9" fmla="*/ 1 h 132"/>
                  <a:gd name="T10" fmla="*/ 0 w 119"/>
                  <a:gd name="T11" fmla="*/ 1 h 132"/>
                  <a:gd name="T12" fmla="*/ 0 w 119"/>
                  <a:gd name="T13" fmla="*/ 1 h 132"/>
                  <a:gd name="T14" fmla="*/ 0 w 119"/>
                  <a:gd name="T15" fmla="*/ 1 h 132"/>
                  <a:gd name="T16" fmla="*/ 0 w 119"/>
                  <a:gd name="T17" fmla="*/ 1 h 132"/>
                  <a:gd name="T18" fmla="*/ 0 w 119"/>
                  <a:gd name="T19" fmla="*/ 1 h 132"/>
                  <a:gd name="T20" fmla="*/ 0 w 119"/>
                  <a:gd name="T21" fmla="*/ 1 h 132"/>
                  <a:gd name="T22" fmla="*/ 0 w 119"/>
                  <a:gd name="T23" fmla="*/ 1 h 132"/>
                  <a:gd name="T24" fmla="*/ 0 w 119"/>
                  <a:gd name="T25" fmla="*/ 1 h 132"/>
                  <a:gd name="T26" fmla="*/ 0 w 119"/>
                  <a:gd name="T27" fmla="*/ 1 h 132"/>
                  <a:gd name="T28" fmla="*/ 0 w 119"/>
                  <a:gd name="T29" fmla="*/ 0 h 132"/>
                  <a:gd name="T30" fmla="*/ 0 w 119"/>
                  <a:gd name="T31" fmla="*/ 1 h 132"/>
                  <a:gd name="T32" fmla="*/ 0 w 119"/>
                  <a:gd name="T33" fmla="*/ 1 h 132"/>
                  <a:gd name="T34" fmla="*/ 0 w 119"/>
                  <a:gd name="T35" fmla="*/ 1 h 132"/>
                  <a:gd name="T36" fmla="*/ 0 w 119"/>
                  <a:gd name="T37" fmla="*/ 1 h 132"/>
                  <a:gd name="T38" fmla="*/ 0 w 119"/>
                  <a:gd name="T39" fmla="*/ 1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8" name="Freeform 935"/>
              <p:cNvSpPr>
                <a:spLocks noEditPoints="1"/>
              </p:cNvSpPr>
              <p:nvPr/>
            </p:nvSpPr>
            <p:spPr bwMode="auto">
              <a:xfrm>
                <a:off x="361" y="4171"/>
                <a:ext cx="60" cy="66"/>
              </a:xfrm>
              <a:custGeom>
                <a:avLst/>
                <a:gdLst>
                  <a:gd name="T0" fmla="*/ 0 w 121"/>
                  <a:gd name="T1" fmla="*/ 0 h 132"/>
                  <a:gd name="T2" fmla="*/ 0 w 121"/>
                  <a:gd name="T3" fmla="*/ 0 h 132"/>
                  <a:gd name="T4" fmla="*/ 0 w 121"/>
                  <a:gd name="T5" fmla="*/ 1 h 132"/>
                  <a:gd name="T6" fmla="*/ 0 w 121"/>
                  <a:gd name="T7" fmla="*/ 1 h 132"/>
                  <a:gd name="T8" fmla="*/ 0 w 121"/>
                  <a:gd name="T9" fmla="*/ 0 h 132"/>
                  <a:gd name="T10" fmla="*/ 0 w 121"/>
                  <a:gd name="T11" fmla="*/ 1 h 132"/>
                  <a:gd name="T12" fmla="*/ 0 w 121"/>
                  <a:gd name="T13" fmla="*/ 1 h 132"/>
                  <a:gd name="T14" fmla="*/ 0 w 121"/>
                  <a:gd name="T15" fmla="*/ 1 h 132"/>
                  <a:gd name="T16" fmla="*/ 0 w 121"/>
                  <a:gd name="T17" fmla="*/ 1 h 132"/>
                  <a:gd name="T18" fmla="*/ 0 w 121"/>
                  <a:gd name="T19" fmla="*/ 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79" name="Freeform 936"/>
              <p:cNvSpPr>
                <a:spLocks noEditPoints="1"/>
              </p:cNvSpPr>
              <p:nvPr/>
            </p:nvSpPr>
            <p:spPr bwMode="auto">
              <a:xfrm>
                <a:off x="363" y="4173"/>
                <a:ext cx="56" cy="62"/>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0" name="Freeform 937"/>
              <p:cNvSpPr>
                <a:spLocks noEditPoints="1"/>
              </p:cNvSpPr>
              <p:nvPr/>
            </p:nvSpPr>
            <p:spPr bwMode="auto">
              <a:xfrm>
                <a:off x="365" y="4175"/>
                <a:ext cx="52" cy="58"/>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1" name="Freeform 938"/>
              <p:cNvSpPr>
                <a:spLocks noEditPoints="1"/>
              </p:cNvSpPr>
              <p:nvPr/>
            </p:nvSpPr>
            <p:spPr bwMode="auto">
              <a:xfrm>
                <a:off x="366" y="4177"/>
                <a:ext cx="49" cy="54"/>
              </a:xfrm>
              <a:custGeom>
                <a:avLst/>
                <a:gdLst>
                  <a:gd name="T0" fmla="*/ 0 w 98"/>
                  <a:gd name="T1" fmla="*/ 0 h 109"/>
                  <a:gd name="T2" fmla="*/ 1 w 98"/>
                  <a:gd name="T3" fmla="*/ 0 h 109"/>
                  <a:gd name="T4" fmla="*/ 1 w 98"/>
                  <a:gd name="T5" fmla="*/ 0 h 109"/>
                  <a:gd name="T6" fmla="*/ 0 w 98"/>
                  <a:gd name="T7" fmla="*/ 0 h 109"/>
                  <a:gd name="T8" fmla="*/ 0 w 98"/>
                  <a:gd name="T9" fmla="*/ 0 h 109"/>
                  <a:gd name="T10" fmla="*/ 1 w 98"/>
                  <a:gd name="T11" fmla="*/ 0 h 109"/>
                  <a:gd name="T12" fmla="*/ 1 w 98"/>
                  <a:gd name="T13" fmla="*/ 0 h 109"/>
                  <a:gd name="T14" fmla="*/ 1 w 98"/>
                  <a:gd name="T15" fmla="*/ 0 h 109"/>
                  <a:gd name="T16" fmla="*/ 1 w 98"/>
                  <a:gd name="T17" fmla="*/ 0 h 109"/>
                  <a:gd name="T18" fmla="*/ 1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2" name="Freeform 939"/>
              <p:cNvSpPr>
                <a:spLocks noEditPoints="1"/>
              </p:cNvSpPr>
              <p:nvPr/>
            </p:nvSpPr>
            <p:spPr bwMode="auto">
              <a:xfrm>
                <a:off x="368" y="4179"/>
                <a:ext cx="45" cy="51"/>
              </a:xfrm>
              <a:custGeom>
                <a:avLst/>
                <a:gdLst>
                  <a:gd name="T0" fmla="*/ 0 w 90"/>
                  <a:gd name="T1" fmla="*/ 0 h 101"/>
                  <a:gd name="T2" fmla="*/ 1 w 90"/>
                  <a:gd name="T3" fmla="*/ 0 h 101"/>
                  <a:gd name="T4" fmla="*/ 1 w 90"/>
                  <a:gd name="T5" fmla="*/ 1 h 101"/>
                  <a:gd name="T6" fmla="*/ 0 w 90"/>
                  <a:gd name="T7" fmla="*/ 1 h 101"/>
                  <a:gd name="T8" fmla="*/ 0 w 90"/>
                  <a:gd name="T9" fmla="*/ 0 h 101"/>
                  <a:gd name="T10" fmla="*/ 1 w 90"/>
                  <a:gd name="T11" fmla="*/ 1 h 101"/>
                  <a:gd name="T12" fmla="*/ 1 w 90"/>
                  <a:gd name="T13" fmla="*/ 1 h 101"/>
                  <a:gd name="T14" fmla="*/ 1 w 90"/>
                  <a:gd name="T15" fmla="*/ 1 h 101"/>
                  <a:gd name="T16" fmla="*/ 1 w 90"/>
                  <a:gd name="T17" fmla="*/ 1 h 101"/>
                  <a:gd name="T18" fmla="*/ 1 w 90"/>
                  <a:gd name="T19" fmla="*/ 1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3" name="Freeform 940"/>
              <p:cNvSpPr>
                <a:spLocks noEditPoints="1"/>
              </p:cNvSpPr>
              <p:nvPr/>
            </p:nvSpPr>
            <p:spPr bwMode="auto">
              <a:xfrm>
                <a:off x="369" y="4181"/>
                <a:ext cx="44" cy="47"/>
              </a:xfrm>
              <a:custGeom>
                <a:avLst/>
                <a:gdLst>
                  <a:gd name="T0" fmla="*/ 0 w 86"/>
                  <a:gd name="T1" fmla="*/ 0 h 94"/>
                  <a:gd name="T2" fmla="*/ 1 w 86"/>
                  <a:gd name="T3" fmla="*/ 0 h 94"/>
                  <a:gd name="T4" fmla="*/ 1 w 86"/>
                  <a:gd name="T5" fmla="*/ 1 h 94"/>
                  <a:gd name="T6" fmla="*/ 0 w 86"/>
                  <a:gd name="T7" fmla="*/ 1 h 94"/>
                  <a:gd name="T8" fmla="*/ 0 w 86"/>
                  <a:gd name="T9" fmla="*/ 0 h 94"/>
                  <a:gd name="T10" fmla="*/ 1 w 86"/>
                  <a:gd name="T11" fmla="*/ 1 h 94"/>
                  <a:gd name="T12" fmla="*/ 1 w 86"/>
                  <a:gd name="T13" fmla="*/ 1 h 94"/>
                  <a:gd name="T14" fmla="*/ 1 w 86"/>
                  <a:gd name="T15" fmla="*/ 1 h 94"/>
                  <a:gd name="T16" fmla="*/ 1 w 86"/>
                  <a:gd name="T17" fmla="*/ 1 h 94"/>
                  <a:gd name="T18" fmla="*/ 1 w 86"/>
                  <a:gd name="T19" fmla="*/ 1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4" name="Freeform 941"/>
              <p:cNvSpPr>
                <a:spLocks noEditPoints="1"/>
              </p:cNvSpPr>
              <p:nvPr/>
            </p:nvSpPr>
            <p:spPr bwMode="auto">
              <a:xfrm>
                <a:off x="371" y="4183"/>
                <a:ext cx="40" cy="43"/>
              </a:xfrm>
              <a:custGeom>
                <a:avLst/>
                <a:gdLst>
                  <a:gd name="T0" fmla="*/ 0 w 78"/>
                  <a:gd name="T1" fmla="*/ 0 h 86"/>
                  <a:gd name="T2" fmla="*/ 1 w 78"/>
                  <a:gd name="T3" fmla="*/ 0 h 86"/>
                  <a:gd name="T4" fmla="*/ 1 w 78"/>
                  <a:gd name="T5" fmla="*/ 1 h 86"/>
                  <a:gd name="T6" fmla="*/ 0 w 78"/>
                  <a:gd name="T7" fmla="*/ 1 h 86"/>
                  <a:gd name="T8" fmla="*/ 0 w 78"/>
                  <a:gd name="T9" fmla="*/ 0 h 86"/>
                  <a:gd name="T10" fmla="*/ 1 w 78"/>
                  <a:gd name="T11" fmla="*/ 1 h 86"/>
                  <a:gd name="T12" fmla="*/ 1 w 78"/>
                  <a:gd name="T13" fmla="*/ 1 h 86"/>
                  <a:gd name="T14" fmla="*/ 1 w 78"/>
                  <a:gd name="T15" fmla="*/ 1 h 86"/>
                  <a:gd name="T16" fmla="*/ 1 w 78"/>
                  <a:gd name="T17" fmla="*/ 1 h 86"/>
                  <a:gd name="T18" fmla="*/ 1 w 78"/>
                  <a:gd name="T19" fmla="*/ 1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5" name="Freeform 942"/>
              <p:cNvSpPr>
                <a:spLocks noEditPoints="1"/>
              </p:cNvSpPr>
              <p:nvPr/>
            </p:nvSpPr>
            <p:spPr bwMode="auto">
              <a:xfrm>
                <a:off x="373" y="4185"/>
                <a:ext cx="36" cy="39"/>
              </a:xfrm>
              <a:custGeom>
                <a:avLst/>
                <a:gdLst>
                  <a:gd name="T0" fmla="*/ 0 w 71"/>
                  <a:gd name="T1" fmla="*/ 0 h 79"/>
                  <a:gd name="T2" fmla="*/ 1 w 71"/>
                  <a:gd name="T3" fmla="*/ 0 h 79"/>
                  <a:gd name="T4" fmla="*/ 1 w 71"/>
                  <a:gd name="T5" fmla="*/ 0 h 79"/>
                  <a:gd name="T6" fmla="*/ 0 w 71"/>
                  <a:gd name="T7" fmla="*/ 0 h 79"/>
                  <a:gd name="T8" fmla="*/ 0 w 71"/>
                  <a:gd name="T9" fmla="*/ 0 h 79"/>
                  <a:gd name="T10" fmla="*/ 1 w 71"/>
                  <a:gd name="T11" fmla="*/ 0 h 79"/>
                  <a:gd name="T12" fmla="*/ 1 w 71"/>
                  <a:gd name="T13" fmla="*/ 0 h 79"/>
                  <a:gd name="T14" fmla="*/ 1 w 71"/>
                  <a:gd name="T15" fmla="*/ 0 h 79"/>
                  <a:gd name="T16" fmla="*/ 1 w 71"/>
                  <a:gd name="T17" fmla="*/ 0 h 79"/>
                  <a:gd name="T18" fmla="*/ 1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6" name="Freeform 943"/>
              <p:cNvSpPr>
                <a:spLocks noEditPoints="1"/>
              </p:cNvSpPr>
              <p:nvPr/>
            </p:nvSpPr>
            <p:spPr bwMode="auto">
              <a:xfrm>
                <a:off x="375" y="4186"/>
                <a:ext cx="32" cy="36"/>
              </a:xfrm>
              <a:custGeom>
                <a:avLst/>
                <a:gdLst>
                  <a:gd name="T0" fmla="*/ 0 w 63"/>
                  <a:gd name="T1" fmla="*/ 0 h 71"/>
                  <a:gd name="T2" fmla="*/ 1 w 63"/>
                  <a:gd name="T3" fmla="*/ 0 h 71"/>
                  <a:gd name="T4" fmla="*/ 1 w 63"/>
                  <a:gd name="T5" fmla="*/ 1 h 71"/>
                  <a:gd name="T6" fmla="*/ 0 w 63"/>
                  <a:gd name="T7" fmla="*/ 1 h 71"/>
                  <a:gd name="T8" fmla="*/ 0 w 63"/>
                  <a:gd name="T9" fmla="*/ 0 h 71"/>
                  <a:gd name="T10" fmla="*/ 1 w 63"/>
                  <a:gd name="T11" fmla="*/ 1 h 71"/>
                  <a:gd name="T12" fmla="*/ 1 w 63"/>
                  <a:gd name="T13" fmla="*/ 1 h 71"/>
                  <a:gd name="T14" fmla="*/ 1 w 63"/>
                  <a:gd name="T15" fmla="*/ 1 h 71"/>
                  <a:gd name="T16" fmla="*/ 1 w 63"/>
                  <a:gd name="T17" fmla="*/ 1 h 71"/>
                  <a:gd name="T18" fmla="*/ 1 w 63"/>
                  <a:gd name="T19" fmla="*/ 1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7" name="Freeform 944"/>
              <p:cNvSpPr>
                <a:spLocks noEditPoints="1"/>
              </p:cNvSpPr>
              <p:nvPr/>
            </p:nvSpPr>
            <p:spPr bwMode="auto">
              <a:xfrm>
                <a:off x="377" y="4188"/>
                <a:ext cx="28" cy="32"/>
              </a:xfrm>
              <a:custGeom>
                <a:avLst/>
                <a:gdLst>
                  <a:gd name="T0" fmla="*/ 0 w 56"/>
                  <a:gd name="T1" fmla="*/ 0 h 63"/>
                  <a:gd name="T2" fmla="*/ 1 w 56"/>
                  <a:gd name="T3" fmla="*/ 0 h 63"/>
                  <a:gd name="T4" fmla="*/ 1 w 56"/>
                  <a:gd name="T5" fmla="*/ 1 h 63"/>
                  <a:gd name="T6" fmla="*/ 0 w 56"/>
                  <a:gd name="T7" fmla="*/ 1 h 63"/>
                  <a:gd name="T8" fmla="*/ 0 w 56"/>
                  <a:gd name="T9" fmla="*/ 0 h 63"/>
                  <a:gd name="T10" fmla="*/ 1 w 56"/>
                  <a:gd name="T11" fmla="*/ 1 h 63"/>
                  <a:gd name="T12" fmla="*/ 1 w 56"/>
                  <a:gd name="T13" fmla="*/ 1 h 63"/>
                  <a:gd name="T14" fmla="*/ 1 w 56"/>
                  <a:gd name="T15" fmla="*/ 1 h 63"/>
                  <a:gd name="T16" fmla="*/ 1 w 56"/>
                  <a:gd name="T17" fmla="*/ 1 h 63"/>
                  <a:gd name="T18" fmla="*/ 1 w 56"/>
                  <a:gd name="T19" fmla="*/ 1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8" name="Freeform 945"/>
              <p:cNvSpPr>
                <a:spLocks noEditPoints="1"/>
              </p:cNvSpPr>
              <p:nvPr/>
            </p:nvSpPr>
            <p:spPr bwMode="auto">
              <a:xfrm>
                <a:off x="379" y="4190"/>
                <a:ext cx="24" cy="28"/>
              </a:xfrm>
              <a:custGeom>
                <a:avLst/>
                <a:gdLst>
                  <a:gd name="T0" fmla="*/ 0 w 48"/>
                  <a:gd name="T1" fmla="*/ 0 h 55"/>
                  <a:gd name="T2" fmla="*/ 1 w 48"/>
                  <a:gd name="T3" fmla="*/ 0 h 55"/>
                  <a:gd name="T4" fmla="*/ 1 w 48"/>
                  <a:gd name="T5" fmla="*/ 1 h 55"/>
                  <a:gd name="T6" fmla="*/ 0 w 48"/>
                  <a:gd name="T7" fmla="*/ 1 h 55"/>
                  <a:gd name="T8" fmla="*/ 0 w 48"/>
                  <a:gd name="T9" fmla="*/ 0 h 55"/>
                  <a:gd name="T10" fmla="*/ 1 w 48"/>
                  <a:gd name="T11" fmla="*/ 1 h 55"/>
                  <a:gd name="T12" fmla="*/ 1 w 48"/>
                  <a:gd name="T13" fmla="*/ 1 h 55"/>
                  <a:gd name="T14" fmla="*/ 1 w 48"/>
                  <a:gd name="T15" fmla="*/ 1 h 55"/>
                  <a:gd name="T16" fmla="*/ 1 w 48"/>
                  <a:gd name="T17" fmla="*/ 1 h 55"/>
                  <a:gd name="T18" fmla="*/ 1 w 48"/>
                  <a:gd name="T19" fmla="*/ 1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89" name="Freeform 946"/>
              <p:cNvSpPr>
                <a:spLocks noEditPoints="1"/>
              </p:cNvSpPr>
              <p:nvPr/>
            </p:nvSpPr>
            <p:spPr bwMode="auto">
              <a:xfrm>
                <a:off x="380" y="4192"/>
                <a:ext cx="22" cy="24"/>
              </a:xfrm>
              <a:custGeom>
                <a:avLst/>
                <a:gdLst>
                  <a:gd name="T0" fmla="*/ 0 w 44"/>
                  <a:gd name="T1" fmla="*/ 0 h 48"/>
                  <a:gd name="T2" fmla="*/ 1 w 44"/>
                  <a:gd name="T3" fmla="*/ 0 h 48"/>
                  <a:gd name="T4" fmla="*/ 1 w 44"/>
                  <a:gd name="T5" fmla="*/ 1 h 48"/>
                  <a:gd name="T6" fmla="*/ 0 w 44"/>
                  <a:gd name="T7" fmla="*/ 1 h 48"/>
                  <a:gd name="T8" fmla="*/ 0 w 44"/>
                  <a:gd name="T9" fmla="*/ 0 h 48"/>
                  <a:gd name="T10" fmla="*/ 1 w 44"/>
                  <a:gd name="T11" fmla="*/ 1 h 48"/>
                  <a:gd name="T12" fmla="*/ 1 w 44"/>
                  <a:gd name="T13" fmla="*/ 1 h 48"/>
                  <a:gd name="T14" fmla="*/ 1 w 44"/>
                  <a:gd name="T15" fmla="*/ 1 h 48"/>
                  <a:gd name="T16" fmla="*/ 1 w 44"/>
                  <a:gd name="T17" fmla="*/ 1 h 48"/>
                  <a:gd name="T18" fmla="*/ 1 w 4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90" name="Freeform 947"/>
              <p:cNvSpPr>
                <a:spLocks noEditPoints="1"/>
              </p:cNvSpPr>
              <p:nvPr/>
            </p:nvSpPr>
            <p:spPr bwMode="auto">
              <a:xfrm>
                <a:off x="382" y="4194"/>
                <a:ext cx="18" cy="20"/>
              </a:xfrm>
              <a:custGeom>
                <a:avLst/>
                <a:gdLst>
                  <a:gd name="T0" fmla="*/ 0 w 36"/>
                  <a:gd name="T1" fmla="*/ 0 h 40"/>
                  <a:gd name="T2" fmla="*/ 1 w 36"/>
                  <a:gd name="T3" fmla="*/ 0 h 40"/>
                  <a:gd name="T4" fmla="*/ 1 w 36"/>
                  <a:gd name="T5" fmla="*/ 1 h 40"/>
                  <a:gd name="T6" fmla="*/ 0 w 36"/>
                  <a:gd name="T7" fmla="*/ 1 h 40"/>
                  <a:gd name="T8" fmla="*/ 0 w 36"/>
                  <a:gd name="T9" fmla="*/ 0 h 40"/>
                  <a:gd name="T10" fmla="*/ 1 w 36"/>
                  <a:gd name="T11" fmla="*/ 1 h 40"/>
                  <a:gd name="T12" fmla="*/ 1 w 36"/>
                  <a:gd name="T13" fmla="*/ 1 h 40"/>
                  <a:gd name="T14" fmla="*/ 1 w 36"/>
                  <a:gd name="T15" fmla="*/ 1 h 40"/>
                  <a:gd name="T16" fmla="*/ 1 w 36"/>
                  <a:gd name="T17" fmla="*/ 1 h 40"/>
                  <a:gd name="T18" fmla="*/ 1 w 36"/>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91" name="Freeform 948"/>
              <p:cNvSpPr>
                <a:spLocks noEditPoints="1"/>
              </p:cNvSpPr>
              <p:nvPr/>
            </p:nvSpPr>
            <p:spPr bwMode="auto">
              <a:xfrm>
                <a:off x="384" y="4196"/>
                <a:ext cx="14" cy="16"/>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92" name="Freeform 949"/>
              <p:cNvSpPr>
                <a:spLocks noEditPoints="1"/>
              </p:cNvSpPr>
              <p:nvPr/>
            </p:nvSpPr>
            <p:spPr bwMode="auto">
              <a:xfrm>
                <a:off x="386" y="4198"/>
                <a:ext cx="10" cy="12"/>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93" name="Freeform 950"/>
              <p:cNvSpPr>
                <a:spLocks noEditPoints="1"/>
              </p:cNvSpPr>
              <p:nvPr/>
            </p:nvSpPr>
            <p:spPr bwMode="auto">
              <a:xfrm>
                <a:off x="388" y="4200"/>
                <a:ext cx="6" cy="8"/>
              </a:xfrm>
              <a:custGeom>
                <a:avLst/>
                <a:gdLst>
                  <a:gd name="T0" fmla="*/ 0 w 14"/>
                  <a:gd name="T1" fmla="*/ 0 h 15"/>
                  <a:gd name="T2" fmla="*/ 0 w 14"/>
                  <a:gd name="T3" fmla="*/ 0 h 15"/>
                  <a:gd name="T4" fmla="*/ 0 w 14"/>
                  <a:gd name="T5" fmla="*/ 1 h 15"/>
                  <a:gd name="T6" fmla="*/ 0 w 14"/>
                  <a:gd name="T7" fmla="*/ 1 h 15"/>
                  <a:gd name="T8" fmla="*/ 0 w 14"/>
                  <a:gd name="T9" fmla="*/ 0 h 15"/>
                  <a:gd name="T10" fmla="*/ 0 w 14"/>
                  <a:gd name="T11" fmla="*/ 1 h 15"/>
                  <a:gd name="T12" fmla="*/ 0 w 14"/>
                  <a:gd name="T13" fmla="*/ 1 h 15"/>
                  <a:gd name="T14" fmla="*/ 0 w 14"/>
                  <a:gd name="T15" fmla="*/ 1 h 15"/>
                  <a:gd name="T16" fmla="*/ 0 w 14"/>
                  <a:gd name="T17" fmla="*/ 1 h 15"/>
                  <a:gd name="T18" fmla="*/ 0 w 14"/>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94" name="Freeform 951"/>
              <p:cNvSpPr>
                <a:spLocks noEditPoints="1"/>
              </p:cNvSpPr>
              <p:nvPr/>
            </p:nvSpPr>
            <p:spPr bwMode="auto">
              <a:xfrm>
                <a:off x="389" y="4202"/>
                <a:ext cx="3" cy="4"/>
              </a:xfrm>
              <a:custGeom>
                <a:avLst/>
                <a:gdLst>
                  <a:gd name="T0" fmla="*/ 0 w 6"/>
                  <a:gd name="T1" fmla="*/ 0 h 7"/>
                  <a:gd name="T2" fmla="*/ 1 w 6"/>
                  <a:gd name="T3" fmla="*/ 0 h 7"/>
                  <a:gd name="T4" fmla="*/ 1 w 6"/>
                  <a:gd name="T5" fmla="*/ 1 h 7"/>
                  <a:gd name="T6" fmla="*/ 0 w 6"/>
                  <a:gd name="T7" fmla="*/ 1 h 7"/>
                  <a:gd name="T8" fmla="*/ 0 w 6"/>
                  <a:gd name="T9" fmla="*/ 0 h 7"/>
                  <a:gd name="T10" fmla="*/ 1 w 6"/>
                  <a:gd name="T11" fmla="*/ 1 h 7"/>
                  <a:gd name="T12" fmla="*/ 1 w 6"/>
                  <a:gd name="T13" fmla="*/ 1 h 7"/>
                  <a:gd name="T14" fmla="*/ 1 w 6"/>
                  <a:gd name="T15" fmla="*/ 1 h 7"/>
                  <a:gd name="T16" fmla="*/ 1 w 6"/>
                  <a:gd name="T17" fmla="*/ 1 h 7"/>
                  <a:gd name="T18" fmla="*/ 1 w 6"/>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195" name="Freeform 952"/>
              <p:cNvSpPr>
                <a:spLocks/>
              </p:cNvSpPr>
              <p:nvPr/>
            </p:nvSpPr>
            <p:spPr bwMode="auto">
              <a:xfrm>
                <a:off x="362" y="4171"/>
                <a:ext cx="59" cy="66"/>
              </a:xfrm>
              <a:custGeom>
                <a:avLst/>
                <a:gdLst>
                  <a:gd name="T0" fmla="*/ 0 w 119"/>
                  <a:gd name="T1" fmla="*/ 1 h 132"/>
                  <a:gd name="T2" fmla="*/ 0 w 119"/>
                  <a:gd name="T3" fmla="*/ 1 h 132"/>
                  <a:gd name="T4" fmla="*/ 0 w 119"/>
                  <a:gd name="T5" fmla="*/ 1 h 132"/>
                  <a:gd name="T6" fmla="*/ 0 w 119"/>
                  <a:gd name="T7" fmla="*/ 1 h 132"/>
                  <a:gd name="T8" fmla="*/ 0 w 119"/>
                  <a:gd name="T9" fmla="*/ 1 h 132"/>
                  <a:gd name="T10" fmla="*/ 0 w 119"/>
                  <a:gd name="T11" fmla="*/ 1 h 132"/>
                  <a:gd name="T12" fmla="*/ 0 w 119"/>
                  <a:gd name="T13" fmla="*/ 1 h 132"/>
                  <a:gd name="T14" fmla="*/ 0 w 119"/>
                  <a:gd name="T15" fmla="*/ 1 h 132"/>
                  <a:gd name="T16" fmla="*/ 0 w 119"/>
                  <a:gd name="T17" fmla="*/ 1 h 132"/>
                  <a:gd name="T18" fmla="*/ 0 w 119"/>
                  <a:gd name="T19" fmla="*/ 1 h 132"/>
                  <a:gd name="T20" fmla="*/ 0 w 119"/>
                  <a:gd name="T21" fmla="*/ 1 h 132"/>
                  <a:gd name="T22" fmla="*/ 0 w 119"/>
                  <a:gd name="T23" fmla="*/ 1 h 132"/>
                  <a:gd name="T24" fmla="*/ 0 w 119"/>
                  <a:gd name="T25" fmla="*/ 1 h 132"/>
                  <a:gd name="T26" fmla="*/ 0 w 119"/>
                  <a:gd name="T27" fmla="*/ 1 h 132"/>
                  <a:gd name="T28" fmla="*/ 0 w 119"/>
                  <a:gd name="T29" fmla="*/ 0 h 132"/>
                  <a:gd name="T30" fmla="*/ 0 w 119"/>
                  <a:gd name="T31" fmla="*/ 1 h 132"/>
                  <a:gd name="T32" fmla="*/ 0 w 119"/>
                  <a:gd name="T33" fmla="*/ 1 h 132"/>
                  <a:gd name="T34" fmla="*/ 0 w 119"/>
                  <a:gd name="T35" fmla="*/ 1 h 132"/>
                  <a:gd name="T36" fmla="*/ 0 w 119"/>
                  <a:gd name="T37" fmla="*/ 1 h 132"/>
                  <a:gd name="T38" fmla="*/ 0 w 119"/>
                  <a:gd name="T39" fmla="*/ 1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196" name="Freeform 953"/>
              <p:cNvSpPr>
                <a:spLocks/>
              </p:cNvSpPr>
              <p:nvPr/>
            </p:nvSpPr>
            <p:spPr bwMode="auto">
              <a:xfrm>
                <a:off x="349" y="4163"/>
                <a:ext cx="84" cy="83"/>
              </a:xfrm>
              <a:custGeom>
                <a:avLst/>
                <a:gdLst>
                  <a:gd name="T0" fmla="*/ 1 w 167"/>
                  <a:gd name="T1" fmla="*/ 0 h 167"/>
                  <a:gd name="T2" fmla="*/ 1 w 167"/>
                  <a:gd name="T3" fmla="*/ 0 h 167"/>
                  <a:gd name="T4" fmla="*/ 1 w 167"/>
                  <a:gd name="T5" fmla="*/ 0 h 167"/>
                  <a:gd name="T6" fmla="*/ 1 w 167"/>
                  <a:gd name="T7" fmla="*/ 0 h 167"/>
                  <a:gd name="T8" fmla="*/ 1 w 167"/>
                  <a:gd name="T9" fmla="*/ 0 h 167"/>
                  <a:gd name="T10" fmla="*/ 1 w 167"/>
                  <a:gd name="T11" fmla="*/ 0 h 167"/>
                  <a:gd name="T12" fmla="*/ 1 w 167"/>
                  <a:gd name="T13" fmla="*/ 0 h 167"/>
                  <a:gd name="T14" fmla="*/ 1 w 167"/>
                  <a:gd name="T15" fmla="*/ 0 h 167"/>
                  <a:gd name="T16" fmla="*/ 1 w 167"/>
                  <a:gd name="T17" fmla="*/ 0 h 167"/>
                  <a:gd name="T18" fmla="*/ 1 w 167"/>
                  <a:gd name="T19" fmla="*/ 0 h 167"/>
                  <a:gd name="T20" fmla="*/ 0 w 167"/>
                  <a:gd name="T21" fmla="*/ 0 h 167"/>
                  <a:gd name="T22" fmla="*/ 0 w 167"/>
                  <a:gd name="T23" fmla="*/ 0 h 167"/>
                  <a:gd name="T24" fmla="*/ 1 w 167"/>
                  <a:gd name="T25" fmla="*/ 0 h 167"/>
                  <a:gd name="T26" fmla="*/ 1 w 167"/>
                  <a:gd name="T27" fmla="*/ 0 h 167"/>
                  <a:gd name="T28" fmla="*/ 1 w 167"/>
                  <a:gd name="T29" fmla="*/ 0 h 167"/>
                  <a:gd name="T30" fmla="*/ 1 w 167"/>
                  <a:gd name="T31" fmla="*/ 0 h 167"/>
                  <a:gd name="T32" fmla="*/ 1 w 167"/>
                  <a:gd name="T33" fmla="*/ 0 h 167"/>
                  <a:gd name="T34" fmla="*/ 1 w 167"/>
                  <a:gd name="T35" fmla="*/ 0 h 167"/>
                  <a:gd name="T36" fmla="*/ 1 w 167"/>
                  <a:gd name="T37" fmla="*/ 0 h 167"/>
                  <a:gd name="T38" fmla="*/ 1 w 167"/>
                  <a:gd name="T39" fmla="*/ 0 h 167"/>
                  <a:gd name="T40" fmla="*/ 1 w 167"/>
                  <a:gd name="T41" fmla="*/ 0 h 167"/>
                  <a:gd name="T42" fmla="*/ 1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197" name="Line 954"/>
              <p:cNvSpPr>
                <a:spLocks noChangeShapeType="1"/>
              </p:cNvSpPr>
              <p:nvPr/>
            </p:nvSpPr>
            <p:spPr bwMode="auto">
              <a:xfrm>
                <a:off x="167" y="3696"/>
                <a:ext cx="1" cy="80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98" name="Line 955"/>
              <p:cNvSpPr>
                <a:spLocks noChangeShapeType="1"/>
              </p:cNvSpPr>
              <p:nvPr/>
            </p:nvSpPr>
            <p:spPr bwMode="auto">
              <a:xfrm>
                <a:off x="5069" y="3692"/>
                <a:ext cx="1" cy="80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99" name="Line 956"/>
              <p:cNvSpPr>
                <a:spLocks noChangeShapeType="1"/>
              </p:cNvSpPr>
              <p:nvPr/>
            </p:nvSpPr>
            <p:spPr bwMode="auto">
              <a:xfrm flipH="1">
                <a:off x="815" y="4174"/>
                <a:ext cx="54"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00" name="Freeform 957"/>
              <p:cNvSpPr>
                <a:spLocks/>
              </p:cNvSpPr>
              <p:nvPr/>
            </p:nvSpPr>
            <p:spPr bwMode="auto">
              <a:xfrm>
                <a:off x="731" y="4174"/>
                <a:ext cx="216" cy="6"/>
              </a:xfrm>
              <a:custGeom>
                <a:avLst/>
                <a:gdLst>
                  <a:gd name="T0" fmla="*/ 1 w 431"/>
                  <a:gd name="T1" fmla="*/ 1 h 12"/>
                  <a:gd name="T2" fmla="*/ 1 w 431"/>
                  <a:gd name="T3" fmla="*/ 0 h 12"/>
                  <a:gd name="T4" fmla="*/ 1 w 431"/>
                  <a:gd name="T5" fmla="*/ 0 h 12"/>
                  <a:gd name="T6" fmla="*/ 1 w 431"/>
                  <a:gd name="T7" fmla="*/ 1 h 12"/>
                  <a:gd name="T8" fmla="*/ 1 w 431"/>
                  <a:gd name="T9" fmla="*/ 1 h 12"/>
                  <a:gd name="T10" fmla="*/ 1 w 431"/>
                  <a:gd name="T11" fmla="*/ 0 h 12"/>
                  <a:gd name="T12" fmla="*/ 1 w 431"/>
                  <a:gd name="T13" fmla="*/ 1 h 12"/>
                  <a:gd name="T14" fmla="*/ 1 w 431"/>
                  <a:gd name="T15" fmla="*/ 1 h 12"/>
                  <a:gd name="T16" fmla="*/ 1 w 431"/>
                  <a:gd name="T17" fmla="*/ 0 h 12"/>
                  <a:gd name="T18" fmla="*/ 1 w 431"/>
                  <a:gd name="T19" fmla="*/ 0 h 12"/>
                  <a:gd name="T20" fmla="*/ 1 w 431"/>
                  <a:gd name="T21" fmla="*/ 1 h 12"/>
                  <a:gd name="T22" fmla="*/ 0 w 431"/>
                  <a:gd name="T23" fmla="*/ 0 h 12"/>
                  <a:gd name="T24" fmla="*/ 0 w 431"/>
                  <a:gd name="T25" fmla="*/ 1 h 12"/>
                  <a:gd name="T26" fmla="*/ 1 w 431"/>
                  <a:gd name="T27" fmla="*/ 1 h 12"/>
                  <a:gd name="T28" fmla="*/ 1 w 431"/>
                  <a:gd name="T29" fmla="*/ 0 h 12"/>
                  <a:gd name="T30" fmla="*/ 0 w 431"/>
                  <a:gd name="T31" fmla="*/ 0 h 12"/>
                  <a:gd name="T32" fmla="*/ 1 w 431"/>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0201" name="Line 958"/>
              <p:cNvSpPr>
                <a:spLocks noChangeShapeType="1"/>
              </p:cNvSpPr>
              <p:nvPr/>
            </p:nvSpPr>
            <p:spPr bwMode="auto">
              <a:xfrm>
                <a:off x="791"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02" name="Line 959"/>
              <p:cNvSpPr>
                <a:spLocks noChangeShapeType="1"/>
              </p:cNvSpPr>
              <p:nvPr/>
            </p:nvSpPr>
            <p:spPr bwMode="auto">
              <a:xfrm>
                <a:off x="815"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03" name="Line 960"/>
              <p:cNvSpPr>
                <a:spLocks noChangeShapeType="1"/>
              </p:cNvSpPr>
              <p:nvPr/>
            </p:nvSpPr>
            <p:spPr bwMode="auto">
              <a:xfrm>
                <a:off x="731"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04" name="Line 961"/>
              <p:cNvSpPr>
                <a:spLocks noChangeShapeType="1"/>
              </p:cNvSpPr>
              <p:nvPr/>
            </p:nvSpPr>
            <p:spPr bwMode="auto">
              <a:xfrm flipH="1">
                <a:off x="731" y="4174"/>
                <a:ext cx="6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05" name="Line 962"/>
              <p:cNvSpPr>
                <a:spLocks noChangeShapeType="1"/>
              </p:cNvSpPr>
              <p:nvPr/>
            </p:nvSpPr>
            <p:spPr bwMode="auto">
              <a:xfrm flipH="1">
                <a:off x="893" y="4174"/>
                <a:ext cx="54"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06" name="Line 963"/>
              <p:cNvSpPr>
                <a:spLocks noChangeShapeType="1"/>
              </p:cNvSpPr>
              <p:nvPr/>
            </p:nvSpPr>
            <p:spPr bwMode="auto">
              <a:xfrm>
                <a:off x="869"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07" name="Line 964"/>
              <p:cNvSpPr>
                <a:spLocks noChangeShapeType="1"/>
              </p:cNvSpPr>
              <p:nvPr/>
            </p:nvSpPr>
            <p:spPr bwMode="auto">
              <a:xfrm>
                <a:off x="893"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08" name="Line 965"/>
              <p:cNvSpPr>
                <a:spLocks noChangeShapeType="1"/>
              </p:cNvSpPr>
              <p:nvPr/>
            </p:nvSpPr>
            <p:spPr bwMode="auto">
              <a:xfrm>
                <a:off x="947" y="4174"/>
                <a:ext cx="1" cy="6"/>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70209" name="Group 966"/>
              <p:cNvGrpSpPr>
                <a:grpSpLocks/>
              </p:cNvGrpSpPr>
              <p:nvPr/>
            </p:nvGrpSpPr>
            <p:grpSpPr bwMode="auto">
              <a:xfrm>
                <a:off x="3191" y="3999"/>
                <a:ext cx="414" cy="322"/>
                <a:chOff x="3247" y="1303"/>
                <a:chExt cx="414" cy="322"/>
              </a:xfrm>
            </p:grpSpPr>
            <p:sp>
              <p:nvSpPr>
                <p:cNvPr id="70455" name="Rectangle 96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456" name="Rectangle 96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457" name="Line 96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58" name="Line 97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59" name="Line 97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0" name="Line 97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1" name="Line 97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2" name="Line 97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3" name="Line 97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4" name="Line 97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5" name="Line 97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6" name="Line 97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7" name="Line 97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8" name="Line 98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69" name="Line 98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0" name="Line 98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1" name="Line 98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2" name="Line 98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3" name="Line 98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4" name="Line 98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5" name="Line 98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6" name="Line 98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7" name="Line 98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8" name="Line 99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79" name="Line 99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80" name="Line 99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81" name="Line 99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82" name="Line 99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210" name="Group 995"/>
              <p:cNvGrpSpPr>
                <a:grpSpLocks/>
              </p:cNvGrpSpPr>
              <p:nvPr/>
            </p:nvGrpSpPr>
            <p:grpSpPr bwMode="auto">
              <a:xfrm>
                <a:off x="4456" y="4007"/>
                <a:ext cx="413" cy="322"/>
                <a:chOff x="4776" y="1303"/>
                <a:chExt cx="413" cy="322"/>
              </a:xfrm>
            </p:grpSpPr>
            <p:sp>
              <p:nvSpPr>
                <p:cNvPr id="70427" name="Rectangle 996"/>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428" name="Rectangle 997"/>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429" name="Line 998"/>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0" name="Line 999"/>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1" name="Line 1000"/>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2" name="Line 1001"/>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3" name="Line 1002"/>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4" name="Line 1003"/>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5" name="Line 1004"/>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6" name="Line 1005"/>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7" name="Line 1006"/>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8" name="Line 1007"/>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39" name="Line 1008"/>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0" name="Line 1009"/>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1" name="Line 1010"/>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2" name="Line 1011"/>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3" name="Line 1012"/>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4" name="Line 1013"/>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5" name="Line 1014"/>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6" name="Line 1015"/>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7" name="Line 1016"/>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8" name="Line 1017"/>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49" name="Line 1018"/>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50" name="Line 1019"/>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51" name="Line 1020"/>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52" name="Line 1021"/>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53" name="Line 1022"/>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54" name="Line 1023"/>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0211" name="Line 0"/>
              <p:cNvSpPr>
                <a:spLocks noChangeShapeType="1"/>
              </p:cNvSpPr>
              <p:nvPr/>
            </p:nvSpPr>
            <p:spPr bwMode="auto">
              <a:xfrm>
                <a:off x="383" y="3908"/>
                <a:ext cx="1" cy="25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12" name="Line 1"/>
              <p:cNvSpPr>
                <a:spLocks noChangeShapeType="1"/>
              </p:cNvSpPr>
              <p:nvPr/>
            </p:nvSpPr>
            <p:spPr bwMode="auto">
              <a:xfrm flipH="1">
                <a:off x="383" y="3908"/>
                <a:ext cx="216"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13" name="Rectangle 2"/>
              <p:cNvSpPr>
                <a:spLocks noChangeArrowheads="1"/>
              </p:cNvSpPr>
              <p:nvPr/>
            </p:nvSpPr>
            <p:spPr bwMode="auto">
              <a:xfrm>
                <a:off x="1246" y="4249"/>
                <a:ext cx="350" cy="135"/>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14" name="Rectangle 3"/>
              <p:cNvSpPr>
                <a:spLocks noChangeArrowheads="1"/>
              </p:cNvSpPr>
              <p:nvPr/>
            </p:nvSpPr>
            <p:spPr bwMode="auto">
              <a:xfrm>
                <a:off x="1268" y="4262"/>
                <a:ext cx="307" cy="10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15" name="Freeform 4"/>
              <p:cNvSpPr>
                <a:spLocks/>
              </p:cNvSpPr>
              <p:nvPr/>
            </p:nvSpPr>
            <p:spPr bwMode="auto">
              <a:xfrm>
                <a:off x="1294"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216" name="Freeform 5"/>
              <p:cNvSpPr>
                <a:spLocks/>
              </p:cNvSpPr>
              <p:nvPr/>
            </p:nvSpPr>
            <p:spPr bwMode="auto">
              <a:xfrm>
                <a:off x="1294"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217" name="Freeform 6"/>
              <p:cNvSpPr>
                <a:spLocks/>
              </p:cNvSpPr>
              <p:nvPr/>
            </p:nvSpPr>
            <p:spPr bwMode="auto">
              <a:xfrm>
                <a:off x="1350" y="4275"/>
                <a:ext cx="26" cy="27"/>
              </a:xfrm>
              <a:custGeom>
                <a:avLst/>
                <a:gdLst>
                  <a:gd name="T0" fmla="*/ 0 w 54"/>
                  <a:gd name="T1" fmla="*/ 1 h 53"/>
                  <a:gd name="T2" fmla="*/ 0 w 54"/>
                  <a:gd name="T3" fmla="*/ 1 h 53"/>
                  <a:gd name="T4" fmla="*/ 0 w 54"/>
                  <a:gd name="T5" fmla="*/ 1 h 53"/>
                  <a:gd name="T6" fmla="*/ 0 w 54"/>
                  <a:gd name="T7" fmla="*/ 0 h 53"/>
                  <a:gd name="T8" fmla="*/ 0 w 54"/>
                  <a:gd name="T9" fmla="*/ 1 h 53"/>
                  <a:gd name="T10" fmla="*/ 0 w 54"/>
                  <a:gd name="T11" fmla="*/ 1 h 53"/>
                  <a:gd name="T12" fmla="*/ 0 w 54"/>
                  <a:gd name="T13" fmla="*/ 1 h 53"/>
                  <a:gd name="T14" fmla="*/ 0 w 54"/>
                  <a:gd name="T15" fmla="*/ 1 h 53"/>
                  <a:gd name="T16" fmla="*/ 0 w 54"/>
                  <a:gd name="T17" fmla="*/ 1 h 53"/>
                  <a:gd name="T18" fmla="*/ 0 w 54"/>
                  <a:gd name="T19" fmla="*/ 1 h 53"/>
                  <a:gd name="T20" fmla="*/ 0 w 54"/>
                  <a:gd name="T21" fmla="*/ 1 h 53"/>
                  <a:gd name="T22" fmla="*/ 0 w 54"/>
                  <a:gd name="T23" fmla="*/ 1 h 53"/>
                  <a:gd name="T24" fmla="*/ 0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218" name="Freeform 7"/>
              <p:cNvSpPr>
                <a:spLocks/>
              </p:cNvSpPr>
              <p:nvPr/>
            </p:nvSpPr>
            <p:spPr bwMode="auto">
              <a:xfrm>
                <a:off x="1350" y="4325"/>
                <a:ext cx="26" cy="27"/>
              </a:xfrm>
              <a:custGeom>
                <a:avLst/>
                <a:gdLst>
                  <a:gd name="T0" fmla="*/ 0 w 54"/>
                  <a:gd name="T1" fmla="*/ 1 h 54"/>
                  <a:gd name="T2" fmla="*/ 0 w 54"/>
                  <a:gd name="T3" fmla="*/ 1 h 54"/>
                  <a:gd name="T4" fmla="*/ 0 w 54"/>
                  <a:gd name="T5" fmla="*/ 1 h 54"/>
                  <a:gd name="T6" fmla="*/ 0 w 54"/>
                  <a:gd name="T7" fmla="*/ 0 h 54"/>
                  <a:gd name="T8" fmla="*/ 0 w 54"/>
                  <a:gd name="T9" fmla="*/ 1 h 54"/>
                  <a:gd name="T10" fmla="*/ 0 w 54"/>
                  <a:gd name="T11" fmla="*/ 1 h 54"/>
                  <a:gd name="T12" fmla="*/ 0 w 54"/>
                  <a:gd name="T13" fmla="*/ 1 h 54"/>
                  <a:gd name="T14" fmla="*/ 0 w 54"/>
                  <a:gd name="T15" fmla="*/ 1 h 54"/>
                  <a:gd name="T16" fmla="*/ 0 w 54"/>
                  <a:gd name="T17" fmla="*/ 1 h 54"/>
                  <a:gd name="T18" fmla="*/ 0 w 54"/>
                  <a:gd name="T19" fmla="*/ 1 h 54"/>
                  <a:gd name="T20" fmla="*/ 0 w 54"/>
                  <a:gd name="T21" fmla="*/ 1 h 54"/>
                  <a:gd name="T22" fmla="*/ 0 w 54"/>
                  <a:gd name="T23" fmla="*/ 1 h 54"/>
                  <a:gd name="T24" fmla="*/ 0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219" name="Freeform 8"/>
              <p:cNvSpPr>
                <a:spLocks/>
              </p:cNvSpPr>
              <p:nvPr/>
            </p:nvSpPr>
            <p:spPr bwMode="auto">
              <a:xfrm>
                <a:off x="1408"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220" name="Freeform 9"/>
              <p:cNvSpPr>
                <a:spLocks/>
              </p:cNvSpPr>
              <p:nvPr/>
            </p:nvSpPr>
            <p:spPr bwMode="auto">
              <a:xfrm>
                <a:off x="1408"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221" name="Freeform 10"/>
              <p:cNvSpPr>
                <a:spLocks/>
              </p:cNvSpPr>
              <p:nvPr/>
            </p:nvSpPr>
            <p:spPr bwMode="auto">
              <a:xfrm>
                <a:off x="1465" y="4275"/>
                <a:ext cx="26" cy="27"/>
              </a:xfrm>
              <a:custGeom>
                <a:avLst/>
                <a:gdLst>
                  <a:gd name="T0" fmla="*/ 0 w 54"/>
                  <a:gd name="T1" fmla="*/ 1 h 53"/>
                  <a:gd name="T2" fmla="*/ 0 w 54"/>
                  <a:gd name="T3" fmla="*/ 1 h 53"/>
                  <a:gd name="T4" fmla="*/ 0 w 54"/>
                  <a:gd name="T5" fmla="*/ 1 h 53"/>
                  <a:gd name="T6" fmla="*/ 0 w 54"/>
                  <a:gd name="T7" fmla="*/ 0 h 53"/>
                  <a:gd name="T8" fmla="*/ 0 w 54"/>
                  <a:gd name="T9" fmla="*/ 1 h 53"/>
                  <a:gd name="T10" fmla="*/ 0 w 54"/>
                  <a:gd name="T11" fmla="*/ 1 h 53"/>
                  <a:gd name="T12" fmla="*/ 0 w 54"/>
                  <a:gd name="T13" fmla="*/ 1 h 53"/>
                  <a:gd name="T14" fmla="*/ 0 w 54"/>
                  <a:gd name="T15" fmla="*/ 1 h 53"/>
                  <a:gd name="T16" fmla="*/ 0 w 54"/>
                  <a:gd name="T17" fmla="*/ 1 h 53"/>
                  <a:gd name="T18" fmla="*/ 0 w 54"/>
                  <a:gd name="T19" fmla="*/ 1 h 53"/>
                  <a:gd name="T20" fmla="*/ 0 w 54"/>
                  <a:gd name="T21" fmla="*/ 1 h 53"/>
                  <a:gd name="T22" fmla="*/ 0 w 54"/>
                  <a:gd name="T23" fmla="*/ 1 h 53"/>
                  <a:gd name="T24" fmla="*/ 0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222" name="Freeform 11"/>
              <p:cNvSpPr>
                <a:spLocks/>
              </p:cNvSpPr>
              <p:nvPr/>
            </p:nvSpPr>
            <p:spPr bwMode="auto">
              <a:xfrm>
                <a:off x="1465" y="4325"/>
                <a:ext cx="26" cy="27"/>
              </a:xfrm>
              <a:custGeom>
                <a:avLst/>
                <a:gdLst>
                  <a:gd name="T0" fmla="*/ 0 w 54"/>
                  <a:gd name="T1" fmla="*/ 1 h 54"/>
                  <a:gd name="T2" fmla="*/ 0 w 54"/>
                  <a:gd name="T3" fmla="*/ 1 h 54"/>
                  <a:gd name="T4" fmla="*/ 0 w 54"/>
                  <a:gd name="T5" fmla="*/ 1 h 54"/>
                  <a:gd name="T6" fmla="*/ 0 w 54"/>
                  <a:gd name="T7" fmla="*/ 0 h 54"/>
                  <a:gd name="T8" fmla="*/ 0 w 54"/>
                  <a:gd name="T9" fmla="*/ 1 h 54"/>
                  <a:gd name="T10" fmla="*/ 0 w 54"/>
                  <a:gd name="T11" fmla="*/ 1 h 54"/>
                  <a:gd name="T12" fmla="*/ 0 w 54"/>
                  <a:gd name="T13" fmla="*/ 1 h 54"/>
                  <a:gd name="T14" fmla="*/ 0 w 54"/>
                  <a:gd name="T15" fmla="*/ 1 h 54"/>
                  <a:gd name="T16" fmla="*/ 0 w 54"/>
                  <a:gd name="T17" fmla="*/ 1 h 54"/>
                  <a:gd name="T18" fmla="*/ 0 w 54"/>
                  <a:gd name="T19" fmla="*/ 1 h 54"/>
                  <a:gd name="T20" fmla="*/ 0 w 54"/>
                  <a:gd name="T21" fmla="*/ 1 h 54"/>
                  <a:gd name="T22" fmla="*/ 0 w 54"/>
                  <a:gd name="T23" fmla="*/ 1 h 54"/>
                  <a:gd name="T24" fmla="*/ 0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70223" name="Freeform 12"/>
              <p:cNvSpPr>
                <a:spLocks/>
              </p:cNvSpPr>
              <p:nvPr/>
            </p:nvSpPr>
            <p:spPr bwMode="auto">
              <a:xfrm>
                <a:off x="1520" y="4275"/>
                <a:ext cx="27" cy="27"/>
              </a:xfrm>
              <a:custGeom>
                <a:avLst/>
                <a:gdLst>
                  <a:gd name="T0" fmla="*/ 1 w 54"/>
                  <a:gd name="T1" fmla="*/ 1 h 53"/>
                  <a:gd name="T2" fmla="*/ 1 w 54"/>
                  <a:gd name="T3" fmla="*/ 1 h 53"/>
                  <a:gd name="T4" fmla="*/ 1 w 54"/>
                  <a:gd name="T5" fmla="*/ 1 h 53"/>
                  <a:gd name="T6" fmla="*/ 1 w 54"/>
                  <a:gd name="T7" fmla="*/ 0 h 53"/>
                  <a:gd name="T8" fmla="*/ 1 w 54"/>
                  <a:gd name="T9" fmla="*/ 1 h 53"/>
                  <a:gd name="T10" fmla="*/ 1 w 54"/>
                  <a:gd name="T11" fmla="*/ 1 h 53"/>
                  <a:gd name="T12" fmla="*/ 0 w 54"/>
                  <a:gd name="T13" fmla="*/ 1 h 53"/>
                  <a:gd name="T14" fmla="*/ 1 w 54"/>
                  <a:gd name="T15" fmla="*/ 1 h 53"/>
                  <a:gd name="T16" fmla="*/ 1 w 54"/>
                  <a:gd name="T17" fmla="*/ 1 h 53"/>
                  <a:gd name="T18" fmla="*/ 1 w 54"/>
                  <a:gd name="T19" fmla="*/ 1 h 53"/>
                  <a:gd name="T20" fmla="*/ 1 w 54"/>
                  <a:gd name="T21" fmla="*/ 1 h 53"/>
                  <a:gd name="T22" fmla="*/ 1 w 54"/>
                  <a:gd name="T23" fmla="*/ 1 h 53"/>
                  <a:gd name="T24" fmla="*/ 1 w 54"/>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70224" name="Freeform 13"/>
              <p:cNvSpPr>
                <a:spLocks/>
              </p:cNvSpPr>
              <p:nvPr/>
            </p:nvSpPr>
            <p:spPr bwMode="auto">
              <a:xfrm>
                <a:off x="1520" y="4325"/>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0 w 54"/>
                  <a:gd name="T13" fmla="*/ 1 h 54"/>
                  <a:gd name="T14" fmla="*/ 1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70225" name="Group 14"/>
              <p:cNvGrpSpPr>
                <a:grpSpLocks/>
              </p:cNvGrpSpPr>
              <p:nvPr/>
            </p:nvGrpSpPr>
            <p:grpSpPr bwMode="auto">
              <a:xfrm>
                <a:off x="599" y="3803"/>
                <a:ext cx="283" cy="205"/>
                <a:chOff x="871" y="3203"/>
                <a:chExt cx="283" cy="205"/>
              </a:xfrm>
            </p:grpSpPr>
            <p:sp>
              <p:nvSpPr>
                <p:cNvPr id="70387" name="Line 15"/>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8" name="Line 16"/>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9" name="Line 17"/>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0" name="Line 18"/>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1" name="Line 19"/>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2" name="Line 20"/>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3" name="Line 21"/>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4" name="Line 22"/>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5" name="Line 23"/>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6" name="Line 24"/>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7" name="Freeform 25"/>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398" name="Line 26"/>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99" name="Line 27"/>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0" name="Line 28"/>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1" name="Line 29"/>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2" name="Line 30"/>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3" name="Line 31"/>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4" name="Line 32"/>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5" name="Line 33"/>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6" name="Line 34"/>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7" name="Line 35"/>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8" name="Line 36"/>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09" name="Line 37"/>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10" name="Line 38"/>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11" name="Line 39"/>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12" name="Freeform 40"/>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13" name="Freeform 41"/>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14" name="Freeform 42"/>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15" name="Freeform 43"/>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16" name="Line 44"/>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17" name="Line 45"/>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18" name="Freeform 46"/>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19" name="Freeform 47"/>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20" name="Line 48"/>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21" name="Freeform 49"/>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22" name="Freeform 50"/>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423" name="Line 51"/>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24" name="Line 52"/>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25" name="Line 53"/>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426" name="Freeform 54"/>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70226" name="Group 55"/>
              <p:cNvGrpSpPr>
                <a:grpSpLocks/>
              </p:cNvGrpSpPr>
              <p:nvPr/>
            </p:nvGrpSpPr>
            <p:grpSpPr bwMode="auto">
              <a:xfrm>
                <a:off x="2751" y="3999"/>
                <a:ext cx="414" cy="322"/>
                <a:chOff x="3247" y="1303"/>
                <a:chExt cx="414" cy="322"/>
              </a:xfrm>
            </p:grpSpPr>
            <p:sp>
              <p:nvSpPr>
                <p:cNvPr id="70359" name="Rectangle 56"/>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360" name="Rectangle 57"/>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361" name="Line 58"/>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62" name="Line 59"/>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63" name="Line 60"/>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64" name="Line 61"/>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65" name="Line 62"/>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66" name="Line 63"/>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67" name="Line 64"/>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68" name="Line 65"/>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69" name="Line 66"/>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0" name="Line 67"/>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1" name="Line 68"/>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2" name="Line 69"/>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3" name="Line 7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4" name="Line 7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5" name="Line 7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6" name="Line 7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7" name="Line 7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8" name="Line 7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79" name="Line 7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0" name="Line 7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1" name="Line 7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2" name="Line 7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3" name="Line 8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4" name="Line 8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5" name="Line 8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86" name="Line 8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227" name="Group 84"/>
              <p:cNvGrpSpPr>
                <a:grpSpLocks/>
              </p:cNvGrpSpPr>
              <p:nvPr/>
            </p:nvGrpSpPr>
            <p:grpSpPr bwMode="auto">
              <a:xfrm>
                <a:off x="4000" y="4007"/>
                <a:ext cx="413" cy="322"/>
                <a:chOff x="4776" y="1303"/>
                <a:chExt cx="413" cy="322"/>
              </a:xfrm>
            </p:grpSpPr>
            <p:sp>
              <p:nvSpPr>
                <p:cNvPr id="70331" name="Rectangle 85"/>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332" name="Rectangle 86"/>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333" name="Line 87"/>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34" name="Line 88"/>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35" name="Line 89"/>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36" name="Line 90"/>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37" name="Line 91"/>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38" name="Line 92"/>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39" name="Line 93"/>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0" name="Line 94"/>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1" name="Line 95"/>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2" name="Line 96"/>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3" name="Line 97"/>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4" name="Line 98"/>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5" name="Line 99"/>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6" name="Line 100"/>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7" name="Line 101"/>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8" name="Line 102"/>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49" name="Line 103"/>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0" name="Line 104"/>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1" name="Line 105"/>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2" name="Line 106"/>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3" name="Line 107"/>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4" name="Line 108"/>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5" name="Line 109"/>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6" name="Line 110"/>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7" name="Line 111"/>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58" name="Line 112"/>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228" name="Group 113"/>
              <p:cNvGrpSpPr>
                <a:grpSpLocks/>
              </p:cNvGrpSpPr>
              <p:nvPr/>
            </p:nvGrpSpPr>
            <p:grpSpPr bwMode="auto">
              <a:xfrm>
                <a:off x="2303" y="3999"/>
                <a:ext cx="414" cy="322"/>
                <a:chOff x="3247" y="1303"/>
                <a:chExt cx="414" cy="322"/>
              </a:xfrm>
            </p:grpSpPr>
            <p:sp>
              <p:nvSpPr>
                <p:cNvPr id="70303" name="Rectangle 114"/>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304" name="Rectangle 115"/>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305" name="Line 116"/>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06" name="Line 117"/>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07" name="Line 118"/>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08" name="Line 119"/>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09" name="Line 120"/>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0" name="Line 121"/>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1" name="Line 122"/>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2" name="Line 123"/>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3" name="Line 124"/>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4" name="Line 125"/>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5" name="Line 126"/>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6" name="Line 127"/>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7" name="Line 128"/>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8" name="Line 129"/>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19" name="Line 130"/>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0" name="Line 131"/>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1" name="Line 132"/>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2" name="Line 133"/>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3" name="Line 134"/>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4" name="Line 135"/>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5" name="Line 136"/>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6" name="Line 137"/>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7" name="Line 138"/>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8" name="Line 139"/>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29" name="Line 140"/>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30" name="Line 141"/>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229" name="Group 142"/>
              <p:cNvGrpSpPr>
                <a:grpSpLocks/>
              </p:cNvGrpSpPr>
              <p:nvPr/>
            </p:nvGrpSpPr>
            <p:grpSpPr bwMode="auto">
              <a:xfrm>
                <a:off x="1863" y="3999"/>
                <a:ext cx="414" cy="322"/>
                <a:chOff x="3247" y="1303"/>
                <a:chExt cx="414" cy="322"/>
              </a:xfrm>
            </p:grpSpPr>
            <p:sp>
              <p:nvSpPr>
                <p:cNvPr id="70275" name="Rectangle 143"/>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76" name="Rectangle 144"/>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77" name="Line 145"/>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78" name="Line 146"/>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79" name="Line 147"/>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0" name="Line 148"/>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1" name="Line 149"/>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2" name="Line 150"/>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3" name="Line 151"/>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4" name="Line 152"/>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5" name="Line 153"/>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6" name="Line 154"/>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7" name="Line 155"/>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8" name="Line 156"/>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89" name="Line 157"/>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0" name="Line 158"/>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1" name="Line 159"/>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2" name="Line 160"/>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3" name="Line 161"/>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4" name="Line 162"/>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5" name="Line 163"/>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6" name="Line 164"/>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7" name="Line 165"/>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8" name="Line 166"/>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299" name="Line 167"/>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00" name="Line 168"/>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01" name="Line 169"/>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302" name="Line 170"/>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0230" name="Group 171"/>
              <p:cNvGrpSpPr>
                <a:grpSpLocks/>
              </p:cNvGrpSpPr>
              <p:nvPr/>
            </p:nvGrpSpPr>
            <p:grpSpPr bwMode="auto">
              <a:xfrm>
                <a:off x="524" y="4196"/>
                <a:ext cx="673" cy="185"/>
                <a:chOff x="2612" y="2322"/>
                <a:chExt cx="493" cy="131"/>
              </a:xfrm>
            </p:grpSpPr>
            <p:sp>
              <p:nvSpPr>
                <p:cNvPr id="70231" name="Rectangle 172"/>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70232" name="Group 173"/>
                <p:cNvGrpSpPr>
                  <a:grpSpLocks/>
                </p:cNvGrpSpPr>
                <p:nvPr/>
              </p:nvGrpSpPr>
              <p:grpSpPr bwMode="auto">
                <a:xfrm>
                  <a:off x="2627" y="2411"/>
                  <a:ext cx="464" cy="13"/>
                  <a:chOff x="2637" y="2205"/>
                  <a:chExt cx="464" cy="13"/>
                </a:xfrm>
              </p:grpSpPr>
              <p:sp>
                <p:nvSpPr>
                  <p:cNvPr id="70242" name="Freeform 174"/>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43" name="Freeform 175"/>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44" name="Line 176"/>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70245" name="Group 177"/>
                  <p:cNvGrpSpPr>
                    <a:grpSpLocks/>
                  </p:cNvGrpSpPr>
                  <p:nvPr/>
                </p:nvGrpSpPr>
                <p:grpSpPr bwMode="auto">
                  <a:xfrm>
                    <a:off x="2703" y="2205"/>
                    <a:ext cx="56" cy="13"/>
                    <a:chOff x="2740" y="2313"/>
                    <a:chExt cx="56" cy="13"/>
                  </a:xfrm>
                </p:grpSpPr>
                <p:sp>
                  <p:nvSpPr>
                    <p:cNvPr id="70272" name="Freeform 17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73" name="Freeform 17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74" name="Line 18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246" name="Group 181"/>
                  <p:cNvGrpSpPr>
                    <a:grpSpLocks/>
                  </p:cNvGrpSpPr>
                  <p:nvPr/>
                </p:nvGrpSpPr>
                <p:grpSpPr bwMode="auto">
                  <a:xfrm>
                    <a:off x="2760" y="2205"/>
                    <a:ext cx="56" cy="13"/>
                    <a:chOff x="2740" y="2313"/>
                    <a:chExt cx="56" cy="13"/>
                  </a:xfrm>
                </p:grpSpPr>
                <p:sp>
                  <p:nvSpPr>
                    <p:cNvPr id="70269" name="Freeform 18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70" name="Freeform 18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71" name="Line 18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247" name="Group 185"/>
                  <p:cNvGrpSpPr>
                    <a:grpSpLocks/>
                  </p:cNvGrpSpPr>
                  <p:nvPr/>
                </p:nvGrpSpPr>
                <p:grpSpPr bwMode="auto">
                  <a:xfrm>
                    <a:off x="2817" y="2205"/>
                    <a:ext cx="56" cy="13"/>
                    <a:chOff x="2740" y="2313"/>
                    <a:chExt cx="56" cy="13"/>
                  </a:xfrm>
                </p:grpSpPr>
                <p:sp>
                  <p:nvSpPr>
                    <p:cNvPr id="70266" name="Freeform 18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67" name="Freeform 18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68" name="Line 18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248" name="Group 189"/>
                  <p:cNvGrpSpPr>
                    <a:grpSpLocks/>
                  </p:cNvGrpSpPr>
                  <p:nvPr/>
                </p:nvGrpSpPr>
                <p:grpSpPr bwMode="auto">
                  <a:xfrm>
                    <a:off x="2874" y="2205"/>
                    <a:ext cx="56" cy="13"/>
                    <a:chOff x="2740" y="2313"/>
                    <a:chExt cx="56" cy="13"/>
                  </a:xfrm>
                </p:grpSpPr>
                <p:sp>
                  <p:nvSpPr>
                    <p:cNvPr id="70263" name="Freeform 19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64" name="Freeform 19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65" name="Line 19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249" name="Group 193"/>
                  <p:cNvGrpSpPr>
                    <a:grpSpLocks/>
                  </p:cNvGrpSpPr>
                  <p:nvPr/>
                </p:nvGrpSpPr>
                <p:grpSpPr bwMode="auto">
                  <a:xfrm>
                    <a:off x="2931" y="2205"/>
                    <a:ext cx="56" cy="13"/>
                    <a:chOff x="2740" y="2313"/>
                    <a:chExt cx="56" cy="13"/>
                  </a:xfrm>
                </p:grpSpPr>
                <p:sp>
                  <p:nvSpPr>
                    <p:cNvPr id="70260" name="Freeform 19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61" name="Freeform 19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62" name="Line 19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250" name="Group 197"/>
                  <p:cNvGrpSpPr>
                    <a:grpSpLocks/>
                  </p:cNvGrpSpPr>
                  <p:nvPr/>
                </p:nvGrpSpPr>
                <p:grpSpPr bwMode="auto">
                  <a:xfrm>
                    <a:off x="2988" y="2205"/>
                    <a:ext cx="56" cy="13"/>
                    <a:chOff x="2740" y="2313"/>
                    <a:chExt cx="56" cy="13"/>
                  </a:xfrm>
                </p:grpSpPr>
                <p:sp>
                  <p:nvSpPr>
                    <p:cNvPr id="70257" name="Freeform 19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58" name="Freeform 19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59" name="Line 20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0251" name="Group 201"/>
                  <p:cNvGrpSpPr>
                    <a:grpSpLocks/>
                  </p:cNvGrpSpPr>
                  <p:nvPr/>
                </p:nvGrpSpPr>
                <p:grpSpPr bwMode="auto">
                  <a:xfrm>
                    <a:off x="3045" y="2205"/>
                    <a:ext cx="56" cy="13"/>
                    <a:chOff x="2740" y="2313"/>
                    <a:chExt cx="56" cy="13"/>
                  </a:xfrm>
                </p:grpSpPr>
                <p:sp>
                  <p:nvSpPr>
                    <p:cNvPr id="70254" name="Freeform 20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55" name="Freeform 20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70256" name="Line 20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0252" name="Line 205"/>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0253" name="Freeform 206"/>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70233" name="Freeform 207"/>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70234" name="Oval 208"/>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35" name="Oval 209"/>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36" name="Oval 210"/>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37" name="Oval 211"/>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38" name="Oval 212"/>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39" name="Oval 213"/>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40" name="Oval 214"/>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241" name="Oval 215"/>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grpSp>
        <p:sp>
          <p:nvSpPr>
            <p:cNvPr id="66665" name="Rectangle 219" descr="Parchment"/>
            <p:cNvSpPr>
              <a:spLocks noChangeArrowheads="1"/>
            </p:cNvSpPr>
            <p:nvPr/>
          </p:nvSpPr>
          <p:spPr bwMode="auto">
            <a:xfrm>
              <a:off x="3945" y="1708"/>
              <a:ext cx="468" cy="61"/>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666" name="Line 220"/>
            <p:cNvSpPr>
              <a:spLocks noChangeShapeType="1"/>
            </p:cNvSpPr>
            <p:nvPr/>
          </p:nvSpPr>
          <p:spPr bwMode="auto">
            <a:xfrm>
              <a:off x="3937" y="1773"/>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67" name="Line 221"/>
            <p:cNvSpPr>
              <a:spLocks noChangeShapeType="1"/>
            </p:cNvSpPr>
            <p:nvPr/>
          </p:nvSpPr>
          <p:spPr bwMode="auto">
            <a:xfrm>
              <a:off x="3942" y="1704"/>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68" name="Line 222"/>
            <p:cNvSpPr>
              <a:spLocks noChangeShapeType="1"/>
            </p:cNvSpPr>
            <p:nvPr/>
          </p:nvSpPr>
          <p:spPr bwMode="auto">
            <a:xfrm>
              <a:off x="3941" y="170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69" name="Line 223"/>
            <p:cNvSpPr>
              <a:spLocks noChangeShapeType="1"/>
            </p:cNvSpPr>
            <p:nvPr/>
          </p:nvSpPr>
          <p:spPr bwMode="auto">
            <a:xfrm>
              <a:off x="3941" y="1700"/>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70" name="Line 224"/>
            <p:cNvSpPr>
              <a:spLocks noChangeShapeType="1"/>
            </p:cNvSpPr>
            <p:nvPr/>
          </p:nvSpPr>
          <p:spPr bwMode="auto">
            <a:xfrm flipV="1">
              <a:off x="4417" y="170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71" name="Line 225"/>
            <p:cNvSpPr>
              <a:spLocks noChangeShapeType="1"/>
            </p:cNvSpPr>
            <p:nvPr/>
          </p:nvSpPr>
          <p:spPr bwMode="auto">
            <a:xfrm flipV="1">
              <a:off x="4416" y="170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72" name="Line 226"/>
            <p:cNvSpPr>
              <a:spLocks noChangeShapeType="1"/>
            </p:cNvSpPr>
            <p:nvPr/>
          </p:nvSpPr>
          <p:spPr bwMode="auto">
            <a:xfrm>
              <a:off x="3941" y="170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73" name="Line 227"/>
            <p:cNvSpPr>
              <a:spLocks noChangeShapeType="1"/>
            </p:cNvSpPr>
            <p:nvPr/>
          </p:nvSpPr>
          <p:spPr bwMode="auto">
            <a:xfrm flipH="1">
              <a:off x="3937" y="170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74" name="Line 228"/>
            <p:cNvSpPr>
              <a:spLocks noChangeShapeType="1"/>
            </p:cNvSpPr>
            <p:nvPr/>
          </p:nvSpPr>
          <p:spPr bwMode="auto">
            <a:xfrm flipH="1" flipV="1">
              <a:off x="3940" y="1704"/>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75" name="Line 229"/>
            <p:cNvSpPr>
              <a:spLocks noChangeShapeType="1"/>
            </p:cNvSpPr>
            <p:nvPr/>
          </p:nvSpPr>
          <p:spPr bwMode="auto">
            <a:xfrm flipH="1">
              <a:off x="4418" y="170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76" name="Line 230"/>
            <p:cNvSpPr>
              <a:spLocks noChangeShapeType="1"/>
            </p:cNvSpPr>
            <p:nvPr/>
          </p:nvSpPr>
          <p:spPr bwMode="auto">
            <a:xfrm flipH="1">
              <a:off x="4417" y="1704"/>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77" name="Freeform 231"/>
            <p:cNvSpPr>
              <a:spLocks/>
            </p:cNvSpPr>
            <p:nvPr/>
          </p:nvSpPr>
          <p:spPr bwMode="auto">
            <a:xfrm>
              <a:off x="3939" y="1702"/>
              <a:ext cx="2" cy="2"/>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678" name="Freeform 232"/>
            <p:cNvSpPr>
              <a:spLocks/>
            </p:cNvSpPr>
            <p:nvPr/>
          </p:nvSpPr>
          <p:spPr bwMode="auto">
            <a:xfrm>
              <a:off x="3937" y="1700"/>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679" name="Freeform 233"/>
            <p:cNvSpPr>
              <a:spLocks/>
            </p:cNvSpPr>
            <p:nvPr/>
          </p:nvSpPr>
          <p:spPr bwMode="auto">
            <a:xfrm>
              <a:off x="4417" y="1700"/>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680" name="Freeform 234"/>
            <p:cNvSpPr>
              <a:spLocks/>
            </p:cNvSpPr>
            <p:nvPr/>
          </p:nvSpPr>
          <p:spPr bwMode="auto">
            <a:xfrm>
              <a:off x="4417" y="1702"/>
              <a:ext cx="2" cy="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681" name="Line 235"/>
            <p:cNvSpPr>
              <a:spLocks noChangeShapeType="1"/>
            </p:cNvSpPr>
            <p:nvPr/>
          </p:nvSpPr>
          <p:spPr bwMode="auto">
            <a:xfrm flipV="1">
              <a:off x="3941" y="170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82" name="Line 236"/>
            <p:cNvSpPr>
              <a:spLocks noChangeShapeType="1"/>
            </p:cNvSpPr>
            <p:nvPr/>
          </p:nvSpPr>
          <p:spPr bwMode="auto">
            <a:xfrm>
              <a:off x="3942" y="1704"/>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83" name="Line 237"/>
            <p:cNvSpPr>
              <a:spLocks noChangeShapeType="1"/>
            </p:cNvSpPr>
            <p:nvPr/>
          </p:nvSpPr>
          <p:spPr bwMode="auto">
            <a:xfrm>
              <a:off x="4417" y="170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84" name="Line 238"/>
            <p:cNvSpPr>
              <a:spLocks noChangeShapeType="1"/>
            </p:cNvSpPr>
            <p:nvPr/>
          </p:nvSpPr>
          <p:spPr bwMode="auto">
            <a:xfrm>
              <a:off x="3944" y="1707"/>
              <a:ext cx="0" cy="6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85" name="Line 239"/>
            <p:cNvSpPr>
              <a:spLocks noChangeShapeType="1"/>
            </p:cNvSpPr>
            <p:nvPr/>
          </p:nvSpPr>
          <p:spPr bwMode="auto">
            <a:xfrm flipH="1">
              <a:off x="3945" y="1706"/>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86" name="Line 240"/>
            <p:cNvSpPr>
              <a:spLocks noChangeShapeType="1"/>
            </p:cNvSpPr>
            <p:nvPr/>
          </p:nvSpPr>
          <p:spPr bwMode="auto">
            <a:xfrm flipV="1">
              <a:off x="4414" y="1706"/>
              <a:ext cx="1"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87" name="Line 241"/>
            <p:cNvSpPr>
              <a:spLocks noChangeShapeType="1"/>
            </p:cNvSpPr>
            <p:nvPr/>
          </p:nvSpPr>
          <p:spPr bwMode="auto">
            <a:xfrm>
              <a:off x="3945" y="170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88" name="Line 242"/>
            <p:cNvSpPr>
              <a:spLocks noChangeShapeType="1"/>
            </p:cNvSpPr>
            <p:nvPr/>
          </p:nvSpPr>
          <p:spPr bwMode="auto">
            <a:xfrm flipV="1">
              <a:off x="4413" y="170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689" name="Freeform 243"/>
            <p:cNvSpPr>
              <a:spLocks noEditPoints="1"/>
            </p:cNvSpPr>
            <p:nvPr/>
          </p:nvSpPr>
          <p:spPr bwMode="auto">
            <a:xfrm>
              <a:off x="3956" y="174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0" name="Freeform 244"/>
            <p:cNvSpPr>
              <a:spLocks noEditPoints="1"/>
            </p:cNvSpPr>
            <p:nvPr/>
          </p:nvSpPr>
          <p:spPr bwMode="auto">
            <a:xfrm>
              <a:off x="3956" y="174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1" name="Freeform 245"/>
            <p:cNvSpPr>
              <a:spLocks noEditPoints="1"/>
            </p:cNvSpPr>
            <p:nvPr/>
          </p:nvSpPr>
          <p:spPr bwMode="auto">
            <a:xfrm>
              <a:off x="3957" y="174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2" name="Freeform 246"/>
            <p:cNvSpPr>
              <a:spLocks noEditPoints="1"/>
            </p:cNvSpPr>
            <p:nvPr/>
          </p:nvSpPr>
          <p:spPr bwMode="auto">
            <a:xfrm>
              <a:off x="3957" y="174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3" name="Freeform 247"/>
            <p:cNvSpPr>
              <a:spLocks noEditPoints="1"/>
            </p:cNvSpPr>
            <p:nvPr/>
          </p:nvSpPr>
          <p:spPr bwMode="auto">
            <a:xfrm>
              <a:off x="3957" y="174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4" name="Freeform 248"/>
            <p:cNvSpPr>
              <a:spLocks noEditPoints="1"/>
            </p:cNvSpPr>
            <p:nvPr/>
          </p:nvSpPr>
          <p:spPr bwMode="auto">
            <a:xfrm>
              <a:off x="3957" y="174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5" name="Freeform 249"/>
            <p:cNvSpPr>
              <a:spLocks noEditPoints="1"/>
            </p:cNvSpPr>
            <p:nvPr/>
          </p:nvSpPr>
          <p:spPr bwMode="auto">
            <a:xfrm>
              <a:off x="3957" y="174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6" name="Freeform 250"/>
            <p:cNvSpPr>
              <a:spLocks noEditPoints="1"/>
            </p:cNvSpPr>
            <p:nvPr/>
          </p:nvSpPr>
          <p:spPr bwMode="auto">
            <a:xfrm>
              <a:off x="3957" y="174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7" name="Freeform 251"/>
            <p:cNvSpPr>
              <a:spLocks noEditPoints="1"/>
            </p:cNvSpPr>
            <p:nvPr/>
          </p:nvSpPr>
          <p:spPr bwMode="auto">
            <a:xfrm>
              <a:off x="3958" y="174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8" name="Freeform 252"/>
            <p:cNvSpPr>
              <a:spLocks noEditPoints="1"/>
            </p:cNvSpPr>
            <p:nvPr/>
          </p:nvSpPr>
          <p:spPr bwMode="auto">
            <a:xfrm>
              <a:off x="3958" y="174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699" name="Freeform 253"/>
            <p:cNvSpPr>
              <a:spLocks noEditPoints="1"/>
            </p:cNvSpPr>
            <p:nvPr/>
          </p:nvSpPr>
          <p:spPr bwMode="auto">
            <a:xfrm>
              <a:off x="3958" y="174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0" name="Freeform 254"/>
            <p:cNvSpPr>
              <a:spLocks noEditPoints="1"/>
            </p:cNvSpPr>
            <p:nvPr/>
          </p:nvSpPr>
          <p:spPr bwMode="auto">
            <a:xfrm>
              <a:off x="3958" y="174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1" name="Freeform 255"/>
            <p:cNvSpPr>
              <a:spLocks noEditPoints="1"/>
            </p:cNvSpPr>
            <p:nvPr/>
          </p:nvSpPr>
          <p:spPr bwMode="auto">
            <a:xfrm>
              <a:off x="3958" y="174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2" name="Freeform 256"/>
            <p:cNvSpPr>
              <a:spLocks noEditPoints="1"/>
            </p:cNvSpPr>
            <p:nvPr/>
          </p:nvSpPr>
          <p:spPr bwMode="auto">
            <a:xfrm>
              <a:off x="3958" y="174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3" name="Freeform 257"/>
            <p:cNvSpPr>
              <a:spLocks noEditPoints="1"/>
            </p:cNvSpPr>
            <p:nvPr/>
          </p:nvSpPr>
          <p:spPr bwMode="auto">
            <a:xfrm>
              <a:off x="3959" y="174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4" name="Freeform 258"/>
            <p:cNvSpPr>
              <a:spLocks noEditPoints="1"/>
            </p:cNvSpPr>
            <p:nvPr/>
          </p:nvSpPr>
          <p:spPr bwMode="auto">
            <a:xfrm>
              <a:off x="3959" y="174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5" name="Freeform 259"/>
            <p:cNvSpPr>
              <a:spLocks noEditPoints="1"/>
            </p:cNvSpPr>
            <p:nvPr/>
          </p:nvSpPr>
          <p:spPr bwMode="auto">
            <a:xfrm>
              <a:off x="3959" y="174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6" name="Freeform 260"/>
            <p:cNvSpPr>
              <a:spLocks/>
            </p:cNvSpPr>
            <p:nvPr/>
          </p:nvSpPr>
          <p:spPr bwMode="auto">
            <a:xfrm>
              <a:off x="3956" y="174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7" name="Freeform 261"/>
            <p:cNvSpPr>
              <a:spLocks noEditPoints="1"/>
            </p:cNvSpPr>
            <p:nvPr/>
          </p:nvSpPr>
          <p:spPr bwMode="auto">
            <a:xfrm>
              <a:off x="3956" y="174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8" name="Freeform 262"/>
            <p:cNvSpPr>
              <a:spLocks noEditPoints="1"/>
            </p:cNvSpPr>
            <p:nvPr/>
          </p:nvSpPr>
          <p:spPr bwMode="auto">
            <a:xfrm>
              <a:off x="3956" y="174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09" name="Freeform 263"/>
            <p:cNvSpPr>
              <a:spLocks noEditPoints="1"/>
            </p:cNvSpPr>
            <p:nvPr/>
          </p:nvSpPr>
          <p:spPr bwMode="auto">
            <a:xfrm>
              <a:off x="3957" y="174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0" name="Freeform 264"/>
            <p:cNvSpPr>
              <a:spLocks noEditPoints="1"/>
            </p:cNvSpPr>
            <p:nvPr/>
          </p:nvSpPr>
          <p:spPr bwMode="auto">
            <a:xfrm>
              <a:off x="3957" y="174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1" name="Freeform 265"/>
            <p:cNvSpPr>
              <a:spLocks noEditPoints="1"/>
            </p:cNvSpPr>
            <p:nvPr/>
          </p:nvSpPr>
          <p:spPr bwMode="auto">
            <a:xfrm>
              <a:off x="3957" y="174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2" name="Freeform 266"/>
            <p:cNvSpPr>
              <a:spLocks noEditPoints="1"/>
            </p:cNvSpPr>
            <p:nvPr/>
          </p:nvSpPr>
          <p:spPr bwMode="auto">
            <a:xfrm>
              <a:off x="3957" y="174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3" name="Freeform 267"/>
            <p:cNvSpPr>
              <a:spLocks noEditPoints="1"/>
            </p:cNvSpPr>
            <p:nvPr/>
          </p:nvSpPr>
          <p:spPr bwMode="auto">
            <a:xfrm>
              <a:off x="3957" y="174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4" name="Freeform 268"/>
            <p:cNvSpPr>
              <a:spLocks noEditPoints="1"/>
            </p:cNvSpPr>
            <p:nvPr/>
          </p:nvSpPr>
          <p:spPr bwMode="auto">
            <a:xfrm>
              <a:off x="3957" y="174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5" name="Freeform 269"/>
            <p:cNvSpPr>
              <a:spLocks noEditPoints="1"/>
            </p:cNvSpPr>
            <p:nvPr/>
          </p:nvSpPr>
          <p:spPr bwMode="auto">
            <a:xfrm>
              <a:off x="3958" y="174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6" name="Freeform 270"/>
            <p:cNvSpPr>
              <a:spLocks noEditPoints="1"/>
            </p:cNvSpPr>
            <p:nvPr/>
          </p:nvSpPr>
          <p:spPr bwMode="auto">
            <a:xfrm>
              <a:off x="3958" y="174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7" name="Freeform 271"/>
            <p:cNvSpPr>
              <a:spLocks noEditPoints="1"/>
            </p:cNvSpPr>
            <p:nvPr/>
          </p:nvSpPr>
          <p:spPr bwMode="auto">
            <a:xfrm>
              <a:off x="3958" y="174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8" name="Freeform 272"/>
            <p:cNvSpPr>
              <a:spLocks noEditPoints="1"/>
            </p:cNvSpPr>
            <p:nvPr/>
          </p:nvSpPr>
          <p:spPr bwMode="auto">
            <a:xfrm>
              <a:off x="3958" y="174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19" name="Freeform 273"/>
            <p:cNvSpPr>
              <a:spLocks noEditPoints="1"/>
            </p:cNvSpPr>
            <p:nvPr/>
          </p:nvSpPr>
          <p:spPr bwMode="auto">
            <a:xfrm>
              <a:off x="3958" y="174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20" name="Freeform 274"/>
            <p:cNvSpPr>
              <a:spLocks noEditPoints="1"/>
            </p:cNvSpPr>
            <p:nvPr/>
          </p:nvSpPr>
          <p:spPr bwMode="auto">
            <a:xfrm>
              <a:off x="3958" y="174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21" name="Freeform 275"/>
            <p:cNvSpPr>
              <a:spLocks noEditPoints="1"/>
            </p:cNvSpPr>
            <p:nvPr/>
          </p:nvSpPr>
          <p:spPr bwMode="auto">
            <a:xfrm>
              <a:off x="3959" y="174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22" name="Freeform 276"/>
            <p:cNvSpPr>
              <a:spLocks noEditPoints="1"/>
            </p:cNvSpPr>
            <p:nvPr/>
          </p:nvSpPr>
          <p:spPr bwMode="auto">
            <a:xfrm>
              <a:off x="3959" y="174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23" name="Freeform 277"/>
            <p:cNvSpPr>
              <a:spLocks noEditPoints="1"/>
            </p:cNvSpPr>
            <p:nvPr/>
          </p:nvSpPr>
          <p:spPr bwMode="auto">
            <a:xfrm>
              <a:off x="3959" y="174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24" name="Freeform 278"/>
            <p:cNvSpPr>
              <a:spLocks/>
            </p:cNvSpPr>
            <p:nvPr/>
          </p:nvSpPr>
          <p:spPr bwMode="auto">
            <a:xfrm>
              <a:off x="3956" y="174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725" name="Freeform 279"/>
            <p:cNvSpPr>
              <a:spLocks/>
            </p:cNvSpPr>
            <p:nvPr/>
          </p:nvSpPr>
          <p:spPr bwMode="auto">
            <a:xfrm>
              <a:off x="3955" y="1744"/>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726" name="Line 280"/>
            <p:cNvSpPr>
              <a:spLocks noChangeShapeType="1"/>
            </p:cNvSpPr>
            <p:nvPr/>
          </p:nvSpPr>
          <p:spPr bwMode="auto">
            <a:xfrm>
              <a:off x="3937" y="170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27" name="Line 281"/>
            <p:cNvSpPr>
              <a:spLocks noChangeShapeType="1"/>
            </p:cNvSpPr>
            <p:nvPr/>
          </p:nvSpPr>
          <p:spPr bwMode="auto">
            <a:xfrm>
              <a:off x="4421" y="170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28" name="Line 282"/>
            <p:cNvSpPr>
              <a:spLocks noChangeShapeType="1"/>
            </p:cNvSpPr>
            <p:nvPr/>
          </p:nvSpPr>
          <p:spPr bwMode="auto">
            <a:xfrm flipH="1">
              <a:off x="4001" y="174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29" name="Freeform 283"/>
            <p:cNvSpPr>
              <a:spLocks/>
            </p:cNvSpPr>
            <p:nvPr/>
          </p:nvSpPr>
          <p:spPr bwMode="auto">
            <a:xfrm>
              <a:off x="3993" y="1745"/>
              <a:ext cx="21" cy="1"/>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30" name="Line 284"/>
            <p:cNvSpPr>
              <a:spLocks noChangeShapeType="1"/>
            </p:cNvSpPr>
            <p:nvPr/>
          </p:nvSpPr>
          <p:spPr bwMode="auto">
            <a:xfrm>
              <a:off x="3999" y="17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31" name="Line 285"/>
            <p:cNvSpPr>
              <a:spLocks noChangeShapeType="1"/>
            </p:cNvSpPr>
            <p:nvPr/>
          </p:nvSpPr>
          <p:spPr bwMode="auto">
            <a:xfrm>
              <a:off x="4001" y="17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32" name="Line 286"/>
            <p:cNvSpPr>
              <a:spLocks noChangeShapeType="1"/>
            </p:cNvSpPr>
            <p:nvPr/>
          </p:nvSpPr>
          <p:spPr bwMode="auto">
            <a:xfrm>
              <a:off x="3993" y="17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33" name="Line 287"/>
            <p:cNvSpPr>
              <a:spLocks noChangeShapeType="1"/>
            </p:cNvSpPr>
            <p:nvPr/>
          </p:nvSpPr>
          <p:spPr bwMode="auto">
            <a:xfrm flipH="1">
              <a:off x="3993" y="1745"/>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34" name="Line 288"/>
            <p:cNvSpPr>
              <a:spLocks noChangeShapeType="1"/>
            </p:cNvSpPr>
            <p:nvPr/>
          </p:nvSpPr>
          <p:spPr bwMode="auto">
            <a:xfrm flipH="1">
              <a:off x="4009" y="174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35" name="Line 289"/>
            <p:cNvSpPr>
              <a:spLocks noChangeShapeType="1"/>
            </p:cNvSpPr>
            <p:nvPr/>
          </p:nvSpPr>
          <p:spPr bwMode="auto">
            <a:xfrm>
              <a:off x="4006" y="17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36" name="Line 290"/>
            <p:cNvSpPr>
              <a:spLocks noChangeShapeType="1"/>
            </p:cNvSpPr>
            <p:nvPr/>
          </p:nvSpPr>
          <p:spPr bwMode="auto">
            <a:xfrm>
              <a:off x="4009" y="17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37" name="Line 291"/>
            <p:cNvSpPr>
              <a:spLocks noChangeShapeType="1"/>
            </p:cNvSpPr>
            <p:nvPr/>
          </p:nvSpPr>
          <p:spPr bwMode="auto">
            <a:xfrm>
              <a:off x="4014" y="17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6738" name="Group 292"/>
            <p:cNvGrpSpPr>
              <a:grpSpLocks/>
            </p:cNvGrpSpPr>
            <p:nvPr/>
          </p:nvGrpSpPr>
          <p:grpSpPr bwMode="auto">
            <a:xfrm>
              <a:off x="4236" y="1730"/>
              <a:ext cx="40" cy="28"/>
              <a:chOff x="3247" y="1303"/>
              <a:chExt cx="414" cy="322"/>
            </a:xfrm>
          </p:grpSpPr>
          <p:sp>
            <p:nvSpPr>
              <p:cNvPr id="70108" name="Rectangle 293"/>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109" name="Rectangle 294"/>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110" name="Line 295"/>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1" name="Line 296"/>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2" name="Line 297"/>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3" name="Line 298"/>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4" name="Line 299"/>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5" name="Line 300"/>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6" name="Line 301"/>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7" name="Line 302"/>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8" name="Line 303"/>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19" name="Line 304"/>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0" name="Line 305"/>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1" name="Line 306"/>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2" name="Line 307"/>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3" name="Line 308"/>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4" name="Line 309"/>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5" name="Line 310"/>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6" name="Line 311"/>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7" name="Line 312"/>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8" name="Line 313"/>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29" name="Line 314"/>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30" name="Line 315"/>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31" name="Line 316"/>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32" name="Line 317"/>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33" name="Line 318"/>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34" name="Line 319"/>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35" name="Line 320"/>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739" name="Group 321"/>
            <p:cNvGrpSpPr>
              <a:grpSpLocks/>
            </p:cNvGrpSpPr>
            <p:nvPr/>
          </p:nvGrpSpPr>
          <p:grpSpPr bwMode="auto">
            <a:xfrm>
              <a:off x="4360" y="1731"/>
              <a:ext cx="41" cy="27"/>
              <a:chOff x="4776" y="1303"/>
              <a:chExt cx="413" cy="322"/>
            </a:xfrm>
          </p:grpSpPr>
          <p:sp>
            <p:nvSpPr>
              <p:cNvPr id="70080" name="Rectangle 322"/>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081" name="Rectangle 323"/>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082" name="Line 324"/>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83" name="Line 325"/>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84" name="Line 326"/>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85" name="Line 327"/>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86" name="Line 328"/>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87" name="Line 329"/>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88" name="Line 330"/>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89" name="Line 331"/>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0" name="Line 332"/>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1" name="Line 333"/>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2" name="Line 334"/>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3" name="Line 335"/>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4" name="Line 336"/>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5" name="Line 337"/>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6" name="Line 338"/>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7" name="Line 339"/>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8" name="Line 340"/>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99" name="Line 341"/>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00" name="Line 342"/>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01" name="Line 343"/>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02" name="Line 344"/>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03" name="Line 345"/>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04" name="Line 346"/>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05" name="Line 347"/>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06" name="Line 348"/>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107" name="Line 349"/>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6740" name="Line 350"/>
            <p:cNvSpPr>
              <a:spLocks noChangeShapeType="1"/>
            </p:cNvSpPr>
            <p:nvPr/>
          </p:nvSpPr>
          <p:spPr bwMode="auto">
            <a:xfrm>
              <a:off x="3958" y="1722"/>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41" name="Line 351"/>
            <p:cNvSpPr>
              <a:spLocks noChangeShapeType="1"/>
            </p:cNvSpPr>
            <p:nvPr/>
          </p:nvSpPr>
          <p:spPr bwMode="auto">
            <a:xfrm flipH="1">
              <a:off x="3958" y="1722"/>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42" name="Rectangle 352"/>
            <p:cNvSpPr>
              <a:spLocks noChangeArrowheads="1"/>
            </p:cNvSpPr>
            <p:nvPr/>
          </p:nvSpPr>
          <p:spPr bwMode="auto">
            <a:xfrm>
              <a:off x="4044" y="1752"/>
              <a:ext cx="34" cy="11"/>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743" name="Rectangle 353"/>
            <p:cNvSpPr>
              <a:spLocks noChangeArrowheads="1"/>
            </p:cNvSpPr>
            <p:nvPr/>
          </p:nvSpPr>
          <p:spPr bwMode="auto">
            <a:xfrm>
              <a:off x="4046" y="1753"/>
              <a:ext cx="30" cy="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744" name="Freeform 354"/>
            <p:cNvSpPr>
              <a:spLocks/>
            </p:cNvSpPr>
            <p:nvPr/>
          </p:nvSpPr>
          <p:spPr bwMode="auto">
            <a:xfrm>
              <a:off x="4048" y="175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745" name="Freeform 355"/>
            <p:cNvSpPr>
              <a:spLocks/>
            </p:cNvSpPr>
            <p:nvPr/>
          </p:nvSpPr>
          <p:spPr bwMode="auto">
            <a:xfrm>
              <a:off x="4048" y="175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746" name="Freeform 356"/>
            <p:cNvSpPr>
              <a:spLocks/>
            </p:cNvSpPr>
            <p:nvPr/>
          </p:nvSpPr>
          <p:spPr bwMode="auto">
            <a:xfrm>
              <a:off x="4054" y="17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747" name="Freeform 357"/>
            <p:cNvSpPr>
              <a:spLocks/>
            </p:cNvSpPr>
            <p:nvPr/>
          </p:nvSpPr>
          <p:spPr bwMode="auto">
            <a:xfrm>
              <a:off x="4054" y="17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748" name="Freeform 358"/>
            <p:cNvSpPr>
              <a:spLocks/>
            </p:cNvSpPr>
            <p:nvPr/>
          </p:nvSpPr>
          <p:spPr bwMode="auto">
            <a:xfrm>
              <a:off x="4060" y="17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749" name="Freeform 359"/>
            <p:cNvSpPr>
              <a:spLocks/>
            </p:cNvSpPr>
            <p:nvPr/>
          </p:nvSpPr>
          <p:spPr bwMode="auto">
            <a:xfrm>
              <a:off x="4060" y="17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750" name="Freeform 360"/>
            <p:cNvSpPr>
              <a:spLocks/>
            </p:cNvSpPr>
            <p:nvPr/>
          </p:nvSpPr>
          <p:spPr bwMode="auto">
            <a:xfrm>
              <a:off x="4065" y="175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751" name="Freeform 361"/>
            <p:cNvSpPr>
              <a:spLocks/>
            </p:cNvSpPr>
            <p:nvPr/>
          </p:nvSpPr>
          <p:spPr bwMode="auto">
            <a:xfrm>
              <a:off x="4065" y="175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752" name="Freeform 362"/>
            <p:cNvSpPr>
              <a:spLocks/>
            </p:cNvSpPr>
            <p:nvPr/>
          </p:nvSpPr>
          <p:spPr bwMode="auto">
            <a:xfrm>
              <a:off x="4071" y="17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753" name="Freeform 363"/>
            <p:cNvSpPr>
              <a:spLocks/>
            </p:cNvSpPr>
            <p:nvPr/>
          </p:nvSpPr>
          <p:spPr bwMode="auto">
            <a:xfrm>
              <a:off x="4071" y="17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6754" name="Group 364"/>
            <p:cNvGrpSpPr>
              <a:grpSpLocks/>
            </p:cNvGrpSpPr>
            <p:nvPr/>
          </p:nvGrpSpPr>
          <p:grpSpPr bwMode="auto">
            <a:xfrm>
              <a:off x="3980" y="1713"/>
              <a:ext cx="28" cy="18"/>
              <a:chOff x="871" y="3203"/>
              <a:chExt cx="283" cy="205"/>
            </a:xfrm>
          </p:grpSpPr>
          <p:sp>
            <p:nvSpPr>
              <p:cNvPr id="70040" name="Line 365"/>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1" name="Line 366"/>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2" name="Line 367"/>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3" name="Line 368"/>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4" name="Line 369"/>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5" name="Line 370"/>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6" name="Line 371"/>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7" name="Line 372"/>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8" name="Line 373"/>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49" name="Line 374"/>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0" name="Freeform 375"/>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51" name="Line 376"/>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2" name="Line 377"/>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3" name="Line 378"/>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4" name="Line 379"/>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5" name="Line 380"/>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6" name="Line 381"/>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7" name="Line 382"/>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8" name="Line 383"/>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59" name="Line 384"/>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60" name="Line 385"/>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61" name="Line 386"/>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62" name="Line 387"/>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63" name="Line 388"/>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64" name="Line 389"/>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65" name="Freeform 390"/>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66" name="Freeform 391"/>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67" name="Freeform 392"/>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68" name="Freeform 393"/>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69" name="Line 394"/>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70" name="Line 395"/>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71" name="Freeform 396"/>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72" name="Freeform 397"/>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73" name="Line 398"/>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74" name="Freeform 399"/>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75" name="Freeform 400"/>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076" name="Line 401"/>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77" name="Line 402"/>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78" name="Line 403"/>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79" name="Freeform 404"/>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6755" name="Group 405"/>
            <p:cNvGrpSpPr>
              <a:grpSpLocks/>
            </p:cNvGrpSpPr>
            <p:nvPr/>
          </p:nvGrpSpPr>
          <p:grpSpPr bwMode="auto">
            <a:xfrm>
              <a:off x="4192" y="1730"/>
              <a:ext cx="41" cy="28"/>
              <a:chOff x="3247" y="1303"/>
              <a:chExt cx="414" cy="322"/>
            </a:xfrm>
          </p:grpSpPr>
          <p:sp>
            <p:nvSpPr>
              <p:cNvPr id="70012" name="Rectangle 406"/>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013" name="Rectangle 407"/>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70014" name="Line 408"/>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15" name="Line 409"/>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16" name="Line 410"/>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17" name="Line 411"/>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18" name="Line 412"/>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19" name="Line 413"/>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0" name="Line 414"/>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1" name="Line 415"/>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2" name="Line 416"/>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3" name="Line 417"/>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4" name="Line 418"/>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5" name="Line 419"/>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6" name="Line 42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7" name="Line 42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8" name="Line 42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29" name="Line 42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0" name="Line 42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1" name="Line 42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2" name="Line 42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3" name="Line 42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4" name="Line 42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5" name="Line 42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6" name="Line 43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7" name="Line 43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8" name="Line 43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39" name="Line 43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756" name="Group 434"/>
            <p:cNvGrpSpPr>
              <a:grpSpLocks/>
            </p:cNvGrpSpPr>
            <p:nvPr/>
          </p:nvGrpSpPr>
          <p:grpSpPr bwMode="auto">
            <a:xfrm>
              <a:off x="4315" y="1731"/>
              <a:ext cx="41" cy="27"/>
              <a:chOff x="4776" y="1303"/>
              <a:chExt cx="413" cy="322"/>
            </a:xfrm>
          </p:grpSpPr>
          <p:sp>
            <p:nvSpPr>
              <p:cNvPr id="69984" name="Rectangle 435"/>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985" name="Rectangle 436"/>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986" name="Line 437"/>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87" name="Line 438"/>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88" name="Line 439"/>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89" name="Line 440"/>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0" name="Line 441"/>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1" name="Line 442"/>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2" name="Line 443"/>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3" name="Line 444"/>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4" name="Line 445"/>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5" name="Line 446"/>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6" name="Line 447"/>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7" name="Line 448"/>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8" name="Line 449"/>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99" name="Line 450"/>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0" name="Line 451"/>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1" name="Line 452"/>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2" name="Line 453"/>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3" name="Line 454"/>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4" name="Line 455"/>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5" name="Line 456"/>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6" name="Line 457"/>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7" name="Line 458"/>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8" name="Line 459"/>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09" name="Line 460"/>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10" name="Line 461"/>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011" name="Line 462"/>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757" name="Group 463"/>
            <p:cNvGrpSpPr>
              <a:grpSpLocks/>
            </p:cNvGrpSpPr>
            <p:nvPr/>
          </p:nvGrpSpPr>
          <p:grpSpPr bwMode="auto">
            <a:xfrm>
              <a:off x="4148" y="1730"/>
              <a:ext cx="41" cy="28"/>
              <a:chOff x="3247" y="1303"/>
              <a:chExt cx="414" cy="322"/>
            </a:xfrm>
          </p:grpSpPr>
          <p:sp>
            <p:nvSpPr>
              <p:cNvPr id="69956" name="Rectangle 464"/>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957" name="Rectangle 465"/>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958" name="Line 466"/>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59" name="Line 467"/>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0" name="Line 468"/>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1" name="Line 469"/>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2" name="Line 470"/>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3" name="Line 471"/>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4" name="Line 472"/>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5" name="Line 473"/>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6" name="Line 474"/>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7" name="Line 475"/>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8" name="Line 476"/>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69" name="Line 477"/>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0" name="Line 478"/>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1" name="Line 479"/>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2" name="Line 480"/>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3" name="Line 481"/>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4" name="Line 482"/>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5" name="Line 483"/>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6" name="Line 484"/>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7" name="Line 485"/>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8" name="Line 486"/>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79" name="Line 487"/>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80" name="Line 488"/>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81" name="Line 489"/>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82" name="Line 490"/>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83" name="Line 491"/>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758" name="Group 492"/>
            <p:cNvGrpSpPr>
              <a:grpSpLocks/>
            </p:cNvGrpSpPr>
            <p:nvPr/>
          </p:nvGrpSpPr>
          <p:grpSpPr bwMode="auto">
            <a:xfrm>
              <a:off x="4104" y="1730"/>
              <a:ext cx="41" cy="28"/>
              <a:chOff x="3247" y="1303"/>
              <a:chExt cx="414" cy="322"/>
            </a:xfrm>
          </p:grpSpPr>
          <p:sp>
            <p:nvSpPr>
              <p:cNvPr id="69928" name="Rectangle 493"/>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929" name="Rectangle 494"/>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930" name="Line 495"/>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1" name="Line 496"/>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2" name="Line 497"/>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3" name="Line 498"/>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4" name="Line 499"/>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5" name="Line 500"/>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6" name="Line 501"/>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7" name="Line 502"/>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8" name="Line 503"/>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39" name="Line 504"/>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0" name="Line 505"/>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1" name="Line 506"/>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2" name="Line 507"/>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3" name="Line 508"/>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4" name="Line 509"/>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5" name="Line 510"/>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6" name="Line 511"/>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7" name="Line 512"/>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8" name="Line 513"/>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49" name="Line 514"/>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50" name="Line 515"/>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51" name="Line 516"/>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52" name="Line 517"/>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53" name="Line 518"/>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54" name="Line 519"/>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955" name="Line 520"/>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759" name="Group 521"/>
            <p:cNvGrpSpPr>
              <a:grpSpLocks/>
            </p:cNvGrpSpPr>
            <p:nvPr/>
          </p:nvGrpSpPr>
          <p:grpSpPr bwMode="auto">
            <a:xfrm>
              <a:off x="3972" y="1747"/>
              <a:ext cx="67" cy="16"/>
              <a:chOff x="2612" y="2322"/>
              <a:chExt cx="493" cy="131"/>
            </a:xfrm>
          </p:grpSpPr>
          <p:sp>
            <p:nvSpPr>
              <p:cNvPr id="69884" name="Rectangle 522"/>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9885" name="Group 523"/>
              <p:cNvGrpSpPr>
                <a:grpSpLocks/>
              </p:cNvGrpSpPr>
              <p:nvPr/>
            </p:nvGrpSpPr>
            <p:grpSpPr bwMode="auto">
              <a:xfrm>
                <a:off x="2627" y="2411"/>
                <a:ext cx="464" cy="13"/>
                <a:chOff x="2637" y="2205"/>
                <a:chExt cx="464" cy="13"/>
              </a:xfrm>
            </p:grpSpPr>
            <p:sp>
              <p:nvSpPr>
                <p:cNvPr id="69895" name="Freeform 524"/>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896" name="Freeform 525"/>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897" name="Line 526"/>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9898" name="Group 527"/>
                <p:cNvGrpSpPr>
                  <a:grpSpLocks/>
                </p:cNvGrpSpPr>
                <p:nvPr/>
              </p:nvGrpSpPr>
              <p:grpSpPr bwMode="auto">
                <a:xfrm>
                  <a:off x="2703" y="2205"/>
                  <a:ext cx="56" cy="13"/>
                  <a:chOff x="2740" y="2313"/>
                  <a:chExt cx="56" cy="13"/>
                </a:xfrm>
              </p:grpSpPr>
              <p:sp>
                <p:nvSpPr>
                  <p:cNvPr id="69925" name="Freeform 52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26" name="Freeform 52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27" name="Line 53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899" name="Group 531"/>
                <p:cNvGrpSpPr>
                  <a:grpSpLocks/>
                </p:cNvGrpSpPr>
                <p:nvPr/>
              </p:nvGrpSpPr>
              <p:grpSpPr bwMode="auto">
                <a:xfrm>
                  <a:off x="2760" y="2205"/>
                  <a:ext cx="56" cy="13"/>
                  <a:chOff x="2740" y="2313"/>
                  <a:chExt cx="56" cy="13"/>
                </a:xfrm>
              </p:grpSpPr>
              <p:sp>
                <p:nvSpPr>
                  <p:cNvPr id="69922" name="Freeform 53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23" name="Freeform 53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24" name="Line 53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900" name="Group 535"/>
                <p:cNvGrpSpPr>
                  <a:grpSpLocks/>
                </p:cNvGrpSpPr>
                <p:nvPr/>
              </p:nvGrpSpPr>
              <p:grpSpPr bwMode="auto">
                <a:xfrm>
                  <a:off x="2817" y="2205"/>
                  <a:ext cx="56" cy="13"/>
                  <a:chOff x="2740" y="2313"/>
                  <a:chExt cx="56" cy="13"/>
                </a:xfrm>
              </p:grpSpPr>
              <p:sp>
                <p:nvSpPr>
                  <p:cNvPr id="69919" name="Freeform 53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20" name="Freeform 53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21" name="Line 53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901" name="Group 539"/>
                <p:cNvGrpSpPr>
                  <a:grpSpLocks/>
                </p:cNvGrpSpPr>
                <p:nvPr/>
              </p:nvGrpSpPr>
              <p:grpSpPr bwMode="auto">
                <a:xfrm>
                  <a:off x="2874" y="2205"/>
                  <a:ext cx="56" cy="13"/>
                  <a:chOff x="2740" y="2313"/>
                  <a:chExt cx="56" cy="13"/>
                </a:xfrm>
              </p:grpSpPr>
              <p:sp>
                <p:nvSpPr>
                  <p:cNvPr id="69916" name="Freeform 54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17" name="Freeform 54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18" name="Line 54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902" name="Group 543"/>
                <p:cNvGrpSpPr>
                  <a:grpSpLocks/>
                </p:cNvGrpSpPr>
                <p:nvPr/>
              </p:nvGrpSpPr>
              <p:grpSpPr bwMode="auto">
                <a:xfrm>
                  <a:off x="2931" y="2205"/>
                  <a:ext cx="56" cy="13"/>
                  <a:chOff x="2740" y="2313"/>
                  <a:chExt cx="56" cy="13"/>
                </a:xfrm>
              </p:grpSpPr>
              <p:sp>
                <p:nvSpPr>
                  <p:cNvPr id="69913" name="Freeform 54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14" name="Freeform 54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15" name="Line 54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903" name="Group 547"/>
                <p:cNvGrpSpPr>
                  <a:grpSpLocks/>
                </p:cNvGrpSpPr>
                <p:nvPr/>
              </p:nvGrpSpPr>
              <p:grpSpPr bwMode="auto">
                <a:xfrm>
                  <a:off x="2988" y="2205"/>
                  <a:ext cx="56" cy="13"/>
                  <a:chOff x="2740" y="2313"/>
                  <a:chExt cx="56" cy="13"/>
                </a:xfrm>
              </p:grpSpPr>
              <p:sp>
                <p:nvSpPr>
                  <p:cNvPr id="69910" name="Freeform 54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11" name="Freeform 54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12" name="Line 55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904" name="Group 551"/>
                <p:cNvGrpSpPr>
                  <a:grpSpLocks/>
                </p:cNvGrpSpPr>
                <p:nvPr/>
              </p:nvGrpSpPr>
              <p:grpSpPr bwMode="auto">
                <a:xfrm>
                  <a:off x="3045" y="2205"/>
                  <a:ext cx="56" cy="13"/>
                  <a:chOff x="2740" y="2313"/>
                  <a:chExt cx="56" cy="13"/>
                </a:xfrm>
              </p:grpSpPr>
              <p:sp>
                <p:nvSpPr>
                  <p:cNvPr id="69907" name="Freeform 55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08" name="Freeform 55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909" name="Line 55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9905" name="Line 555"/>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9906" name="Freeform 556"/>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9886" name="Freeform 557"/>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9887" name="Oval 558"/>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88" name="Oval 559"/>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89" name="Oval 560"/>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90" name="Oval 561"/>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91" name="Oval 562"/>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92" name="Oval 563"/>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93" name="Oval 564"/>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94" name="Oval 565"/>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6760" name="Rectangle 567" descr="Parchment"/>
            <p:cNvSpPr>
              <a:spLocks noChangeArrowheads="1"/>
            </p:cNvSpPr>
            <p:nvPr/>
          </p:nvSpPr>
          <p:spPr bwMode="auto">
            <a:xfrm>
              <a:off x="3945" y="1808"/>
              <a:ext cx="468" cy="61"/>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761" name="Line 568"/>
            <p:cNvSpPr>
              <a:spLocks noChangeShapeType="1"/>
            </p:cNvSpPr>
            <p:nvPr/>
          </p:nvSpPr>
          <p:spPr bwMode="auto">
            <a:xfrm>
              <a:off x="3937" y="1873"/>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62" name="Line 569"/>
            <p:cNvSpPr>
              <a:spLocks noChangeShapeType="1"/>
            </p:cNvSpPr>
            <p:nvPr/>
          </p:nvSpPr>
          <p:spPr bwMode="auto">
            <a:xfrm>
              <a:off x="3942" y="1804"/>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63" name="Line 570"/>
            <p:cNvSpPr>
              <a:spLocks noChangeShapeType="1"/>
            </p:cNvSpPr>
            <p:nvPr/>
          </p:nvSpPr>
          <p:spPr bwMode="auto">
            <a:xfrm>
              <a:off x="3941" y="180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64" name="Line 571"/>
            <p:cNvSpPr>
              <a:spLocks noChangeShapeType="1"/>
            </p:cNvSpPr>
            <p:nvPr/>
          </p:nvSpPr>
          <p:spPr bwMode="auto">
            <a:xfrm>
              <a:off x="3941" y="1800"/>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65" name="Line 572"/>
            <p:cNvSpPr>
              <a:spLocks noChangeShapeType="1"/>
            </p:cNvSpPr>
            <p:nvPr/>
          </p:nvSpPr>
          <p:spPr bwMode="auto">
            <a:xfrm flipV="1">
              <a:off x="4417" y="180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66" name="Line 573"/>
            <p:cNvSpPr>
              <a:spLocks noChangeShapeType="1"/>
            </p:cNvSpPr>
            <p:nvPr/>
          </p:nvSpPr>
          <p:spPr bwMode="auto">
            <a:xfrm flipV="1">
              <a:off x="4416" y="180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67" name="Line 574"/>
            <p:cNvSpPr>
              <a:spLocks noChangeShapeType="1"/>
            </p:cNvSpPr>
            <p:nvPr/>
          </p:nvSpPr>
          <p:spPr bwMode="auto">
            <a:xfrm>
              <a:off x="3941" y="180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68" name="Line 575"/>
            <p:cNvSpPr>
              <a:spLocks noChangeShapeType="1"/>
            </p:cNvSpPr>
            <p:nvPr/>
          </p:nvSpPr>
          <p:spPr bwMode="auto">
            <a:xfrm flipH="1">
              <a:off x="3937" y="180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69" name="Line 576"/>
            <p:cNvSpPr>
              <a:spLocks noChangeShapeType="1"/>
            </p:cNvSpPr>
            <p:nvPr/>
          </p:nvSpPr>
          <p:spPr bwMode="auto">
            <a:xfrm flipH="1" flipV="1">
              <a:off x="3940" y="1804"/>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70" name="Line 577"/>
            <p:cNvSpPr>
              <a:spLocks noChangeShapeType="1"/>
            </p:cNvSpPr>
            <p:nvPr/>
          </p:nvSpPr>
          <p:spPr bwMode="auto">
            <a:xfrm flipH="1">
              <a:off x="4418" y="180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71" name="Line 578"/>
            <p:cNvSpPr>
              <a:spLocks noChangeShapeType="1"/>
            </p:cNvSpPr>
            <p:nvPr/>
          </p:nvSpPr>
          <p:spPr bwMode="auto">
            <a:xfrm flipH="1">
              <a:off x="4417" y="1804"/>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72" name="Freeform 579"/>
            <p:cNvSpPr>
              <a:spLocks/>
            </p:cNvSpPr>
            <p:nvPr/>
          </p:nvSpPr>
          <p:spPr bwMode="auto">
            <a:xfrm>
              <a:off x="3939" y="1802"/>
              <a:ext cx="2" cy="2"/>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773" name="Freeform 580"/>
            <p:cNvSpPr>
              <a:spLocks/>
            </p:cNvSpPr>
            <p:nvPr/>
          </p:nvSpPr>
          <p:spPr bwMode="auto">
            <a:xfrm>
              <a:off x="3937" y="1800"/>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774" name="Freeform 581"/>
            <p:cNvSpPr>
              <a:spLocks/>
            </p:cNvSpPr>
            <p:nvPr/>
          </p:nvSpPr>
          <p:spPr bwMode="auto">
            <a:xfrm>
              <a:off x="4417" y="1800"/>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775" name="Freeform 582"/>
            <p:cNvSpPr>
              <a:spLocks/>
            </p:cNvSpPr>
            <p:nvPr/>
          </p:nvSpPr>
          <p:spPr bwMode="auto">
            <a:xfrm>
              <a:off x="4417" y="1802"/>
              <a:ext cx="2" cy="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776" name="Line 583"/>
            <p:cNvSpPr>
              <a:spLocks noChangeShapeType="1"/>
            </p:cNvSpPr>
            <p:nvPr/>
          </p:nvSpPr>
          <p:spPr bwMode="auto">
            <a:xfrm flipV="1">
              <a:off x="3941" y="180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77" name="Line 584"/>
            <p:cNvSpPr>
              <a:spLocks noChangeShapeType="1"/>
            </p:cNvSpPr>
            <p:nvPr/>
          </p:nvSpPr>
          <p:spPr bwMode="auto">
            <a:xfrm>
              <a:off x="3942" y="1804"/>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78" name="Line 585"/>
            <p:cNvSpPr>
              <a:spLocks noChangeShapeType="1"/>
            </p:cNvSpPr>
            <p:nvPr/>
          </p:nvSpPr>
          <p:spPr bwMode="auto">
            <a:xfrm>
              <a:off x="4417" y="180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79" name="Line 586"/>
            <p:cNvSpPr>
              <a:spLocks noChangeShapeType="1"/>
            </p:cNvSpPr>
            <p:nvPr/>
          </p:nvSpPr>
          <p:spPr bwMode="auto">
            <a:xfrm>
              <a:off x="3944" y="1807"/>
              <a:ext cx="0" cy="6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80" name="Line 587"/>
            <p:cNvSpPr>
              <a:spLocks noChangeShapeType="1"/>
            </p:cNvSpPr>
            <p:nvPr/>
          </p:nvSpPr>
          <p:spPr bwMode="auto">
            <a:xfrm flipH="1">
              <a:off x="3945" y="1806"/>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81" name="Line 588"/>
            <p:cNvSpPr>
              <a:spLocks noChangeShapeType="1"/>
            </p:cNvSpPr>
            <p:nvPr/>
          </p:nvSpPr>
          <p:spPr bwMode="auto">
            <a:xfrm flipV="1">
              <a:off x="4414" y="1806"/>
              <a:ext cx="1"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82" name="Line 589"/>
            <p:cNvSpPr>
              <a:spLocks noChangeShapeType="1"/>
            </p:cNvSpPr>
            <p:nvPr/>
          </p:nvSpPr>
          <p:spPr bwMode="auto">
            <a:xfrm>
              <a:off x="3945" y="180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83" name="Line 590"/>
            <p:cNvSpPr>
              <a:spLocks noChangeShapeType="1"/>
            </p:cNvSpPr>
            <p:nvPr/>
          </p:nvSpPr>
          <p:spPr bwMode="auto">
            <a:xfrm flipV="1">
              <a:off x="4413" y="180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784" name="Freeform 591"/>
            <p:cNvSpPr>
              <a:spLocks noEditPoints="1"/>
            </p:cNvSpPr>
            <p:nvPr/>
          </p:nvSpPr>
          <p:spPr bwMode="auto">
            <a:xfrm>
              <a:off x="3956" y="184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85" name="Freeform 592"/>
            <p:cNvSpPr>
              <a:spLocks noEditPoints="1"/>
            </p:cNvSpPr>
            <p:nvPr/>
          </p:nvSpPr>
          <p:spPr bwMode="auto">
            <a:xfrm>
              <a:off x="3956" y="184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86" name="Freeform 593"/>
            <p:cNvSpPr>
              <a:spLocks noEditPoints="1"/>
            </p:cNvSpPr>
            <p:nvPr/>
          </p:nvSpPr>
          <p:spPr bwMode="auto">
            <a:xfrm>
              <a:off x="3957" y="184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87" name="Freeform 594"/>
            <p:cNvSpPr>
              <a:spLocks noEditPoints="1"/>
            </p:cNvSpPr>
            <p:nvPr/>
          </p:nvSpPr>
          <p:spPr bwMode="auto">
            <a:xfrm>
              <a:off x="3957" y="184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88" name="Freeform 595"/>
            <p:cNvSpPr>
              <a:spLocks noEditPoints="1"/>
            </p:cNvSpPr>
            <p:nvPr/>
          </p:nvSpPr>
          <p:spPr bwMode="auto">
            <a:xfrm>
              <a:off x="3957" y="184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89" name="Freeform 596"/>
            <p:cNvSpPr>
              <a:spLocks noEditPoints="1"/>
            </p:cNvSpPr>
            <p:nvPr/>
          </p:nvSpPr>
          <p:spPr bwMode="auto">
            <a:xfrm>
              <a:off x="3957" y="184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0" name="Freeform 597"/>
            <p:cNvSpPr>
              <a:spLocks noEditPoints="1"/>
            </p:cNvSpPr>
            <p:nvPr/>
          </p:nvSpPr>
          <p:spPr bwMode="auto">
            <a:xfrm>
              <a:off x="3957" y="184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1" name="Freeform 598"/>
            <p:cNvSpPr>
              <a:spLocks noEditPoints="1"/>
            </p:cNvSpPr>
            <p:nvPr/>
          </p:nvSpPr>
          <p:spPr bwMode="auto">
            <a:xfrm>
              <a:off x="3957" y="184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2" name="Freeform 599"/>
            <p:cNvSpPr>
              <a:spLocks noEditPoints="1"/>
            </p:cNvSpPr>
            <p:nvPr/>
          </p:nvSpPr>
          <p:spPr bwMode="auto">
            <a:xfrm>
              <a:off x="3958" y="184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3" name="Freeform 600"/>
            <p:cNvSpPr>
              <a:spLocks noEditPoints="1"/>
            </p:cNvSpPr>
            <p:nvPr/>
          </p:nvSpPr>
          <p:spPr bwMode="auto">
            <a:xfrm>
              <a:off x="3958" y="184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4" name="Freeform 601"/>
            <p:cNvSpPr>
              <a:spLocks noEditPoints="1"/>
            </p:cNvSpPr>
            <p:nvPr/>
          </p:nvSpPr>
          <p:spPr bwMode="auto">
            <a:xfrm>
              <a:off x="3958" y="184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5" name="Freeform 602"/>
            <p:cNvSpPr>
              <a:spLocks noEditPoints="1"/>
            </p:cNvSpPr>
            <p:nvPr/>
          </p:nvSpPr>
          <p:spPr bwMode="auto">
            <a:xfrm>
              <a:off x="3958" y="184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6" name="Freeform 603"/>
            <p:cNvSpPr>
              <a:spLocks noEditPoints="1"/>
            </p:cNvSpPr>
            <p:nvPr/>
          </p:nvSpPr>
          <p:spPr bwMode="auto">
            <a:xfrm>
              <a:off x="3958" y="184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7" name="Freeform 604"/>
            <p:cNvSpPr>
              <a:spLocks noEditPoints="1"/>
            </p:cNvSpPr>
            <p:nvPr/>
          </p:nvSpPr>
          <p:spPr bwMode="auto">
            <a:xfrm>
              <a:off x="3958" y="184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8" name="Freeform 605"/>
            <p:cNvSpPr>
              <a:spLocks noEditPoints="1"/>
            </p:cNvSpPr>
            <p:nvPr/>
          </p:nvSpPr>
          <p:spPr bwMode="auto">
            <a:xfrm>
              <a:off x="3959" y="184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799" name="Freeform 606"/>
            <p:cNvSpPr>
              <a:spLocks noEditPoints="1"/>
            </p:cNvSpPr>
            <p:nvPr/>
          </p:nvSpPr>
          <p:spPr bwMode="auto">
            <a:xfrm>
              <a:off x="3959" y="184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0" name="Freeform 607"/>
            <p:cNvSpPr>
              <a:spLocks noEditPoints="1"/>
            </p:cNvSpPr>
            <p:nvPr/>
          </p:nvSpPr>
          <p:spPr bwMode="auto">
            <a:xfrm>
              <a:off x="3959" y="184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1" name="Freeform 608"/>
            <p:cNvSpPr>
              <a:spLocks/>
            </p:cNvSpPr>
            <p:nvPr/>
          </p:nvSpPr>
          <p:spPr bwMode="auto">
            <a:xfrm>
              <a:off x="3956" y="184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2" name="Freeform 609"/>
            <p:cNvSpPr>
              <a:spLocks noEditPoints="1"/>
            </p:cNvSpPr>
            <p:nvPr/>
          </p:nvSpPr>
          <p:spPr bwMode="auto">
            <a:xfrm>
              <a:off x="3956" y="184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3" name="Freeform 610"/>
            <p:cNvSpPr>
              <a:spLocks noEditPoints="1"/>
            </p:cNvSpPr>
            <p:nvPr/>
          </p:nvSpPr>
          <p:spPr bwMode="auto">
            <a:xfrm>
              <a:off x="3956" y="184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4" name="Freeform 611"/>
            <p:cNvSpPr>
              <a:spLocks noEditPoints="1"/>
            </p:cNvSpPr>
            <p:nvPr/>
          </p:nvSpPr>
          <p:spPr bwMode="auto">
            <a:xfrm>
              <a:off x="3957" y="184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5" name="Freeform 612"/>
            <p:cNvSpPr>
              <a:spLocks noEditPoints="1"/>
            </p:cNvSpPr>
            <p:nvPr/>
          </p:nvSpPr>
          <p:spPr bwMode="auto">
            <a:xfrm>
              <a:off x="3957" y="184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6" name="Freeform 613"/>
            <p:cNvSpPr>
              <a:spLocks noEditPoints="1"/>
            </p:cNvSpPr>
            <p:nvPr/>
          </p:nvSpPr>
          <p:spPr bwMode="auto">
            <a:xfrm>
              <a:off x="3957" y="184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7" name="Freeform 614"/>
            <p:cNvSpPr>
              <a:spLocks noEditPoints="1"/>
            </p:cNvSpPr>
            <p:nvPr/>
          </p:nvSpPr>
          <p:spPr bwMode="auto">
            <a:xfrm>
              <a:off x="3957" y="184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8" name="Freeform 615"/>
            <p:cNvSpPr>
              <a:spLocks noEditPoints="1"/>
            </p:cNvSpPr>
            <p:nvPr/>
          </p:nvSpPr>
          <p:spPr bwMode="auto">
            <a:xfrm>
              <a:off x="3957" y="184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09" name="Freeform 616"/>
            <p:cNvSpPr>
              <a:spLocks noEditPoints="1"/>
            </p:cNvSpPr>
            <p:nvPr/>
          </p:nvSpPr>
          <p:spPr bwMode="auto">
            <a:xfrm>
              <a:off x="3957" y="184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0" name="Freeform 617"/>
            <p:cNvSpPr>
              <a:spLocks noEditPoints="1"/>
            </p:cNvSpPr>
            <p:nvPr/>
          </p:nvSpPr>
          <p:spPr bwMode="auto">
            <a:xfrm>
              <a:off x="3958" y="184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1" name="Freeform 618"/>
            <p:cNvSpPr>
              <a:spLocks noEditPoints="1"/>
            </p:cNvSpPr>
            <p:nvPr/>
          </p:nvSpPr>
          <p:spPr bwMode="auto">
            <a:xfrm>
              <a:off x="3958" y="184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2" name="Freeform 619"/>
            <p:cNvSpPr>
              <a:spLocks noEditPoints="1"/>
            </p:cNvSpPr>
            <p:nvPr/>
          </p:nvSpPr>
          <p:spPr bwMode="auto">
            <a:xfrm>
              <a:off x="3958" y="184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3" name="Freeform 620"/>
            <p:cNvSpPr>
              <a:spLocks noEditPoints="1"/>
            </p:cNvSpPr>
            <p:nvPr/>
          </p:nvSpPr>
          <p:spPr bwMode="auto">
            <a:xfrm>
              <a:off x="3958" y="184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4" name="Freeform 621"/>
            <p:cNvSpPr>
              <a:spLocks noEditPoints="1"/>
            </p:cNvSpPr>
            <p:nvPr/>
          </p:nvSpPr>
          <p:spPr bwMode="auto">
            <a:xfrm>
              <a:off x="3958" y="184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5" name="Freeform 622"/>
            <p:cNvSpPr>
              <a:spLocks noEditPoints="1"/>
            </p:cNvSpPr>
            <p:nvPr/>
          </p:nvSpPr>
          <p:spPr bwMode="auto">
            <a:xfrm>
              <a:off x="3958" y="184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6" name="Freeform 623"/>
            <p:cNvSpPr>
              <a:spLocks noEditPoints="1"/>
            </p:cNvSpPr>
            <p:nvPr/>
          </p:nvSpPr>
          <p:spPr bwMode="auto">
            <a:xfrm>
              <a:off x="3959" y="184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7" name="Freeform 624"/>
            <p:cNvSpPr>
              <a:spLocks noEditPoints="1"/>
            </p:cNvSpPr>
            <p:nvPr/>
          </p:nvSpPr>
          <p:spPr bwMode="auto">
            <a:xfrm>
              <a:off x="3959" y="184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8" name="Freeform 625"/>
            <p:cNvSpPr>
              <a:spLocks noEditPoints="1"/>
            </p:cNvSpPr>
            <p:nvPr/>
          </p:nvSpPr>
          <p:spPr bwMode="auto">
            <a:xfrm>
              <a:off x="3959" y="184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19" name="Freeform 626"/>
            <p:cNvSpPr>
              <a:spLocks/>
            </p:cNvSpPr>
            <p:nvPr/>
          </p:nvSpPr>
          <p:spPr bwMode="auto">
            <a:xfrm>
              <a:off x="3956" y="184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820" name="Freeform 627"/>
            <p:cNvSpPr>
              <a:spLocks/>
            </p:cNvSpPr>
            <p:nvPr/>
          </p:nvSpPr>
          <p:spPr bwMode="auto">
            <a:xfrm>
              <a:off x="3955" y="1844"/>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821" name="Line 628"/>
            <p:cNvSpPr>
              <a:spLocks noChangeShapeType="1"/>
            </p:cNvSpPr>
            <p:nvPr/>
          </p:nvSpPr>
          <p:spPr bwMode="auto">
            <a:xfrm>
              <a:off x="3937" y="180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22" name="Line 629"/>
            <p:cNvSpPr>
              <a:spLocks noChangeShapeType="1"/>
            </p:cNvSpPr>
            <p:nvPr/>
          </p:nvSpPr>
          <p:spPr bwMode="auto">
            <a:xfrm>
              <a:off x="4421" y="180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23" name="Line 630"/>
            <p:cNvSpPr>
              <a:spLocks noChangeShapeType="1"/>
            </p:cNvSpPr>
            <p:nvPr/>
          </p:nvSpPr>
          <p:spPr bwMode="auto">
            <a:xfrm flipH="1">
              <a:off x="4001" y="184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24" name="Freeform 631"/>
            <p:cNvSpPr>
              <a:spLocks/>
            </p:cNvSpPr>
            <p:nvPr/>
          </p:nvSpPr>
          <p:spPr bwMode="auto">
            <a:xfrm>
              <a:off x="3993" y="1845"/>
              <a:ext cx="21" cy="1"/>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25" name="Line 632"/>
            <p:cNvSpPr>
              <a:spLocks noChangeShapeType="1"/>
            </p:cNvSpPr>
            <p:nvPr/>
          </p:nvSpPr>
          <p:spPr bwMode="auto">
            <a:xfrm>
              <a:off x="3999" y="18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26" name="Line 633"/>
            <p:cNvSpPr>
              <a:spLocks noChangeShapeType="1"/>
            </p:cNvSpPr>
            <p:nvPr/>
          </p:nvSpPr>
          <p:spPr bwMode="auto">
            <a:xfrm>
              <a:off x="4001" y="18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27" name="Line 634"/>
            <p:cNvSpPr>
              <a:spLocks noChangeShapeType="1"/>
            </p:cNvSpPr>
            <p:nvPr/>
          </p:nvSpPr>
          <p:spPr bwMode="auto">
            <a:xfrm>
              <a:off x="3993" y="18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28" name="Line 635"/>
            <p:cNvSpPr>
              <a:spLocks noChangeShapeType="1"/>
            </p:cNvSpPr>
            <p:nvPr/>
          </p:nvSpPr>
          <p:spPr bwMode="auto">
            <a:xfrm flipH="1">
              <a:off x="3993" y="1845"/>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29" name="Line 636"/>
            <p:cNvSpPr>
              <a:spLocks noChangeShapeType="1"/>
            </p:cNvSpPr>
            <p:nvPr/>
          </p:nvSpPr>
          <p:spPr bwMode="auto">
            <a:xfrm flipH="1">
              <a:off x="4009" y="184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30" name="Line 637"/>
            <p:cNvSpPr>
              <a:spLocks noChangeShapeType="1"/>
            </p:cNvSpPr>
            <p:nvPr/>
          </p:nvSpPr>
          <p:spPr bwMode="auto">
            <a:xfrm>
              <a:off x="4006" y="18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31" name="Line 638"/>
            <p:cNvSpPr>
              <a:spLocks noChangeShapeType="1"/>
            </p:cNvSpPr>
            <p:nvPr/>
          </p:nvSpPr>
          <p:spPr bwMode="auto">
            <a:xfrm>
              <a:off x="4009" y="18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32" name="Line 639"/>
            <p:cNvSpPr>
              <a:spLocks noChangeShapeType="1"/>
            </p:cNvSpPr>
            <p:nvPr/>
          </p:nvSpPr>
          <p:spPr bwMode="auto">
            <a:xfrm>
              <a:off x="4014" y="18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6833" name="Group 640"/>
            <p:cNvGrpSpPr>
              <a:grpSpLocks/>
            </p:cNvGrpSpPr>
            <p:nvPr/>
          </p:nvGrpSpPr>
          <p:grpSpPr bwMode="auto">
            <a:xfrm>
              <a:off x="4236" y="1830"/>
              <a:ext cx="40" cy="28"/>
              <a:chOff x="3247" y="1303"/>
              <a:chExt cx="414" cy="322"/>
            </a:xfrm>
          </p:grpSpPr>
          <p:sp>
            <p:nvSpPr>
              <p:cNvPr id="69856" name="Rectangle 641"/>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57" name="Rectangle 642"/>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58" name="Line 643"/>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59" name="Line 644"/>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0" name="Line 645"/>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1" name="Line 646"/>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2" name="Line 647"/>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3" name="Line 648"/>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4" name="Line 649"/>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5" name="Line 650"/>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6" name="Line 651"/>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7" name="Line 652"/>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8" name="Line 653"/>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69" name="Line 654"/>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0" name="Line 655"/>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1" name="Line 656"/>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2" name="Line 657"/>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3" name="Line 658"/>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4" name="Line 659"/>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5" name="Line 660"/>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6" name="Line 661"/>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7" name="Line 662"/>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8" name="Line 663"/>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79" name="Line 664"/>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80" name="Line 665"/>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81" name="Line 666"/>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82" name="Line 667"/>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83" name="Line 668"/>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834" name="Group 669"/>
            <p:cNvGrpSpPr>
              <a:grpSpLocks/>
            </p:cNvGrpSpPr>
            <p:nvPr/>
          </p:nvGrpSpPr>
          <p:grpSpPr bwMode="auto">
            <a:xfrm>
              <a:off x="4360" y="1831"/>
              <a:ext cx="41" cy="27"/>
              <a:chOff x="4776" y="1303"/>
              <a:chExt cx="413" cy="322"/>
            </a:xfrm>
          </p:grpSpPr>
          <p:sp>
            <p:nvSpPr>
              <p:cNvPr id="69828" name="Rectangle 670"/>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29" name="Rectangle 671"/>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830" name="Line 672"/>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1" name="Line 673"/>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2" name="Line 674"/>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3" name="Line 675"/>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4" name="Line 676"/>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5" name="Line 677"/>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6" name="Line 678"/>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7" name="Line 679"/>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8" name="Line 680"/>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39" name="Line 681"/>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0" name="Line 682"/>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1" name="Line 683"/>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2" name="Line 684"/>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3" name="Line 685"/>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4" name="Line 686"/>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5" name="Line 687"/>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6" name="Line 688"/>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7" name="Line 689"/>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8" name="Line 690"/>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49" name="Line 691"/>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50" name="Line 692"/>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51" name="Line 693"/>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52" name="Line 694"/>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53" name="Line 695"/>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54" name="Line 696"/>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55" name="Line 697"/>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6835" name="Line 698"/>
            <p:cNvSpPr>
              <a:spLocks noChangeShapeType="1"/>
            </p:cNvSpPr>
            <p:nvPr/>
          </p:nvSpPr>
          <p:spPr bwMode="auto">
            <a:xfrm>
              <a:off x="3958" y="1822"/>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36" name="Line 699"/>
            <p:cNvSpPr>
              <a:spLocks noChangeShapeType="1"/>
            </p:cNvSpPr>
            <p:nvPr/>
          </p:nvSpPr>
          <p:spPr bwMode="auto">
            <a:xfrm flipH="1">
              <a:off x="3958" y="1822"/>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37" name="Rectangle 700"/>
            <p:cNvSpPr>
              <a:spLocks noChangeArrowheads="1"/>
            </p:cNvSpPr>
            <p:nvPr/>
          </p:nvSpPr>
          <p:spPr bwMode="auto">
            <a:xfrm>
              <a:off x="4044" y="1852"/>
              <a:ext cx="34" cy="11"/>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838" name="Rectangle 701"/>
            <p:cNvSpPr>
              <a:spLocks noChangeArrowheads="1"/>
            </p:cNvSpPr>
            <p:nvPr/>
          </p:nvSpPr>
          <p:spPr bwMode="auto">
            <a:xfrm>
              <a:off x="4046" y="1853"/>
              <a:ext cx="30" cy="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839" name="Freeform 702"/>
            <p:cNvSpPr>
              <a:spLocks/>
            </p:cNvSpPr>
            <p:nvPr/>
          </p:nvSpPr>
          <p:spPr bwMode="auto">
            <a:xfrm>
              <a:off x="4048" y="185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0" name="Freeform 703"/>
            <p:cNvSpPr>
              <a:spLocks/>
            </p:cNvSpPr>
            <p:nvPr/>
          </p:nvSpPr>
          <p:spPr bwMode="auto">
            <a:xfrm>
              <a:off x="4048" y="185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1" name="Freeform 704"/>
            <p:cNvSpPr>
              <a:spLocks/>
            </p:cNvSpPr>
            <p:nvPr/>
          </p:nvSpPr>
          <p:spPr bwMode="auto">
            <a:xfrm>
              <a:off x="4054" y="18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2" name="Freeform 705"/>
            <p:cNvSpPr>
              <a:spLocks/>
            </p:cNvSpPr>
            <p:nvPr/>
          </p:nvSpPr>
          <p:spPr bwMode="auto">
            <a:xfrm>
              <a:off x="4054" y="18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3" name="Freeform 706"/>
            <p:cNvSpPr>
              <a:spLocks/>
            </p:cNvSpPr>
            <p:nvPr/>
          </p:nvSpPr>
          <p:spPr bwMode="auto">
            <a:xfrm>
              <a:off x="4060" y="18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4" name="Freeform 707"/>
            <p:cNvSpPr>
              <a:spLocks/>
            </p:cNvSpPr>
            <p:nvPr/>
          </p:nvSpPr>
          <p:spPr bwMode="auto">
            <a:xfrm>
              <a:off x="4060" y="18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5" name="Freeform 708"/>
            <p:cNvSpPr>
              <a:spLocks/>
            </p:cNvSpPr>
            <p:nvPr/>
          </p:nvSpPr>
          <p:spPr bwMode="auto">
            <a:xfrm>
              <a:off x="4065" y="185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6" name="Freeform 709"/>
            <p:cNvSpPr>
              <a:spLocks/>
            </p:cNvSpPr>
            <p:nvPr/>
          </p:nvSpPr>
          <p:spPr bwMode="auto">
            <a:xfrm>
              <a:off x="4065" y="185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7" name="Freeform 710"/>
            <p:cNvSpPr>
              <a:spLocks/>
            </p:cNvSpPr>
            <p:nvPr/>
          </p:nvSpPr>
          <p:spPr bwMode="auto">
            <a:xfrm>
              <a:off x="4071" y="18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848" name="Freeform 711"/>
            <p:cNvSpPr>
              <a:spLocks/>
            </p:cNvSpPr>
            <p:nvPr/>
          </p:nvSpPr>
          <p:spPr bwMode="auto">
            <a:xfrm>
              <a:off x="4071" y="18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6849" name="Group 712"/>
            <p:cNvGrpSpPr>
              <a:grpSpLocks/>
            </p:cNvGrpSpPr>
            <p:nvPr/>
          </p:nvGrpSpPr>
          <p:grpSpPr bwMode="auto">
            <a:xfrm>
              <a:off x="3980" y="1813"/>
              <a:ext cx="28" cy="18"/>
              <a:chOff x="871" y="3203"/>
              <a:chExt cx="283" cy="205"/>
            </a:xfrm>
          </p:grpSpPr>
          <p:sp>
            <p:nvSpPr>
              <p:cNvPr id="69788" name="Line 713"/>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9" name="Line 714"/>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0" name="Line 715"/>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1" name="Line 716"/>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2" name="Line 717"/>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3" name="Line 718"/>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4" name="Line 719"/>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5" name="Line 720"/>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6" name="Line 721"/>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7" name="Line 722"/>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98" name="Freeform 723"/>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799" name="Line 724"/>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0" name="Line 725"/>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1" name="Line 726"/>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2" name="Line 727"/>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3" name="Line 728"/>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4" name="Line 729"/>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5" name="Line 730"/>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6" name="Line 731"/>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7" name="Line 732"/>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8" name="Line 733"/>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09" name="Line 734"/>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10" name="Line 735"/>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11" name="Line 736"/>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12" name="Line 737"/>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13" name="Freeform 738"/>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814" name="Freeform 739"/>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815" name="Freeform 740"/>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816" name="Freeform 741"/>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817" name="Line 742"/>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18" name="Line 743"/>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19" name="Freeform 744"/>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820" name="Freeform 745"/>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821" name="Line 746"/>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22" name="Freeform 747"/>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823" name="Freeform 748"/>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824" name="Line 749"/>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25" name="Line 750"/>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26" name="Line 751"/>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827" name="Freeform 752"/>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6850" name="Group 753"/>
            <p:cNvGrpSpPr>
              <a:grpSpLocks/>
            </p:cNvGrpSpPr>
            <p:nvPr/>
          </p:nvGrpSpPr>
          <p:grpSpPr bwMode="auto">
            <a:xfrm>
              <a:off x="4192" y="1830"/>
              <a:ext cx="41" cy="28"/>
              <a:chOff x="3247" y="1303"/>
              <a:chExt cx="414" cy="322"/>
            </a:xfrm>
          </p:grpSpPr>
          <p:sp>
            <p:nvSpPr>
              <p:cNvPr id="69760" name="Rectangle 754"/>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761" name="Rectangle 755"/>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762" name="Line 756"/>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63" name="Line 757"/>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64" name="Line 758"/>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65" name="Line 759"/>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66" name="Line 760"/>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67" name="Line 761"/>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68" name="Line 762"/>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69" name="Line 763"/>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0" name="Line 764"/>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1" name="Line 765"/>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2" name="Line 766"/>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3" name="Line 767"/>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4" name="Line 768"/>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5" name="Line 769"/>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6" name="Line 770"/>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7" name="Line 771"/>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8" name="Line 772"/>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79" name="Line 773"/>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0" name="Line 774"/>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1" name="Line 775"/>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2" name="Line 776"/>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3" name="Line 777"/>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4" name="Line 778"/>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5" name="Line 779"/>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6" name="Line 780"/>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87" name="Line 781"/>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851" name="Group 782"/>
            <p:cNvGrpSpPr>
              <a:grpSpLocks/>
            </p:cNvGrpSpPr>
            <p:nvPr/>
          </p:nvGrpSpPr>
          <p:grpSpPr bwMode="auto">
            <a:xfrm>
              <a:off x="4315" y="1831"/>
              <a:ext cx="41" cy="27"/>
              <a:chOff x="4776" y="1303"/>
              <a:chExt cx="413" cy="322"/>
            </a:xfrm>
          </p:grpSpPr>
          <p:sp>
            <p:nvSpPr>
              <p:cNvPr id="69732" name="Rectangle 783"/>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733" name="Rectangle 784"/>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734" name="Line 785"/>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35" name="Line 786"/>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36" name="Line 787"/>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37" name="Line 788"/>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38" name="Line 789"/>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39" name="Line 790"/>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0" name="Line 791"/>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1" name="Line 792"/>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2" name="Line 793"/>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3" name="Line 794"/>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4" name="Line 795"/>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5" name="Line 796"/>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6" name="Line 797"/>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7" name="Line 798"/>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8" name="Line 799"/>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49" name="Line 800"/>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0" name="Line 801"/>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1" name="Line 802"/>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2" name="Line 803"/>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3" name="Line 804"/>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4" name="Line 805"/>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5" name="Line 806"/>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6" name="Line 807"/>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7" name="Line 808"/>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8" name="Line 809"/>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59" name="Line 810"/>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852" name="Group 811"/>
            <p:cNvGrpSpPr>
              <a:grpSpLocks/>
            </p:cNvGrpSpPr>
            <p:nvPr/>
          </p:nvGrpSpPr>
          <p:grpSpPr bwMode="auto">
            <a:xfrm>
              <a:off x="4148" y="1830"/>
              <a:ext cx="41" cy="28"/>
              <a:chOff x="3247" y="1303"/>
              <a:chExt cx="414" cy="322"/>
            </a:xfrm>
          </p:grpSpPr>
          <p:sp>
            <p:nvSpPr>
              <p:cNvPr id="69704" name="Rectangle 812"/>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705" name="Rectangle 813"/>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706" name="Line 814"/>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07" name="Line 815"/>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08" name="Line 816"/>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09" name="Line 817"/>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0" name="Line 818"/>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1" name="Line 819"/>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2" name="Line 820"/>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3" name="Line 821"/>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4" name="Line 822"/>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5" name="Line 823"/>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6" name="Line 824"/>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7" name="Line 825"/>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8" name="Line 826"/>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19" name="Line 827"/>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0" name="Line 828"/>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1" name="Line 829"/>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2" name="Line 830"/>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3" name="Line 831"/>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4" name="Line 832"/>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5" name="Line 833"/>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6" name="Line 834"/>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7" name="Line 835"/>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8" name="Line 836"/>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29" name="Line 837"/>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30" name="Line 838"/>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31" name="Line 839"/>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853" name="Group 840"/>
            <p:cNvGrpSpPr>
              <a:grpSpLocks/>
            </p:cNvGrpSpPr>
            <p:nvPr/>
          </p:nvGrpSpPr>
          <p:grpSpPr bwMode="auto">
            <a:xfrm>
              <a:off x="4104" y="1830"/>
              <a:ext cx="41" cy="28"/>
              <a:chOff x="3247" y="1303"/>
              <a:chExt cx="414" cy="322"/>
            </a:xfrm>
          </p:grpSpPr>
          <p:sp>
            <p:nvSpPr>
              <p:cNvPr id="69676" name="Rectangle 841"/>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77" name="Rectangle 842"/>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78" name="Line 843"/>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9" name="Line 844"/>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0" name="Line 845"/>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1" name="Line 846"/>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2" name="Line 847"/>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3" name="Line 848"/>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4" name="Line 849"/>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5" name="Line 850"/>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6" name="Line 851"/>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7" name="Line 852"/>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8" name="Line 853"/>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9" name="Line 854"/>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0" name="Line 855"/>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1" name="Line 856"/>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2" name="Line 857"/>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3" name="Line 858"/>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4" name="Line 859"/>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5" name="Line 860"/>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6" name="Line 861"/>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7" name="Line 862"/>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8" name="Line 863"/>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99" name="Line 864"/>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00" name="Line 865"/>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01" name="Line 866"/>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02" name="Line 867"/>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703" name="Line 868"/>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854" name="Group 869"/>
            <p:cNvGrpSpPr>
              <a:grpSpLocks/>
            </p:cNvGrpSpPr>
            <p:nvPr/>
          </p:nvGrpSpPr>
          <p:grpSpPr bwMode="auto">
            <a:xfrm>
              <a:off x="3972" y="1847"/>
              <a:ext cx="67" cy="16"/>
              <a:chOff x="2612" y="2322"/>
              <a:chExt cx="493" cy="131"/>
            </a:xfrm>
          </p:grpSpPr>
          <p:sp>
            <p:nvSpPr>
              <p:cNvPr id="69632" name="Rectangle 870"/>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9633" name="Group 871"/>
              <p:cNvGrpSpPr>
                <a:grpSpLocks/>
              </p:cNvGrpSpPr>
              <p:nvPr/>
            </p:nvGrpSpPr>
            <p:grpSpPr bwMode="auto">
              <a:xfrm>
                <a:off x="2627" y="2411"/>
                <a:ext cx="464" cy="13"/>
                <a:chOff x="2637" y="2205"/>
                <a:chExt cx="464" cy="13"/>
              </a:xfrm>
            </p:grpSpPr>
            <p:sp>
              <p:nvSpPr>
                <p:cNvPr id="69643" name="Freeform 872"/>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44" name="Freeform 873"/>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45" name="Line 874"/>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9646" name="Group 875"/>
                <p:cNvGrpSpPr>
                  <a:grpSpLocks/>
                </p:cNvGrpSpPr>
                <p:nvPr/>
              </p:nvGrpSpPr>
              <p:grpSpPr bwMode="auto">
                <a:xfrm>
                  <a:off x="2703" y="2205"/>
                  <a:ext cx="56" cy="13"/>
                  <a:chOff x="2740" y="2313"/>
                  <a:chExt cx="56" cy="13"/>
                </a:xfrm>
              </p:grpSpPr>
              <p:sp>
                <p:nvSpPr>
                  <p:cNvPr id="69673" name="Freeform 87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74" name="Freeform 87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75" name="Line 87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647" name="Group 879"/>
                <p:cNvGrpSpPr>
                  <a:grpSpLocks/>
                </p:cNvGrpSpPr>
                <p:nvPr/>
              </p:nvGrpSpPr>
              <p:grpSpPr bwMode="auto">
                <a:xfrm>
                  <a:off x="2760" y="2205"/>
                  <a:ext cx="56" cy="13"/>
                  <a:chOff x="2740" y="2313"/>
                  <a:chExt cx="56" cy="13"/>
                </a:xfrm>
              </p:grpSpPr>
              <p:sp>
                <p:nvSpPr>
                  <p:cNvPr id="69670" name="Freeform 88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71" name="Freeform 88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72" name="Line 88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648" name="Group 883"/>
                <p:cNvGrpSpPr>
                  <a:grpSpLocks/>
                </p:cNvGrpSpPr>
                <p:nvPr/>
              </p:nvGrpSpPr>
              <p:grpSpPr bwMode="auto">
                <a:xfrm>
                  <a:off x="2817" y="2205"/>
                  <a:ext cx="56" cy="13"/>
                  <a:chOff x="2740" y="2313"/>
                  <a:chExt cx="56" cy="13"/>
                </a:xfrm>
              </p:grpSpPr>
              <p:sp>
                <p:nvSpPr>
                  <p:cNvPr id="69667" name="Freeform 88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68" name="Freeform 88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69" name="Line 88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649" name="Group 887"/>
                <p:cNvGrpSpPr>
                  <a:grpSpLocks/>
                </p:cNvGrpSpPr>
                <p:nvPr/>
              </p:nvGrpSpPr>
              <p:grpSpPr bwMode="auto">
                <a:xfrm>
                  <a:off x="2874" y="2205"/>
                  <a:ext cx="56" cy="13"/>
                  <a:chOff x="2740" y="2313"/>
                  <a:chExt cx="56" cy="13"/>
                </a:xfrm>
              </p:grpSpPr>
              <p:sp>
                <p:nvSpPr>
                  <p:cNvPr id="69664" name="Freeform 88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65" name="Freeform 88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66" name="Line 89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650" name="Group 891"/>
                <p:cNvGrpSpPr>
                  <a:grpSpLocks/>
                </p:cNvGrpSpPr>
                <p:nvPr/>
              </p:nvGrpSpPr>
              <p:grpSpPr bwMode="auto">
                <a:xfrm>
                  <a:off x="2931" y="2205"/>
                  <a:ext cx="56" cy="13"/>
                  <a:chOff x="2740" y="2313"/>
                  <a:chExt cx="56" cy="13"/>
                </a:xfrm>
              </p:grpSpPr>
              <p:sp>
                <p:nvSpPr>
                  <p:cNvPr id="69661" name="Freeform 89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62" name="Freeform 89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63" name="Line 89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651" name="Group 895"/>
                <p:cNvGrpSpPr>
                  <a:grpSpLocks/>
                </p:cNvGrpSpPr>
                <p:nvPr/>
              </p:nvGrpSpPr>
              <p:grpSpPr bwMode="auto">
                <a:xfrm>
                  <a:off x="2988" y="2205"/>
                  <a:ext cx="56" cy="13"/>
                  <a:chOff x="2740" y="2313"/>
                  <a:chExt cx="56" cy="13"/>
                </a:xfrm>
              </p:grpSpPr>
              <p:sp>
                <p:nvSpPr>
                  <p:cNvPr id="69658" name="Freeform 89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59" name="Freeform 89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60" name="Line 89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652" name="Group 899"/>
                <p:cNvGrpSpPr>
                  <a:grpSpLocks/>
                </p:cNvGrpSpPr>
                <p:nvPr/>
              </p:nvGrpSpPr>
              <p:grpSpPr bwMode="auto">
                <a:xfrm>
                  <a:off x="3045" y="2205"/>
                  <a:ext cx="56" cy="13"/>
                  <a:chOff x="2740" y="2313"/>
                  <a:chExt cx="56" cy="13"/>
                </a:xfrm>
              </p:grpSpPr>
              <p:sp>
                <p:nvSpPr>
                  <p:cNvPr id="69655" name="Freeform 90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56" name="Freeform 90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657" name="Line 90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9653" name="Line 903"/>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9654" name="Freeform 904"/>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9634" name="Freeform 905"/>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9635" name="Oval 906"/>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36" name="Oval 907"/>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37" name="Oval 908"/>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38" name="Oval 909"/>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39" name="Oval 910"/>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40" name="Oval 911"/>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41" name="Oval 912"/>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42" name="Oval 913"/>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6855" name="Rectangle 915" descr="Parchment"/>
            <p:cNvSpPr>
              <a:spLocks noChangeArrowheads="1"/>
            </p:cNvSpPr>
            <p:nvPr/>
          </p:nvSpPr>
          <p:spPr bwMode="auto">
            <a:xfrm>
              <a:off x="3945" y="1908"/>
              <a:ext cx="468" cy="61"/>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856" name="Line 916"/>
            <p:cNvSpPr>
              <a:spLocks noChangeShapeType="1"/>
            </p:cNvSpPr>
            <p:nvPr/>
          </p:nvSpPr>
          <p:spPr bwMode="auto">
            <a:xfrm>
              <a:off x="3937" y="1973"/>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57" name="Line 917"/>
            <p:cNvSpPr>
              <a:spLocks noChangeShapeType="1"/>
            </p:cNvSpPr>
            <p:nvPr/>
          </p:nvSpPr>
          <p:spPr bwMode="auto">
            <a:xfrm>
              <a:off x="3942" y="1904"/>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58" name="Line 918"/>
            <p:cNvSpPr>
              <a:spLocks noChangeShapeType="1"/>
            </p:cNvSpPr>
            <p:nvPr/>
          </p:nvSpPr>
          <p:spPr bwMode="auto">
            <a:xfrm>
              <a:off x="3941" y="190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59" name="Line 919"/>
            <p:cNvSpPr>
              <a:spLocks noChangeShapeType="1"/>
            </p:cNvSpPr>
            <p:nvPr/>
          </p:nvSpPr>
          <p:spPr bwMode="auto">
            <a:xfrm>
              <a:off x="3941" y="1900"/>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60" name="Line 920"/>
            <p:cNvSpPr>
              <a:spLocks noChangeShapeType="1"/>
            </p:cNvSpPr>
            <p:nvPr/>
          </p:nvSpPr>
          <p:spPr bwMode="auto">
            <a:xfrm flipV="1">
              <a:off x="4417" y="190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61" name="Line 921"/>
            <p:cNvSpPr>
              <a:spLocks noChangeShapeType="1"/>
            </p:cNvSpPr>
            <p:nvPr/>
          </p:nvSpPr>
          <p:spPr bwMode="auto">
            <a:xfrm flipV="1">
              <a:off x="4416" y="190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62" name="Line 922"/>
            <p:cNvSpPr>
              <a:spLocks noChangeShapeType="1"/>
            </p:cNvSpPr>
            <p:nvPr/>
          </p:nvSpPr>
          <p:spPr bwMode="auto">
            <a:xfrm>
              <a:off x="3941" y="190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63" name="Line 923"/>
            <p:cNvSpPr>
              <a:spLocks noChangeShapeType="1"/>
            </p:cNvSpPr>
            <p:nvPr/>
          </p:nvSpPr>
          <p:spPr bwMode="auto">
            <a:xfrm flipH="1">
              <a:off x="3937" y="190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64" name="Line 924"/>
            <p:cNvSpPr>
              <a:spLocks noChangeShapeType="1"/>
            </p:cNvSpPr>
            <p:nvPr/>
          </p:nvSpPr>
          <p:spPr bwMode="auto">
            <a:xfrm flipH="1" flipV="1">
              <a:off x="3940" y="1904"/>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65" name="Line 925"/>
            <p:cNvSpPr>
              <a:spLocks noChangeShapeType="1"/>
            </p:cNvSpPr>
            <p:nvPr/>
          </p:nvSpPr>
          <p:spPr bwMode="auto">
            <a:xfrm flipH="1">
              <a:off x="4418" y="190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66" name="Line 926"/>
            <p:cNvSpPr>
              <a:spLocks noChangeShapeType="1"/>
            </p:cNvSpPr>
            <p:nvPr/>
          </p:nvSpPr>
          <p:spPr bwMode="auto">
            <a:xfrm flipH="1">
              <a:off x="4417" y="1904"/>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67" name="Freeform 927"/>
            <p:cNvSpPr>
              <a:spLocks/>
            </p:cNvSpPr>
            <p:nvPr/>
          </p:nvSpPr>
          <p:spPr bwMode="auto">
            <a:xfrm>
              <a:off x="3939" y="1902"/>
              <a:ext cx="2" cy="2"/>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868" name="Freeform 928"/>
            <p:cNvSpPr>
              <a:spLocks/>
            </p:cNvSpPr>
            <p:nvPr/>
          </p:nvSpPr>
          <p:spPr bwMode="auto">
            <a:xfrm>
              <a:off x="3937" y="1900"/>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869" name="Freeform 929"/>
            <p:cNvSpPr>
              <a:spLocks/>
            </p:cNvSpPr>
            <p:nvPr/>
          </p:nvSpPr>
          <p:spPr bwMode="auto">
            <a:xfrm>
              <a:off x="4417" y="1900"/>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870" name="Freeform 930"/>
            <p:cNvSpPr>
              <a:spLocks/>
            </p:cNvSpPr>
            <p:nvPr/>
          </p:nvSpPr>
          <p:spPr bwMode="auto">
            <a:xfrm>
              <a:off x="4417" y="1902"/>
              <a:ext cx="2" cy="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871" name="Line 931"/>
            <p:cNvSpPr>
              <a:spLocks noChangeShapeType="1"/>
            </p:cNvSpPr>
            <p:nvPr/>
          </p:nvSpPr>
          <p:spPr bwMode="auto">
            <a:xfrm flipV="1">
              <a:off x="3941" y="190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72" name="Line 932"/>
            <p:cNvSpPr>
              <a:spLocks noChangeShapeType="1"/>
            </p:cNvSpPr>
            <p:nvPr/>
          </p:nvSpPr>
          <p:spPr bwMode="auto">
            <a:xfrm>
              <a:off x="3942" y="1904"/>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73" name="Line 933"/>
            <p:cNvSpPr>
              <a:spLocks noChangeShapeType="1"/>
            </p:cNvSpPr>
            <p:nvPr/>
          </p:nvSpPr>
          <p:spPr bwMode="auto">
            <a:xfrm>
              <a:off x="4417" y="190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74" name="Line 934"/>
            <p:cNvSpPr>
              <a:spLocks noChangeShapeType="1"/>
            </p:cNvSpPr>
            <p:nvPr/>
          </p:nvSpPr>
          <p:spPr bwMode="auto">
            <a:xfrm>
              <a:off x="3944" y="1907"/>
              <a:ext cx="0" cy="6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75" name="Line 935"/>
            <p:cNvSpPr>
              <a:spLocks noChangeShapeType="1"/>
            </p:cNvSpPr>
            <p:nvPr/>
          </p:nvSpPr>
          <p:spPr bwMode="auto">
            <a:xfrm flipH="1">
              <a:off x="3945" y="1906"/>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76" name="Line 936"/>
            <p:cNvSpPr>
              <a:spLocks noChangeShapeType="1"/>
            </p:cNvSpPr>
            <p:nvPr/>
          </p:nvSpPr>
          <p:spPr bwMode="auto">
            <a:xfrm flipV="1">
              <a:off x="4414" y="1906"/>
              <a:ext cx="1"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77" name="Line 937"/>
            <p:cNvSpPr>
              <a:spLocks noChangeShapeType="1"/>
            </p:cNvSpPr>
            <p:nvPr/>
          </p:nvSpPr>
          <p:spPr bwMode="auto">
            <a:xfrm>
              <a:off x="3945" y="190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78" name="Line 938"/>
            <p:cNvSpPr>
              <a:spLocks noChangeShapeType="1"/>
            </p:cNvSpPr>
            <p:nvPr/>
          </p:nvSpPr>
          <p:spPr bwMode="auto">
            <a:xfrm flipV="1">
              <a:off x="4413" y="190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879" name="Freeform 939"/>
            <p:cNvSpPr>
              <a:spLocks noEditPoints="1"/>
            </p:cNvSpPr>
            <p:nvPr/>
          </p:nvSpPr>
          <p:spPr bwMode="auto">
            <a:xfrm>
              <a:off x="3956" y="194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0" name="Freeform 940"/>
            <p:cNvSpPr>
              <a:spLocks noEditPoints="1"/>
            </p:cNvSpPr>
            <p:nvPr/>
          </p:nvSpPr>
          <p:spPr bwMode="auto">
            <a:xfrm>
              <a:off x="3956" y="194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1" name="Freeform 941"/>
            <p:cNvSpPr>
              <a:spLocks noEditPoints="1"/>
            </p:cNvSpPr>
            <p:nvPr/>
          </p:nvSpPr>
          <p:spPr bwMode="auto">
            <a:xfrm>
              <a:off x="3957" y="194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2" name="Freeform 942"/>
            <p:cNvSpPr>
              <a:spLocks noEditPoints="1"/>
            </p:cNvSpPr>
            <p:nvPr/>
          </p:nvSpPr>
          <p:spPr bwMode="auto">
            <a:xfrm>
              <a:off x="3957" y="194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3" name="Freeform 943"/>
            <p:cNvSpPr>
              <a:spLocks noEditPoints="1"/>
            </p:cNvSpPr>
            <p:nvPr/>
          </p:nvSpPr>
          <p:spPr bwMode="auto">
            <a:xfrm>
              <a:off x="3957" y="194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4" name="Freeform 944"/>
            <p:cNvSpPr>
              <a:spLocks noEditPoints="1"/>
            </p:cNvSpPr>
            <p:nvPr/>
          </p:nvSpPr>
          <p:spPr bwMode="auto">
            <a:xfrm>
              <a:off x="3957" y="194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5" name="Freeform 945"/>
            <p:cNvSpPr>
              <a:spLocks noEditPoints="1"/>
            </p:cNvSpPr>
            <p:nvPr/>
          </p:nvSpPr>
          <p:spPr bwMode="auto">
            <a:xfrm>
              <a:off x="3957" y="194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6" name="Freeform 946"/>
            <p:cNvSpPr>
              <a:spLocks noEditPoints="1"/>
            </p:cNvSpPr>
            <p:nvPr/>
          </p:nvSpPr>
          <p:spPr bwMode="auto">
            <a:xfrm>
              <a:off x="3957" y="194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7" name="Freeform 947"/>
            <p:cNvSpPr>
              <a:spLocks noEditPoints="1"/>
            </p:cNvSpPr>
            <p:nvPr/>
          </p:nvSpPr>
          <p:spPr bwMode="auto">
            <a:xfrm>
              <a:off x="3958" y="194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8" name="Freeform 948"/>
            <p:cNvSpPr>
              <a:spLocks noEditPoints="1"/>
            </p:cNvSpPr>
            <p:nvPr/>
          </p:nvSpPr>
          <p:spPr bwMode="auto">
            <a:xfrm>
              <a:off x="3958" y="194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89" name="Freeform 949"/>
            <p:cNvSpPr>
              <a:spLocks noEditPoints="1"/>
            </p:cNvSpPr>
            <p:nvPr/>
          </p:nvSpPr>
          <p:spPr bwMode="auto">
            <a:xfrm>
              <a:off x="3958" y="194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0" name="Freeform 950"/>
            <p:cNvSpPr>
              <a:spLocks noEditPoints="1"/>
            </p:cNvSpPr>
            <p:nvPr/>
          </p:nvSpPr>
          <p:spPr bwMode="auto">
            <a:xfrm>
              <a:off x="3958" y="194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1" name="Freeform 951"/>
            <p:cNvSpPr>
              <a:spLocks noEditPoints="1"/>
            </p:cNvSpPr>
            <p:nvPr/>
          </p:nvSpPr>
          <p:spPr bwMode="auto">
            <a:xfrm>
              <a:off x="3958" y="194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2" name="Freeform 952"/>
            <p:cNvSpPr>
              <a:spLocks noEditPoints="1"/>
            </p:cNvSpPr>
            <p:nvPr/>
          </p:nvSpPr>
          <p:spPr bwMode="auto">
            <a:xfrm>
              <a:off x="3958" y="194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3" name="Freeform 953"/>
            <p:cNvSpPr>
              <a:spLocks noEditPoints="1"/>
            </p:cNvSpPr>
            <p:nvPr/>
          </p:nvSpPr>
          <p:spPr bwMode="auto">
            <a:xfrm>
              <a:off x="3959" y="194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4" name="Freeform 954"/>
            <p:cNvSpPr>
              <a:spLocks noEditPoints="1"/>
            </p:cNvSpPr>
            <p:nvPr/>
          </p:nvSpPr>
          <p:spPr bwMode="auto">
            <a:xfrm>
              <a:off x="3959" y="194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5" name="Freeform 955"/>
            <p:cNvSpPr>
              <a:spLocks noEditPoints="1"/>
            </p:cNvSpPr>
            <p:nvPr/>
          </p:nvSpPr>
          <p:spPr bwMode="auto">
            <a:xfrm>
              <a:off x="3959" y="194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6" name="Freeform 956"/>
            <p:cNvSpPr>
              <a:spLocks/>
            </p:cNvSpPr>
            <p:nvPr/>
          </p:nvSpPr>
          <p:spPr bwMode="auto">
            <a:xfrm>
              <a:off x="3956" y="194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7" name="Freeform 957"/>
            <p:cNvSpPr>
              <a:spLocks noEditPoints="1"/>
            </p:cNvSpPr>
            <p:nvPr/>
          </p:nvSpPr>
          <p:spPr bwMode="auto">
            <a:xfrm>
              <a:off x="3956" y="194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8" name="Freeform 958"/>
            <p:cNvSpPr>
              <a:spLocks noEditPoints="1"/>
            </p:cNvSpPr>
            <p:nvPr/>
          </p:nvSpPr>
          <p:spPr bwMode="auto">
            <a:xfrm>
              <a:off x="3956" y="194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899" name="Freeform 959"/>
            <p:cNvSpPr>
              <a:spLocks noEditPoints="1"/>
            </p:cNvSpPr>
            <p:nvPr/>
          </p:nvSpPr>
          <p:spPr bwMode="auto">
            <a:xfrm>
              <a:off x="3957" y="194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0" name="Freeform 960"/>
            <p:cNvSpPr>
              <a:spLocks noEditPoints="1"/>
            </p:cNvSpPr>
            <p:nvPr/>
          </p:nvSpPr>
          <p:spPr bwMode="auto">
            <a:xfrm>
              <a:off x="3957" y="194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1" name="Freeform 961"/>
            <p:cNvSpPr>
              <a:spLocks noEditPoints="1"/>
            </p:cNvSpPr>
            <p:nvPr/>
          </p:nvSpPr>
          <p:spPr bwMode="auto">
            <a:xfrm>
              <a:off x="3957" y="194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2" name="Freeform 962"/>
            <p:cNvSpPr>
              <a:spLocks noEditPoints="1"/>
            </p:cNvSpPr>
            <p:nvPr/>
          </p:nvSpPr>
          <p:spPr bwMode="auto">
            <a:xfrm>
              <a:off x="3957" y="194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3" name="Freeform 963"/>
            <p:cNvSpPr>
              <a:spLocks noEditPoints="1"/>
            </p:cNvSpPr>
            <p:nvPr/>
          </p:nvSpPr>
          <p:spPr bwMode="auto">
            <a:xfrm>
              <a:off x="3957" y="194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4" name="Freeform 964"/>
            <p:cNvSpPr>
              <a:spLocks noEditPoints="1"/>
            </p:cNvSpPr>
            <p:nvPr/>
          </p:nvSpPr>
          <p:spPr bwMode="auto">
            <a:xfrm>
              <a:off x="3957" y="194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5" name="Freeform 965"/>
            <p:cNvSpPr>
              <a:spLocks noEditPoints="1"/>
            </p:cNvSpPr>
            <p:nvPr/>
          </p:nvSpPr>
          <p:spPr bwMode="auto">
            <a:xfrm>
              <a:off x="3958" y="194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6" name="Freeform 966"/>
            <p:cNvSpPr>
              <a:spLocks noEditPoints="1"/>
            </p:cNvSpPr>
            <p:nvPr/>
          </p:nvSpPr>
          <p:spPr bwMode="auto">
            <a:xfrm>
              <a:off x="3958" y="194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7" name="Freeform 967"/>
            <p:cNvSpPr>
              <a:spLocks noEditPoints="1"/>
            </p:cNvSpPr>
            <p:nvPr/>
          </p:nvSpPr>
          <p:spPr bwMode="auto">
            <a:xfrm>
              <a:off x="3958" y="194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8" name="Freeform 968"/>
            <p:cNvSpPr>
              <a:spLocks noEditPoints="1"/>
            </p:cNvSpPr>
            <p:nvPr/>
          </p:nvSpPr>
          <p:spPr bwMode="auto">
            <a:xfrm>
              <a:off x="3958" y="194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09" name="Freeform 969"/>
            <p:cNvSpPr>
              <a:spLocks noEditPoints="1"/>
            </p:cNvSpPr>
            <p:nvPr/>
          </p:nvSpPr>
          <p:spPr bwMode="auto">
            <a:xfrm>
              <a:off x="3958" y="194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10" name="Freeform 970"/>
            <p:cNvSpPr>
              <a:spLocks noEditPoints="1"/>
            </p:cNvSpPr>
            <p:nvPr/>
          </p:nvSpPr>
          <p:spPr bwMode="auto">
            <a:xfrm>
              <a:off x="3958" y="194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11" name="Freeform 971"/>
            <p:cNvSpPr>
              <a:spLocks noEditPoints="1"/>
            </p:cNvSpPr>
            <p:nvPr/>
          </p:nvSpPr>
          <p:spPr bwMode="auto">
            <a:xfrm>
              <a:off x="3959" y="194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12" name="Freeform 972"/>
            <p:cNvSpPr>
              <a:spLocks noEditPoints="1"/>
            </p:cNvSpPr>
            <p:nvPr/>
          </p:nvSpPr>
          <p:spPr bwMode="auto">
            <a:xfrm>
              <a:off x="3959" y="194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13" name="Freeform 973"/>
            <p:cNvSpPr>
              <a:spLocks noEditPoints="1"/>
            </p:cNvSpPr>
            <p:nvPr/>
          </p:nvSpPr>
          <p:spPr bwMode="auto">
            <a:xfrm>
              <a:off x="3959" y="194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14" name="Freeform 974"/>
            <p:cNvSpPr>
              <a:spLocks/>
            </p:cNvSpPr>
            <p:nvPr/>
          </p:nvSpPr>
          <p:spPr bwMode="auto">
            <a:xfrm>
              <a:off x="3956" y="194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915" name="Freeform 975"/>
            <p:cNvSpPr>
              <a:spLocks/>
            </p:cNvSpPr>
            <p:nvPr/>
          </p:nvSpPr>
          <p:spPr bwMode="auto">
            <a:xfrm>
              <a:off x="3955" y="1944"/>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916" name="Line 976"/>
            <p:cNvSpPr>
              <a:spLocks noChangeShapeType="1"/>
            </p:cNvSpPr>
            <p:nvPr/>
          </p:nvSpPr>
          <p:spPr bwMode="auto">
            <a:xfrm>
              <a:off x="3937" y="190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17" name="Line 977"/>
            <p:cNvSpPr>
              <a:spLocks noChangeShapeType="1"/>
            </p:cNvSpPr>
            <p:nvPr/>
          </p:nvSpPr>
          <p:spPr bwMode="auto">
            <a:xfrm>
              <a:off x="4421" y="190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18" name="Line 978"/>
            <p:cNvSpPr>
              <a:spLocks noChangeShapeType="1"/>
            </p:cNvSpPr>
            <p:nvPr/>
          </p:nvSpPr>
          <p:spPr bwMode="auto">
            <a:xfrm flipH="1">
              <a:off x="4001" y="194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19" name="Freeform 979"/>
            <p:cNvSpPr>
              <a:spLocks/>
            </p:cNvSpPr>
            <p:nvPr/>
          </p:nvSpPr>
          <p:spPr bwMode="auto">
            <a:xfrm>
              <a:off x="3993" y="1945"/>
              <a:ext cx="21" cy="1"/>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20" name="Line 980"/>
            <p:cNvSpPr>
              <a:spLocks noChangeShapeType="1"/>
            </p:cNvSpPr>
            <p:nvPr/>
          </p:nvSpPr>
          <p:spPr bwMode="auto">
            <a:xfrm>
              <a:off x="3999" y="19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21" name="Line 981"/>
            <p:cNvSpPr>
              <a:spLocks noChangeShapeType="1"/>
            </p:cNvSpPr>
            <p:nvPr/>
          </p:nvSpPr>
          <p:spPr bwMode="auto">
            <a:xfrm>
              <a:off x="4001" y="19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22" name="Line 982"/>
            <p:cNvSpPr>
              <a:spLocks noChangeShapeType="1"/>
            </p:cNvSpPr>
            <p:nvPr/>
          </p:nvSpPr>
          <p:spPr bwMode="auto">
            <a:xfrm>
              <a:off x="3993" y="19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23" name="Line 983"/>
            <p:cNvSpPr>
              <a:spLocks noChangeShapeType="1"/>
            </p:cNvSpPr>
            <p:nvPr/>
          </p:nvSpPr>
          <p:spPr bwMode="auto">
            <a:xfrm flipH="1">
              <a:off x="3993" y="1945"/>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24" name="Line 984"/>
            <p:cNvSpPr>
              <a:spLocks noChangeShapeType="1"/>
            </p:cNvSpPr>
            <p:nvPr/>
          </p:nvSpPr>
          <p:spPr bwMode="auto">
            <a:xfrm flipH="1">
              <a:off x="4009" y="194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25" name="Line 985"/>
            <p:cNvSpPr>
              <a:spLocks noChangeShapeType="1"/>
            </p:cNvSpPr>
            <p:nvPr/>
          </p:nvSpPr>
          <p:spPr bwMode="auto">
            <a:xfrm>
              <a:off x="4006" y="19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26" name="Line 986"/>
            <p:cNvSpPr>
              <a:spLocks noChangeShapeType="1"/>
            </p:cNvSpPr>
            <p:nvPr/>
          </p:nvSpPr>
          <p:spPr bwMode="auto">
            <a:xfrm>
              <a:off x="4009" y="19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27" name="Line 987"/>
            <p:cNvSpPr>
              <a:spLocks noChangeShapeType="1"/>
            </p:cNvSpPr>
            <p:nvPr/>
          </p:nvSpPr>
          <p:spPr bwMode="auto">
            <a:xfrm>
              <a:off x="4014" y="194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6928" name="Group 988"/>
            <p:cNvGrpSpPr>
              <a:grpSpLocks/>
            </p:cNvGrpSpPr>
            <p:nvPr/>
          </p:nvGrpSpPr>
          <p:grpSpPr bwMode="auto">
            <a:xfrm>
              <a:off x="4236" y="1930"/>
              <a:ext cx="40" cy="28"/>
              <a:chOff x="3247" y="1303"/>
              <a:chExt cx="414" cy="322"/>
            </a:xfrm>
          </p:grpSpPr>
          <p:sp>
            <p:nvSpPr>
              <p:cNvPr id="69604" name="Rectangle 989"/>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05" name="Rectangle 990"/>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606" name="Line 991"/>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07" name="Line 992"/>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08" name="Line 993"/>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09" name="Line 994"/>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0" name="Line 995"/>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1" name="Line 996"/>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2" name="Line 997"/>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3" name="Line 998"/>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4" name="Line 999"/>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5" name="Line 1000"/>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6" name="Line 1001"/>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7" name="Line 1002"/>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8" name="Line 1003"/>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19" name="Line 1004"/>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0" name="Line 1005"/>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1" name="Line 1006"/>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2" name="Line 1007"/>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3" name="Line 1008"/>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4" name="Line 1009"/>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5" name="Line 1010"/>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6" name="Line 1011"/>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7" name="Line 1012"/>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8" name="Line 1013"/>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29" name="Line 1014"/>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0" name="Line 1015"/>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31" name="Line 1016"/>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929" name="Group 1017"/>
            <p:cNvGrpSpPr>
              <a:grpSpLocks/>
            </p:cNvGrpSpPr>
            <p:nvPr/>
          </p:nvGrpSpPr>
          <p:grpSpPr bwMode="auto">
            <a:xfrm>
              <a:off x="4360" y="1931"/>
              <a:ext cx="41" cy="27"/>
              <a:chOff x="4776" y="1303"/>
              <a:chExt cx="413" cy="322"/>
            </a:xfrm>
          </p:grpSpPr>
          <p:sp>
            <p:nvSpPr>
              <p:cNvPr id="69576" name="Rectangle 1018"/>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577" name="Rectangle 1019"/>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578" name="Line 1020"/>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79" name="Line 1021"/>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0" name="Line 1022"/>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1" name="Line 1023"/>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2" name="Line 0"/>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3" name="Line 1"/>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4" name="Line 2"/>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5" name="Line 3"/>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6" name="Line 4"/>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7" name="Line 5"/>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8" name="Line 6"/>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89" name="Line 7"/>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0" name="Line 8"/>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1" name="Line 9"/>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2" name="Line 10"/>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3" name="Line 11"/>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4" name="Line 12"/>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5" name="Line 13"/>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6" name="Line 14"/>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7" name="Line 15"/>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8" name="Line 16"/>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99" name="Line 17"/>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00" name="Line 18"/>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01" name="Line 19"/>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02" name="Line 20"/>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03" name="Line 21"/>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6930" name="Line 22"/>
            <p:cNvSpPr>
              <a:spLocks noChangeShapeType="1"/>
            </p:cNvSpPr>
            <p:nvPr/>
          </p:nvSpPr>
          <p:spPr bwMode="auto">
            <a:xfrm>
              <a:off x="3958" y="1922"/>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31" name="Line 23"/>
            <p:cNvSpPr>
              <a:spLocks noChangeShapeType="1"/>
            </p:cNvSpPr>
            <p:nvPr/>
          </p:nvSpPr>
          <p:spPr bwMode="auto">
            <a:xfrm flipH="1">
              <a:off x="3958" y="1922"/>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32" name="Rectangle 24"/>
            <p:cNvSpPr>
              <a:spLocks noChangeArrowheads="1"/>
            </p:cNvSpPr>
            <p:nvPr/>
          </p:nvSpPr>
          <p:spPr bwMode="auto">
            <a:xfrm>
              <a:off x="4044" y="1952"/>
              <a:ext cx="34" cy="11"/>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933" name="Rectangle 25"/>
            <p:cNvSpPr>
              <a:spLocks noChangeArrowheads="1"/>
            </p:cNvSpPr>
            <p:nvPr/>
          </p:nvSpPr>
          <p:spPr bwMode="auto">
            <a:xfrm>
              <a:off x="4046" y="1953"/>
              <a:ext cx="30" cy="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934" name="Freeform 26"/>
            <p:cNvSpPr>
              <a:spLocks/>
            </p:cNvSpPr>
            <p:nvPr/>
          </p:nvSpPr>
          <p:spPr bwMode="auto">
            <a:xfrm>
              <a:off x="4048" y="195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935" name="Freeform 27"/>
            <p:cNvSpPr>
              <a:spLocks/>
            </p:cNvSpPr>
            <p:nvPr/>
          </p:nvSpPr>
          <p:spPr bwMode="auto">
            <a:xfrm>
              <a:off x="4048" y="195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936" name="Freeform 28"/>
            <p:cNvSpPr>
              <a:spLocks/>
            </p:cNvSpPr>
            <p:nvPr/>
          </p:nvSpPr>
          <p:spPr bwMode="auto">
            <a:xfrm>
              <a:off x="4054" y="19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937" name="Freeform 29"/>
            <p:cNvSpPr>
              <a:spLocks/>
            </p:cNvSpPr>
            <p:nvPr/>
          </p:nvSpPr>
          <p:spPr bwMode="auto">
            <a:xfrm>
              <a:off x="4054" y="19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938" name="Freeform 30"/>
            <p:cNvSpPr>
              <a:spLocks/>
            </p:cNvSpPr>
            <p:nvPr/>
          </p:nvSpPr>
          <p:spPr bwMode="auto">
            <a:xfrm>
              <a:off x="4060" y="19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939" name="Freeform 31"/>
            <p:cNvSpPr>
              <a:spLocks/>
            </p:cNvSpPr>
            <p:nvPr/>
          </p:nvSpPr>
          <p:spPr bwMode="auto">
            <a:xfrm>
              <a:off x="4060" y="19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940" name="Freeform 32"/>
            <p:cNvSpPr>
              <a:spLocks/>
            </p:cNvSpPr>
            <p:nvPr/>
          </p:nvSpPr>
          <p:spPr bwMode="auto">
            <a:xfrm>
              <a:off x="4065" y="195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941" name="Freeform 33"/>
            <p:cNvSpPr>
              <a:spLocks/>
            </p:cNvSpPr>
            <p:nvPr/>
          </p:nvSpPr>
          <p:spPr bwMode="auto">
            <a:xfrm>
              <a:off x="4065" y="195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6942" name="Freeform 34"/>
            <p:cNvSpPr>
              <a:spLocks/>
            </p:cNvSpPr>
            <p:nvPr/>
          </p:nvSpPr>
          <p:spPr bwMode="auto">
            <a:xfrm>
              <a:off x="4071" y="195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6943" name="Freeform 35"/>
            <p:cNvSpPr>
              <a:spLocks/>
            </p:cNvSpPr>
            <p:nvPr/>
          </p:nvSpPr>
          <p:spPr bwMode="auto">
            <a:xfrm>
              <a:off x="4071" y="195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6944" name="Group 36"/>
            <p:cNvGrpSpPr>
              <a:grpSpLocks/>
            </p:cNvGrpSpPr>
            <p:nvPr/>
          </p:nvGrpSpPr>
          <p:grpSpPr bwMode="auto">
            <a:xfrm>
              <a:off x="3980" y="1913"/>
              <a:ext cx="28" cy="18"/>
              <a:chOff x="871" y="3203"/>
              <a:chExt cx="283" cy="205"/>
            </a:xfrm>
          </p:grpSpPr>
          <p:sp>
            <p:nvSpPr>
              <p:cNvPr id="69536" name="Line 37"/>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7" name="Line 38"/>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8" name="Line 39"/>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9" name="Line 40"/>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0" name="Line 41"/>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1" name="Line 42"/>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2" name="Line 43"/>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3" name="Line 44"/>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4" name="Line 45"/>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5" name="Line 46"/>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6" name="Freeform 47"/>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47" name="Line 48"/>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8" name="Line 49"/>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49" name="Line 50"/>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0" name="Line 51"/>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1" name="Line 52"/>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2" name="Line 53"/>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3" name="Line 54"/>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4" name="Line 55"/>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5" name="Line 56"/>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6" name="Line 57"/>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7" name="Line 58"/>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8" name="Line 59"/>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59" name="Line 60"/>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60" name="Line 61"/>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61" name="Freeform 62"/>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62" name="Freeform 63"/>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63" name="Freeform 64"/>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64" name="Freeform 65"/>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65" name="Line 66"/>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66" name="Line 67"/>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67" name="Freeform 68"/>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68" name="Freeform 69"/>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69" name="Line 70"/>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70" name="Freeform 71"/>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71" name="Freeform 72"/>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572" name="Line 73"/>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73" name="Line 74"/>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74" name="Line 75"/>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75" name="Freeform 76"/>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6945" name="Group 77"/>
            <p:cNvGrpSpPr>
              <a:grpSpLocks/>
            </p:cNvGrpSpPr>
            <p:nvPr/>
          </p:nvGrpSpPr>
          <p:grpSpPr bwMode="auto">
            <a:xfrm>
              <a:off x="4192" y="1930"/>
              <a:ext cx="41" cy="28"/>
              <a:chOff x="3247" y="1303"/>
              <a:chExt cx="414" cy="322"/>
            </a:xfrm>
          </p:grpSpPr>
          <p:sp>
            <p:nvSpPr>
              <p:cNvPr id="69508" name="Rectangle 78"/>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509" name="Rectangle 79"/>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510" name="Line 80"/>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1" name="Line 81"/>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2" name="Line 82"/>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3" name="Line 83"/>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4" name="Line 84"/>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5" name="Line 85"/>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6" name="Line 86"/>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7" name="Line 87"/>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8" name="Line 88"/>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19" name="Line 89"/>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0" name="Line 90"/>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1" name="Line 91"/>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2" name="Line 92"/>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3" name="Line 93"/>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4" name="Line 94"/>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5" name="Line 95"/>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6" name="Line 96"/>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7" name="Line 97"/>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8" name="Line 98"/>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29" name="Line 99"/>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0" name="Line 100"/>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1" name="Line 101"/>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2" name="Line 102"/>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3" name="Line 103"/>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4" name="Line 104"/>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35" name="Line 105"/>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946" name="Group 106"/>
            <p:cNvGrpSpPr>
              <a:grpSpLocks/>
            </p:cNvGrpSpPr>
            <p:nvPr/>
          </p:nvGrpSpPr>
          <p:grpSpPr bwMode="auto">
            <a:xfrm>
              <a:off x="4315" y="1931"/>
              <a:ext cx="41" cy="27"/>
              <a:chOff x="4776" y="1303"/>
              <a:chExt cx="413" cy="322"/>
            </a:xfrm>
          </p:grpSpPr>
          <p:sp>
            <p:nvSpPr>
              <p:cNvPr id="69480" name="Rectangle 107"/>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481" name="Rectangle 108"/>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482" name="Line 109"/>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83" name="Line 110"/>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84" name="Line 111"/>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85" name="Line 112"/>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86" name="Line 113"/>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87" name="Line 114"/>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88" name="Line 115"/>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89" name="Line 116"/>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0" name="Line 117"/>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1" name="Line 118"/>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2" name="Line 119"/>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3" name="Line 120"/>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4" name="Line 121"/>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5" name="Line 122"/>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6" name="Line 123"/>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7" name="Line 124"/>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8" name="Line 125"/>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99" name="Line 126"/>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00" name="Line 127"/>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01" name="Line 128"/>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02" name="Line 129"/>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03" name="Line 130"/>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04" name="Line 131"/>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05" name="Line 132"/>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06" name="Line 133"/>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507" name="Line 134"/>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947" name="Group 135"/>
            <p:cNvGrpSpPr>
              <a:grpSpLocks/>
            </p:cNvGrpSpPr>
            <p:nvPr/>
          </p:nvGrpSpPr>
          <p:grpSpPr bwMode="auto">
            <a:xfrm>
              <a:off x="4148" y="1930"/>
              <a:ext cx="41" cy="28"/>
              <a:chOff x="3247" y="1303"/>
              <a:chExt cx="414" cy="322"/>
            </a:xfrm>
          </p:grpSpPr>
          <p:sp>
            <p:nvSpPr>
              <p:cNvPr id="69452" name="Rectangle 136"/>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453" name="Rectangle 137"/>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454" name="Line 138"/>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55" name="Line 139"/>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56" name="Line 140"/>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57" name="Line 141"/>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58" name="Line 142"/>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59" name="Line 143"/>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0" name="Line 144"/>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1" name="Line 145"/>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2" name="Line 146"/>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3" name="Line 147"/>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4" name="Line 148"/>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5" name="Line 149"/>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6" name="Line 15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7" name="Line 15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8" name="Line 15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69" name="Line 15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0" name="Line 15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1" name="Line 15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2" name="Line 15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3" name="Line 15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4" name="Line 15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5" name="Line 15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6" name="Line 16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7" name="Line 16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8" name="Line 16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79" name="Line 16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948" name="Group 164"/>
            <p:cNvGrpSpPr>
              <a:grpSpLocks/>
            </p:cNvGrpSpPr>
            <p:nvPr/>
          </p:nvGrpSpPr>
          <p:grpSpPr bwMode="auto">
            <a:xfrm>
              <a:off x="4104" y="1930"/>
              <a:ext cx="41" cy="28"/>
              <a:chOff x="3247" y="1303"/>
              <a:chExt cx="414" cy="322"/>
            </a:xfrm>
          </p:grpSpPr>
          <p:sp>
            <p:nvSpPr>
              <p:cNvPr id="69424" name="Rectangle 165"/>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425" name="Rectangle 166"/>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426" name="Line 167"/>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27" name="Line 168"/>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28" name="Line 169"/>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29" name="Line 170"/>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0" name="Line 171"/>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1" name="Line 172"/>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2" name="Line 173"/>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3" name="Line 174"/>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4" name="Line 175"/>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5" name="Line 176"/>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6" name="Line 177"/>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7" name="Line 178"/>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8" name="Line 179"/>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39" name="Line 180"/>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0" name="Line 181"/>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1" name="Line 182"/>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2" name="Line 183"/>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3" name="Line 184"/>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4" name="Line 185"/>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5" name="Line 186"/>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6" name="Line 187"/>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7" name="Line 188"/>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8" name="Line 189"/>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49" name="Line 190"/>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50" name="Line 191"/>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451" name="Line 192"/>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6949" name="Group 193"/>
            <p:cNvGrpSpPr>
              <a:grpSpLocks/>
            </p:cNvGrpSpPr>
            <p:nvPr/>
          </p:nvGrpSpPr>
          <p:grpSpPr bwMode="auto">
            <a:xfrm>
              <a:off x="3972" y="1947"/>
              <a:ext cx="67" cy="16"/>
              <a:chOff x="2612" y="2322"/>
              <a:chExt cx="493" cy="131"/>
            </a:xfrm>
          </p:grpSpPr>
          <p:sp>
            <p:nvSpPr>
              <p:cNvPr id="69380" name="Rectangle 194"/>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9381" name="Group 195"/>
              <p:cNvGrpSpPr>
                <a:grpSpLocks/>
              </p:cNvGrpSpPr>
              <p:nvPr/>
            </p:nvGrpSpPr>
            <p:grpSpPr bwMode="auto">
              <a:xfrm>
                <a:off x="2627" y="2411"/>
                <a:ext cx="464" cy="13"/>
                <a:chOff x="2637" y="2205"/>
                <a:chExt cx="464" cy="13"/>
              </a:xfrm>
            </p:grpSpPr>
            <p:sp>
              <p:nvSpPr>
                <p:cNvPr id="69391" name="Freeform 196"/>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392" name="Freeform 197"/>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393" name="Line 198"/>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9394" name="Group 199"/>
                <p:cNvGrpSpPr>
                  <a:grpSpLocks/>
                </p:cNvGrpSpPr>
                <p:nvPr/>
              </p:nvGrpSpPr>
              <p:grpSpPr bwMode="auto">
                <a:xfrm>
                  <a:off x="2703" y="2205"/>
                  <a:ext cx="56" cy="13"/>
                  <a:chOff x="2740" y="2313"/>
                  <a:chExt cx="56" cy="13"/>
                </a:xfrm>
              </p:grpSpPr>
              <p:sp>
                <p:nvSpPr>
                  <p:cNvPr id="69421" name="Freeform 20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22" name="Freeform 20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23" name="Line 20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395" name="Group 203"/>
                <p:cNvGrpSpPr>
                  <a:grpSpLocks/>
                </p:cNvGrpSpPr>
                <p:nvPr/>
              </p:nvGrpSpPr>
              <p:grpSpPr bwMode="auto">
                <a:xfrm>
                  <a:off x="2760" y="2205"/>
                  <a:ext cx="56" cy="13"/>
                  <a:chOff x="2740" y="2313"/>
                  <a:chExt cx="56" cy="13"/>
                </a:xfrm>
              </p:grpSpPr>
              <p:sp>
                <p:nvSpPr>
                  <p:cNvPr id="69418" name="Freeform 20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19" name="Freeform 20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20" name="Line 20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396" name="Group 207"/>
                <p:cNvGrpSpPr>
                  <a:grpSpLocks/>
                </p:cNvGrpSpPr>
                <p:nvPr/>
              </p:nvGrpSpPr>
              <p:grpSpPr bwMode="auto">
                <a:xfrm>
                  <a:off x="2817" y="2205"/>
                  <a:ext cx="56" cy="13"/>
                  <a:chOff x="2740" y="2313"/>
                  <a:chExt cx="56" cy="13"/>
                </a:xfrm>
              </p:grpSpPr>
              <p:sp>
                <p:nvSpPr>
                  <p:cNvPr id="69415" name="Freeform 20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16" name="Freeform 20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17" name="Line 21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397" name="Group 211"/>
                <p:cNvGrpSpPr>
                  <a:grpSpLocks/>
                </p:cNvGrpSpPr>
                <p:nvPr/>
              </p:nvGrpSpPr>
              <p:grpSpPr bwMode="auto">
                <a:xfrm>
                  <a:off x="2874" y="2205"/>
                  <a:ext cx="56" cy="13"/>
                  <a:chOff x="2740" y="2313"/>
                  <a:chExt cx="56" cy="13"/>
                </a:xfrm>
              </p:grpSpPr>
              <p:sp>
                <p:nvSpPr>
                  <p:cNvPr id="69412" name="Freeform 21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13" name="Freeform 21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14" name="Line 21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398" name="Group 215"/>
                <p:cNvGrpSpPr>
                  <a:grpSpLocks/>
                </p:cNvGrpSpPr>
                <p:nvPr/>
              </p:nvGrpSpPr>
              <p:grpSpPr bwMode="auto">
                <a:xfrm>
                  <a:off x="2931" y="2205"/>
                  <a:ext cx="56" cy="13"/>
                  <a:chOff x="2740" y="2313"/>
                  <a:chExt cx="56" cy="13"/>
                </a:xfrm>
              </p:grpSpPr>
              <p:sp>
                <p:nvSpPr>
                  <p:cNvPr id="69409" name="Freeform 21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10" name="Freeform 21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11" name="Line 21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399" name="Group 219"/>
                <p:cNvGrpSpPr>
                  <a:grpSpLocks/>
                </p:cNvGrpSpPr>
                <p:nvPr/>
              </p:nvGrpSpPr>
              <p:grpSpPr bwMode="auto">
                <a:xfrm>
                  <a:off x="2988" y="2205"/>
                  <a:ext cx="56" cy="13"/>
                  <a:chOff x="2740" y="2313"/>
                  <a:chExt cx="56" cy="13"/>
                </a:xfrm>
              </p:grpSpPr>
              <p:sp>
                <p:nvSpPr>
                  <p:cNvPr id="69406" name="Freeform 22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07" name="Freeform 22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08" name="Line 22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400" name="Group 223"/>
                <p:cNvGrpSpPr>
                  <a:grpSpLocks/>
                </p:cNvGrpSpPr>
                <p:nvPr/>
              </p:nvGrpSpPr>
              <p:grpSpPr bwMode="auto">
                <a:xfrm>
                  <a:off x="3045" y="2205"/>
                  <a:ext cx="56" cy="13"/>
                  <a:chOff x="2740" y="2313"/>
                  <a:chExt cx="56" cy="13"/>
                </a:xfrm>
              </p:grpSpPr>
              <p:sp>
                <p:nvSpPr>
                  <p:cNvPr id="69403" name="Freeform 22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04" name="Freeform 22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405" name="Line 22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9401" name="Line 227"/>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9402" name="Freeform 228"/>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9382" name="Freeform 229"/>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9383" name="Oval 230"/>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84" name="Oval 231"/>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85" name="Oval 232"/>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86" name="Oval 233"/>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87" name="Oval 234"/>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88" name="Oval 235"/>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89" name="Oval 236"/>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90" name="Oval 237"/>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6950" name="Rectangle 936" descr="Parchment"/>
            <p:cNvSpPr>
              <a:spLocks noChangeArrowheads="1"/>
            </p:cNvSpPr>
            <p:nvPr/>
          </p:nvSpPr>
          <p:spPr bwMode="auto">
            <a:xfrm>
              <a:off x="3945" y="2358"/>
              <a:ext cx="468" cy="61"/>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6951" name="Line 937"/>
            <p:cNvSpPr>
              <a:spLocks noChangeShapeType="1"/>
            </p:cNvSpPr>
            <p:nvPr/>
          </p:nvSpPr>
          <p:spPr bwMode="auto">
            <a:xfrm>
              <a:off x="3937" y="2423"/>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52" name="Line 938"/>
            <p:cNvSpPr>
              <a:spLocks noChangeShapeType="1"/>
            </p:cNvSpPr>
            <p:nvPr/>
          </p:nvSpPr>
          <p:spPr bwMode="auto">
            <a:xfrm>
              <a:off x="3942" y="2354"/>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53" name="Line 939"/>
            <p:cNvSpPr>
              <a:spLocks noChangeShapeType="1"/>
            </p:cNvSpPr>
            <p:nvPr/>
          </p:nvSpPr>
          <p:spPr bwMode="auto">
            <a:xfrm>
              <a:off x="3941" y="235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54" name="Line 940"/>
            <p:cNvSpPr>
              <a:spLocks noChangeShapeType="1"/>
            </p:cNvSpPr>
            <p:nvPr/>
          </p:nvSpPr>
          <p:spPr bwMode="auto">
            <a:xfrm>
              <a:off x="3941" y="2350"/>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55" name="Line 941"/>
            <p:cNvSpPr>
              <a:spLocks noChangeShapeType="1"/>
            </p:cNvSpPr>
            <p:nvPr/>
          </p:nvSpPr>
          <p:spPr bwMode="auto">
            <a:xfrm flipV="1">
              <a:off x="4417" y="235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56" name="Line 942"/>
            <p:cNvSpPr>
              <a:spLocks noChangeShapeType="1"/>
            </p:cNvSpPr>
            <p:nvPr/>
          </p:nvSpPr>
          <p:spPr bwMode="auto">
            <a:xfrm flipV="1">
              <a:off x="4416" y="235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57" name="Line 943"/>
            <p:cNvSpPr>
              <a:spLocks noChangeShapeType="1"/>
            </p:cNvSpPr>
            <p:nvPr/>
          </p:nvSpPr>
          <p:spPr bwMode="auto">
            <a:xfrm>
              <a:off x="3941" y="235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58" name="Line 944"/>
            <p:cNvSpPr>
              <a:spLocks noChangeShapeType="1"/>
            </p:cNvSpPr>
            <p:nvPr/>
          </p:nvSpPr>
          <p:spPr bwMode="auto">
            <a:xfrm flipH="1">
              <a:off x="3937" y="235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59" name="Line 945"/>
            <p:cNvSpPr>
              <a:spLocks noChangeShapeType="1"/>
            </p:cNvSpPr>
            <p:nvPr/>
          </p:nvSpPr>
          <p:spPr bwMode="auto">
            <a:xfrm flipH="1" flipV="1">
              <a:off x="3940" y="2354"/>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60" name="Line 946"/>
            <p:cNvSpPr>
              <a:spLocks noChangeShapeType="1"/>
            </p:cNvSpPr>
            <p:nvPr/>
          </p:nvSpPr>
          <p:spPr bwMode="auto">
            <a:xfrm flipH="1">
              <a:off x="4418" y="235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61" name="Line 947"/>
            <p:cNvSpPr>
              <a:spLocks noChangeShapeType="1"/>
            </p:cNvSpPr>
            <p:nvPr/>
          </p:nvSpPr>
          <p:spPr bwMode="auto">
            <a:xfrm flipH="1">
              <a:off x="4417" y="2354"/>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62" name="Freeform 948"/>
            <p:cNvSpPr>
              <a:spLocks/>
            </p:cNvSpPr>
            <p:nvPr/>
          </p:nvSpPr>
          <p:spPr bwMode="auto">
            <a:xfrm>
              <a:off x="3939" y="2352"/>
              <a:ext cx="2" cy="2"/>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963" name="Freeform 949"/>
            <p:cNvSpPr>
              <a:spLocks/>
            </p:cNvSpPr>
            <p:nvPr/>
          </p:nvSpPr>
          <p:spPr bwMode="auto">
            <a:xfrm>
              <a:off x="3937" y="2350"/>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964" name="Freeform 950"/>
            <p:cNvSpPr>
              <a:spLocks/>
            </p:cNvSpPr>
            <p:nvPr/>
          </p:nvSpPr>
          <p:spPr bwMode="auto">
            <a:xfrm>
              <a:off x="4417" y="2350"/>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965" name="Freeform 951"/>
            <p:cNvSpPr>
              <a:spLocks/>
            </p:cNvSpPr>
            <p:nvPr/>
          </p:nvSpPr>
          <p:spPr bwMode="auto">
            <a:xfrm>
              <a:off x="4417" y="2352"/>
              <a:ext cx="2" cy="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966" name="Line 952"/>
            <p:cNvSpPr>
              <a:spLocks noChangeShapeType="1"/>
            </p:cNvSpPr>
            <p:nvPr/>
          </p:nvSpPr>
          <p:spPr bwMode="auto">
            <a:xfrm flipV="1">
              <a:off x="3941" y="235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67" name="Line 953"/>
            <p:cNvSpPr>
              <a:spLocks noChangeShapeType="1"/>
            </p:cNvSpPr>
            <p:nvPr/>
          </p:nvSpPr>
          <p:spPr bwMode="auto">
            <a:xfrm>
              <a:off x="3942" y="2354"/>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68" name="Line 954"/>
            <p:cNvSpPr>
              <a:spLocks noChangeShapeType="1"/>
            </p:cNvSpPr>
            <p:nvPr/>
          </p:nvSpPr>
          <p:spPr bwMode="auto">
            <a:xfrm>
              <a:off x="4417" y="235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69" name="Line 955"/>
            <p:cNvSpPr>
              <a:spLocks noChangeShapeType="1"/>
            </p:cNvSpPr>
            <p:nvPr/>
          </p:nvSpPr>
          <p:spPr bwMode="auto">
            <a:xfrm>
              <a:off x="3944" y="2357"/>
              <a:ext cx="0" cy="6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70" name="Line 956"/>
            <p:cNvSpPr>
              <a:spLocks noChangeShapeType="1"/>
            </p:cNvSpPr>
            <p:nvPr/>
          </p:nvSpPr>
          <p:spPr bwMode="auto">
            <a:xfrm flipH="1">
              <a:off x="3945" y="2356"/>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71" name="Line 957"/>
            <p:cNvSpPr>
              <a:spLocks noChangeShapeType="1"/>
            </p:cNvSpPr>
            <p:nvPr/>
          </p:nvSpPr>
          <p:spPr bwMode="auto">
            <a:xfrm flipV="1">
              <a:off x="4414" y="2356"/>
              <a:ext cx="1"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72" name="Line 958"/>
            <p:cNvSpPr>
              <a:spLocks noChangeShapeType="1"/>
            </p:cNvSpPr>
            <p:nvPr/>
          </p:nvSpPr>
          <p:spPr bwMode="auto">
            <a:xfrm>
              <a:off x="3945" y="235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73" name="Line 959"/>
            <p:cNvSpPr>
              <a:spLocks noChangeShapeType="1"/>
            </p:cNvSpPr>
            <p:nvPr/>
          </p:nvSpPr>
          <p:spPr bwMode="auto">
            <a:xfrm flipV="1">
              <a:off x="4413" y="235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974" name="Freeform 960"/>
            <p:cNvSpPr>
              <a:spLocks noEditPoints="1"/>
            </p:cNvSpPr>
            <p:nvPr/>
          </p:nvSpPr>
          <p:spPr bwMode="auto">
            <a:xfrm>
              <a:off x="3956" y="239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75" name="Freeform 961"/>
            <p:cNvSpPr>
              <a:spLocks noEditPoints="1"/>
            </p:cNvSpPr>
            <p:nvPr/>
          </p:nvSpPr>
          <p:spPr bwMode="auto">
            <a:xfrm>
              <a:off x="3956" y="239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76" name="Freeform 962"/>
            <p:cNvSpPr>
              <a:spLocks noEditPoints="1"/>
            </p:cNvSpPr>
            <p:nvPr/>
          </p:nvSpPr>
          <p:spPr bwMode="auto">
            <a:xfrm>
              <a:off x="3957" y="239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77" name="Freeform 963"/>
            <p:cNvSpPr>
              <a:spLocks noEditPoints="1"/>
            </p:cNvSpPr>
            <p:nvPr/>
          </p:nvSpPr>
          <p:spPr bwMode="auto">
            <a:xfrm>
              <a:off x="3957" y="239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78" name="Freeform 964"/>
            <p:cNvSpPr>
              <a:spLocks noEditPoints="1"/>
            </p:cNvSpPr>
            <p:nvPr/>
          </p:nvSpPr>
          <p:spPr bwMode="auto">
            <a:xfrm>
              <a:off x="3957" y="239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79" name="Freeform 965"/>
            <p:cNvSpPr>
              <a:spLocks noEditPoints="1"/>
            </p:cNvSpPr>
            <p:nvPr/>
          </p:nvSpPr>
          <p:spPr bwMode="auto">
            <a:xfrm>
              <a:off x="3957" y="239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0" name="Freeform 966"/>
            <p:cNvSpPr>
              <a:spLocks noEditPoints="1"/>
            </p:cNvSpPr>
            <p:nvPr/>
          </p:nvSpPr>
          <p:spPr bwMode="auto">
            <a:xfrm>
              <a:off x="3957" y="239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1" name="Freeform 967"/>
            <p:cNvSpPr>
              <a:spLocks noEditPoints="1"/>
            </p:cNvSpPr>
            <p:nvPr/>
          </p:nvSpPr>
          <p:spPr bwMode="auto">
            <a:xfrm>
              <a:off x="3957" y="239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2" name="Freeform 968"/>
            <p:cNvSpPr>
              <a:spLocks noEditPoints="1"/>
            </p:cNvSpPr>
            <p:nvPr/>
          </p:nvSpPr>
          <p:spPr bwMode="auto">
            <a:xfrm>
              <a:off x="3958" y="239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3" name="Freeform 969"/>
            <p:cNvSpPr>
              <a:spLocks noEditPoints="1"/>
            </p:cNvSpPr>
            <p:nvPr/>
          </p:nvSpPr>
          <p:spPr bwMode="auto">
            <a:xfrm>
              <a:off x="3958" y="239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4" name="Freeform 970"/>
            <p:cNvSpPr>
              <a:spLocks noEditPoints="1"/>
            </p:cNvSpPr>
            <p:nvPr/>
          </p:nvSpPr>
          <p:spPr bwMode="auto">
            <a:xfrm>
              <a:off x="3958" y="239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5" name="Freeform 971"/>
            <p:cNvSpPr>
              <a:spLocks noEditPoints="1"/>
            </p:cNvSpPr>
            <p:nvPr/>
          </p:nvSpPr>
          <p:spPr bwMode="auto">
            <a:xfrm>
              <a:off x="3958" y="239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6" name="Freeform 972"/>
            <p:cNvSpPr>
              <a:spLocks noEditPoints="1"/>
            </p:cNvSpPr>
            <p:nvPr/>
          </p:nvSpPr>
          <p:spPr bwMode="auto">
            <a:xfrm>
              <a:off x="3958" y="239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7" name="Freeform 973"/>
            <p:cNvSpPr>
              <a:spLocks noEditPoints="1"/>
            </p:cNvSpPr>
            <p:nvPr/>
          </p:nvSpPr>
          <p:spPr bwMode="auto">
            <a:xfrm>
              <a:off x="3958" y="239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8" name="Freeform 974"/>
            <p:cNvSpPr>
              <a:spLocks noEditPoints="1"/>
            </p:cNvSpPr>
            <p:nvPr/>
          </p:nvSpPr>
          <p:spPr bwMode="auto">
            <a:xfrm>
              <a:off x="3959" y="239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89" name="Freeform 975"/>
            <p:cNvSpPr>
              <a:spLocks noEditPoints="1"/>
            </p:cNvSpPr>
            <p:nvPr/>
          </p:nvSpPr>
          <p:spPr bwMode="auto">
            <a:xfrm>
              <a:off x="3959" y="239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0" name="Freeform 976"/>
            <p:cNvSpPr>
              <a:spLocks noEditPoints="1"/>
            </p:cNvSpPr>
            <p:nvPr/>
          </p:nvSpPr>
          <p:spPr bwMode="auto">
            <a:xfrm>
              <a:off x="3959" y="239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1" name="Freeform 977"/>
            <p:cNvSpPr>
              <a:spLocks/>
            </p:cNvSpPr>
            <p:nvPr/>
          </p:nvSpPr>
          <p:spPr bwMode="auto">
            <a:xfrm>
              <a:off x="3956" y="239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2" name="Freeform 978"/>
            <p:cNvSpPr>
              <a:spLocks noEditPoints="1"/>
            </p:cNvSpPr>
            <p:nvPr/>
          </p:nvSpPr>
          <p:spPr bwMode="auto">
            <a:xfrm>
              <a:off x="3956" y="239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3" name="Freeform 979"/>
            <p:cNvSpPr>
              <a:spLocks noEditPoints="1"/>
            </p:cNvSpPr>
            <p:nvPr/>
          </p:nvSpPr>
          <p:spPr bwMode="auto">
            <a:xfrm>
              <a:off x="3956" y="239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4" name="Freeform 980"/>
            <p:cNvSpPr>
              <a:spLocks noEditPoints="1"/>
            </p:cNvSpPr>
            <p:nvPr/>
          </p:nvSpPr>
          <p:spPr bwMode="auto">
            <a:xfrm>
              <a:off x="3957" y="239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5" name="Freeform 981"/>
            <p:cNvSpPr>
              <a:spLocks noEditPoints="1"/>
            </p:cNvSpPr>
            <p:nvPr/>
          </p:nvSpPr>
          <p:spPr bwMode="auto">
            <a:xfrm>
              <a:off x="3957" y="239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6" name="Freeform 982"/>
            <p:cNvSpPr>
              <a:spLocks noEditPoints="1"/>
            </p:cNvSpPr>
            <p:nvPr/>
          </p:nvSpPr>
          <p:spPr bwMode="auto">
            <a:xfrm>
              <a:off x="3957" y="239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7" name="Freeform 983"/>
            <p:cNvSpPr>
              <a:spLocks noEditPoints="1"/>
            </p:cNvSpPr>
            <p:nvPr/>
          </p:nvSpPr>
          <p:spPr bwMode="auto">
            <a:xfrm>
              <a:off x="3957" y="239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8" name="Freeform 984"/>
            <p:cNvSpPr>
              <a:spLocks noEditPoints="1"/>
            </p:cNvSpPr>
            <p:nvPr/>
          </p:nvSpPr>
          <p:spPr bwMode="auto">
            <a:xfrm>
              <a:off x="3957" y="239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999" name="Freeform 985"/>
            <p:cNvSpPr>
              <a:spLocks noEditPoints="1"/>
            </p:cNvSpPr>
            <p:nvPr/>
          </p:nvSpPr>
          <p:spPr bwMode="auto">
            <a:xfrm>
              <a:off x="3957" y="239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0" name="Freeform 986"/>
            <p:cNvSpPr>
              <a:spLocks noEditPoints="1"/>
            </p:cNvSpPr>
            <p:nvPr/>
          </p:nvSpPr>
          <p:spPr bwMode="auto">
            <a:xfrm>
              <a:off x="3958" y="239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1" name="Freeform 987"/>
            <p:cNvSpPr>
              <a:spLocks noEditPoints="1"/>
            </p:cNvSpPr>
            <p:nvPr/>
          </p:nvSpPr>
          <p:spPr bwMode="auto">
            <a:xfrm>
              <a:off x="3958" y="239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2" name="Freeform 988"/>
            <p:cNvSpPr>
              <a:spLocks noEditPoints="1"/>
            </p:cNvSpPr>
            <p:nvPr/>
          </p:nvSpPr>
          <p:spPr bwMode="auto">
            <a:xfrm>
              <a:off x="3958" y="239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3" name="Freeform 989"/>
            <p:cNvSpPr>
              <a:spLocks noEditPoints="1"/>
            </p:cNvSpPr>
            <p:nvPr/>
          </p:nvSpPr>
          <p:spPr bwMode="auto">
            <a:xfrm>
              <a:off x="3958" y="239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4" name="Freeform 990"/>
            <p:cNvSpPr>
              <a:spLocks noEditPoints="1"/>
            </p:cNvSpPr>
            <p:nvPr/>
          </p:nvSpPr>
          <p:spPr bwMode="auto">
            <a:xfrm>
              <a:off x="3958" y="239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5" name="Freeform 991"/>
            <p:cNvSpPr>
              <a:spLocks noEditPoints="1"/>
            </p:cNvSpPr>
            <p:nvPr/>
          </p:nvSpPr>
          <p:spPr bwMode="auto">
            <a:xfrm>
              <a:off x="3958" y="239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6" name="Freeform 992"/>
            <p:cNvSpPr>
              <a:spLocks noEditPoints="1"/>
            </p:cNvSpPr>
            <p:nvPr/>
          </p:nvSpPr>
          <p:spPr bwMode="auto">
            <a:xfrm>
              <a:off x="3959" y="239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7" name="Freeform 993"/>
            <p:cNvSpPr>
              <a:spLocks noEditPoints="1"/>
            </p:cNvSpPr>
            <p:nvPr/>
          </p:nvSpPr>
          <p:spPr bwMode="auto">
            <a:xfrm>
              <a:off x="3959" y="239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8" name="Freeform 994"/>
            <p:cNvSpPr>
              <a:spLocks noEditPoints="1"/>
            </p:cNvSpPr>
            <p:nvPr/>
          </p:nvSpPr>
          <p:spPr bwMode="auto">
            <a:xfrm>
              <a:off x="3959" y="239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09" name="Freeform 995"/>
            <p:cNvSpPr>
              <a:spLocks/>
            </p:cNvSpPr>
            <p:nvPr/>
          </p:nvSpPr>
          <p:spPr bwMode="auto">
            <a:xfrm>
              <a:off x="3956" y="239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010" name="Freeform 996"/>
            <p:cNvSpPr>
              <a:spLocks/>
            </p:cNvSpPr>
            <p:nvPr/>
          </p:nvSpPr>
          <p:spPr bwMode="auto">
            <a:xfrm>
              <a:off x="3955" y="2394"/>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011" name="Line 997"/>
            <p:cNvSpPr>
              <a:spLocks noChangeShapeType="1"/>
            </p:cNvSpPr>
            <p:nvPr/>
          </p:nvSpPr>
          <p:spPr bwMode="auto">
            <a:xfrm>
              <a:off x="3937" y="235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12" name="Line 998"/>
            <p:cNvSpPr>
              <a:spLocks noChangeShapeType="1"/>
            </p:cNvSpPr>
            <p:nvPr/>
          </p:nvSpPr>
          <p:spPr bwMode="auto">
            <a:xfrm>
              <a:off x="4421" y="235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13" name="Line 999"/>
            <p:cNvSpPr>
              <a:spLocks noChangeShapeType="1"/>
            </p:cNvSpPr>
            <p:nvPr/>
          </p:nvSpPr>
          <p:spPr bwMode="auto">
            <a:xfrm flipH="1">
              <a:off x="4001" y="239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14" name="Freeform 1000"/>
            <p:cNvSpPr>
              <a:spLocks/>
            </p:cNvSpPr>
            <p:nvPr/>
          </p:nvSpPr>
          <p:spPr bwMode="auto">
            <a:xfrm>
              <a:off x="3993" y="2395"/>
              <a:ext cx="21" cy="1"/>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15" name="Line 1001"/>
            <p:cNvSpPr>
              <a:spLocks noChangeShapeType="1"/>
            </p:cNvSpPr>
            <p:nvPr/>
          </p:nvSpPr>
          <p:spPr bwMode="auto">
            <a:xfrm>
              <a:off x="3999" y="23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16" name="Line 1002"/>
            <p:cNvSpPr>
              <a:spLocks noChangeShapeType="1"/>
            </p:cNvSpPr>
            <p:nvPr/>
          </p:nvSpPr>
          <p:spPr bwMode="auto">
            <a:xfrm>
              <a:off x="4001" y="23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17" name="Line 1003"/>
            <p:cNvSpPr>
              <a:spLocks noChangeShapeType="1"/>
            </p:cNvSpPr>
            <p:nvPr/>
          </p:nvSpPr>
          <p:spPr bwMode="auto">
            <a:xfrm>
              <a:off x="3993" y="23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18" name="Line 1004"/>
            <p:cNvSpPr>
              <a:spLocks noChangeShapeType="1"/>
            </p:cNvSpPr>
            <p:nvPr/>
          </p:nvSpPr>
          <p:spPr bwMode="auto">
            <a:xfrm flipH="1">
              <a:off x="3993" y="2395"/>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19" name="Line 1005"/>
            <p:cNvSpPr>
              <a:spLocks noChangeShapeType="1"/>
            </p:cNvSpPr>
            <p:nvPr/>
          </p:nvSpPr>
          <p:spPr bwMode="auto">
            <a:xfrm flipH="1">
              <a:off x="4009" y="239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20" name="Line 1006"/>
            <p:cNvSpPr>
              <a:spLocks noChangeShapeType="1"/>
            </p:cNvSpPr>
            <p:nvPr/>
          </p:nvSpPr>
          <p:spPr bwMode="auto">
            <a:xfrm>
              <a:off x="4006" y="23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21" name="Line 1007"/>
            <p:cNvSpPr>
              <a:spLocks noChangeShapeType="1"/>
            </p:cNvSpPr>
            <p:nvPr/>
          </p:nvSpPr>
          <p:spPr bwMode="auto">
            <a:xfrm>
              <a:off x="4009" y="23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22" name="Line 1008"/>
            <p:cNvSpPr>
              <a:spLocks noChangeShapeType="1"/>
            </p:cNvSpPr>
            <p:nvPr/>
          </p:nvSpPr>
          <p:spPr bwMode="auto">
            <a:xfrm>
              <a:off x="4014" y="23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7023" name="Group 1009"/>
            <p:cNvGrpSpPr>
              <a:grpSpLocks/>
            </p:cNvGrpSpPr>
            <p:nvPr/>
          </p:nvGrpSpPr>
          <p:grpSpPr bwMode="auto">
            <a:xfrm>
              <a:off x="4236" y="2380"/>
              <a:ext cx="40" cy="28"/>
              <a:chOff x="3247" y="1303"/>
              <a:chExt cx="414" cy="322"/>
            </a:xfrm>
          </p:grpSpPr>
          <p:sp>
            <p:nvSpPr>
              <p:cNvPr id="69352" name="Rectangle 1010"/>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53" name="Rectangle 1011"/>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54" name="Line 1012"/>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55" name="Line 1013"/>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56" name="Line 1014"/>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57" name="Line 1015"/>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58" name="Line 1016"/>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59" name="Line 1017"/>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0" name="Line 1018"/>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1" name="Line 1019"/>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2" name="Line 1020"/>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3" name="Line 1021"/>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4" name="Line 1022"/>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5" name="Line 1023"/>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6" name="Line 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7" name="Line 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8" name="Line 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69" name="Line 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0" name="Line 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1" name="Line 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2" name="Line 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3" name="Line 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4" name="Line 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5" name="Line 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6" name="Line 1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7" name="Line 1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8" name="Line 1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79" name="Line 1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024" name="Group 14"/>
            <p:cNvGrpSpPr>
              <a:grpSpLocks/>
            </p:cNvGrpSpPr>
            <p:nvPr/>
          </p:nvGrpSpPr>
          <p:grpSpPr bwMode="auto">
            <a:xfrm>
              <a:off x="4360" y="2381"/>
              <a:ext cx="41" cy="27"/>
              <a:chOff x="4776" y="1303"/>
              <a:chExt cx="413" cy="322"/>
            </a:xfrm>
          </p:grpSpPr>
          <p:sp>
            <p:nvSpPr>
              <p:cNvPr id="69324" name="Rectangle 15"/>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25" name="Rectangle 16"/>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326" name="Line 17"/>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27" name="Line 18"/>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28" name="Line 19"/>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29" name="Line 20"/>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0" name="Line 21"/>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1" name="Line 22"/>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2" name="Line 23"/>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3" name="Line 24"/>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4" name="Line 25"/>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5" name="Line 26"/>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6" name="Line 27"/>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7" name="Line 28"/>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8" name="Line 29"/>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39" name="Line 30"/>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0" name="Line 31"/>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1" name="Line 32"/>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2" name="Line 33"/>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3" name="Line 34"/>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4" name="Line 35"/>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5" name="Line 36"/>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6" name="Line 37"/>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7" name="Line 38"/>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8" name="Line 39"/>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49" name="Line 40"/>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50" name="Line 41"/>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51" name="Line 42"/>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025" name="Line 43"/>
            <p:cNvSpPr>
              <a:spLocks noChangeShapeType="1"/>
            </p:cNvSpPr>
            <p:nvPr/>
          </p:nvSpPr>
          <p:spPr bwMode="auto">
            <a:xfrm>
              <a:off x="3958" y="2372"/>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26" name="Line 44"/>
            <p:cNvSpPr>
              <a:spLocks noChangeShapeType="1"/>
            </p:cNvSpPr>
            <p:nvPr/>
          </p:nvSpPr>
          <p:spPr bwMode="auto">
            <a:xfrm flipH="1">
              <a:off x="3958" y="2372"/>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27" name="Rectangle 45"/>
            <p:cNvSpPr>
              <a:spLocks noChangeArrowheads="1"/>
            </p:cNvSpPr>
            <p:nvPr/>
          </p:nvSpPr>
          <p:spPr bwMode="auto">
            <a:xfrm>
              <a:off x="4044" y="2402"/>
              <a:ext cx="34" cy="11"/>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028" name="Rectangle 46"/>
            <p:cNvSpPr>
              <a:spLocks noChangeArrowheads="1"/>
            </p:cNvSpPr>
            <p:nvPr/>
          </p:nvSpPr>
          <p:spPr bwMode="auto">
            <a:xfrm>
              <a:off x="4046" y="2403"/>
              <a:ext cx="30" cy="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029" name="Freeform 47"/>
            <p:cNvSpPr>
              <a:spLocks/>
            </p:cNvSpPr>
            <p:nvPr/>
          </p:nvSpPr>
          <p:spPr bwMode="auto">
            <a:xfrm>
              <a:off x="4048" y="240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0" name="Freeform 48"/>
            <p:cNvSpPr>
              <a:spLocks/>
            </p:cNvSpPr>
            <p:nvPr/>
          </p:nvSpPr>
          <p:spPr bwMode="auto">
            <a:xfrm>
              <a:off x="4048" y="240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1" name="Freeform 49"/>
            <p:cNvSpPr>
              <a:spLocks/>
            </p:cNvSpPr>
            <p:nvPr/>
          </p:nvSpPr>
          <p:spPr bwMode="auto">
            <a:xfrm>
              <a:off x="4054" y="24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2" name="Freeform 50"/>
            <p:cNvSpPr>
              <a:spLocks/>
            </p:cNvSpPr>
            <p:nvPr/>
          </p:nvSpPr>
          <p:spPr bwMode="auto">
            <a:xfrm>
              <a:off x="4054" y="24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3" name="Freeform 51"/>
            <p:cNvSpPr>
              <a:spLocks/>
            </p:cNvSpPr>
            <p:nvPr/>
          </p:nvSpPr>
          <p:spPr bwMode="auto">
            <a:xfrm>
              <a:off x="4060" y="24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4" name="Freeform 52"/>
            <p:cNvSpPr>
              <a:spLocks/>
            </p:cNvSpPr>
            <p:nvPr/>
          </p:nvSpPr>
          <p:spPr bwMode="auto">
            <a:xfrm>
              <a:off x="4060" y="24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5" name="Freeform 53"/>
            <p:cNvSpPr>
              <a:spLocks/>
            </p:cNvSpPr>
            <p:nvPr/>
          </p:nvSpPr>
          <p:spPr bwMode="auto">
            <a:xfrm>
              <a:off x="4065" y="240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6" name="Freeform 54"/>
            <p:cNvSpPr>
              <a:spLocks/>
            </p:cNvSpPr>
            <p:nvPr/>
          </p:nvSpPr>
          <p:spPr bwMode="auto">
            <a:xfrm>
              <a:off x="4065" y="240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7" name="Freeform 55"/>
            <p:cNvSpPr>
              <a:spLocks/>
            </p:cNvSpPr>
            <p:nvPr/>
          </p:nvSpPr>
          <p:spPr bwMode="auto">
            <a:xfrm>
              <a:off x="4071" y="24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038" name="Freeform 56"/>
            <p:cNvSpPr>
              <a:spLocks/>
            </p:cNvSpPr>
            <p:nvPr/>
          </p:nvSpPr>
          <p:spPr bwMode="auto">
            <a:xfrm>
              <a:off x="4071" y="24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7039" name="Group 57"/>
            <p:cNvGrpSpPr>
              <a:grpSpLocks/>
            </p:cNvGrpSpPr>
            <p:nvPr/>
          </p:nvGrpSpPr>
          <p:grpSpPr bwMode="auto">
            <a:xfrm>
              <a:off x="3980" y="2363"/>
              <a:ext cx="28" cy="18"/>
              <a:chOff x="871" y="3203"/>
              <a:chExt cx="283" cy="205"/>
            </a:xfrm>
          </p:grpSpPr>
          <p:sp>
            <p:nvSpPr>
              <p:cNvPr id="69284" name="Line 58"/>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5" name="Line 59"/>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6" name="Line 60"/>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7" name="Line 61"/>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8" name="Line 62"/>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9" name="Line 63"/>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0" name="Line 64"/>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1" name="Line 65"/>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2" name="Line 66"/>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3" name="Line 67"/>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4" name="Freeform 68"/>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295" name="Line 69"/>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6" name="Line 70"/>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7" name="Line 71"/>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8" name="Line 72"/>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99" name="Line 73"/>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0" name="Line 74"/>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1" name="Line 75"/>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2" name="Line 76"/>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3" name="Line 77"/>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4" name="Line 78"/>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5" name="Line 79"/>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6" name="Line 80"/>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7" name="Line 81"/>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8" name="Line 82"/>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09" name="Freeform 83"/>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10" name="Freeform 84"/>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11" name="Freeform 85"/>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12" name="Freeform 86"/>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13" name="Line 87"/>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14" name="Line 88"/>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15" name="Freeform 89"/>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16" name="Freeform 90"/>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17" name="Line 91"/>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18" name="Freeform 92"/>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19" name="Freeform 93"/>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320" name="Line 94"/>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21" name="Line 95"/>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22" name="Line 96"/>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323" name="Freeform 97"/>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7040" name="Group 98"/>
            <p:cNvGrpSpPr>
              <a:grpSpLocks/>
            </p:cNvGrpSpPr>
            <p:nvPr/>
          </p:nvGrpSpPr>
          <p:grpSpPr bwMode="auto">
            <a:xfrm>
              <a:off x="4192" y="2380"/>
              <a:ext cx="41" cy="28"/>
              <a:chOff x="3247" y="1303"/>
              <a:chExt cx="414" cy="322"/>
            </a:xfrm>
          </p:grpSpPr>
          <p:sp>
            <p:nvSpPr>
              <p:cNvPr id="69256" name="Rectangle 99"/>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257" name="Rectangle 100"/>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258" name="Line 101"/>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59" name="Line 102"/>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0" name="Line 103"/>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1" name="Line 104"/>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2" name="Line 105"/>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3" name="Line 106"/>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4" name="Line 107"/>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5" name="Line 108"/>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6" name="Line 109"/>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7" name="Line 110"/>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8" name="Line 111"/>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69" name="Line 112"/>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0" name="Line 113"/>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1" name="Line 114"/>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2" name="Line 115"/>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3" name="Line 116"/>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4" name="Line 117"/>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5" name="Line 118"/>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6" name="Line 119"/>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7" name="Line 120"/>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8" name="Line 121"/>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79" name="Line 122"/>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0" name="Line 123"/>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1" name="Line 124"/>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2" name="Line 125"/>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83" name="Line 126"/>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041" name="Group 127"/>
            <p:cNvGrpSpPr>
              <a:grpSpLocks/>
            </p:cNvGrpSpPr>
            <p:nvPr/>
          </p:nvGrpSpPr>
          <p:grpSpPr bwMode="auto">
            <a:xfrm>
              <a:off x="4315" y="2381"/>
              <a:ext cx="41" cy="27"/>
              <a:chOff x="4776" y="1303"/>
              <a:chExt cx="413" cy="322"/>
            </a:xfrm>
          </p:grpSpPr>
          <p:sp>
            <p:nvSpPr>
              <p:cNvPr id="69228" name="Rectangle 128"/>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229" name="Rectangle 129"/>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230" name="Line 130"/>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1" name="Line 131"/>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2" name="Line 132"/>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3" name="Line 133"/>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4" name="Line 134"/>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5" name="Line 135"/>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6" name="Line 136"/>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7" name="Line 137"/>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8" name="Line 138"/>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39" name="Line 139"/>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0" name="Line 140"/>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1" name="Line 141"/>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2" name="Line 142"/>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3" name="Line 143"/>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4" name="Line 144"/>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5" name="Line 145"/>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6" name="Line 146"/>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7" name="Line 147"/>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8" name="Line 148"/>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49" name="Line 149"/>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50" name="Line 150"/>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51" name="Line 151"/>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52" name="Line 152"/>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53" name="Line 153"/>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54" name="Line 154"/>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55" name="Line 155"/>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042" name="Group 156"/>
            <p:cNvGrpSpPr>
              <a:grpSpLocks/>
            </p:cNvGrpSpPr>
            <p:nvPr/>
          </p:nvGrpSpPr>
          <p:grpSpPr bwMode="auto">
            <a:xfrm>
              <a:off x="4148" y="2380"/>
              <a:ext cx="41" cy="28"/>
              <a:chOff x="3247" y="1303"/>
              <a:chExt cx="414" cy="322"/>
            </a:xfrm>
          </p:grpSpPr>
          <p:sp>
            <p:nvSpPr>
              <p:cNvPr id="69200" name="Rectangle 15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201" name="Rectangle 15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202" name="Line 15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03" name="Line 16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04" name="Line 16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05" name="Line 16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06" name="Line 16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07" name="Line 16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08" name="Line 16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09" name="Line 16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0" name="Line 16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1" name="Line 16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2" name="Line 16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3" name="Line 17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4" name="Line 17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5" name="Line 17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6" name="Line 17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7" name="Line 17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8" name="Line 17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19" name="Line 17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0" name="Line 17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1" name="Line 17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2" name="Line 17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3" name="Line 18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4" name="Line 18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5" name="Line 18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6" name="Line 18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7" name="Line 18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043" name="Group 185"/>
            <p:cNvGrpSpPr>
              <a:grpSpLocks/>
            </p:cNvGrpSpPr>
            <p:nvPr/>
          </p:nvGrpSpPr>
          <p:grpSpPr bwMode="auto">
            <a:xfrm>
              <a:off x="4104" y="2380"/>
              <a:ext cx="41" cy="28"/>
              <a:chOff x="3247" y="1303"/>
              <a:chExt cx="414" cy="322"/>
            </a:xfrm>
          </p:grpSpPr>
          <p:sp>
            <p:nvSpPr>
              <p:cNvPr id="69172" name="Rectangle 186"/>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73" name="Rectangle 187"/>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74" name="Line 188"/>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75" name="Line 189"/>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76" name="Line 190"/>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77" name="Line 191"/>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78" name="Line 192"/>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79" name="Line 193"/>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0" name="Line 194"/>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1" name="Line 195"/>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2" name="Line 196"/>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3" name="Line 197"/>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4" name="Line 198"/>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5" name="Line 199"/>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6" name="Line 20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7" name="Line 20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8" name="Line 20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89" name="Line 20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0" name="Line 20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1" name="Line 20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2" name="Line 20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3" name="Line 20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4" name="Line 20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5" name="Line 20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6" name="Line 21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7" name="Line 21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8" name="Line 21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99" name="Line 21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044" name="Group 214"/>
            <p:cNvGrpSpPr>
              <a:grpSpLocks/>
            </p:cNvGrpSpPr>
            <p:nvPr/>
          </p:nvGrpSpPr>
          <p:grpSpPr bwMode="auto">
            <a:xfrm>
              <a:off x="3972" y="2397"/>
              <a:ext cx="67" cy="16"/>
              <a:chOff x="2612" y="2322"/>
              <a:chExt cx="493" cy="131"/>
            </a:xfrm>
          </p:grpSpPr>
          <p:sp>
            <p:nvSpPr>
              <p:cNvPr id="69128" name="Rectangle 215"/>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9129" name="Group 216"/>
              <p:cNvGrpSpPr>
                <a:grpSpLocks/>
              </p:cNvGrpSpPr>
              <p:nvPr/>
            </p:nvGrpSpPr>
            <p:grpSpPr bwMode="auto">
              <a:xfrm>
                <a:off x="2627" y="2411"/>
                <a:ext cx="464" cy="13"/>
                <a:chOff x="2637" y="2205"/>
                <a:chExt cx="464" cy="13"/>
              </a:xfrm>
            </p:grpSpPr>
            <p:sp>
              <p:nvSpPr>
                <p:cNvPr id="69139" name="Freeform 217"/>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40" name="Freeform 218"/>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41" name="Line 219"/>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9142" name="Group 220"/>
                <p:cNvGrpSpPr>
                  <a:grpSpLocks/>
                </p:cNvGrpSpPr>
                <p:nvPr/>
              </p:nvGrpSpPr>
              <p:grpSpPr bwMode="auto">
                <a:xfrm>
                  <a:off x="2703" y="2205"/>
                  <a:ext cx="56" cy="13"/>
                  <a:chOff x="2740" y="2313"/>
                  <a:chExt cx="56" cy="13"/>
                </a:xfrm>
              </p:grpSpPr>
              <p:sp>
                <p:nvSpPr>
                  <p:cNvPr id="69169" name="Freeform 221"/>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70" name="Freeform 222"/>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71" name="Line 223"/>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143" name="Group 224"/>
                <p:cNvGrpSpPr>
                  <a:grpSpLocks/>
                </p:cNvGrpSpPr>
                <p:nvPr/>
              </p:nvGrpSpPr>
              <p:grpSpPr bwMode="auto">
                <a:xfrm>
                  <a:off x="2760" y="2205"/>
                  <a:ext cx="56" cy="13"/>
                  <a:chOff x="2740" y="2313"/>
                  <a:chExt cx="56" cy="13"/>
                </a:xfrm>
              </p:grpSpPr>
              <p:sp>
                <p:nvSpPr>
                  <p:cNvPr id="69166" name="Freeform 225"/>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67" name="Freeform 226"/>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68" name="Line 227"/>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144" name="Group 228"/>
                <p:cNvGrpSpPr>
                  <a:grpSpLocks/>
                </p:cNvGrpSpPr>
                <p:nvPr/>
              </p:nvGrpSpPr>
              <p:grpSpPr bwMode="auto">
                <a:xfrm>
                  <a:off x="2817" y="2205"/>
                  <a:ext cx="56" cy="13"/>
                  <a:chOff x="2740" y="2313"/>
                  <a:chExt cx="56" cy="13"/>
                </a:xfrm>
              </p:grpSpPr>
              <p:sp>
                <p:nvSpPr>
                  <p:cNvPr id="69163" name="Freeform 229"/>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64" name="Freeform 230"/>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65" name="Line 231"/>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145" name="Group 232"/>
                <p:cNvGrpSpPr>
                  <a:grpSpLocks/>
                </p:cNvGrpSpPr>
                <p:nvPr/>
              </p:nvGrpSpPr>
              <p:grpSpPr bwMode="auto">
                <a:xfrm>
                  <a:off x="2874" y="2205"/>
                  <a:ext cx="56" cy="13"/>
                  <a:chOff x="2740" y="2313"/>
                  <a:chExt cx="56" cy="13"/>
                </a:xfrm>
              </p:grpSpPr>
              <p:sp>
                <p:nvSpPr>
                  <p:cNvPr id="69160" name="Freeform 233"/>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61" name="Freeform 234"/>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62" name="Line 235"/>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146" name="Group 236"/>
                <p:cNvGrpSpPr>
                  <a:grpSpLocks/>
                </p:cNvGrpSpPr>
                <p:nvPr/>
              </p:nvGrpSpPr>
              <p:grpSpPr bwMode="auto">
                <a:xfrm>
                  <a:off x="2931" y="2205"/>
                  <a:ext cx="56" cy="13"/>
                  <a:chOff x="2740" y="2313"/>
                  <a:chExt cx="56" cy="13"/>
                </a:xfrm>
              </p:grpSpPr>
              <p:sp>
                <p:nvSpPr>
                  <p:cNvPr id="69157" name="Freeform 237"/>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58" name="Freeform 238"/>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59" name="Line 239"/>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147" name="Group 240"/>
                <p:cNvGrpSpPr>
                  <a:grpSpLocks/>
                </p:cNvGrpSpPr>
                <p:nvPr/>
              </p:nvGrpSpPr>
              <p:grpSpPr bwMode="auto">
                <a:xfrm>
                  <a:off x="2988" y="2205"/>
                  <a:ext cx="56" cy="13"/>
                  <a:chOff x="2740" y="2313"/>
                  <a:chExt cx="56" cy="13"/>
                </a:xfrm>
              </p:grpSpPr>
              <p:sp>
                <p:nvSpPr>
                  <p:cNvPr id="69154" name="Freeform 241"/>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55" name="Freeform 242"/>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56" name="Line 243"/>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9148" name="Group 244"/>
                <p:cNvGrpSpPr>
                  <a:grpSpLocks/>
                </p:cNvGrpSpPr>
                <p:nvPr/>
              </p:nvGrpSpPr>
              <p:grpSpPr bwMode="auto">
                <a:xfrm>
                  <a:off x="3045" y="2205"/>
                  <a:ext cx="56" cy="13"/>
                  <a:chOff x="2740" y="2313"/>
                  <a:chExt cx="56" cy="13"/>
                </a:xfrm>
              </p:grpSpPr>
              <p:sp>
                <p:nvSpPr>
                  <p:cNvPr id="69151" name="Freeform 245"/>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52" name="Freeform 246"/>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9153" name="Line 247"/>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9149" name="Line 248"/>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9150" name="Freeform 249"/>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9130" name="Freeform 250"/>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9131" name="Oval 251"/>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32" name="Oval 252"/>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33" name="Oval 253"/>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34" name="Oval 254"/>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35" name="Oval 255"/>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36" name="Oval 256"/>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37" name="Oval 257"/>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38" name="Oval 258"/>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7045" name="Rectangle 260" descr="Parchment"/>
            <p:cNvSpPr>
              <a:spLocks noChangeArrowheads="1"/>
            </p:cNvSpPr>
            <p:nvPr/>
          </p:nvSpPr>
          <p:spPr bwMode="auto">
            <a:xfrm>
              <a:off x="3945" y="2458"/>
              <a:ext cx="468" cy="61"/>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046" name="Line 261"/>
            <p:cNvSpPr>
              <a:spLocks noChangeShapeType="1"/>
            </p:cNvSpPr>
            <p:nvPr/>
          </p:nvSpPr>
          <p:spPr bwMode="auto">
            <a:xfrm>
              <a:off x="3937" y="2523"/>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47" name="Line 262"/>
            <p:cNvSpPr>
              <a:spLocks noChangeShapeType="1"/>
            </p:cNvSpPr>
            <p:nvPr/>
          </p:nvSpPr>
          <p:spPr bwMode="auto">
            <a:xfrm>
              <a:off x="3942" y="2454"/>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48" name="Line 263"/>
            <p:cNvSpPr>
              <a:spLocks noChangeShapeType="1"/>
            </p:cNvSpPr>
            <p:nvPr/>
          </p:nvSpPr>
          <p:spPr bwMode="auto">
            <a:xfrm>
              <a:off x="3941" y="245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49" name="Line 264"/>
            <p:cNvSpPr>
              <a:spLocks noChangeShapeType="1"/>
            </p:cNvSpPr>
            <p:nvPr/>
          </p:nvSpPr>
          <p:spPr bwMode="auto">
            <a:xfrm>
              <a:off x="3941" y="2450"/>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50" name="Line 265"/>
            <p:cNvSpPr>
              <a:spLocks noChangeShapeType="1"/>
            </p:cNvSpPr>
            <p:nvPr/>
          </p:nvSpPr>
          <p:spPr bwMode="auto">
            <a:xfrm flipV="1">
              <a:off x="4417" y="245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51" name="Line 266"/>
            <p:cNvSpPr>
              <a:spLocks noChangeShapeType="1"/>
            </p:cNvSpPr>
            <p:nvPr/>
          </p:nvSpPr>
          <p:spPr bwMode="auto">
            <a:xfrm flipV="1">
              <a:off x="4416" y="245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52" name="Line 267"/>
            <p:cNvSpPr>
              <a:spLocks noChangeShapeType="1"/>
            </p:cNvSpPr>
            <p:nvPr/>
          </p:nvSpPr>
          <p:spPr bwMode="auto">
            <a:xfrm>
              <a:off x="3941" y="245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53" name="Line 268"/>
            <p:cNvSpPr>
              <a:spLocks noChangeShapeType="1"/>
            </p:cNvSpPr>
            <p:nvPr/>
          </p:nvSpPr>
          <p:spPr bwMode="auto">
            <a:xfrm flipH="1">
              <a:off x="3937" y="245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54" name="Line 269"/>
            <p:cNvSpPr>
              <a:spLocks noChangeShapeType="1"/>
            </p:cNvSpPr>
            <p:nvPr/>
          </p:nvSpPr>
          <p:spPr bwMode="auto">
            <a:xfrm flipH="1" flipV="1">
              <a:off x="3940" y="2454"/>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55" name="Line 270"/>
            <p:cNvSpPr>
              <a:spLocks noChangeShapeType="1"/>
            </p:cNvSpPr>
            <p:nvPr/>
          </p:nvSpPr>
          <p:spPr bwMode="auto">
            <a:xfrm flipH="1">
              <a:off x="4418" y="245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56" name="Line 271"/>
            <p:cNvSpPr>
              <a:spLocks noChangeShapeType="1"/>
            </p:cNvSpPr>
            <p:nvPr/>
          </p:nvSpPr>
          <p:spPr bwMode="auto">
            <a:xfrm flipH="1">
              <a:off x="4417" y="2454"/>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57" name="Freeform 272"/>
            <p:cNvSpPr>
              <a:spLocks/>
            </p:cNvSpPr>
            <p:nvPr/>
          </p:nvSpPr>
          <p:spPr bwMode="auto">
            <a:xfrm>
              <a:off x="3939" y="2452"/>
              <a:ext cx="2" cy="2"/>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058" name="Freeform 273"/>
            <p:cNvSpPr>
              <a:spLocks/>
            </p:cNvSpPr>
            <p:nvPr/>
          </p:nvSpPr>
          <p:spPr bwMode="auto">
            <a:xfrm>
              <a:off x="3937" y="2450"/>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059" name="Freeform 274"/>
            <p:cNvSpPr>
              <a:spLocks/>
            </p:cNvSpPr>
            <p:nvPr/>
          </p:nvSpPr>
          <p:spPr bwMode="auto">
            <a:xfrm>
              <a:off x="4417" y="2450"/>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060" name="Freeform 275"/>
            <p:cNvSpPr>
              <a:spLocks/>
            </p:cNvSpPr>
            <p:nvPr/>
          </p:nvSpPr>
          <p:spPr bwMode="auto">
            <a:xfrm>
              <a:off x="4417" y="2452"/>
              <a:ext cx="2" cy="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061" name="Line 276"/>
            <p:cNvSpPr>
              <a:spLocks noChangeShapeType="1"/>
            </p:cNvSpPr>
            <p:nvPr/>
          </p:nvSpPr>
          <p:spPr bwMode="auto">
            <a:xfrm flipV="1">
              <a:off x="3941" y="245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62" name="Line 277"/>
            <p:cNvSpPr>
              <a:spLocks noChangeShapeType="1"/>
            </p:cNvSpPr>
            <p:nvPr/>
          </p:nvSpPr>
          <p:spPr bwMode="auto">
            <a:xfrm>
              <a:off x="3942" y="2454"/>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63" name="Line 278"/>
            <p:cNvSpPr>
              <a:spLocks noChangeShapeType="1"/>
            </p:cNvSpPr>
            <p:nvPr/>
          </p:nvSpPr>
          <p:spPr bwMode="auto">
            <a:xfrm>
              <a:off x="4417" y="245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64" name="Line 279"/>
            <p:cNvSpPr>
              <a:spLocks noChangeShapeType="1"/>
            </p:cNvSpPr>
            <p:nvPr/>
          </p:nvSpPr>
          <p:spPr bwMode="auto">
            <a:xfrm>
              <a:off x="3944" y="2457"/>
              <a:ext cx="0" cy="6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65" name="Line 280"/>
            <p:cNvSpPr>
              <a:spLocks noChangeShapeType="1"/>
            </p:cNvSpPr>
            <p:nvPr/>
          </p:nvSpPr>
          <p:spPr bwMode="auto">
            <a:xfrm flipH="1">
              <a:off x="3945" y="2456"/>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66" name="Line 281"/>
            <p:cNvSpPr>
              <a:spLocks noChangeShapeType="1"/>
            </p:cNvSpPr>
            <p:nvPr/>
          </p:nvSpPr>
          <p:spPr bwMode="auto">
            <a:xfrm flipV="1">
              <a:off x="4414" y="2456"/>
              <a:ext cx="1"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67" name="Line 282"/>
            <p:cNvSpPr>
              <a:spLocks noChangeShapeType="1"/>
            </p:cNvSpPr>
            <p:nvPr/>
          </p:nvSpPr>
          <p:spPr bwMode="auto">
            <a:xfrm>
              <a:off x="3945" y="245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68" name="Line 283"/>
            <p:cNvSpPr>
              <a:spLocks noChangeShapeType="1"/>
            </p:cNvSpPr>
            <p:nvPr/>
          </p:nvSpPr>
          <p:spPr bwMode="auto">
            <a:xfrm flipV="1">
              <a:off x="4413" y="245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069" name="Freeform 284"/>
            <p:cNvSpPr>
              <a:spLocks noEditPoints="1"/>
            </p:cNvSpPr>
            <p:nvPr/>
          </p:nvSpPr>
          <p:spPr bwMode="auto">
            <a:xfrm>
              <a:off x="3956" y="249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0" name="Freeform 285"/>
            <p:cNvSpPr>
              <a:spLocks noEditPoints="1"/>
            </p:cNvSpPr>
            <p:nvPr/>
          </p:nvSpPr>
          <p:spPr bwMode="auto">
            <a:xfrm>
              <a:off x="3956" y="249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1" name="Freeform 286"/>
            <p:cNvSpPr>
              <a:spLocks noEditPoints="1"/>
            </p:cNvSpPr>
            <p:nvPr/>
          </p:nvSpPr>
          <p:spPr bwMode="auto">
            <a:xfrm>
              <a:off x="3957" y="249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2" name="Freeform 287"/>
            <p:cNvSpPr>
              <a:spLocks noEditPoints="1"/>
            </p:cNvSpPr>
            <p:nvPr/>
          </p:nvSpPr>
          <p:spPr bwMode="auto">
            <a:xfrm>
              <a:off x="3957" y="249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3" name="Freeform 288"/>
            <p:cNvSpPr>
              <a:spLocks noEditPoints="1"/>
            </p:cNvSpPr>
            <p:nvPr/>
          </p:nvSpPr>
          <p:spPr bwMode="auto">
            <a:xfrm>
              <a:off x="3957" y="249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4" name="Freeform 289"/>
            <p:cNvSpPr>
              <a:spLocks noEditPoints="1"/>
            </p:cNvSpPr>
            <p:nvPr/>
          </p:nvSpPr>
          <p:spPr bwMode="auto">
            <a:xfrm>
              <a:off x="3957" y="249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5" name="Freeform 290"/>
            <p:cNvSpPr>
              <a:spLocks noEditPoints="1"/>
            </p:cNvSpPr>
            <p:nvPr/>
          </p:nvSpPr>
          <p:spPr bwMode="auto">
            <a:xfrm>
              <a:off x="3957" y="249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6" name="Freeform 291"/>
            <p:cNvSpPr>
              <a:spLocks noEditPoints="1"/>
            </p:cNvSpPr>
            <p:nvPr/>
          </p:nvSpPr>
          <p:spPr bwMode="auto">
            <a:xfrm>
              <a:off x="3957" y="249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7" name="Freeform 292"/>
            <p:cNvSpPr>
              <a:spLocks noEditPoints="1"/>
            </p:cNvSpPr>
            <p:nvPr/>
          </p:nvSpPr>
          <p:spPr bwMode="auto">
            <a:xfrm>
              <a:off x="3958" y="249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8" name="Freeform 293"/>
            <p:cNvSpPr>
              <a:spLocks noEditPoints="1"/>
            </p:cNvSpPr>
            <p:nvPr/>
          </p:nvSpPr>
          <p:spPr bwMode="auto">
            <a:xfrm>
              <a:off x="3958" y="249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79" name="Freeform 294"/>
            <p:cNvSpPr>
              <a:spLocks noEditPoints="1"/>
            </p:cNvSpPr>
            <p:nvPr/>
          </p:nvSpPr>
          <p:spPr bwMode="auto">
            <a:xfrm>
              <a:off x="3958" y="249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0" name="Freeform 295"/>
            <p:cNvSpPr>
              <a:spLocks noEditPoints="1"/>
            </p:cNvSpPr>
            <p:nvPr/>
          </p:nvSpPr>
          <p:spPr bwMode="auto">
            <a:xfrm>
              <a:off x="3958" y="249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1" name="Freeform 296"/>
            <p:cNvSpPr>
              <a:spLocks noEditPoints="1"/>
            </p:cNvSpPr>
            <p:nvPr/>
          </p:nvSpPr>
          <p:spPr bwMode="auto">
            <a:xfrm>
              <a:off x="3958" y="249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2" name="Freeform 297"/>
            <p:cNvSpPr>
              <a:spLocks noEditPoints="1"/>
            </p:cNvSpPr>
            <p:nvPr/>
          </p:nvSpPr>
          <p:spPr bwMode="auto">
            <a:xfrm>
              <a:off x="3958" y="249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3" name="Freeform 298"/>
            <p:cNvSpPr>
              <a:spLocks noEditPoints="1"/>
            </p:cNvSpPr>
            <p:nvPr/>
          </p:nvSpPr>
          <p:spPr bwMode="auto">
            <a:xfrm>
              <a:off x="3959" y="249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4" name="Freeform 299"/>
            <p:cNvSpPr>
              <a:spLocks noEditPoints="1"/>
            </p:cNvSpPr>
            <p:nvPr/>
          </p:nvSpPr>
          <p:spPr bwMode="auto">
            <a:xfrm>
              <a:off x="3959" y="249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5" name="Freeform 300"/>
            <p:cNvSpPr>
              <a:spLocks noEditPoints="1"/>
            </p:cNvSpPr>
            <p:nvPr/>
          </p:nvSpPr>
          <p:spPr bwMode="auto">
            <a:xfrm>
              <a:off x="3959" y="249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6" name="Freeform 301"/>
            <p:cNvSpPr>
              <a:spLocks/>
            </p:cNvSpPr>
            <p:nvPr/>
          </p:nvSpPr>
          <p:spPr bwMode="auto">
            <a:xfrm>
              <a:off x="3956" y="249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7" name="Freeform 302"/>
            <p:cNvSpPr>
              <a:spLocks noEditPoints="1"/>
            </p:cNvSpPr>
            <p:nvPr/>
          </p:nvSpPr>
          <p:spPr bwMode="auto">
            <a:xfrm>
              <a:off x="3956" y="249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8" name="Freeform 303"/>
            <p:cNvSpPr>
              <a:spLocks noEditPoints="1"/>
            </p:cNvSpPr>
            <p:nvPr/>
          </p:nvSpPr>
          <p:spPr bwMode="auto">
            <a:xfrm>
              <a:off x="3956" y="249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89" name="Freeform 304"/>
            <p:cNvSpPr>
              <a:spLocks noEditPoints="1"/>
            </p:cNvSpPr>
            <p:nvPr/>
          </p:nvSpPr>
          <p:spPr bwMode="auto">
            <a:xfrm>
              <a:off x="3957" y="249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0" name="Freeform 305"/>
            <p:cNvSpPr>
              <a:spLocks noEditPoints="1"/>
            </p:cNvSpPr>
            <p:nvPr/>
          </p:nvSpPr>
          <p:spPr bwMode="auto">
            <a:xfrm>
              <a:off x="3957" y="249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1" name="Freeform 306"/>
            <p:cNvSpPr>
              <a:spLocks noEditPoints="1"/>
            </p:cNvSpPr>
            <p:nvPr/>
          </p:nvSpPr>
          <p:spPr bwMode="auto">
            <a:xfrm>
              <a:off x="3957" y="249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2" name="Freeform 307"/>
            <p:cNvSpPr>
              <a:spLocks noEditPoints="1"/>
            </p:cNvSpPr>
            <p:nvPr/>
          </p:nvSpPr>
          <p:spPr bwMode="auto">
            <a:xfrm>
              <a:off x="3957" y="249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3" name="Freeform 308"/>
            <p:cNvSpPr>
              <a:spLocks noEditPoints="1"/>
            </p:cNvSpPr>
            <p:nvPr/>
          </p:nvSpPr>
          <p:spPr bwMode="auto">
            <a:xfrm>
              <a:off x="3957" y="249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4" name="Freeform 309"/>
            <p:cNvSpPr>
              <a:spLocks noEditPoints="1"/>
            </p:cNvSpPr>
            <p:nvPr/>
          </p:nvSpPr>
          <p:spPr bwMode="auto">
            <a:xfrm>
              <a:off x="3957" y="249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5" name="Freeform 310"/>
            <p:cNvSpPr>
              <a:spLocks noEditPoints="1"/>
            </p:cNvSpPr>
            <p:nvPr/>
          </p:nvSpPr>
          <p:spPr bwMode="auto">
            <a:xfrm>
              <a:off x="3958" y="249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6" name="Freeform 311"/>
            <p:cNvSpPr>
              <a:spLocks noEditPoints="1"/>
            </p:cNvSpPr>
            <p:nvPr/>
          </p:nvSpPr>
          <p:spPr bwMode="auto">
            <a:xfrm>
              <a:off x="3958" y="249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7" name="Freeform 312"/>
            <p:cNvSpPr>
              <a:spLocks noEditPoints="1"/>
            </p:cNvSpPr>
            <p:nvPr/>
          </p:nvSpPr>
          <p:spPr bwMode="auto">
            <a:xfrm>
              <a:off x="3958" y="249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8" name="Freeform 313"/>
            <p:cNvSpPr>
              <a:spLocks noEditPoints="1"/>
            </p:cNvSpPr>
            <p:nvPr/>
          </p:nvSpPr>
          <p:spPr bwMode="auto">
            <a:xfrm>
              <a:off x="3958" y="249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099" name="Freeform 314"/>
            <p:cNvSpPr>
              <a:spLocks noEditPoints="1"/>
            </p:cNvSpPr>
            <p:nvPr/>
          </p:nvSpPr>
          <p:spPr bwMode="auto">
            <a:xfrm>
              <a:off x="3958" y="249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00" name="Freeform 315"/>
            <p:cNvSpPr>
              <a:spLocks noEditPoints="1"/>
            </p:cNvSpPr>
            <p:nvPr/>
          </p:nvSpPr>
          <p:spPr bwMode="auto">
            <a:xfrm>
              <a:off x="3958" y="249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01" name="Freeform 316"/>
            <p:cNvSpPr>
              <a:spLocks noEditPoints="1"/>
            </p:cNvSpPr>
            <p:nvPr/>
          </p:nvSpPr>
          <p:spPr bwMode="auto">
            <a:xfrm>
              <a:off x="3959" y="249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02" name="Freeform 317"/>
            <p:cNvSpPr>
              <a:spLocks noEditPoints="1"/>
            </p:cNvSpPr>
            <p:nvPr/>
          </p:nvSpPr>
          <p:spPr bwMode="auto">
            <a:xfrm>
              <a:off x="3959" y="249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03" name="Freeform 318"/>
            <p:cNvSpPr>
              <a:spLocks noEditPoints="1"/>
            </p:cNvSpPr>
            <p:nvPr/>
          </p:nvSpPr>
          <p:spPr bwMode="auto">
            <a:xfrm>
              <a:off x="3959" y="249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04" name="Freeform 319"/>
            <p:cNvSpPr>
              <a:spLocks/>
            </p:cNvSpPr>
            <p:nvPr/>
          </p:nvSpPr>
          <p:spPr bwMode="auto">
            <a:xfrm>
              <a:off x="3956" y="249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105" name="Freeform 320"/>
            <p:cNvSpPr>
              <a:spLocks/>
            </p:cNvSpPr>
            <p:nvPr/>
          </p:nvSpPr>
          <p:spPr bwMode="auto">
            <a:xfrm>
              <a:off x="3955" y="2494"/>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106" name="Line 321"/>
            <p:cNvSpPr>
              <a:spLocks noChangeShapeType="1"/>
            </p:cNvSpPr>
            <p:nvPr/>
          </p:nvSpPr>
          <p:spPr bwMode="auto">
            <a:xfrm>
              <a:off x="3937" y="245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07" name="Line 322"/>
            <p:cNvSpPr>
              <a:spLocks noChangeShapeType="1"/>
            </p:cNvSpPr>
            <p:nvPr/>
          </p:nvSpPr>
          <p:spPr bwMode="auto">
            <a:xfrm>
              <a:off x="4421" y="245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08" name="Line 323"/>
            <p:cNvSpPr>
              <a:spLocks noChangeShapeType="1"/>
            </p:cNvSpPr>
            <p:nvPr/>
          </p:nvSpPr>
          <p:spPr bwMode="auto">
            <a:xfrm flipH="1">
              <a:off x="4001" y="249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09" name="Freeform 324"/>
            <p:cNvSpPr>
              <a:spLocks/>
            </p:cNvSpPr>
            <p:nvPr/>
          </p:nvSpPr>
          <p:spPr bwMode="auto">
            <a:xfrm>
              <a:off x="3993" y="2495"/>
              <a:ext cx="21" cy="1"/>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10" name="Line 325"/>
            <p:cNvSpPr>
              <a:spLocks noChangeShapeType="1"/>
            </p:cNvSpPr>
            <p:nvPr/>
          </p:nvSpPr>
          <p:spPr bwMode="auto">
            <a:xfrm>
              <a:off x="3999" y="24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11" name="Line 326"/>
            <p:cNvSpPr>
              <a:spLocks noChangeShapeType="1"/>
            </p:cNvSpPr>
            <p:nvPr/>
          </p:nvSpPr>
          <p:spPr bwMode="auto">
            <a:xfrm>
              <a:off x="4001" y="24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12" name="Line 327"/>
            <p:cNvSpPr>
              <a:spLocks noChangeShapeType="1"/>
            </p:cNvSpPr>
            <p:nvPr/>
          </p:nvSpPr>
          <p:spPr bwMode="auto">
            <a:xfrm>
              <a:off x="3993" y="24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13" name="Line 328"/>
            <p:cNvSpPr>
              <a:spLocks noChangeShapeType="1"/>
            </p:cNvSpPr>
            <p:nvPr/>
          </p:nvSpPr>
          <p:spPr bwMode="auto">
            <a:xfrm flipH="1">
              <a:off x="3993" y="2495"/>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14" name="Line 329"/>
            <p:cNvSpPr>
              <a:spLocks noChangeShapeType="1"/>
            </p:cNvSpPr>
            <p:nvPr/>
          </p:nvSpPr>
          <p:spPr bwMode="auto">
            <a:xfrm flipH="1">
              <a:off x="4009" y="249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15" name="Line 330"/>
            <p:cNvSpPr>
              <a:spLocks noChangeShapeType="1"/>
            </p:cNvSpPr>
            <p:nvPr/>
          </p:nvSpPr>
          <p:spPr bwMode="auto">
            <a:xfrm>
              <a:off x="4006" y="24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16" name="Line 331"/>
            <p:cNvSpPr>
              <a:spLocks noChangeShapeType="1"/>
            </p:cNvSpPr>
            <p:nvPr/>
          </p:nvSpPr>
          <p:spPr bwMode="auto">
            <a:xfrm>
              <a:off x="4009" y="24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17" name="Line 332"/>
            <p:cNvSpPr>
              <a:spLocks noChangeShapeType="1"/>
            </p:cNvSpPr>
            <p:nvPr/>
          </p:nvSpPr>
          <p:spPr bwMode="auto">
            <a:xfrm>
              <a:off x="4014" y="24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7118" name="Group 333"/>
            <p:cNvGrpSpPr>
              <a:grpSpLocks/>
            </p:cNvGrpSpPr>
            <p:nvPr/>
          </p:nvGrpSpPr>
          <p:grpSpPr bwMode="auto">
            <a:xfrm>
              <a:off x="4236" y="2480"/>
              <a:ext cx="40" cy="28"/>
              <a:chOff x="3247" y="1303"/>
              <a:chExt cx="414" cy="322"/>
            </a:xfrm>
          </p:grpSpPr>
          <p:sp>
            <p:nvSpPr>
              <p:cNvPr id="69100" name="Rectangle 334"/>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01" name="Rectangle 335"/>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102" name="Line 336"/>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03" name="Line 337"/>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04" name="Line 338"/>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05" name="Line 339"/>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06" name="Line 340"/>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07" name="Line 341"/>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08" name="Line 342"/>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09" name="Line 343"/>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0" name="Line 344"/>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1" name="Line 345"/>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2" name="Line 346"/>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3" name="Line 347"/>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4" name="Line 348"/>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5" name="Line 349"/>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6" name="Line 350"/>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7" name="Line 351"/>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8" name="Line 352"/>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19" name="Line 353"/>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20" name="Line 354"/>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21" name="Line 355"/>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22" name="Line 356"/>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23" name="Line 357"/>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24" name="Line 358"/>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25" name="Line 359"/>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26" name="Line 360"/>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127" name="Line 361"/>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119" name="Group 362"/>
            <p:cNvGrpSpPr>
              <a:grpSpLocks/>
            </p:cNvGrpSpPr>
            <p:nvPr/>
          </p:nvGrpSpPr>
          <p:grpSpPr bwMode="auto">
            <a:xfrm>
              <a:off x="4360" y="2481"/>
              <a:ext cx="41" cy="27"/>
              <a:chOff x="4776" y="1303"/>
              <a:chExt cx="413" cy="322"/>
            </a:xfrm>
          </p:grpSpPr>
          <p:sp>
            <p:nvSpPr>
              <p:cNvPr id="69072" name="Rectangle 363"/>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073" name="Rectangle 364"/>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074" name="Line 365"/>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75" name="Line 366"/>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76" name="Line 367"/>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77" name="Line 368"/>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78" name="Line 369"/>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79" name="Line 370"/>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0" name="Line 371"/>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1" name="Line 372"/>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2" name="Line 373"/>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3" name="Line 374"/>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4" name="Line 375"/>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5" name="Line 376"/>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6" name="Line 377"/>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7" name="Line 378"/>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8" name="Line 379"/>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89" name="Line 380"/>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0" name="Line 381"/>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1" name="Line 382"/>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2" name="Line 383"/>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3" name="Line 384"/>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4" name="Line 385"/>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5" name="Line 386"/>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6" name="Line 387"/>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7" name="Line 388"/>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8" name="Line 389"/>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99" name="Line 390"/>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120" name="Line 391"/>
            <p:cNvSpPr>
              <a:spLocks noChangeShapeType="1"/>
            </p:cNvSpPr>
            <p:nvPr/>
          </p:nvSpPr>
          <p:spPr bwMode="auto">
            <a:xfrm>
              <a:off x="3958" y="2472"/>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21" name="Line 392"/>
            <p:cNvSpPr>
              <a:spLocks noChangeShapeType="1"/>
            </p:cNvSpPr>
            <p:nvPr/>
          </p:nvSpPr>
          <p:spPr bwMode="auto">
            <a:xfrm flipH="1">
              <a:off x="3958" y="2472"/>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22" name="Rectangle 393"/>
            <p:cNvSpPr>
              <a:spLocks noChangeArrowheads="1"/>
            </p:cNvSpPr>
            <p:nvPr/>
          </p:nvSpPr>
          <p:spPr bwMode="auto">
            <a:xfrm>
              <a:off x="4044" y="2502"/>
              <a:ext cx="34" cy="11"/>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123" name="Rectangle 394"/>
            <p:cNvSpPr>
              <a:spLocks noChangeArrowheads="1"/>
            </p:cNvSpPr>
            <p:nvPr/>
          </p:nvSpPr>
          <p:spPr bwMode="auto">
            <a:xfrm>
              <a:off x="4046" y="2503"/>
              <a:ext cx="30" cy="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124" name="Freeform 395"/>
            <p:cNvSpPr>
              <a:spLocks/>
            </p:cNvSpPr>
            <p:nvPr/>
          </p:nvSpPr>
          <p:spPr bwMode="auto">
            <a:xfrm>
              <a:off x="4048" y="250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125" name="Freeform 396"/>
            <p:cNvSpPr>
              <a:spLocks/>
            </p:cNvSpPr>
            <p:nvPr/>
          </p:nvSpPr>
          <p:spPr bwMode="auto">
            <a:xfrm>
              <a:off x="4048" y="250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126" name="Freeform 397"/>
            <p:cNvSpPr>
              <a:spLocks/>
            </p:cNvSpPr>
            <p:nvPr/>
          </p:nvSpPr>
          <p:spPr bwMode="auto">
            <a:xfrm>
              <a:off x="4054" y="25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127" name="Freeform 398"/>
            <p:cNvSpPr>
              <a:spLocks/>
            </p:cNvSpPr>
            <p:nvPr/>
          </p:nvSpPr>
          <p:spPr bwMode="auto">
            <a:xfrm>
              <a:off x="4054" y="25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128" name="Freeform 399"/>
            <p:cNvSpPr>
              <a:spLocks/>
            </p:cNvSpPr>
            <p:nvPr/>
          </p:nvSpPr>
          <p:spPr bwMode="auto">
            <a:xfrm>
              <a:off x="4060" y="25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129" name="Freeform 400"/>
            <p:cNvSpPr>
              <a:spLocks/>
            </p:cNvSpPr>
            <p:nvPr/>
          </p:nvSpPr>
          <p:spPr bwMode="auto">
            <a:xfrm>
              <a:off x="4060" y="25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130" name="Freeform 401"/>
            <p:cNvSpPr>
              <a:spLocks/>
            </p:cNvSpPr>
            <p:nvPr/>
          </p:nvSpPr>
          <p:spPr bwMode="auto">
            <a:xfrm>
              <a:off x="4065" y="250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131" name="Freeform 402"/>
            <p:cNvSpPr>
              <a:spLocks/>
            </p:cNvSpPr>
            <p:nvPr/>
          </p:nvSpPr>
          <p:spPr bwMode="auto">
            <a:xfrm>
              <a:off x="4065" y="250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132" name="Freeform 403"/>
            <p:cNvSpPr>
              <a:spLocks/>
            </p:cNvSpPr>
            <p:nvPr/>
          </p:nvSpPr>
          <p:spPr bwMode="auto">
            <a:xfrm>
              <a:off x="4071" y="25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133" name="Freeform 404"/>
            <p:cNvSpPr>
              <a:spLocks/>
            </p:cNvSpPr>
            <p:nvPr/>
          </p:nvSpPr>
          <p:spPr bwMode="auto">
            <a:xfrm>
              <a:off x="4071" y="25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7134" name="Group 405"/>
            <p:cNvGrpSpPr>
              <a:grpSpLocks/>
            </p:cNvGrpSpPr>
            <p:nvPr/>
          </p:nvGrpSpPr>
          <p:grpSpPr bwMode="auto">
            <a:xfrm>
              <a:off x="3980" y="2463"/>
              <a:ext cx="28" cy="18"/>
              <a:chOff x="871" y="3203"/>
              <a:chExt cx="283" cy="205"/>
            </a:xfrm>
          </p:grpSpPr>
          <p:sp>
            <p:nvSpPr>
              <p:cNvPr id="69032" name="Line 406"/>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3" name="Line 407"/>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4" name="Line 408"/>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5" name="Line 409"/>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6" name="Line 410"/>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7" name="Line 411"/>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8" name="Line 412"/>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9" name="Line 413"/>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0" name="Line 414"/>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1" name="Line 415"/>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2" name="Freeform 416"/>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43" name="Line 417"/>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4" name="Line 418"/>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5" name="Line 419"/>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6" name="Line 420"/>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7" name="Line 421"/>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8" name="Line 422"/>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49" name="Line 423"/>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50" name="Line 424"/>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51" name="Line 425"/>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52" name="Line 426"/>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53" name="Line 427"/>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54" name="Line 428"/>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55" name="Line 429"/>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56" name="Line 430"/>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57" name="Freeform 431"/>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58" name="Freeform 432"/>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59" name="Freeform 433"/>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60" name="Freeform 434"/>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61" name="Line 435"/>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62" name="Line 436"/>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63" name="Freeform 437"/>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64" name="Freeform 438"/>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65" name="Line 439"/>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66" name="Freeform 440"/>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67" name="Freeform 441"/>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068" name="Line 442"/>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69" name="Line 443"/>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70" name="Line 444"/>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71" name="Freeform 445"/>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7135" name="Group 446"/>
            <p:cNvGrpSpPr>
              <a:grpSpLocks/>
            </p:cNvGrpSpPr>
            <p:nvPr/>
          </p:nvGrpSpPr>
          <p:grpSpPr bwMode="auto">
            <a:xfrm>
              <a:off x="4192" y="2480"/>
              <a:ext cx="41" cy="28"/>
              <a:chOff x="3247" y="1303"/>
              <a:chExt cx="414" cy="322"/>
            </a:xfrm>
          </p:grpSpPr>
          <p:sp>
            <p:nvSpPr>
              <p:cNvPr id="69004" name="Rectangle 44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005" name="Rectangle 44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9006" name="Line 44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07" name="Line 45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08" name="Line 45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09" name="Line 45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0" name="Line 45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1" name="Line 45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2" name="Line 45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3" name="Line 45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4" name="Line 45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5" name="Line 45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6" name="Line 45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7" name="Line 46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8" name="Line 46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19" name="Line 46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0" name="Line 46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1" name="Line 46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2" name="Line 46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3" name="Line 46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4" name="Line 46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5" name="Line 46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6" name="Line 46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7" name="Line 47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8" name="Line 47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29" name="Line 47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0" name="Line 47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31" name="Line 47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136" name="Group 475"/>
            <p:cNvGrpSpPr>
              <a:grpSpLocks/>
            </p:cNvGrpSpPr>
            <p:nvPr/>
          </p:nvGrpSpPr>
          <p:grpSpPr bwMode="auto">
            <a:xfrm>
              <a:off x="4315" y="2481"/>
              <a:ext cx="41" cy="27"/>
              <a:chOff x="4776" y="1303"/>
              <a:chExt cx="413" cy="322"/>
            </a:xfrm>
          </p:grpSpPr>
          <p:sp>
            <p:nvSpPr>
              <p:cNvPr id="68976" name="Rectangle 476"/>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977" name="Rectangle 477"/>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978" name="Line 478"/>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79" name="Line 479"/>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0" name="Line 480"/>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1" name="Line 481"/>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2" name="Line 482"/>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3" name="Line 483"/>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4" name="Line 484"/>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5" name="Line 485"/>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6" name="Line 486"/>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7" name="Line 487"/>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8" name="Line 488"/>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89" name="Line 489"/>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0" name="Line 490"/>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1" name="Line 491"/>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2" name="Line 492"/>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3" name="Line 493"/>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4" name="Line 494"/>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5" name="Line 495"/>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6" name="Line 496"/>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7" name="Line 497"/>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8" name="Line 498"/>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99" name="Line 499"/>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00" name="Line 500"/>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01" name="Line 501"/>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02" name="Line 502"/>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003" name="Line 503"/>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137" name="Group 504"/>
            <p:cNvGrpSpPr>
              <a:grpSpLocks/>
            </p:cNvGrpSpPr>
            <p:nvPr/>
          </p:nvGrpSpPr>
          <p:grpSpPr bwMode="auto">
            <a:xfrm>
              <a:off x="4148" y="2480"/>
              <a:ext cx="41" cy="28"/>
              <a:chOff x="3247" y="1303"/>
              <a:chExt cx="414" cy="322"/>
            </a:xfrm>
          </p:grpSpPr>
          <p:sp>
            <p:nvSpPr>
              <p:cNvPr id="68948" name="Rectangle 505"/>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949" name="Rectangle 506"/>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950" name="Line 507"/>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1" name="Line 508"/>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2" name="Line 509"/>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3" name="Line 510"/>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4" name="Line 511"/>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5" name="Line 512"/>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6" name="Line 513"/>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7" name="Line 514"/>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8" name="Line 515"/>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59" name="Line 516"/>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0" name="Line 517"/>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1" name="Line 518"/>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2" name="Line 519"/>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3" name="Line 520"/>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4" name="Line 521"/>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5" name="Line 522"/>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6" name="Line 523"/>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7" name="Line 524"/>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8" name="Line 525"/>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69" name="Line 526"/>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70" name="Line 527"/>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71" name="Line 528"/>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72" name="Line 529"/>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73" name="Line 530"/>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74" name="Line 531"/>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75" name="Line 532"/>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138" name="Group 533"/>
            <p:cNvGrpSpPr>
              <a:grpSpLocks/>
            </p:cNvGrpSpPr>
            <p:nvPr/>
          </p:nvGrpSpPr>
          <p:grpSpPr bwMode="auto">
            <a:xfrm>
              <a:off x="4104" y="2480"/>
              <a:ext cx="41" cy="28"/>
              <a:chOff x="3247" y="1303"/>
              <a:chExt cx="414" cy="322"/>
            </a:xfrm>
          </p:grpSpPr>
          <p:sp>
            <p:nvSpPr>
              <p:cNvPr id="68920" name="Rectangle 534"/>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921" name="Rectangle 535"/>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922" name="Line 536"/>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23" name="Line 537"/>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24" name="Line 538"/>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25" name="Line 539"/>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26" name="Line 540"/>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27" name="Line 541"/>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28" name="Line 542"/>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29" name="Line 543"/>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0" name="Line 544"/>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1" name="Line 545"/>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2" name="Line 546"/>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3" name="Line 547"/>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4" name="Line 548"/>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5" name="Line 549"/>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6" name="Line 550"/>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7" name="Line 551"/>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8" name="Line 552"/>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39" name="Line 553"/>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40" name="Line 554"/>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41" name="Line 555"/>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42" name="Line 556"/>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43" name="Line 557"/>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44" name="Line 558"/>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45" name="Line 559"/>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46" name="Line 560"/>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947" name="Line 561"/>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139" name="Group 562"/>
            <p:cNvGrpSpPr>
              <a:grpSpLocks/>
            </p:cNvGrpSpPr>
            <p:nvPr/>
          </p:nvGrpSpPr>
          <p:grpSpPr bwMode="auto">
            <a:xfrm>
              <a:off x="3972" y="2497"/>
              <a:ext cx="67" cy="16"/>
              <a:chOff x="2612" y="2322"/>
              <a:chExt cx="493" cy="131"/>
            </a:xfrm>
          </p:grpSpPr>
          <p:sp>
            <p:nvSpPr>
              <p:cNvPr id="68876" name="Rectangle 563"/>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8877" name="Group 564"/>
              <p:cNvGrpSpPr>
                <a:grpSpLocks/>
              </p:cNvGrpSpPr>
              <p:nvPr/>
            </p:nvGrpSpPr>
            <p:grpSpPr bwMode="auto">
              <a:xfrm>
                <a:off x="2627" y="2411"/>
                <a:ext cx="464" cy="13"/>
                <a:chOff x="2637" y="2205"/>
                <a:chExt cx="464" cy="13"/>
              </a:xfrm>
            </p:grpSpPr>
            <p:sp>
              <p:nvSpPr>
                <p:cNvPr id="68887" name="Freeform 565"/>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888" name="Freeform 566"/>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889" name="Line 567"/>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8890" name="Group 568"/>
                <p:cNvGrpSpPr>
                  <a:grpSpLocks/>
                </p:cNvGrpSpPr>
                <p:nvPr/>
              </p:nvGrpSpPr>
              <p:grpSpPr bwMode="auto">
                <a:xfrm>
                  <a:off x="2703" y="2205"/>
                  <a:ext cx="56" cy="13"/>
                  <a:chOff x="2740" y="2313"/>
                  <a:chExt cx="56" cy="13"/>
                </a:xfrm>
              </p:grpSpPr>
              <p:sp>
                <p:nvSpPr>
                  <p:cNvPr id="68917" name="Freeform 569"/>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18" name="Freeform 570"/>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19" name="Line 571"/>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891" name="Group 572"/>
                <p:cNvGrpSpPr>
                  <a:grpSpLocks/>
                </p:cNvGrpSpPr>
                <p:nvPr/>
              </p:nvGrpSpPr>
              <p:grpSpPr bwMode="auto">
                <a:xfrm>
                  <a:off x="2760" y="2205"/>
                  <a:ext cx="56" cy="13"/>
                  <a:chOff x="2740" y="2313"/>
                  <a:chExt cx="56" cy="13"/>
                </a:xfrm>
              </p:grpSpPr>
              <p:sp>
                <p:nvSpPr>
                  <p:cNvPr id="68914" name="Freeform 573"/>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15" name="Freeform 574"/>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16" name="Line 575"/>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892" name="Group 576"/>
                <p:cNvGrpSpPr>
                  <a:grpSpLocks/>
                </p:cNvGrpSpPr>
                <p:nvPr/>
              </p:nvGrpSpPr>
              <p:grpSpPr bwMode="auto">
                <a:xfrm>
                  <a:off x="2817" y="2205"/>
                  <a:ext cx="56" cy="13"/>
                  <a:chOff x="2740" y="2313"/>
                  <a:chExt cx="56" cy="13"/>
                </a:xfrm>
              </p:grpSpPr>
              <p:sp>
                <p:nvSpPr>
                  <p:cNvPr id="68911" name="Freeform 577"/>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12" name="Freeform 578"/>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13" name="Line 579"/>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893" name="Group 580"/>
                <p:cNvGrpSpPr>
                  <a:grpSpLocks/>
                </p:cNvGrpSpPr>
                <p:nvPr/>
              </p:nvGrpSpPr>
              <p:grpSpPr bwMode="auto">
                <a:xfrm>
                  <a:off x="2874" y="2205"/>
                  <a:ext cx="56" cy="13"/>
                  <a:chOff x="2740" y="2313"/>
                  <a:chExt cx="56" cy="13"/>
                </a:xfrm>
              </p:grpSpPr>
              <p:sp>
                <p:nvSpPr>
                  <p:cNvPr id="68908" name="Freeform 581"/>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09" name="Freeform 582"/>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10" name="Line 583"/>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894" name="Group 584"/>
                <p:cNvGrpSpPr>
                  <a:grpSpLocks/>
                </p:cNvGrpSpPr>
                <p:nvPr/>
              </p:nvGrpSpPr>
              <p:grpSpPr bwMode="auto">
                <a:xfrm>
                  <a:off x="2931" y="2205"/>
                  <a:ext cx="56" cy="13"/>
                  <a:chOff x="2740" y="2313"/>
                  <a:chExt cx="56" cy="13"/>
                </a:xfrm>
              </p:grpSpPr>
              <p:sp>
                <p:nvSpPr>
                  <p:cNvPr id="68905" name="Freeform 585"/>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06" name="Freeform 586"/>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07" name="Line 587"/>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895" name="Group 588"/>
                <p:cNvGrpSpPr>
                  <a:grpSpLocks/>
                </p:cNvGrpSpPr>
                <p:nvPr/>
              </p:nvGrpSpPr>
              <p:grpSpPr bwMode="auto">
                <a:xfrm>
                  <a:off x="2988" y="2205"/>
                  <a:ext cx="56" cy="13"/>
                  <a:chOff x="2740" y="2313"/>
                  <a:chExt cx="56" cy="13"/>
                </a:xfrm>
              </p:grpSpPr>
              <p:sp>
                <p:nvSpPr>
                  <p:cNvPr id="68902" name="Freeform 589"/>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03" name="Freeform 590"/>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04" name="Line 591"/>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896" name="Group 592"/>
                <p:cNvGrpSpPr>
                  <a:grpSpLocks/>
                </p:cNvGrpSpPr>
                <p:nvPr/>
              </p:nvGrpSpPr>
              <p:grpSpPr bwMode="auto">
                <a:xfrm>
                  <a:off x="3045" y="2205"/>
                  <a:ext cx="56" cy="13"/>
                  <a:chOff x="2740" y="2313"/>
                  <a:chExt cx="56" cy="13"/>
                </a:xfrm>
              </p:grpSpPr>
              <p:sp>
                <p:nvSpPr>
                  <p:cNvPr id="68899" name="Freeform 593"/>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00" name="Freeform 594"/>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901" name="Line 595"/>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8897" name="Line 596"/>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8898" name="Freeform 597"/>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8878" name="Freeform 598"/>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8879" name="Oval 599"/>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80" name="Oval 600"/>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81" name="Oval 601"/>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82" name="Oval 602"/>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83" name="Oval 603"/>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84" name="Oval 604"/>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85" name="Oval 605"/>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86" name="Oval 606"/>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7140" name="Rectangle 608" descr="Parchment"/>
            <p:cNvSpPr>
              <a:spLocks noChangeArrowheads="1"/>
            </p:cNvSpPr>
            <p:nvPr/>
          </p:nvSpPr>
          <p:spPr bwMode="auto">
            <a:xfrm>
              <a:off x="3945" y="2558"/>
              <a:ext cx="468" cy="61"/>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141" name="Line 609"/>
            <p:cNvSpPr>
              <a:spLocks noChangeShapeType="1"/>
            </p:cNvSpPr>
            <p:nvPr/>
          </p:nvSpPr>
          <p:spPr bwMode="auto">
            <a:xfrm>
              <a:off x="3937" y="2623"/>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42" name="Line 610"/>
            <p:cNvSpPr>
              <a:spLocks noChangeShapeType="1"/>
            </p:cNvSpPr>
            <p:nvPr/>
          </p:nvSpPr>
          <p:spPr bwMode="auto">
            <a:xfrm>
              <a:off x="3942" y="2554"/>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43" name="Line 611"/>
            <p:cNvSpPr>
              <a:spLocks noChangeShapeType="1"/>
            </p:cNvSpPr>
            <p:nvPr/>
          </p:nvSpPr>
          <p:spPr bwMode="auto">
            <a:xfrm>
              <a:off x="3941" y="255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44" name="Line 612"/>
            <p:cNvSpPr>
              <a:spLocks noChangeShapeType="1"/>
            </p:cNvSpPr>
            <p:nvPr/>
          </p:nvSpPr>
          <p:spPr bwMode="auto">
            <a:xfrm>
              <a:off x="3941" y="2550"/>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45" name="Line 613"/>
            <p:cNvSpPr>
              <a:spLocks noChangeShapeType="1"/>
            </p:cNvSpPr>
            <p:nvPr/>
          </p:nvSpPr>
          <p:spPr bwMode="auto">
            <a:xfrm flipV="1">
              <a:off x="4417" y="2550"/>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46" name="Line 614"/>
            <p:cNvSpPr>
              <a:spLocks noChangeShapeType="1"/>
            </p:cNvSpPr>
            <p:nvPr/>
          </p:nvSpPr>
          <p:spPr bwMode="auto">
            <a:xfrm flipV="1">
              <a:off x="4416" y="255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47" name="Line 615"/>
            <p:cNvSpPr>
              <a:spLocks noChangeShapeType="1"/>
            </p:cNvSpPr>
            <p:nvPr/>
          </p:nvSpPr>
          <p:spPr bwMode="auto">
            <a:xfrm>
              <a:off x="3941" y="2553"/>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48" name="Line 616"/>
            <p:cNvSpPr>
              <a:spLocks noChangeShapeType="1"/>
            </p:cNvSpPr>
            <p:nvPr/>
          </p:nvSpPr>
          <p:spPr bwMode="auto">
            <a:xfrm flipH="1">
              <a:off x="3937" y="255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49" name="Line 617"/>
            <p:cNvSpPr>
              <a:spLocks noChangeShapeType="1"/>
            </p:cNvSpPr>
            <p:nvPr/>
          </p:nvSpPr>
          <p:spPr bwMode="auto">
            <a:xfrm flipH="1" flipV="1">
              <a:off x="3940" y="2554"/>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50" name="Line 618"/>
            <p:cNvSpPr>
              <a:spLocks noChangeShapeType="1"/>
            </p:cNvSpPr>
            <p:nvPr/>
          </p:nvSpPr>
          <p:spPr bwMode="auto">
            <a:xfrm flipH="1">
              <a:off x="4418" y="2554"/>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51" name="Line 619"/>
            <p:cNvSpPr>
              <a:spLocks noChangeShapeType="1"/>
            </p:cNvSpPr>
            <p:nvPr/>
          </p:nvSpPr>
          <p:spPr bwMode="auto">
            <a:xfrm flipH="1">
              <a:off x="4417" y="2554"/>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52" name="Freeform 620"/>
            <p:cNvSpPr>
              <a:spLocks/>
            </p:cNvSpPr>
            <p:nvPr/>
          </p:nvSpPr>
          <p:spPr bwMode="auto">
            <a:xfrm>
              <a:off x="3939" y="2552"/>
              <a:ext cx="2" cy="2"/>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153" name="Freeform 621"/>
            <p:cNvSpPr>
              <a:spLocks/>
            </p:cNvSpPr>
            <p:nvPr/>
          </p:nvSpPr>
          <p:spPr bwMode="auto">
            <a:xfrm>
              <a:off x="3937" y="2550"/>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154" name="Freeform 622"/>
            <p:cNvSpPr>
              <a:spLocks/>
            </p:cNvSpPr>
            <p:nvPr/>
          </p:nvSpPr>
          <p:spPr bwMode="auto">
            <a:xfrm>
              <a:off x="4417" y="2550"/>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155" name="Freeform 623"/>
            <p:cNvSpPr>
              <a:spLocks/>
            </p:cNvSpPr>
            <p:nvPr/>
          </p:nvSpPr>
          <p:spPr bwMode="auto">
            <a:xfrm>
              <a:off x="4417" y="2552"/>
              <a:ext cx="2" cy="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156" name="Line 624"/>
            <p:cNvSpPr>
              <a:spLocks noChangeShapeType="1"/>
            </p:cNvSpPr>
            <p:nvPr/>
          </p:nvSpPr>
          <p:spPr bwMode="auto">
            <a:xfrm flipV="1">
              <a:off x="3941" y="255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57" name="Line 625"/>
            <p:cNvSpPr>
              <a:spLocks noChangeShapeType="1"/>
            </p:cNvSpPr>
            <p:nvPr/>
          </p:nvSpPr>
          <p:spPr bwMode="auto">
            <a:xfrm>
              <a:off x="3942" y="2554"/>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58" name="Line 626"/>
            <p:cNvSpPr>
              <a:spLocks noChangeShapeType="1"/>
            </p:cNvSpPr>
            <p:nvPr/>
          </p:nvSpPr>
          <p:spPr bwMode="auto">
            <a:xfrm>
              <a:off x="4417" y="2555"/>
              <a:ext cx="0"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59" name="Line 627"/>
            <p:cNvSpPr>
              <a:spLocks noChangeShapeType="1"/>
            </p:cNvSpPr>
            <p:nvPr/>
          </p:nvSpPr>
          <p:spPr bwMode="auto">
            <a:xfrm>
              <a:off x="3944" y="2557"/>
              <a:ext cx="0" cy="6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60" name="Line 628"/>
            <p:cNvSpPr>
              <a:spLocks noChangeShapeType="1"/>
            </p:cNvSpPr>
            <p:nvPr/>
          </p:nvSpPr>
          <p:spPr bwMode="auto">
            <a:xfrm flipH="1">
              <a:off x="3945" y="2556"/>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61" name="Line 629"/>
            <p:cNvSpPr>
              <a:spLocks noChangeShapeType="1"/>
            </p:cNvSpPr>
            <p:nvPr/>
          </p:nvSpPr>
          <p:spPr bwMode="auto">
            <a:xfrm flipV="1">
              <a:off x="4414" y="2556"/>
              <a:ext cx="1"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62" name="Line 630"/>
            <p:cNvSpPr>
              <a:spLocks noChangeShapeType="1"/>
            </p:cNvSpPr>
            <p:nvPr/>
          </p:nvSpPr>
          <p:spPr bwMode="auto">
            <a:xfrm>
              <a:off x="3945" y="255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63" name="Line 631"/>
            <p:cNvSpPr>
              <a:spLocks noChangeShapeType="1"/>
            </p:cNvSpPr>
            <p:nvPr/>
          </p:nvSpPr>
          <p:spPr bwMode="auto">
            <a:xfrm flipV="1">
              <a:off x="4413" y="2558"/>
              <a:ext cx="0" cy="5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164" name="Freeform 632"/>
            <p:cNvSpPr>
              <a:spLocks noEditPoints="1"/>
            </p:cNvSpPr>
            <p:nvPr/>
          </p:nvSpPr>
          <p:spPr bwMode="auto">
            <a:xfrm>
              <a:off x="3956" y="259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65" name="Freeform 633"/>
            <p:cNvSpPr>
              <a:spLocks noEditPoints="1"/>
            </p:cNvSpPr>
            <p:nvPr/>
          </p:nvSpPr>
          <p:spPr bwMode="auto">
            <a:xfrm>
              <a:off x="3956" y="259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66" name="Freeform 634"/>
            <p:cNvSpPr>
              <a:spLocks noEditPoints="1"/>
            </p:cNvSpPr>
            <p:nvPr/>
          </p:nvSpPr>
          <p:spPr bwMode="auto">
            <a:xfrm>
              <a:off x="3957" y="259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67" name="Freeform 635"/>
            <p:cNvSpPr>
              <a:spLocks noEditPoints="1"/>
            </p:cNvSpPr>
            <p:nvPr/>
          </p:nvSpPr>
          <p:spPr bwMode="auto">
            <a:xfrm>
              <a:off x="3957" y="259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68" name="Freeform 636"/>
            <p:cNvSpPr>
              <a:spLocks noEditPoints="1"/>
            </p:cNvSpPr>
            <p:nvPr/>
          </p:nvSpPr>
          <p:spPr bwMode="auto">
            <a:xfrm>
              <a:off x="3957" y="259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69" name="Freeform 637"/>
            <p:cNvSpPr>
              <a:spLocks noEditPoints="1"/>
            </p:cNvSpPr>
            <p:nvPr/>
          </p:nvSpPr>
          <p:spPr bwMode="auto">
            <a:xfrm>
              <a:off x="3957" y="259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0" name="Freeform 638"/>
            <p:cNvSpPr>
              <a:spLocks noEditPoints="1"/>
            </p:cNvSpPr>
            <p:nvPr/>
          </p:nvSpPr>
          <p:spPr bwMode="auto">
            <a:xfrm>
              <a:off x="3957" y="259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1" name="Freeform 639"/>
            <p:cNvSpPr>
              <a:spLocks noEditPoints="1"/>
            </p:cNvSpPr>
            <p:nvPr/>
          </p:nvSpPr>
          <p:spPr bwMode="auto">
            <a:xfrm>
              <a:off x="3957" y="259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2" name="Freeform 640"/>
            <p:cNvSpPr>
              <a:spLocks noEditPoints="1"/>
            </p:cNvSpPr>
            <p:nvPr/>
          </p:nvSpPr>
          <p:spPr bwMode="auto">
            <a:xfrm>
              <a:off x="3958" y="259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3" name="Freeform 641"/>
            <p:cNvSpPr>
              <a:spLocks noEditPoints="1"/>
            </p:cNvSpPr>
            <p:nvPr/>
          </p:nvSpPr>
          <p:spPr bwMode="auto">
            <a:xfrm>
              <a:off x="3958" y="259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4" name="Freeform 642"/>
            <p:cNvSpPr>
              <a:spLocks noEditPoints="1"/>
            </p:cNvSpPr>
            <p:nvPr/>
          </p:nvSpPr>
          <p:spPr bwMode="auto">
            <a:xfrm>
              <a:off x="3958" y="259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5" name="Freeform 643"/>
            <p:cNvSpPr>
              <a:spLocks noEditPoints="1"/>
            </p:cNvSpPr>
            <p:nvPr/>
          </p:nvSpPr>
          <p:spPr bwMode="auto">
            <a:xfrm>
              <a:off x="3958" y="259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6" name="Freeform 644"/>
            <p:cNvSpPr>
              <a:spLocks noEditPoints="1"/>
            </p:cNvSpPr>
            <p:nvPr/>
          </p:nvSpPr>
          <p:spPr bwMode="auto">
            <a:xfrm>
              <a:off x="3958" y="259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7" name="Freeform 645"/>
            <p:cNvSpPr>
              <a:spLocks noEditPoints="1"/>
            </p:cNvSpPr>
            <p:nvPr/>
          </p:nvSpPr>
          <p:spPr bwMode="auto">
            <a:xfrm>
              <a:off x="3958" y="259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8" name="Freeform 646"/>
            <p:cNvSpPr>
              <a:spLocks noEditPoints="1"/>
            </p:cNvSpPr>
            <p:nvPr/>
          </p:nvSpPr>
          <p:spPr bwMode="auto">
            <a:xfrm>
              <a:off x="3959" y="259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79" name="Freeform 647"/>
            <p:cNvSpPr>
              <a:spLocks noEditPoints="1"/>
            </p:cNvSpPr>
            <p:nvPr/>
          </p:nvSpPr>
          <p:spPr bwMode="auto">
            <a:xfrm>
              <a:off x="3959" y="259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0" name="Freeform 648"/>
            <p:cNvSpPr>
              <a:spLocks noEditPoints="1"/>
            </p:cNvSpPr>
            <p:nvPr/>
          </p:nvSpPr>
          <p:spPr bwMode="auto">
            <a:xfrm>
              <a:off x="3959" y="259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1" name="Freeform 649"/>
            <p:cNvSpPr>
              <a:spLocks/>
            </p:cNvSpPr>
            <p:nvPr/>
          </p:nvSpPr>
          <p:spPr bwMode="auto">
            <a:xfrm>
              <a:off x="3956" y="259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2" name="Freeform 650"/>
            <p:cNvSpPr>
              <a:spLocks noEditPoints="1"/>
            </p:cNvSpPr>
            <p:nvPr/>
          </p:nvSpPr>
          <p:spPr bwMode="auto">
            <a:xfrm>
              <a:off x="3956" y="2595"/>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3" name="Freeform 651"/>
            <p:cNvSpPr>
              <a:spLocks noEditPoints="1"/>
            </p:cNvSpPr>
            <p:nvPr/>
          </p:nvSpPr>
          <p:spPr bwMode="auto">
            <a:xfrm>
              <a:off x="3956" y="2595"/>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4" name="Freeform 652"/>
            <p:cNvSpPr>
              <a:spLocks noEditPoints="1"/>
            </p:cNvSpPr>
            <p:nvPr/>
          </p:nvSpPr>
          <p:spPr bwMode="auto">
            <a:xfrm>
              <a:off x="3957" y="2595"/>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5" name="Freeform 653"/>
            <p:cNvSpPr>
              <a:spLocks noEditPoints="1"/>
            </p:cNvSpPr>
            <p:nvPr/>
          </p:nvSpPr>
          <p:spPr bwMode="auto">
            <a:xfrm>
              <a:off x="3957" y="2595"/>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6" name="Freeform 654"/>
            <p:cNvSpPr>
              <a:spLocks noEditPoints="1"/>
            </p:cNvSpPr>
            <p:nvPr/>
          </p:nvSpPr>
          <p:spPr bwMode="auto">
            <a:xfrm>
              <a:off x="3957" y="2596"/>
              <a:ext cx="4" cy="4"/>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7" name="Freeform 655"/>
            <p:cNvSpPr>
              <a:spLocks noEditPoints="1"/>
            </p:cNvSpPr>
            <p:nvPr/>
          </p:nvSpPr>
          <p:spPr bwMode="auto">
            <a:xfrm>
              <a:off x="3957" y="2596"/>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8" name="Freeform 656"/>
            <p:cNvSpPr>
              <a:spLocks noEditPoints="1"/>
            </p:cNvSpPr>
            <p:nvPr/>
          </p:nvSpPr>
          <p:spPr bwMode="auto">
            <a:xfrm>
              <a:off x="3957" y="2596"/>
              <a:ext cx="4" cy="4"/>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89" name="Freeform 657"/>
            <p:cNvSpPr>
              <a:spLocks noEditPoints="1"/>
            </p:cNvSpPr>
            <p:nvPr/>
          </p:nvSpPr>
          <p:spPr bwMode="auto">
            <a:xfrm>
              <a:off x="3957" y="2596"/>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0" name="Freeform 658"/>
            <p:cNvSpPr>
              <a:spLocks noEditPoints="1"/>
            </p:cNvSpPr>
            <p:nvPr/>
          </p:nvSpPr>
          <p:spPr bwMode="auto">
            <a:xfrm>
              <a:off x="3958" y="2596"/>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1" name="Freeform 659"/>
            <p:cNvSpPr>
              <a:spLocks noEditPoints="1"/>
            </p:cNvSpPr>
            <p:nvPr/>
          </p:nvSpPr>
          <p:spPr bwMode="auto">
            <a:xfrm>
              <a:off x="3958" y="2596"/>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2" name="Freeform 660"/>
            <p:cNvSpPr>
              <a:spLocks noEditPoints="1"/>
            </p:cNvSpPr>
            <p:nvPr/>
          </p:nvSpPr>
          <p:spPr bwMode="auto">
            <a:xfrm>
              <a:off x="3958" y="2596"/>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3" name="Freeform 661"/>
            <p:cNvSpPr>
              <a:spLocks noEditPoints="1"/>
            </p:cNvSpPr>
            <p:nvPr/>
          </p:nvSpPr>
          <p:spPr bwMode="auto">
            <a:xfrm>
              <a:off x="3958" y="2597"/>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4" name="Freeform 662"/>
            <p:cNvSpPr>
              <a:spLocks noEditPoints="1"/>
            </p:cNvSpPr>
            <p:nvPr/>
          </p:nvSpPr>
          <p:spPr bwMode="auto">
            <a:xfrm>
              <a:off x="3958" y="2597"/>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5" name="Freeform 663"/>
            <p:cNvSpPr>
              <a:spLocks noEditPoints="1"/>
            </p:cNvSpPr>
            <p:nvPr/>
          </p:nvSpPr>
          <p:spPr bwMode="auto">
            <a:xfrm>
              <a:off x="3958" y="2597"/>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6" name="Freeform 664"/>
            <p:cNvSpPr>
              <a:spLocks noEditPoints="1"/>
            </p:cNvSpPr>
            <p:nvPr/>
          </p:nvSpPr>
          <p:spPr bwMode="auto">
            <a:xfrm>
              <a:off x="3959" y="2597"/>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7" name="Freeform 665"/>
            <p:cNvSpPr>
              <a:spLocks noEditPoints="1"/>
            </p:cNvSpPr>
            <p:nvPr/>
          </p:nvSpPr>
          <p:spPr bwMode="auto">
            <a:xfrm>
              <a:off x="3959" y="2597"/>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8" name="Freeform 666"/>
            <p:cNvSpPr>
              <a:spLocks noEditPoints="1"/>
            </p:cNvSpPr>
            <p:nvPr/>
          </p:nvSpPr>
          <p:spPr bwMode="auto">
            <a:xfrm>
              <a:off x="3959" y="2598"/>
              <a:ext cx="0" cy="0"/>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199" name="Freeform 667"/>
            <p:cNvSpPr>
              <a:spLocks/>
            </p:cNvSpPr>
            <p:nvPr/>
          </p:nvSpPr>
          <p:spPr bwMode="auto">
            <a:xfrm>
              <a:off x="3956" y="2595"/>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200" name="Freeform 668"/>
            <p:cNvSpPr>
              <a:spLocks/>
            </p:cNvSpPr>
            <p:nvPr/>
          </p:nvSpPr>
          <p:spPr bwMode="auto">
            <a:xfrm>
              <a:off x="3955" y="2594"/>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201" name="Line 669"/>
            <p:cNvSpPr>
              <a:spLocks noChangeShapeType="1"/>
            </p:cNvSpPr>
            <p:nvPr/>
          </p:nvSpPr>
          <p:spPr bwMode="auto">
            <a:xfrm>
              <a:off x="3937" y="255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02" name="Line 670"/>
            <p:cNvSpPr>
              <a:spLocks noChangeShapeType="1"/>
            </p:cNvSpPr>
            <p:nvPr/>
          </p:nvSpPr>
          <p:spPr bwMode="auto">
            <a:xfrm>
              <a:off x="4421" y="2554"/>
              <a:ext cx="0" cy="6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03" name="Line 671"/>
            <p:cNvSpPr>
              <a:spLocks noChangeShapeType="1"/>
            </p:cNvSpPr>
            <p:nvPr/>
          </p:nvSpPr>
          <p:spPr bwMode="auto">
            <a:xfrm flipH="1">
              <a:off x="4001" y="259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04" name="Freeform 672"/>
            <p:cNvSpPr>
              <a:spLocks/>
            </p:cNvSpPr>
            <p:nvPr/>
          </p:nvSpPr>
          <p:spPr bwMode="auto">
            <a:xfrm>
              <a:off x="3993" y="2595"/>
              <a:ext cx="21" cy="1"/>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05" name="Line 673"/>
            <p:cNvSpPr>
              <a:spLocks noChangeShapeType="1"/>
            </p:cNvSpPr>
            <p:nvPr/>
          </p:nvSpPr>
          <p:spPr bwMode="auto">
            <a:xfrm>
              <a:off x="3999" y="25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06" name="Line 674"/>
            <p:cNvSpPr>
              <a:spLocks noChangeShapeType="1"/>
            </p:cNvSpPr>
            <p:nvPr/>
          </p:nvSpPr>
          <p:spPr bwMode="auto">
            <a:xfrm>
              <a:off x="4001" y="25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07" name="Line 675"/>
            <p:cNvSpPr>
              <a:spLocks noChangeShapeType="1"/>
            </p:cNvSpPr>
            <p:nvPr/>
          </p:nvSpPr>
          <p:spPr bwMode="auto">
            <a:xfrm>
              <a:off x="3993" y="25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08" name="Line 676"/>
            <p:cNvSpPr>
              <a:spLocks noChangeShapeType="1"/>
            </p:cNvSpPr>
            <p:nvPr/>
          </p:nvSpPr>
          <p:spPr bwMode="auto">
            <a:xfrm flipH="1">
              <a:off x="3993" y="2595"/>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09" name="Line 677"/>
            <p:cNvSpPr>
              <a:spLocks noChangeShapeType="1"/>
            </p:cNvSpPr>
            <p:nvPr/>
          </p:nvSpPr>
          <p:spPr bwMode="auto">
            <a:xfrm flipH="1">
              <a:off x="4009" y="2595"/>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10" name="Line 678"/>
            <p:cNvSpPr>
              <a:spLocks noChangeShapeType="1"/>
            </p:cNvSpPr>
            <p:nvPr/>
          </p:nvSpPr>
          <p:spPr bwMode="auto">
            <a:xfrm>
              <a:off x="4006" y="25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11" name="Line 679"/>
            <p:cNvSpPr>
              <a:spLocks noChangeShapeType="1"/>
            </p:cNvSpPr>
            <p:nvPr/>
          </p:nvSpPr>
          <p:spPr bwMode="auto">
            <a:xfrm>
              <a:off x="4009" y="25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12" name="Line 680"/>
            <p:cNvSpPr>
              <a:spLocks noChangeShapeType="1"/>
            </p:cNvSpPr>
            <p:nvPr/>
          </p:nvSpPr>
          <p:spPr bwMode="auto">
            <a:xfrm>
              <a:off x="4014" y="2595"/>
              <a:ext cx="0" cy="1"/>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7213" name="Group 681"/>
            <p:cNvGrpSpPr>
              <a:grpSpLocks/>
            </p:cNvGrpSpPr>
            <p:nvPr/>
          </p:nvGrpSpPr>
          <p:grpSpPr bwMode="auto">
            <a:xfrm>
              <a:off x="4236" y="2580"/>
              <a:ext cx="40" cy="28"/>
              <a:chOff x="3247" y="1303"/>
              <a:chExt cx="414" cy="322"/>
            </a:xfrm>
          </p:grpSpPr>
          <p:sp>
            <p:nvSpPr>
              <p:cNvPr id="68848" name="Rectangle 682"/>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49" name="Rectangle 683"/>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50" name="Line 684"/>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1" name="Line 685"/>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2" name="Line 686"/>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3" name="Line 687"/>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4" name="Line 688"/>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5" name="Line 689"/>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6" name="Line 690"/>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7" name="Line 691"/>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8" name="Line 692"/>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59" name="Line 693"/>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0" name="Line 694"/>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1" name="Line 695"/>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2" name="Line 696"/>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3" name="Line 697"/>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4" name="Line 698"/>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5" name="Line 699"/>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6" name="Line 700"/>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7" name="Line 701"/>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8" name="Line 702"/>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69" name="Line 703"/>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70" name="Line 704"/>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71" name="Line 705"/>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72" name="Line 706"/>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73" name="Line 707"/>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74" name="Line 708"/>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75" name="Line 709"/>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214" name="Group 710"/>
            <p:cNvGrpSpPr>
              <a:grpSpLocks/>
            </p:cNvGrpSpPr>
            <p:nvPr/>
          </p:nvGrpSpPr>
          <p:grpSpPr bwMode="auto">
            <a:xfrm>
              <a:off x="4360" y="2581"/>
              <a:ext cx="41" cy="27"/>
              <a:chOff x="4776" y="1303"/>
              <a:chExt cx="413" cy="322"/>
            </a:xfrm>
          </p:grpSpPr>
          <p:sp>
            <p:nvSpPr>
              <p:cNvPr id="68820" name="Rectangle 711"/>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21" name="Rectangle 712"/>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822" name="Line 713"/>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23" name="Line 714"/>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24" name="Line 715"/>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25" name="Line 716"/>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26" name="Line 717"/>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27" name="Line 718"/>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28" name="Line 719"/>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29" name="Line 720"/>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0" name="Line 721"/>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1" name="Line 722"/>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2" name="Line 723"/>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3" name="Line 724"/>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4" name="Line 725"/>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5" name="Line 726"/>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6" name="Line 727"/>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7" name="Line 728"/>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8" name="Line 729"/>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39" name="Line 730"/>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40" name="Line 731"/>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41" name="Line 732"/>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42" name="Line 733"/>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43" name="Line 734"/>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44" name="Line 735"/>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45" name="Line 736"/>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46" name="Line 737"/>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47" name="Line 738"/>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215" name="Line 739"/>
            <p:cNvSpPr>
              <a:spLocks noChangeShapeType="1"/>
            </p:cNvSpPr>
            <p:nvPr/>
          </p:nvSpPr>
          <p:spPr bwMode="auto">
            <a:xfrm>
              <a:off x="3958" y="2572"/>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16" name="Line 740"/>
            <p:cNvSpPr>
              <a:spLocks noChangeShapeType="1"/>
            </p:cNvSpPr>
            <p:nvPr/>
          </p:nvSpPr>
          <p:spPr bwMode="auto">
            <a:xfrm flipH="1">
              <a:off x="3958" y="2572"/>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17" name="Rectangle 741"/>
            <p:cNvSpPr>
              <a:spLocks noChangeArrowheads="1"/>
            </p:cNvSpPr>
            <p:nvPr/>
          </p:nvSpPr>
          <p:spPr bwMode="auto">
            <a:xfrm>
              <a:off x="4044" y="2602"/>
              <a:ext cx="34" cy="11"/>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218" name="Rectangle 742"/>
            <p:cNvSpPr>
              <a:spLocks noChangeArrowheads="1"/>
            </p:cNvSpPr>
            <p:nvPr/>
          </p:nvSpPr>
          <p:spPr bwMode="auto">
            <a:xfrm>
              <a:off x="4046" y="2603"/>
              <a:ext cx="30" cy="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219" name="Freeform 743"/>
            <p:cNvSpPr>
              <a:spLocks/>
            </p:cNvSpPr>
            <p:nvPr/>
          </p:nvSpPr>
          <p:spPr bwMode="auto">
            <a:xfrm>
              <a:off x="4048" y="260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0" name="Freeform 744"/>
            <p:cNvSpPr>
              <a:spLocks/>
            </p:cNvSpPr>
            <p:nvPr/>
          </p:nvSpPr>
          <p:spPr bwMode="auto">
            <a:xfrm>
              <a:off x="4048" y="260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1" name="Freeform 745"/>
            <p:cNvSpPr>
              <a:spLocks/>
            </p:cNvSpPr>
            <p:nvPr/>
          </p:nvSpPr>
          <p:spPr bwMode="auto">
            <a:xfrm>
              <a:off x="4054" y="26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2" name="Freeform 746"/>
            <p:cNvSpPr>
              <a:spLocks/>
            </p:cNvSpPr>
            <p:nvPr/>
          </p:nvSpPr>
          <p:spPr bwMode="auto">
            <a:xfrm>
              <a:off x="4054" y="26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3" name="Freeform 747"/>
            <p:cNvSpPr>
              <a:spLocks/>
            </p:cNvSpPr>
            <p:nvPr/>
          </p:nvSpPr>
          <p:spPr bwMode="auto">
            <a:xfrm>
              <a:off x="4060" y="26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4" name="Freeform 748"/>
            <p:cNvSpPr>
              <a:spLocks/>
            </p:cNvSpPr>
            <p:nvPr/>
          </p:nvSpPr>
          <p:spPr bwMode="auto">
            <a:xfrm>
              <a:off x="4060" y="26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5" name="Freeform 749"/>
            <p:cNvSpPr>
              <a:spLocks/>
            </p:cNvSpPr>
            <p:nvPr/>
          </p:nvSpPr>
          <p:spPr bwMode="auto">
            <a:xfrm>
              <a:off x="4065" y="2604"/>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6" name="Freeform 750"/>
            <p:cNvSpPr>
              <a:spLocks/>
            </p:cNvSpPr>
            <p:nvPr/>
          </p:nvSpPr>
          <p:spPr bwMode="auto">
            <a:xfrm>
              <a:off x="4065" y="2608"/>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7" name="Freeform 751"/>
            <p:cNvSpPr>
              <a:spLocks/>
            </p:cNvSpPr>
            <p:nvPr/>
          </p:nvSpPr>
          <p:spPr bwMode="auto">
            <a:xfrm>
              <a:off x="4071" y="2604"/>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228" name="Freeform 752"/>
            <p:cNvSpPr>
              <a:spLocks/>
            </p:cNvSpPr>
            <p:nvPr/>
          </p:nvSpPr>
          <p:spPr bwMode="auto">
            <a:xfrm>
              <a:off x="4071" y="2608"/>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7229" name="Group 753"/>
            <p:cNvGrpSpPr>
              <a:grpSpLocks/>
            </p:cNvGrpSpPr>
            <p:nvPr/>
          </p:nvGrpSpPr>
          <p:grpSpPr bwMode="auto">
            <a:xfrm>
              <a:off x="3980" y="2563"/>
              <a:ext cx="28" cy="18"/>
              <a:chOff x="871" y="3203"/>
              <a:chExt cx="283" cy="205"/>
            </a:xfrm>
          </p:grpSpPr>
          <p:sp>
            <p:nvSpPr>
              <p:cNvPr id="68780" name="Line 754"/>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1" name="Line 755"/>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2" name="Line 756"/>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3" name="Line 757"/>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4" name="Line 758"/>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5" name="Line 759"/>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6" name="Line 760"/>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7" name="Line 761"/>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8" name="Line 762"/>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89" name="Line 763"/>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0" name="Freeform 764"/>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791" name="Line 765"/>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2" name="Line 766"/>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3" name="Line 767"/>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4" name="Line 768"/>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5" name="Line 769"/>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6" name="Line 770"/>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7" name="Line 771"/>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8" name="Line 772"/>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99" name="Line 773"/>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00" name="Line 774"/>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01" name="Line 775"/>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02" name="Line 776"/>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03" name="Line 777"/>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04" name="Line 778"/>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05" name="Freeform 779"/>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806" name="Freeform 780"/>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807" name="Freeform 781"/>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808" name="Freeform 782"/>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809" name="Line 783"/>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10" name="Line 784"/>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11" name="Freeform 785"/>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812" name="Freeform 786"/>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813" name="Line 787"/>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14" name="Freeform 788"/>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815" name="Freeform 789"/>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816" name="Line 790"/>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17" name="Line 791"/>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18" name="Line 792"/>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819" name="Freeform 793"/>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7230" name="Group 794"/>
            <p:cNvGrpSpPr>
              <a:grpSpLocks/>
            </p:cNvGrpSpPr>
            <p:nvPr/>
          </p:nvGrpSpPr>
          <p:grpSpPr bwMode="auto">
            <a:xfrm>
              <a:off x="4192" y="2580"/>
              <a:ext cx="41" cy="28"/>
              <a:chOff x="3247" y="1303"/>
              <a:chExt cx="414" cy="322"/>
            </a:xfrm>
          </p:grpSpPr>
          <p:sp>
            <p:nvSpPr>
              <p:cNvPr id="68752" name="Rectangle 795"/>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753" name="Rectangle 796"/>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754" name="Line 797"/>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55" name="Line 798"/>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56" name="Line 799"/>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57" name="Line 800"/>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58" name="Line 801"/>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59" name="Line 802"/>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0" name="Line 803"/>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1" name="Line 804"/>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2" name="Line 805"/>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3" name="Line 806"/>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4" name="Line 807"/>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5" name="Line 808"/>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6" name="Line 809"/>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7" name="Line 810"/>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8" name="Line 811"/>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69" name="Line 812"/>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0" name="Line 813"/>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1" name="Line 814"/>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2" name="Line 815"/>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3" name="Line 816"/>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4" name="Line 817"/>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5" name="Line 818"/>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6" name="Line 819"/>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7" name="Line 820"/>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8" name="Line 821"/>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79" name="Line 822"/>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231" name="Group 823"/>
            <p:cNvGrpSpPr>
              <a:grpSpLocks/>
            </p:cNvGrpSpPr>
            <p:nvPr/>
          </p:nvGrpSpPr>
          <p:grpSpPr bwMode="auto">
            <a:xfrm>
              <a:off x="4315" y="2581"/>
              <a:ext cx="41" cy="27"/>
              <a:chOff x="4776" y="1303"/>
              <a:chExt cx="413" cy="322"/>
            </a:xfrm>
          </p:grpSpPr>
          <p:sp>
            <p:nvSpPr>
              <p:cNvPr id="68724" name="Rectangle 824"/>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725" name="Rectangle 825"/>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726" name="Line 826"/>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27" name="Line 827"/>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28" name="Line 828"/>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29" name="Line 829"/>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0" name="Line 830"/>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1" name="Line 831"/>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2" name="Line 832"/>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3" name="Line 833"/>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4" name="Line 834"/>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5" name="Line 835"/>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6" name="Line 836"/>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7" name="Line 837"/>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8" name="Line 838"/>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39" name="Line 839"/>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0" name="Line 840"/>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1" name="Line 841"/>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2" name="Line 842"/>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3" name="Line 843"/>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4" name="Line 844"/>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5" name="Line 845"/>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6" name="Line 846"/>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7" name="Line 847"/>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8" name="Line 848"/>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49" name="Line 849"/>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50" name="Line 850"/>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51" name="Line 851"/>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232" name="Group 852"/>
            <p:cNvGrpSpPr>
              <a:grpSpLocks/>
            </p:cNvGrpSpPr>
            <p:nvPr/>
          </p:nvGrpSpPr>
          <p:grpSpPr bwMode="auto">
            <a:xfrm>
              <a:off x="4148" y="2580"/>
              <a:ext cx="41" cy="28"/>
              <a:chOff x="3247" y="1303"/>
              <a:chExt cx="414" cy="322"/>
            </a:xfrm>
          </p:grpSpPr>
          <p:sp>
            <p:nvSpPr>
              <p:cNvPr id="68696" name="Rectangle 853"/>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97" name="Rectangle 854"/>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98" name="Line 855"/>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99" name="Line 856"/>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0" name="Line 857"/>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1" name="Line 858"/>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2" name="Line 859"/>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3" name="Line 860"/>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4" name="Line 861"/>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5" name="Line 862"/>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6" name="Line 863"/>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7" name="Line 864"/>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8" name="Line 865"/>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09" name="Line 866"/>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0" name="Line 867"/>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1" name="Line 868"/>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2" name="Line 869"/>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3" name="Line 870"/>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4" name="Line 871"/>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5" name="Line 872"/>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6" name="Line 873"/>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7" name="Line 874"/>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8" name="Line 875"/>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19" name="Line 876"/>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20" name="Line 877"/>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21" name="Line 878"/>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22" name="Line 879"/>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723" name="Line 880"/>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233" name="Group 881"/>
            <p:cNvGrpSpPr>
              <a:grpSpLocks/>
            </p:cNvGrpSpPr>
            <p:nvPr/>
          </p:nvGrpSpPr>
          <p:grpSpPr bwMode="auto">
            <a:xfrm>
              <a:off x="4104" y="2580"/>
              <a:ext cx="41" cy="28"/>
              <a:chOff x="3247" y="1303"/>
              <a:chExt cx="414" cy="322"/>
            </a:xfrm>
          </p:grpSpPr>
          <p:sp>
            <p:nvSpPr>
              <p:cNvPr id="68668" name="Rectangle 882"/>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69" name="Rectangle 883"/>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70" name="Line 884"/>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1" name="Line 885"/>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2" name="Line 886"/>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3" name="Line 887"/>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4" name="Line 888"/>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5" name="Line 889"/>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6" name="Line 890"/>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7" name="Line 891"/>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8" name="Line 892"/>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79" name="Line 893"/>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0" name="Line 894"/>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1" name="Line 895"/>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2" name="Line 896"/>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3" name="Line 897"/>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4" name="Line 898"/>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5" name="Line 899"/>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6" name="Line 900"/>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7" name="Line 901"/>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8" name="Line 902"/>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89" name="Line 903"/>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90" name="Line 904"/>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91" name="Line 905"/>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92" name="Line 906"/>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93" name="Line 907"/>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94" name="Line 908"/>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95" name="Line 909"/>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234" name="Group 910"/>
            <p:cNvGrpSpPr>
              <a:grpSpLocks/>
            </p:cNvGrpSpPr>
            <p:nvPr/>
          </p:nvGrpSpPr>
          <p:grpSpPr bwMode="auto">
            <a:xfrm>
              <a:off x="3972" y="2597"/>
              <a:ext cx="67" cy="16"/>
              <a:chOff x="2612" y="2322"/>
              <a:chExt cx="493" cy="131"/>
            </a:xfrm>
          </p:grpSpPr>
          <p:sp>
            <p:nvSpPr>
              <p:cNvPr id="68624" name="Rectangle 911"/>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8625" name="Group 912"/>
              <p:cNvGrpSpPr>
                <a:grpSpLocks/>
              </p:cNvGrpSpPr>
              <p:nvPr/>
            </p:nvGrpSpPr>
            <p:grpSpPr bwMode="auto">
              <a:xfrm>
                <a:off x="2627" y="2411"/>
                <a:ext cx="464" cy="13"/>
                <a:chOff x="2637" y="2205"/>
                <a:chExt cx="464" cy="13"/>
              </a:xfrm>
            </p:grpSpPr>
            <p:sp>
              <p:nvSpPr>
                <p:cNvPr id="68635" name="Freeform 913"/>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36" name="Freeform 914"/>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37" name="Line 915"/>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8638" name="Group 916"/>
                <p:cNvGrpSpPr>
                  <a:grpSpLocks/>
                </p:cNvGrpSpPr>
                <p:nvPr/>
              </p:nvGrpSpPr>
              <p:grpSpPr bwMode="auto">
                <a:xfrm>
                  <a:off x="2703" y="2205"/>
                  <a:ext cx="56" cy="13"/>
                  <a:chOff x="2740" y="2313"/>
                  <a:chExt cx="56" cy="13"/>
                </a:xfrm>
              </p:grpSpPr>
              <p:sp>
                <p:nvSpPr>
                  <p:cNvPr id="68665" name="Freeform 917"/>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66" name="Freeform 918"/>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67" name="Line 919"/>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639" name="Group 920"/>
                <p:cNvGrpSpPr>
                  <a:grpSpLocks/>
                </p:cNvGrpSpPr>
                <p:nvPr/>
              </p:nvGrpSpPr>
              <p:grpSpPr bwMode="auto">
                <a:xfrm>
                  <a:off x="2760" y="2205"/>
                  <a:ext cx="56" cy="13"/>
                  <a:chOff x="2740" y="2313"/>
                  <a:chExt cx="56" cy="13"/>
                </a:xfrm>
              </p:grpSpPr>
              <p:sp>
                <p:nvSpPr>
                  <p:cNvPr id="68662" name="Freeform 921"/>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63" name="Freeform 922"/>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64" name="Line 923"/>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640" name="Group 924"/>
                <p:cNvGrpSpPr>
                  <a:grpSpLocks/>
                </p:cNvGrpSpPr>
                <p:nvPr/>
              </p:nvGrpSpPr>
              <p:grpSpPr bwMode="auto">
                <a:xfrm>
                  <a:off x="2817" y="2205"/>
                  <a:ext cx="56" cy="13"/>
                  <a:chOff x="2740" y="2313"/>
                  <a:chExt cx="56" cy="13"/>
                </a:xfrm>
              </p:grpSpPr>
              <p:sp>
                <p:nvSpPr>
                  <p:cNvPr id="68659" name="Freeform 925"/>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60" name="Freeform 926"/>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61" name="Line 927"/>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641" name="Group 928"/>
                <p:cNvGrpSpPr>
                  <a:grpSpLocks/>
                </p:cNvGrpSpPr>
                <p:nvPr/>
              </p:nvGrpSpPr>
              <p:grpSpPr bwMode="auto">
                <a:xfrm>
                  <a:off x="2874" y="2205"/>
                  <a:ext cx="56" cy="13"/>
                  <a:chOff x="2740" y="2313"/>
                  <a:chExt cx="56" cy="13"/>
                </a:xfrm>
              </p:grpSpPr>
              <p:sp>
                <p:nvSpPr>
                  <p:cNvPr id="68656" name="Freeform 929"/>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57" name="Freeform 930"/>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58" name="Line 931"/>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642" name="Group 932"/>
                <p:cNvGrpSpPr>
                  <a:grpSpLocks/>
                </p:cNvGrpSpPr>
                <p:nvPr/>
              </p:nvGrpSpPr>
              <p:grpSpPr bwMode="auto">
                <a:xfrm>
                  <a:off x="2931" y="2205"/>
                  <a:ext cx="56" cy="13"/>
                  <a:chOff x="2740" y="2313"/>
                  <a:chExt cx="56" cy="13"/>
                </a:xfrm>
              </p:grpSpPr>
              <p:sp>
                <p:nvSpPr>
                  <p:cNvPr id="68653" name="Freeform 933"/>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54" name="Freeform 934"/>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55" name="Line 935"/>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643" name="Group 936"/>
                <p:cNvGrpSpPr>
                  <a:grpSpLocks/>
                </p:cNvGrpSpPr>
                <p:nvPr/>
              </p:nvGrpSpPr>
              <p:grpSpPr bwMode="auto">
                <a:xfrm>
                  <a:off x="2988" y="2205"/>
                  <a:ext cx="56" cy="13"/>
                  <a:chOff x="2740" y="2313"/>
                  <a:chExt cx="56" cy="13"/>
                </a:xfrm>
              </p:grpSpPr>
              <p:sp>
                <p:nvSpPr>
                  <p:cNvPr id="68650" name="Freeform 937"/>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51" name="Freeform 938"/>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52" name="Line 939"/>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644" name="Group 940"/>
                <p:cNvGrpSpPr>
                  <a:grpSpLocks/>
                </p:cNvGrpSpPr>
                <p:nvPr/>
              </p:nvGrpSpPr>
              <p:grpSpPr bwMode="auto">
                <a:xfrm>
                  <a:off x="3045" y="2205"/>
                  <a:ext cx="56" cy="13"/>
                  <a:chOff x="2740" y="2313"/>
                  <a:chExt cx="56" cy="13"/>
                </a:xfrm>
              </p:grpSpPr>
              <p:sp>
                <p:nvSpPr>
                  <p:cNvPr id="68647" name="Freeform 941"/>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48" name="Freeform 942"/>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649" name="Line 943"/>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8645" name="Line 944"/>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8646" name="Freeform 945"/>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8626" name="Freeform 946"/>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8627" name="Oval 947"/>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28" name="Oval 948"/>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29" name="Oval 949"/>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30" name="Oval 950"/>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31" name="Oval 951"/>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32" name="Oval 952"/>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33" name="Oval 953"/>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634" name="Oval 954"/>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7235" name="Rectangle 957" descr="Parchment"/>
            <p:cNvSpPr>
              <a:spLocks noChangeArrowheads="1"/>
            </p:cNvSpPr>
            <p:nvPr/>
          </p:nvSpPr>
          <p:spPr bwMode="auto">
            <a:xfrm>
              <a:off x="4413" y="2765"/>
              <a:ext cx="468" cy="62"/>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236" name="Line 958"/>
            <p:cNvSpPr>
              <a:spLocks noChangeShapeType="1"/>
            </p:cNvSpPr>
            <p:nvPr/>
          </p:nvSpPr>
          <p:spPr bwMode="auto">
            <a:xfrm>
              <a:off x="4405" y="2831"/>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37" name="Line 959"/>
            <p:cNvSpPr>
              <a:spLocks noChangeShapeType="1"/>
            </p:cNvSpPr>
            <p:nvPr/>
          </p:nvSpPr>
          <p:spPr bwMode="auto">
            <a:xfrm>
              <a:off x="4410" y="2761"/>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38" name="Line 960"/>
            <p:cNvSpPr>
              <a:spLocks noChangeShapeType="1"/>
            </p:cNvSpPr>
            <p:nvPr/>
          </p:nvSpPr>
          <p:spPr bwMode="auto">
            <a:xfrm>
              <a:off x="4409" y="2757"/>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39" name="Line 961"/>
            <p:cNvSpPr>
              <a:spLocks noChangeShapeType="1"/>
            </p:cNvSpPr>
            <p:nvPr/>
          </p:nvSpPr>
          <p:spPr bwMode="auto">
            <a:xfrm>
              <a:off x="4409" y="2757"/>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40" name="Line 962"/>
            <p:cNvSpPr>
              <a:spLocks noChangeShapeType="1"/>
            </p:cNvSpPr>
            <p:nvPr/>
          </p:nvSpPr>
          <p:spPr bwMode="auto">
            <a:xfrm flipV="1">
              <a:off x="4885" y="2757"/>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41" name="Line 963"/>
            <p:cNvSpPr>
              <a:spLocks noChangeShapeType="1"/>
            </p:cNvSpPr>
            <p:nvPr/>
          </p:nvSpPr>
          <p:spPr bwMode="auto">
            <a:xfrm flipV="1">
              <a:off x="4884" y="2760"/>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42" name="Line 964"/>
            <p:cNvSpPr>
              <a:spLocks noChangeShapeType="1"/>
            </p:cNvSpPr>
            <p:nvPr/>
          </p:nvSpPr>
          <p:spPr bwMode="auto">
            <a:xfrm>
              <a:off x="4409" y="2760"/>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43" name="Line 965"/>
            <p:cNvSpPr>
              <a:spLocks noChangeShapeType="1"/>
            </p:cNvSpPr>
            <p:nvPr/>
          </p:nvSpPr>
          <p:spPr bwMode="auto">
            <a:xfrm flipH="1">
              <a:off x="4405" y="2761"/>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44" name="Line 966"/>
            <p:cNvSpPr>
              <a:spLocks noChangeShapeType="1"/>
            </p:cNvSpPr>
            <p:nvPr/>
          </p:nvSpPr>
          <p:spPr bwMode="auto">
            <a:xfrm flipH="1" flipV="1">
              <a:off x="4408" y="2761"/>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45" name="Line 967"/>
            <p:cNvSpPr>
              <a:spLocks noChangeShapeType="1"/>
            </p:cNvSpPr>
            <p:nvPr/>
          </p:nvSpPr>
          <p:spPr bwMode="auto">
            <a:xfrm flipH="1">
              <a:off x="4886" y="2761"/>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46" name="Line 968"/>
            <p:cNvSpPr>
              <a:spLocks noChangeShapeType="1"/>
            </p:cNvSpPr>
            <p:nvPr/>
          </p:nvSpPr>
          <p:spPr bwMode="auto">
            <a:xfrm flipH="1">
              <a:off x="4885" y="2761"/>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47" name="Freeform 969"/>
            <p:cNvSpPr>
              <a:spLocks/>
            </p:cNvSpPr>
            <p:nvPr/>
          </p:nvSpPr>
          <p:spPr bwMode="auto">
            <a:xfrm>
              <a:off x="4407" y="2760"/>
              <a:ext cx="2" cy="1"/>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248" name="Freeform 970"/>
            <p:cNvSpPr>
              <a:spLocks/>
            </p:cNvSpPr>
            <p:nvPr/>
          </p:nvSpPr>
          <p:spPr bwMode="auto">
            <a:xfrm>
              <a:off x="4405" y="2757"/>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249" name="Freeform 971"/>
            <p:cNvSpPr>
              <a:spLocks/>
            </p:cNvSpPr>
            <p:nvPr/>
          </p:nvSpPr>
          <p:spPr bwMode="auto">
            <a:xfrm>
              <a:off x="4885" y="2757"/>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250" name="Freeform 972"/>
            <p:cNvSpPr>
              <a:spLocks/>
            </p:cNvSpPr>
            <p:nvPr/>
          </p:nvSpPr>
          <p:spPr bwMode="auto">
            <a:xfrm>
              <a:off x="4885" y="2760"/>
              <a:ext cx="2" cy="1"/>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251" name="Line 973"/>
            <p:cNvSpPr>
              <a:spLocks noChangeShapeType="1"/>
            </p:cNvSpPr>
            <p:nvPr/>
          </p:nvSpPr>
          <p:spPr bwMode="auto">
            <a:xfrm flipV="1">
              <a:off x="4409" y="2762"/>
              <a:ext cx="0" cy="6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52" name="Line 974"/>
            <p:cNvSpPr>
              <a:spLocks noChangeShapeType="1"/>
            </p:cNvSpPr>
            <p:nvPr/>
          </p:nvSpPr>
          <p:spPr bwMode="auto">
            <a:xfrm>
              <a:off x="4410" y="2761"/>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53" name="Line 975"/>
            <p:cNvSpPr>
              <a:spLocks noChangeShapeType="1"/>
            </p:cNvSpPr>
            <p:nvPr/>
          </p:nvSpPr>
          <p:spPr bwMode="auto">
            <a:xfrm>
              <a:off x="4885" y="2762"/>
              <a:ext cx="0" cy="6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54" name="Line 976"/>
            <p:cNvSpPr>
              <a:spLocks noChangeShapeType="1"/>
            </p:cNvSpPr>
            <p:nvPr/>
          </p:nvSpPr>
          <p:spPr bwMode="auto">
            <a:xfrm>
              <a:off x="4412" y="2764"/>
              <a:ext cx="0"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55" name="Line 977"/>
            <p:cNvSpPr>
              <a:spLocks noChangeShapeType="1"/>
            </p:cNvSpPr>
            <p:nvPr/>
          </p:nvSpPr>
          <p:spPr bwMode="auto">
            <a:xfrm flipH="1">
              <a:off x="4413" y="2763"/>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56" name="Line 978"/>
            <p:cNvSpPr>
              <a:spLocks noChangeShapeType="1"/>
            </p:cNvSpPr>
            <p:nvPr/>
          </p:nvSpPr>
          <p:spPr bwMode="auto">
            <a:xfrm flipV="1">
              <a:off x="4882" y="2763"/>
              <a:ext cx="1"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57" name="Line 979"/>
            <p:cNvSpPr>
              <a:spLocks noChangeShapeType="1"/>
            </p:cNvSpPr>
            <p:nvPr/>
          </p:nvSpPr>
          <p:spPr bwMode="auto">
            <a:xfrm>
              <a:off x="4413" y="2765"/>
              <a:ext cx="0" cy="6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58" name="Line 980"/>
            <p:cNvSpPr>
              <a:spLocks noChangeShapeType="1"/>
            </p:cNvSpPr>
            <p:nvPr/>
          </p:nvSpPr>
          <p:spPr bwMode="auto">
            <a:xfrm flipV="1">
              <a:off x="4881" y="2765"/>
              <a:ext cx="0" cy="6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59" name="Freeform 981"/>
            <p:cNvSpPr>
              <a:spLocks noEditPoints="1"/>
            </p:cNvSpPr>
            <p:nvPr/>
          </p:nvSpPr>
          <p:spPr bwMode="auto">
            <a:xfrm>
              <a:off x="4424" y="2802"/>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0" name="Freeform 982"/>
            <p:cNvSpPr>
              <a:spLocks noEditPoints="1"/>
            </p:cNvSpPr>
            <p:nvPr/>
          </p:nvSpPr>
          <p:spPr bwMode="auto">
            <a:xfrm>
              <a:off x="4424" y="2803"/>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1" name="Freeform 983"/>
            <p:cNvSpPr>
              <a:spLocks noEditPoints="1"/>
            </p:cNvSpPr>
            <p:nvPr/>
          </p:nvSpPr>
          <p:spPr bwMode="auto">
            <a:xfrm>
              <a:off x="4425" y="2803"/>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2" name="Freeform 984"/>
            <p:cNvSpPr>
              <a:spLocks noEditPoints="1"/>
            </p:cNvSpPr>
            <p:nvPr/>
          </p:nvSpPr>
          <p:spPr bwMode="auto">
            <a:xfrm>
              <a:off x="4425" y="2803"/>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3" name="Freeform 985"/>
            <p:cNvSpPr>
              <a:spLocks noEditPoints="1"/>
            </p:cNvSpPr>
            <p:nvPr/>
          </p:nvSpPr>
          <p:spPr bwMode="auto">
            <a:xfrm>
              <a:off x="4425" y="2803"/>
              <a:ext cx="4" cy="5"/>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4" name="Freeform 986"/>
            <p:cNvSpPr>
              <a:spLocks noEditPoints="1"/>
            </p:cNvSpPr>
            <p:nvPr/>
          </p:nvSpPr>
          <p:spPr bwMode="auto">
            <a:xfrm>
              <a:off x="4425" y="2803"/>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5" name="Freeform 987"/>
            <p:cNvSpPr>
              <a:spLocks noEditPoints="1"/>
            </p:cNvSpPr>
            <p:nvPr/>
          </p:nvSpPr>
          <p:spPr bwMode="auto">
            <a:xfrm>
              <a:off x="4425" y="2804"/>
              <a:ext cx="4" cy="3"/>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6" name="Freeform 988"/>
            <p:cNvSpPr>
              <a:spLocks noEditPoints="1"/>
            </p:cNvSpPr>
            <p:nvPr/>
          </p:nvSpPr>
          <p:spPr bwMode="auto">
            <a:xfrm>
              <a:off x="4425" y="2804"/>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7" name="Freeform 989"/>
            <p:cNvSpPr>
              <a:spLocks noEditPoints="1"/>
            </p:cNvSpPr>
            <p:nvPr/>
          </p:nvSpPr>
          <p:spPr bwMode="auto">
            <a:xfrm>
              <a:off x="4426" y="2804"/>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8" name="Freeform 990"/>
            <p:cNvSpPr>
              <a:spLocks noEditPoints="1"/>
            </p:cNvSpPr>
            <p:nvPr/>
          </p:nvSpPr>
          <p:spPr bwMode="auto">
            <a:xfrm>
              <a:off x="4426" y="2804"/>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69" name="Freeform 991"/>
            <p:cNvSpPr>
              <a:spLocks noEditPoints="1"/>
            </p:cNvSpPr>
            <p:nvPr/>
          </p:nvSpPr>
          <p:spPr bwMode="auto">
            <a:xfrm>
              <a:off x="4426" y="2804"/>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0" name="Freeform 992"/>
            <p:cNvSpPr>
              <a:spLocks noEditPoints="1"/>
            </p:cNvSpPr>
            <p:nvPr/>
          </p:nvSpPr>
          <p:spPr bwMode="auto">
            <a:xfrm>
              <a:off x="4426" y="2804"/>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1" name="Freeform 993"/>
            <p:cNvSpPr>
              <a:spLocks noEditPoints="1"/>
            </p:cNvSpPr>
            <p:nvPr/>
          </p:nvSpPr>
          <p:spPr bwMode="auto">
            <a:xfrm>
              <a:off x="4426" y="2804"/>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2" name="Freeform 994"/>
            <p:cNvSpPr>
              <a:spLocks noEditPoints="1"/>
            </p:cNvSpPr>
            <p:nvPr/>
          </p:nvSpPr>
          <p:spPr bwMode="auto">
            <a:xfrm>
              <a:off x="4426" y="2805"/>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3" name="Freeform 995"/>
            <p:cNvSpPr>
              <a:spLocks noEditPoints="1"/>
            </p:cNvSpPr>
            <p:nvPr/>
          </p:nvSpPr>
          <p:spPr bwMode="auto">
            <a:xfrm>
              <a:off x="4427" y="2805"/>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4" name="Freeform 996"/>
            <p:cNvSpPr>
              <a:spLocks noEditPoints="1"/>
            </p:cNvSpPr>
            <p:nvPr/>
          </p:nvSpPr>
          <p:spPr bwMode="auto">
            <a:xfrm>
              <a:off x="4427" y="2805"/>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5" name="Freeform 997"/>
            <p:cNvSpPr>
              <a:spLocks noEditPoints="1"/>
            </p:cNvSpPr>
            <p:nvPr/>
          </p:nvSpPr>
          <p:spPr bwMode="auto">
            <a:xfrm>
              <a:off x="4427" y="2805"/>
              <a:ext cx="0"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0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6" name="Freeform 998"/>
            <p:cNvSpPr>
              <a:spLocks/>
            </p:cNvSpPr>
            <p:nvPr/>
          </p:nvSpPr>
          <p:spPr bwMode="auto">
            <a:xfrm>
              <a:off x="4424" y="2802"/>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7" name="Freeform 999"/>
            <p:cNvSpPr>
              <a:spLocks noEditPoints="1"/>
            </p:cNvSpPr>
            <p:nvPr/>
          </p:nvSpPr>
          <p:spPr bwMode="auto">
            <a:xfrm>
              <a:off x="4424" y="2802"/>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8" name="Freeform 1000"/>
            <p:cNvSpPr>
              <a:spLocks noEditPoints="1"/>
            </p:cNvSpPr>
            <p:nvPr/>
          </p:nvSpPr>
          <p:spPr bwMode="auto">
            <a:xfrm>
              <a:off x="4424" y="2803"/>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79" name="Freeform 1001"/>
            <p:cNvSpPr>
              <a:spLocks noEditPoints="1"/>
            </p:cNvSpPr>
            <p:nvPr/>
          </p:nvSpPr>
          <p:spPr bwMode="auto">
            <a:xfrm>
              <a:off x="4425" y="2803"/>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0" name="Freeform 1002"/>
            <p:cNvSpPr>
              <a:spLocks noEditPoints="1"/>
            </p:cNvSpPr>
            <p:nvPr/>
          </p:nvSpPr>
          <p:spPr bwMode="auto">
            <a:xfrm>
              <a:off x="4425" y="2803"/>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1" name="Freeform 1003"/>
            <p:cNvSpPr>
              <a:spLocks noEditPoints="1"/>
            </p:cNvSpPr>
            <p:nvPr/>
          </p:nvSpPr>
          <p:spPr bwMode="auto">
            <a:xfrm>
              <a:off x="4425" y="2803"/>
              <a:ext cx="4" cy="5"/>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2" name="Freeform 1004"/>
            <p:cNvSpPr>
              <a:spLocks noEditPoints="1"/>
            </p:cNvSpPr>
            <p:nvPr/>
          </p:nvSpPr>
          <p:spPr bwMode="auto">
            <a:xfrm>
              <a:off x="4425" y="2803"/>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3" name="Freeform 1005"/>
            <p:cNvSpPr>
              <a:spLocks noEditPoints="1"/>
            </p:cNvSpPr>
            <p:nvPr/>
          </p:nvSpPr>
          <p:spPr bwMode="auto">
            <a:xfrm>
              <a:off x="4425" y="2804"/>
              <a:ext cx="4" cy="3"/>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4" name="Freeform 1006"/>
            <p:cNvSpPr>
              <a:spLocks noEditPoints="1"/>
            </p:cNvSpPr>
            <p:nvPr/>
          </p:nvSpPr>
          <p:spPr bwMode="auto">
            <a:xfrm>
              <a:off x="4425" y="2804"/>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5" name="Freeform 1007"/>
            <p:cNvSpPr>
              <a:spLocks noEditPoints="1"/>
            </p:cNvSpPr>
            <p:nvPr/>
          </p:nvSpPr>
          <p:spPr bwMode="auto">
            <a:xfrm>
              <a:off x="4426" y="2804"/>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6" name="Freeform 1008"/>
            <p:cNvSpPr>
              <a:spLocks noEditPoints="1"/>
            </p:cNvSpPr>
            <p:nvPr/>
          </p:nvSpPr>
          <p:spPr bwMode="auto">
            <a:xfrm>
              <a:off x="4426" y="2804"/>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7" name="Freeform 1009"/>
            <p:cNvSpPr>
              <a:spLocks noEditPoints="1"/>
            </p:cNvSpPr>
            <p:nvPr/>
          </p:nvSpPr>
          <p:spPr bwMode="auto">
            <a:xfrm>
              <a:off x="4426" y="2804"/>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8" name="Freeform 1010"/>
            <p:cNvSpPr>
              <a:spLocks noEditPoints="1"/>
            </p:cNvSpPr>
            <p:nvPr/>
          </p:nvSpPr>
          <p:spPr bwMode="auto">
            <a:xfrm>
              <a:off x="4426" y="2804"/>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89" name="Freeform 1011"/>
            <p:cNvSpPr>
              <a:spLocks noEditPoints="1"/>
            </p:cNvSpPr>
            <p:nvPr/>
          </p:nvSpPr>
          <p:spPr bwMode="auto">
            <a:xfrm>
              <a:off x="4426" y="2804"/>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90" name="Freeform 1012"/>
            <p:cNvSpPr>
              <a:spLocks noEditPoints="1"/>
            </p:cNvSpPr>
            <p:nvPr/>
          </p:nvSpPr>
          <p:spPr bwMode="auto">
            <a:xfrm>
              <a:off x="4426" y="2805"/>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91" name="Freeform 1013"/>
            <p:cNvSpPr>
              <a:spLocks noEditPoints="1"/>
            </p:cNvSpPr>
            <p:nvPr/>
          </p:nvSpPr>
          <p:spPr bwMode="auto">
            <a:xfrm>
              <a:off x="4427" y="2805"/>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92" name="Freeform 1014"/>
            <p:cNvSpPr>
              <a:spLocks noEditPoints="1"/>
            </p:cNvSpPr>
            <p:nvPr/>
          </p:nvSpPr>
          <p:spPr bwMode="auto">
            <a:xfrm>
              <a:off x="4427" y="2805"/>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93" name="Freeform 1015"/>
            <p:cNvSpPr>
              <a:spLocks noEditPoints="1"/>
            </p:cNvSpPr>
            <p:nvPr/>
          </p:nvSpPr>
          <p:spPr bwMode="auto">
            <a:xfrm>
              <a:off x="4427" y="2805"/>
              <a:ext cx="0"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0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294" name="Freeform 1016"/>
            <p:cNvSpPr>
              <a:spLocks/>
            </p:cNvSpPr>
            <p:nvPr/>
          </p:nvSpPr>
          <p:spPr bwMode="auto">
            <a:xfrm>
              <a:off x="4424" y="2802"/>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295" name="Freeform 1017"/>
            <p:cNvSpPr>
              <a:spLocks/>
            </p:cNvSpPr>
            <p:nvPr/>
          </p:nvSpPr>
          <p:spPr bwMode="auto">
            <a:xfrm>
              <a:off x="4423" y="2802"/>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296" name="Line 1018"/>
            <p:cNvSpPr>
              <a:spLocks noChangeShapeType="1"/>
            </p:cNvSpPr>
            <p:nvPr/>
          </p:nvSpPr>
          <p:spPr bwMode="auto">
            <a:xfrm>
              <a:off x="4405" y="2761"/>
              <a:ext cx="0" cy="7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97" name="Line 1019"/>
            <p:cNvSpPr>
              <a:spLocks noChangeShapeType="1"/>
            </p:cNvSpPr>
            <p:nvPr/>
          </p:nvSpPr>
          <p:spPr bwMode="auto">
            <a:xfrm>
              <a:off x="4889" y="2761"/>
              <a:ext cx="0" cy="7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98" name="Line 1020"/>
            <p:cNvSpPr>
              <a:spLocks noChangeShapeType="1"/>
            </p:cNvSpPr>
            <p:nvPr/>
          </p:nvSpPr>
          <p:spPr bwMode="auto">
            <a:xfrm flipH="1">
              <a:off x="4469" y="2803"/>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299" name="Freeform 1021"/>
            <p:cNvSpPr>
              <a:spLocks/>
            </p:cNvSpPr>
            <p:nvPr/>
          </p:nvSpPr>
          <p:spPr bwMode="auto">
            <a:xfrm>
              <a:off x="4461" y="2803"/>
              <a:ext cx="21" cy="0"/>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0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00" name="Line 1022"/>
            <p:cNvSpPr>
              <a:spLocks noChangeShapeType="1"/>
            </p:cNvSpPr>
            <p:nvPr/>
          </p:nvSpPr>
          <p:spPr bwMode="auto">
            <a:xfrm>
              <a:off x="4467" y="28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01" name="Line 1023"/>
            <p:cNvSpPr>
              <a:spLocks noChangeShapeType="1"/>
            </p:cNvSpPr>
            <p:nvPr/>
          </p:nvSpPr>
          <p:spPr bwMode="auto">
            <a:xfrm>
              <a:off x="4469" y="28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02" name="Line 0"/>
            <p:cNvSpPr>
              <a:spLocks noChangeShapeType="1"/>
            </p:cNvSpPr>
            <p:nvPr/>
          </p:nvSpPr>
          <p:spPr bwMode="auto">
            <a:xfrm>
              <a:off x="4461" y="28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03" name="Line 1"/>
            <p:cNvSpPr>
              <a:spLocks noChangeShapeType="1"/>
            </p:cNvSpPr>
            <p:nvPr/>
          </p:nvSpPr>
          <p:spPr bwMode="auto">
            <a:xfrm flipH="1">
              <a:off x="4461" y="2803"/>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04" name="Line 2"/>
            <p:cNvSpPr>
              <a:spLocks noChangeShapeType="1"/>
            </p:cNvSpPr>
            <p:nvPr/>
          </p:nvSpPr>
          <p:spPr bwMode="auto">
            <a:xfrm flipH="1">
              <a:off x="4477" y="2803"/>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05" name="Line 3"/>
            <p:cNvSpPr>
              <a:spLocks noChangeShapeType="1"/>
            </p:cNvSpPr>
            <p:nvPr/>
          </p:nvSpPr>
          <p:spPr bwMode="auto">
            <a:xfrm>
              <a:off x="4474" y="28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06" name="Line 4"/>
            <p:cNvSpPr>
              <a:spLocks noChangeShapeType="1"/>
            </p:cNvSpPr>
            <p:nvPr/>
          </p:nvSpPr>
          <p:spPr bwMode="auto">
            <a:xfrm>
              <a:off x="4477" y="28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07" name="Line 5"/>
            <p:cNvSpPr>
              <a:spLocks noChangeShapeType="1"/>
            </p:cNvSpPr>
            <p:nvPr/>
          </p:nvSpPr>
          <p:spPr bwMode="auto">
            <a:xfrm>
              <a:off x="4482" y="28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7308" name="Group 6"/>
            <p:cNvGrpSpPr>
              <a:grpSpLocks/>
            </p:cNvGrpSpPr>
            <p:nvPr/>
          </p:nvGrpSpPr>
          <p:grpSpPr bwMode="auto">
            <a:xfrm>
              <a:off x="4704" y="2788"/>
              <a:ext cx="40" cy="28"/>
              <a:chOff x="3247" y="1303"/>
              <a:chExt cx="414" cy="322"/>
            </a:xfrm>
          </p:grpSpPr>
          <p:sp>
            <p:nvSpPr>
              <p:cNvPr id="68596" name="Rectangle 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597" name="Rectangle 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598" name="Line 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99" name="Line 1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0" name="Line 1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1" name="Line 1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2" name="Line 1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3" name="Line 1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4" name="Line 1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5" name="Line 1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6" name="Line 1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7" name="Line 1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8" name="Line 1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09" name="Line 2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0" name="Line 2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1" name="Line 2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2" name="Line 2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3" name="Line 2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4" name="Line 2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5" name="Line 2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6" name="Line 2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7" name="Line 2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8" name="Line 2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19" name="Line 3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20" name="Line 3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21" name="Line 3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22" name="Line 3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623" name="Line 3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309" name="Group 35"/>
            <p:cNvGrpSpPr>
              <a:grpSpLocks/>
            </p:cNvGrpSpPr>
            <p:nvPr/>
          </p:nvGrpSpPr>
          <p:grpSpPr bwMode="auto">
            <a:xfrm>
              <a:off x="4828" y="2788"/>
              <a:ext cx="41" cy="28"/>
              <a:chOff x="4776" y="1303"/>
              <a:chExt cx="413" cy="322"/>
            </a:xfrm>
          </p:grpSpPr>
          <p:sp>
            <p:nvSpPr>
              <p:cNvPr id="68568" name="Rectangle 36"/>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569" name="Rectangle 37"/>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570" name="Line 38"/>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1" name="Line 39"/>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2" name="Line 40"/>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3" name="Line 41"/>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4" name="Line 42"/>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5" name="Line 43"/>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6" name="Line 44"/>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7" name="Line 45"/>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8" name="Line 46"/>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79" name="Line 47"/>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0" name="Line 48"/>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1" name="Line 49"/>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2" name="Line 50"/>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3" name="Line 51"/>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4" name="Line 52"/>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5" name="Line 53"/>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6" name="Line 54"/>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7" name="Line 55"/>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8" name="Line 56"/>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89" name="Line 57"/>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90" name="Line 58"/>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91" name="Line 59"/>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92" name="Line 60"/>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93" name="Line 61"/>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94" name="Line 62"/>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95" name="Line 63"/>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310" name="Line 64"/>
            <p:cNvSpPr>
              <a:spLocks noChangeShapeType="1"/>
            </p:cNvSpPr>
            <p:nvPr/>
          </p:nvSpPr>
          <p:spPr bwMode="auto">
            <a:xfrm>
              <a:off x="4426" y="2780"/>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11" name="Line 65"/>
            <p:cNvSpPr>
              <a:spLocks noChangeShapeType="1"/>
            </p:cNvSpPr>
            <p:nvPr/>
          </p:nvSpPr>
          <p:spPr bwMode="auto">
            <a:xfrm flipH="1">
              <a:off x="4426" y="2780"/>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12" name="Rectangle 66"/>
            <p:cNvSpPr>
              <a:spLocks noChangeArrowheads="1"/>
            </p:cNvSpPr>
            <p:nvPr/>
          </p:nvSpPr>
          <p:spPr bwMode="auto">
            <a:xfrm>
              <a:off x="4512" y="2809"/>
              <a:ext cx="34" cy="12"/>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313" name="Rectangle 67"/>
            <p:cNvSpPr>
              <a:spLocks noChangeArrowheads="1"/>
            </p:cNvSpPr>
            <p:nvPr/>
          </p:nvSpPr>
          <p:spPr bwMode="auto">
            <a:xfrm>
              <a:off x="4514" y="2810"/>
              <a:ext cx="30" cy="1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314" name="Freeform 68"/>
            <p:cNvSpPr>
              <a:spLocks/>
            </p:cNvSpPr>
            <p:nvPr/>
          </p:nvSpPr>
          <p:spPr bwMode="auto">
            <a:xfrm>
              <a:off x="4516" y="2812"/>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315" name="Freeform 69"/>
            <p:cNvSpPr>
              <a:spLocks/>
            </p:cNvSpPr>
            <p:nvPr/>
          </p:nvSpPr>
          <p:spPr bwMode="auto">
            <a:xfrm>
              <a:off x="4516" y="2816"/>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316" name="Freeform 70"/>
            <p:cNvSpPr>
              <a:spLocks/>
            </p:cNvSpPr>
            <p:nvPr/>
          </p:nvSpPr>
          <p:spPr bwMode="auto">
            <a:xfrm>
              <a:off x="4522" y="281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317" name="Freeform 71"/>
            <p:cNvSpPr>
              <a:spLocks/>
            </p:cNvSpPr>
            <p:nvPr/>
          </p:nvSpPr>
          <p:spPr bwMode="auto">
            <a:xfrm>
              <a:off x="4522" y="281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318" name="Freeform 72"/>
            <p:cNvSpPr>
              <a:spLocks/>
            </p:cNvSpPr>
            <p:nvPr/>
          </p:nvSpPr>
          <p:spPr bwMode="auto">
            <a:xfrm>
              <a:off x="4528" y="281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319" name="Freeform 73"/>
            <p:cNvSpPr>
              <a:spLocks/>
            </p:cNvSpPr>
            <p:nvPr/>
          </p:nvSpPr>
          <p:spPr bwMode="auto">
            <a:xfrm>
              <a:off x="4528" y="281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320" name="Freeform 74"/>
            <p:cNvSpPr>
              <a:spLocks/>
            </p:cNvSpPr>
            <p:nvPr/>
          </p:nvSpPr>
          <p:spPr bwMode="auto">
            <a:xfrm>
              <a:off x="4533" y="2812"/>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321" name="Freeform 75"/>
            <p:cNvSpPr>
              <a:spLocks/>
            </p:cNvSpPr>
            <p:nvPr/>
          </p:nvSpPr>
          <p:spPr bwMode="auto">
            <a:xfrm>
              <a:off x="4533" y="2816"/>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322" name="Freeform 76"/>
            <p:cNvSpPr>
              <a:spLocks/>
            </p:cNvSpPr>
            <p:nvPr/>
          </p:nvSpPr>
          <p:spPr bwMode="auto">
            <a:xfrm>
              <a:off x="4539" y="281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323" name="Freeform 77"/>
            <p:cNvSpPr>
              <a:spLocks/>
            </p:cNvSpPr>
            <p:nvPr/>
          </p:nvSpPr>
          <p:spPr bwMode="auto">
            <a:xfrm>
              <a:off x="4539" y="281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7324" name="Group 78"/>
            <p:cNvGrpSpPr>
              <a:grpSpLocks/>
            </p:cNvGrpSpPr>
            <p:nvPr/>
          </p:nvGrpSpPr>
          <p:grpSpPr bwMode="auto">
            <a:xfrm>
              <a:off x="4448" y="2770"/>
              <a:ext cx="28" cy="18"/>
              <a:chOff x="871" y="3203"/>
              <a:chExt cx="283" cy="205"/>
            </a:xfrm>
          </p:grpSpPr>
          <p:sp>
            <p:nvSpPr>
              <p:cNvPr id="68528" name="Line 79"/>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9" name="Line 80"/>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0" name="Line 81"/>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1" name="Line 82"/>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2" name="Line 83"/>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3" name="Line 84"/>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4" name="Line 85"/>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5" name="Line 86"/>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6" name="Line 87"/>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7" name="Line 88"/>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38" name="Freeform 89"/>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39" name="Line 90"/>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0" name="Line 91"/>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1" name="Line 92"/>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2" name="Line 93"/>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3" name="Line 94"/>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4" name="Line 95"/>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5" name="Line 96"/>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6" name="Line 97"/>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7" name="Line 98"/>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8" name="Line 99"/>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49" name="Line 100"/>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50" name="Line 101"/>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51" name="Line 102"/>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52" name="Line 103"/>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53" name="Freeform 104"/>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54" name="Freeform 105"/>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55" name="Freeform 106"/>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56" name="Freeform 107"/>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57" name="Line 108"/>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58" name="Line 109"/>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59" name="Freeform 110"/>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60" name="Freeform 111"/>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61" name="Line 112"/>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62" name="Freeform 113"/>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63" name="Freeform 114"/>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564" name="Line 115"/>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65" name="Line 116"/>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66" name="Line 117"/>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67" name="Freeform 118"/>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7325" name="Group 119"/>
            <p:cNvGrpSpPr>
              <a:grpSpLocks/>
            </p:cNvGrpSpPr>
            <p:nvPr/>
          </p:nvGrpSpPr>
          <p:grpSpPr bwMode="auto">
            <a:xfrm>
              <a:off x="4660" y="2788"/>
              <a:ext cx="41" cy="28"/>
              <a:chOff x="3247" y="1303"/>
              <a:chExt cx="414" cy="322"/>
            </a:xfrm>
          </p:grpSpPr>
          <p:sp>
            <p:nvSpPr>
              <p:cNvPr id="68500" name="Rectangle 120"/>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501" name="Rectangle 121"/>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502" name="Line 122"/>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03" name="Line 123"/>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04" name="Line 124"/>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05" name="Line 125"/>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06" name="Line 126"/>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07" name="Line 127"/>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08" name="Line 128"/>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09" name="Line 129"/>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0" name="Line 130"/>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1" name="Line 131"/>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2" name="Line 132"/>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3" name="Line 133"/>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4" name="Line 134"/>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5" name="Line 135"/>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6" name="Line 136"/>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7" name="Line 137"/>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8" name="Line 138"/>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19" name="Line 139"/>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0" name="Line 140"/>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1" name="Line 141"/>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2" name="Line 142"/>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3" name="Line 143"/>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4" name="Line 144"/>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5" name="Line 145"/>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6" name="Line 146"/>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527" name="Line 147"/>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326" name="Group 148"/>
            <p:cNvGrpSpPr>
              <a:grpSpLocks/>
            </p:cNvGrpSpPr>
            <p:nvPr/>
          </p:nvGrpSpPr>
          <p:grpSpPr bwMode="auto">
            <a:xfrm>
              <a:off x="4783" y="2788"/>
              <a:ext cx="41" cy="28"/>
              <a:chOff x="4776" y="1303"/>
              <a:chExt cx="413" cy="322"/>
            </a:xfrm>
          </p:grpSpPr>
          <p:sp>
            <p:nvSpPr>
              <p:cNvPr id="68472" name="Rectangle 149"/>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473" name="Rectangle 150"/>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474" name="Line 151"/>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75" name="Line 152"/>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76" name="Line 153"/>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77" name="Line 154"/>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78" name="Line 155"/>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79" name="Line 156"/>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0" name="Line 157"/>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1" name="Line 158"/>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2" name="Line 159"/>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3" name="Line 160"/>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4" name="Line 161"/>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5" name="Line 162"/>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6" name="Line 163"/>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7" name="Line 164"/>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8" name="Line 165"/>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89" name="Line 166"/>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0" name="Line 167"/>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1" name="Line 168"/>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2" name="Line 169"/>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3" name="Line 170"/>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4" name="Line 171"/>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5" name="Line 172"/>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6" name="Line 173"/>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7" name="Line 174"/>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8" name="Line 175"/>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99" name="Line 176"/>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327" name="Group 177"/>
            <p:cNvGrpSpPr>
              <a:grpSpLocks/>
            </p:cNvGrpSpPr>
            <p:nvPr/>
          </p:nvGrpSpPr>
          <p:grpSpPr bwMode="auto">
            <a:xfrm>
              <a:off x="4616" y="2788"/>
              <a:ext cx="41" cy="28"/>
              <a:chOff x="3247" y="1303"/>
              <a:chExt cx="414" cy="322"/>
            </a:xfrm>
          </p:grpSpPr>
          <p:sp>
            <p:nvSpPr>
              <p:cNvPr id="68444" name="Rectangle 178"/>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445" name="Rectangle 179"/>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446" name="Line 180"/>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47" name="Line 181"/>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48" name="Line 182"/>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49" name="Line 183"/>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0" name="Line 184"/>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1" name="Line 185"/>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2" name="Line 186"/>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3" name="Line 187"/>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4" name="Line 188"/>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5" name="Line 189"/>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6" name="Line 190"/>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7" name="Line 191"/>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8" name="Line 192"/>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59" name="Line 193"/>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0" name="Line 194"/>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1" name="Line 195"/>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2" name="Line 196"/>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3" name="Line 197"/>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4" name="Line 198"/>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5" name="Line 199"/>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6" name="Line 200"/>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7" name="Line 201"/>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8" name="Line 202"/>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69" name="Line 203"/>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70" name="Line 204"/>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71" name="Line 205"/>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328" name="Group 206"/>
            <p:cNvGrpSpPr>
              <a:grpSpLocks/>
            </p:cNvGrpSpPr>
            <p:nvPr/>
          </p:nvGrpSpPr>
          <p:grpSpPr bwMode="auto">
            <a:xfrm>
              <a:off x="4572" y="2788"/>
              <a:ext cx="41" cy="28"/>
              <a:chOff x="3247" y="1303"/>
              <a:chExt cx="414" cy="322"/>
            </a:xfrm>
          </p:grpSpPr>
          <p:sp>
            <p:nvSpPr>
              <p:cNvPr id="68416" name="Rectangle 20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417" name="Rectangle 20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418" name="Line 20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19" name="Line 21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0" name="Line 21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1" name="Line 21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2" name="Line 21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3" name="Line 21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4" name="Line 21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5" name="Line 21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6" name="Line 21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7" name="Line 21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8" name="Line 21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29" name="Line 22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0" name="Line 22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1" name="Line 22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2" name="Line 22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3" name="Line 22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4" name="Line 22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5" name="Line 22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6" name="Line 22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7" name="Line 22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8" name="Line 22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39" name="Line 23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40" name="Line 23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41" name="Line 23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42" name="Line 23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443" name="Line 23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329" name="Group 235"/>
            <p:cNvGrpSpPr>
              <a:grpSpLocks/>
            </p:cNvGrpSpPr>
            <p:nvPr/>
          </p:nvGrpSpPr>
          <p:grpSpPr bwMode="auto">
            <a:xfrm>
              <a:off x="4440" y="2805"/>
              <a:ext cx="67" cy="16"/>
              <a:chOff x="2612" y="2322"/>
              <a:chExt cx="493" cy="131"/>
            </a:xfrm>
          </p:grpSpPr>
          <p:sp>
            <p:nvSpPr>
              <p:cNvPr id="68372" name="Rectangle 236"/>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8373" name="Group 237"/>
              <p:cNvGrpSpPr>
                <a:grpSpLocks/>
              </p:cNvGrpSpPr>
              <p:nvPr/>
            </p:nvGrpSpPr>
            <p:grpSpPr bwMode="auto">
              <a:xfrm>
                <a:off x="2627" y="2411"/>
                <a:ext cx="464" cy="13"/>
                <a:chOff x="2637" y="2205"/>
                <a:chExt cx="464" cy="13"/>
              </a:xfrm>
            </p:grpSpPr>
            <p:sp>
              <p:nvSpPr>
                <p:cNvPr id="68383" name="Freeform 238"/>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384" name="Freeform 239"/>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385" name="Line 240"/>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8386" name="Group 241"/>
                <p:cNvGrpSpPr>
                  <a:grpSpLocks/>
                </p:cNvGrpSpPr>
                <p:nvPr/>
              </p:nvGrpSpPr>
              <p:grpSpPr bwMode="auto">
                <a:xfrm>
                  <a:off x="2703" y="2205"/>
                  <a:ext cx="56" cy="13"/>
                  <a:chOff x="2740" y="2313"/>
                  <a:chExt cx="56" cy="13"/>
                </a:xfrm>
              </p:grpSpPr>
              <p:sp>
                <p:nvSpPr>
                  <p:cNvPr id="68413" name="Freeform 24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14" name="Freeform 24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15" name="Line 24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387" name="Group 245"/>
                <p:cNvGrpSpPr>
                  <a:grpSpLocks/>
                </p:cNvGrpSpPr>
                <p:nvPr/>
              </p:nvGrpSpPr>
              <p:grpSpPr bwMode="auto">
                <a:xfrm>
                  <a:off x="2760" y="2205"/>
                  <a:ext cx="56" cy="13"/>
                  <a:chOff x="2740" y="2313"/>
                  <a:chExt cx="56" cy="13"/>
                </a:xfrm>
              </p:grpSpPr>
              <p:sp>
                <p:nvSpPr>
                  <p:cNvPr id="68410" name="Freeform 24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11" name="Freeform 24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12" name="Line 24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388" name="Group 249"/>
                <p:cNvGrpSpPr>
                  <a:grpSpLocks/>
                </p:cNvGrpSpPr>
                <p:nvPr/>
              </p:nvGrpSpPr>
              <p:grpSpPr bwMode="auto">
                <a:xfrm>
                  <a:off x="2817" y="2205"/>
                  <a:ext cx="56" cy="13"/>
                  <a:chOff x="2740" y="2313"/>
                  <a:chExt cx="56" cy="13"/>
                </a:xfrm>
              </p:grpSpPr>
              <p:sp>
                <p:nvSpPr>
                  <p:cNvPr id="68407" name="Freeform 25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08" name="Freeform 25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09" name="Line 25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389" name="Group 253"/>
                <p:cNvGrpSpPr>
                  <a:grpSpLocks/>
                </p:cNvGrpSpPr>
                <p:nvPr/>
              </p:nvGrpSpPr>
              <p:grpSpPr bwMode="auto">
                <a:xfrm>
                  <a:off x="2874" y="2205"/>
                  <a:ext cx="56" cy="13"/>
                  <a:chOff x="2740" y="2313"/>
                  <a:chExt cx="56" cy="13"/>
                </a:xfrm>
              </p:grpSpPr>
              <p:sp>
                <p:nvSpPr>
                  <p:cNvPr id="68404" name="Freeform 25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05" name="Freeform 25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06" name="Line 25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390" name="Group 257"/>
                <p:cNvGrpSpPr>
                  <a:grpSpLocks/>
                </p:cNvGrpSpPr>
                <p:nvPr/>
              </p:nvGrpSpPr>
              <p:grpSpPr bwMode="auto">
                <a:xfrm>
                  <a:off x="2931" y="2205"/>
                  <a:ext cx="56" cy="13"/>
                  <a:chOff x="2740" y="2313"/>
                  <a:chExt cx="56" cy="13"/>
                </a:xfrm>
              </p:grpSpPr>
              <p:sp>
                <p:nvSpPr>
                  <p:cNvPr id="68401" name="Freeform 25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02" name="Freeform 25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03" name="Line 26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391" name="Group 261"/>
                <p:cNvGrpSpPr>
                  <a:grpSpLocks/>
                </p:cNvGrpSpPr>
                <p:nvPr/>
              </p:nvGrpSpPr>
              <p:grpSpPr bwMode="auto">
                <a:xfrm>
                  <a:off x="2988" y="2205"/>
                  <a:ext cx="56" cy="13"/>
                  <a:chOff x="2740" y="2313"/>
                  <a:chExt cx="56" cy="13"/>
                </a:xfrm>
              </p:grpSpPr>
              <p:sp>
                <p:nvSpPr>
                  <p:cNvPr id="68398" name="Freeform 26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399" name="Freeform 26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400" name="Line 26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392" name="Group 265"/>
                <p:cNvGrpSpPr>
                  <a:grpSpLocks/>
                </p:cNvGrpSpPr>
                <p:nvPr/>
              </p:nvGrpSpPr>
              <p:grpSpPr bwMode="auto">
                <a:xfrm>
                  <a:off x="3045" y="2205"/>
                  <a:ext cx="56" cy="13"/>
                  <a:chOff x="2740" y="2313"/>
                  <a:chExt cx="56" cy="13"/>
                </a:xfrm>
              </p:grpSpPr>
              <p:sp>
                <p:nvSpPr>
                  <p:cNvPr id="68395" name="Freeform 26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396" name="Freeform 26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397" name="Line 26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8393" name="Line 269"/>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8394" name="Freeform 270"/>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8374" name="Freeform 271"/>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8375" name="Oval 272"/>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76" name="Oval 273"/>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77" name="Oval 274"/>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78" name="Oval 275"/>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79" name="Oval 276"/>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80" name="Oval 277"/>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81" name="Oval 278"/>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82" name="Oval 279"/>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7330" name="Rectangle 281" descr="Parchment"/>
            <p:cNvSpPr>
              <a:spLocks noChangeArrowheads="1"/>
            </p:cNvSpPr>
            <p:nvPr/>
          </p:nvSpPr>
          <p:spPr bwMode="auto">
            <a:xfrm>
              <a:off x="4413" y="2865"/>
              <a:ext cx="468" cy="62"/>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331" name="Line 282"/>
            <p:cNvSpPr>
              <a:spLocks noChangeShapeType="1"/>
            </p:cNvSpPr>
            <p:nvPr/>
          </p:nvSpPr>
          <p:spPr bwMode="auto">
            <a:xfrm>
              <a:off x="4405" y="2931"/>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32" name="Line 283"/>
            <p:cNvSpPr>
              <a:spLocks noChangeShapeType="1"/>
            </p:cNvSpPr>
            <p:nvPr/>
          </p:nvSpPr>
          <p:spPr bwMode="auto">
            <a:xfrm>
              <a:off x="4410" y="2861"/>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33" name="Line 284"/>
            <p:cNvSpPr>
              <a:spLocks noChangeShapeType="1"/>
            </p:cNvSpPr>
            <p:nvPr/>
          </p:nvSpPr>
          <p:spPr bwMode="auto">
            <a:xfrm>
              <a:off x="4409" y="2857"/>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34" name="Line 285"/>
            <p:cNvSpPr>
              <a:spLocks noChangeShapeType="1"/>
            </p:cNvSpPr>
            <p:nvPr/>
          </p:nvSpPr>
          <p:spPr bwMode="auto">
            <a:xfrm>
              <a:off x="4409" y="2857"/>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35" name="Line 286"/>
            <p:cNvSpPr>
              <a:spLocks noChangeShapeType="1"/>
            </p:cNvSpPr>
            <p:nvPr/>
          </p:nvSpPr>
          <p:spPr bwMode="auto">
            <a:xfrm flipV="1">
              <a:off x="4885" y="2857"/>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36" name="Line 287"/>
            <p:cNvSpPr>
              <a:spLocks noChangeShapeType="1"/>
            </p:cNvSpPr>
            <p:nvPr/>
          </p:nvSpPr>
          <p:spPr bwMode="auto">
            <a:xfrm flipV="1">
              <a:off x="4884" y="2860"/>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37" name="Line 288"/>
            <p:cNvSpPr>
              <a:spLocks noChangeShapeType="1"/>
            </p:cNvSpPr>
            <p:nvPr/>
          </p:nvSpPr>
          <p:spPr bwMode="auto">
            <a:xfrm>
              <a:off x="4409" y="2860"/>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38" name="Line 289"/>
            <p:cNvSpPr>
              <a:spLocks noChangeShapeType="1"/>
            </p:cNvSpPr>
            <p:nvPr/>
          </p:nvSpPr>
          <p:spPr bwMode="auto">
            <a:xfrm flipH="1">
              <a:off x="4405" y="2861"/>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39" name="Line 290"/>
            <p:cNvSpPr>
              <a:spLocks noChangeShapeType="1"/>
            </p:cNvSpPr>
            <p:nvPr/>
          </p:nvSpPr>
          <p:spPr bwMode="auto">
            <a:xfrm flipH="1" flipV="1">
              <a:off x="4408" y="2861"/>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40" name="Line 291"/>
            <p:cNvSpPr>
              <a:spLocks noChangeShapeType="1"/>
            </p:cNvSpPr>
            <p:nvPr/>
          </p:nvSpPr>
          <p:spPr bwMode="auto">
            <a:xfrm flipH="1">
              <a:off x="4886" y="2861"/>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41" name="Line 292"/>
            <p:cNvSpPr>
              <a:spLocks noChangeShapeType="1"/>
            </p:cNvSpPr>
            <p:nvPr/>
          </p:nvSpPr>
          <p:spPr bwMode="auto">
            <a:xfrm flipH="1">
              <a:off x="4885" y="2861"/>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42" name="Freeform 293"/>
            <p:cNvSpPr>
              <a:spLocks/>
            </p:cNvSpPr>
            <p:nvPr/>
          </p:nvSpPr>
          <p:spPr bwMode="auto">
            <a:xfrm>
              <a:off x="4407" y="2860"/>
              <a:ext cx="2" cy="1"/>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343" name="Freeform 294"/>
            <p:cNvSpPr>
              <a:spLocks/>
            </p:cNvSpPr>
            <p:nvPr/>
          </p:nvSpPr>
          <p:spPr bwMode="auto">
            <a:xfrm>
              <a:off x="4405" y="2857"/>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344" name="Freeform 295"/>
            <p:cNvSpPr>
              <a:spLocks/>
            </p:cNvSpPr>
            <p:nvPr/>
          </p:nvSpPr>
          <p:spPr bwMode="auto">
            <a:xfrm>
              <a:off x="4885" y="2857"/>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345" name="Freeform 296"/>
            <p:cNvSpPr>
              <a:spLocks/>
            </p:cNvSpPr>
            <p:nvPr/>
          </p:nvSpPr>
          <p:spPr bwMode="auto">
            <a:xfrm>
              <a:off x="4885" y="2860"/>
              <a:ext cx="2" cy="1"/>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346" name="Line 297"/>
            <p:cNvSpPr>
              <a:spLocks noChangeShapeType="1"/>
            </p:cNvSpPr>
            <p:nvPr/>
          </p:nvSpPr>
          <p:spPr bwMode="auto">
            <a:xfrm flipV="1">
              <a:off x="4409" y="2862"/>
              <a:ext cx="0" cy="6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47" name="Line 298"/>
            <p:cNvSpPr>
              <a:spLocks noChangeShapeType="1"/>
            </p:cNvSpPr>
            <p:nvPr/>
          </p:nvSpPr>
          <p:spPr bwMode="auto">
            <a:xfrm>
              <a:off x="4410" y="2861"/>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48" name="Line 299"/>
            <p:cNvSpPr>
              <a:spLocks noChangeShapeType="1"/>
            </p:cNvSpPr>
            <p:nvPr/>
          </p:nvSpPr>
          <p:spPr bwMode="auto">
            <a:xfrm>
              <a:off x="4885" y="2862"/>
              <a:ext cx="0" cy="6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49" name="Line 300"/>
            <p:cNvSpPr>
              <a:spLocks noChangeShapeType="1"/>
            </p:cNvSpPr>
            <p:nvPr/>
          </p:nvSpPr>
          <p:spPr bwMode="auto">
            <a:xfrm>
              <a:off x="4412" y="2864"/>
              <a:ext cx="0"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50" name="Line 301"/>
            <p:cNvSpPr>
              <a:spLocks noChangeShapeType="1"/>
            </p:cNvSpPr>
            <p:nvPr/>
          </p:nvSpPr>
          <p:spPr bwMode="auto">
            <a:xfrm flipH="1">
              <a:off x="4413" y="2863"/>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51" name="Line 302"/>
            <p:cNvSpPr>
              <a:spLocks noChangeShapeType="1"/>
            </p:cNvSpPr>
            <p:nvPr/>
          </p:nvSpPr>
          <p:spPr bwMode="auto">
            <a:xfrm flipV="1">
              <a:off x="4882" y="2863"/>
              <a:ext cx="1"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52" name="Line 303"/>
            <p:cNvSpPr>
              <a:spLocks noChangeShapeType="1"/>
            </p:cNvSpPr>
            <p:nvPr/>
          </p:nvSpPr>
          <p:spPr bwMode="auto">
            <a:xfrm>
              <a:off x="4413" y="2865"/>
              <a:ext cx="0" cy="6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53" name="Line 304"/>
            <p:cNvSpPr>
              <a:spLocks noChangeShapeType="1"/>
            </p:cNvSpPr>
            <p:nvPr/>
          </p:nvSpPr>
          <p:spPr bwMode="auto">
            <a:xfrm flipV="1">
              <a:off x="4881" y="2865"/>
              <a:ext cx="0" cy="6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54" name="Freeform 305"/>
            <p:cNvSpPr>
              <a:spLocks noEditPoints="1"/>
            </p:cNvSpPr>
            <p:nvPr/>
          </p:nvSpPr>
          <p:spPr bwMode="auto">
            <a:xfrm>
              <a:off x="4424" y="2902"/>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55" name="Freeform 306"/>
            <p:cNvSpPr>
              <a:spLocks noEditPoints="1"/>
            </p:cNvSpPr>
            <p:nvPr/>
          </p:nvSpPr>
          <p:spPr bwMode="auto">
            <a:xfrm>
              <a:off x="4424" y="2903"/>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56" name="Freeform 307"/>
            <p:cNvSpPr>
              <a:spLocks noEditPoints="1"/>
            </p:cNvSpPr>
            <p:nvPr/>
          </p:nvSpPr>
          <p:spPr bwMode="auto">
            <a:xfrm>
              <a:off x="4425" y="2903"/>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57" name="Freeform 308"/>
            <p:cNvSpPr>
              <a:spLocks noEditPoints="1"/>
            </p:cNvSpPr>
            <p:nvPr/>
          </p:nvSpPr>
          <p:spPr bwMode="auto">
            <a:xfrm>
              <a:off x="4425" y="2903"/>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58" name="Freeform 309"/>
            <p:cNvSpPr>
              <a:spLocks noEditPoints="1"/>
            </p:cNvSpPr>
            <p:nvPr/>
          </p:nvSpPr>
          <p:spPr bwMode="auto">
            <a:xfrm>
              <a:off x="4425" y="2903"/>
              <a:ext cx="4" cy="5"/>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59" name="Freeform 310"/>
            <p:cNvSpPr>
              <a:spLocks noEditPoints="1"/>
            </p:cNvSpPr>
            <p:nvPr/>
          </p:nvSpPr>
          <p:spPr bwMode="auto">
            <a:xfrm>
              <a:off x="4425" y="2903"/>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0" name="Freeform 311"/>
            <p:cNvSpPr>
              <a:spLocks noEditPoints="1"/>
            </p:cNvSpPr>
            <p:nvPr/>
          </p:nvSpPr>
          <p:spPr bwMode="auto">
            <a:xfrm>
              <a:off x="4425" y="2904"/>
              <a:ext cx="4" cy="3"/>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1" name="Freeform 312"/>
            <p:cNvSpPr>
              <a:spLocks noEditPoints="1"/>
            </p:cNvSpPr>
            <p:nvPr/>
          </p:nvSpPr>
          <p:spPr bwMode="auto">
            <a:xfrm>
              <a:off x="4425" y="2904"/>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2" name="Freeform 313"/>
            <p:cNvSpPr>
              <a:spLocks noEditPoints="1"/>
            </p:cNvSpPr>
            <p:nvPr/>
          </p:nvSpPr>
          <p:spPr bwMode="auto">
            <a:xfrm>
              <a:off x="4426" y="2904"/>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3" name="Freeform 314"/>
            <p:cNvSpPr>
              <a:spLocks noEditPoints="1"/>
            </p:cNvSpPr>
            <p:nvPr/>
          </p:nvSpPr>
          <p:spPr bwMode="auto">
            <a:xfrm>
              <a:off x="4426" y="2904"/>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4" name="Freeform 315"/>
            <p:cNvSpPr>
              <a:spLocks noEditPoints="1"/>
            </p:cNvSpPr>
            <p:nvPr/>
          </p:nvSpPr>
          <p:spPr bwMode="auto">
            <a:xfrm>
              <a:off x="4426" y="2904"/>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5" name="Freeform 316"/>
            <p:cNvSpPr>
              <a:spLocks noEditPoints="1"/>
            </p:cNvSpPr>
            <p:nvPr/>
          </p:nvSpPr>
          <p:spPr bwMode="auto">
            <a:xfrm>
              <a:off x="4426" y="2904"/>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6" name="Freeform 317"/>
            <p:cNvSpPr>
              <a:spLocks noEditPoints="1"/>
            </p:cNvSpPr>
            <p:nvPr/>
          </p:nvSpPr>
          <p:spPr bwMode="auto">
            <a:xfrm>
              <a:off x="4426" y="2904"/>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7" name="Freeform 318"/>
            <p:cNvSpPr>
              <a:spLocks noEditPoints="1"/>
            </p:cNvSpPr>
            <p:nvPr/>
          </p:nvSpPr>
          <p:spPr bwMode="auto">
            <a:xfrm>
              <a:off x="4426" y="2905"/>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8" name="Freeform 319"/>
            <p:cNvSpPr>
              <a:spLocks noEditPoints="1"/>
            </p:cNvSpPr>
            <p:nvPr/>
          </p:nvSpPr>
          <p:spPr bwMode="auto">
            <a:xfrm>
              <a:off x="4427" y="2905"/>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69" name="Freeform 320"/>
            <p:cNvSpPr>
              <a:spLocks noEditPoints="1"/>
            </p:cNvSpPr>
            <p:nvPr/>
          </p:nvSpPr>
          <p:spPr bwMode="auto">
            <a:xfrm>
              <a:off x="4427" y="2905"/>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0" name="Freeform 321"/>
            <p:cNvSpPr>
              <a:spLocks noEditPoints="1"/>
            </p:cNvSpPr>
            <p:nvPr/>
          </p:nvSpPr>
          <p:spPr bwMode="auto">
            <a:xfrm>
              <a:off x="4427" y="2905"/>
              <a:ext cx="0"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0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1" name="Freeform 322"/>
            <p:cNvSpPr>
              <a:spLocks/>
            </p:cNvSpPr>
            <p:nvPr/>
          </p:nvSpPr>
          <p:spPr bwMode="auto">
            <a:xfrm>
              <a:off x="4424" y="2902"/>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2" name="Freeform 323"/>
            <p:cNvSpPr>
              <a:spLocks noEditPoints="1"/>
            </p:cNvSpPr>
            <p:nvPr/>
          </p:nvSpPr>
          <p:spPr bwMode="auto">
            <a:xfrm>
              <a:off x="4424" y="2902"/>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3" name="Freeform 324"/>
            <p:cNvSpPr>
              <a:spLocks noEditPoints="1"/>
            </p:cNvSpPr>
            <p:nvPr/>
          </p:nvSpPr>
          <p:spPr bwMode="auto">
            <a:xfrm>
              <a:off x="4424" y="2903"/>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4" name="Freeform 325"/>
            <p:cNvSpPr>
              <a:spLocks noEditPoints="1"/>
            </p:cNvSpPr>
            <p:nvPr/>
          </p:nvSpPr>
          <p:spPr bwMode="auto">
            <a:xfrm>
              <a:off x="4425" y="2903"/>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5" name="Freeform 326"/>
            <p:cNvSpPr>
              <a:spLocks noEditPoints="1"/>
            </p:cNvSpPr>
            <p:nvPr/>
          </p:nvSpPr>
          <p:spPr bwMode="auto">
            <a:xfrm>
              <a:off x="4425" y="2903"/>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6" name="Freeform 327"/>
            <p:cNvSpPr>
              <a:spLocks noEditPoints="1"/>
            </p:cNvSpPr>
            <p:nvPr/>
          </p:nvSpPr>
          <p:spPr bwMode="auto">
            <a:xfrm>
              <a:off x="4425" y="2903"/>
              <a:ext cx="4" cy="5"/>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7" name="Freeform 328"/>
            <p:cNvSpPr>
              <a:spLocks noEditPoints="1"/>
            </p:cNvSpPr>
            <p:nvPr/>
          </p:nvSpPr>
          <p:spPr bwMode="auto">
            <a:xfrm>
              <a:off x="4425" y="2903"/>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8" name="Freeform 329"/>
            <p:cNvSpPr>
              <a:spLocks noEditPoints="1"/>
            </p:cNvSpPr>
            <p:nvPr/>
          </p:nvSpPr>
          <p:spPr bwMode="auto">
            <a:xfrm>
              <a:off x="4425" y="2904"/>
              <a:ext cx="4" cy="3"/>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79" name="Freeform 330"/>
            <p:cNvSpPr>
              <a:spLocks noEditPoints="1"/>
            </p:cNvSpPr>
            <p:nvPr/>
          </p:nvSpPr>
          <p:spPr bwMode="auto">
            <a:xfrm>
              <a:off x="4425" y="2904"/>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0" name="Freeform 331"/>
            <p:cNvSpPr>
              <a:spLocks noEditPoints="1"/>
            </p:cNvSpPr>
            <p:nvPr/>
          </p:nvSpPr>
          <p:spPr bwMode="auto">
            <a:xfrm>
              <a:off x="4426" y="2904"/>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1" name="Freeform 332"/>
            <p:cNvSpPr>
              <a:spLocks noEditPoints="1"/>
            </p:cNvSpPr>
            <p:nvPr/>
          </p:nvSpPr>
          <p:spPr bwMode="auto">
            <a:xfrm>
              <a:off x="4426" y="2904"/>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2" name="Freeform 333"/>
            <p:cNvSpPr>
              <a:spLocks noEditPoints="1"/>
            </p:cNvSpPr>
            <p:nvPr/>
          </p:nvSpPr>
          <p:spPr bwMode="auto">
            <a:xfrm>
              <a:off x="4426" y="2904"/>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3" name="Freeform 334"/>
            <p:cNvSpPr>
              <a:spLocks noEditPoints="1"/>
            </p:cNvSpPr>
            <p:nvPr/>
          </p:nvSpPr>
          <p:spPr bwMode="auto">
            <a:xfrm>
              <a:off x="4426" y="2904"/>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4" name="Freeform 335"/>
            <p:cNvSpPr>
              <a:spLocks noEditPoints="1"/>
            </p:cNvSpPr>
            <p:nvPr/>
          </p:nvSpPr>
          <p:spPr bwMode="auto">
            <a:xfrm>
              <a:off x="4426" y="2904"/>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5" name="Freeform 336"/>
            <p:cNvSpPr>
              <a:spLocks noEditPoints="1"/>
            </p:cNvSpPr>
            <p:nvPr/>
          </p:nvSpPr>
          <p:spPr bwMode="auto">
            <a:xfrm>
              <a:off x="4426" y="2905"/>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6" name="Freeform 337"/>
            <p:cNvSpPr>
              <a:spLocks noEditPoints="1"/>
            </p:cNvSpPr>
            <p:nvPr/>
          </p:nvSpPr>
          <p:spPr bwMode="auto">
            <a:xfrm>
              <a:off x="4427" y="2905"/>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7" name="Freeform 338"/>
            <p:cNvSpPr>
              <a:spLocks noEditPoints="1"/>
            </p:cNvSpPr>
            <p:nvPr/>
          </p:nvSpPr>
          <p:spPr bwMode="auto">
            <a:xfrm>
              <a:off x="4427" y="2905"/>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8" name="Freeform 339"/>
            <p:cNvSpPr>
              <a:spLocks noEditPoints="1"/>
            </p:cNvSpPr>
            <p:nvPr/>
          </p:nvSpPr>
          <p:spPr bwMode="auto">
            <a:xfrm>
              <a:off x="4427" y="2905"/>
              <a:ext cx="0"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0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89" name="Freeform 340"/>
            <p:cNvSpPr>
              <a:spLocks/>
            </p:cNvSpPr>
            <p:nvPr/>
          </p:nvSpPr>
          <p:spPr bwMode="auto">
            <a:xfrm>
              <a:off x="4424" y="2902"/>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390" name="Freeform 341"/>
            <p:cNvSpPr>
              <a:spLocks/>
            </p:cNvSpPr>
            <p:nvPr/>
          </p:nvSpPr>
          <p:spPr bwMode="auto">
            <a:xfrm>
              <a:off x="4423" y="2902"/>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391" name="Line 342"/>
            <p:cNvSpPr>
              <a:spLocks noChangeShapeType="1"/>
            </p:cNvSpPr>
            <p:nvPr/>
          </p:nvSpPr>
          <p:spPr bwMode="auto">
            <a:xfrm>
              <a:off x="4405" y="2861"/>
              <a:ext cx="0" cy="7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92" name="Line 343"/>
            <p:cNvSpPr>
              <a:spLocks noChangeShapeType="1"/>
            </p:cNvSpPr>
            <p:nvPr/>
          </p:nvSpPr>
          <p:spPr bwMode="auto">
            <a:xfrm>
              <a:off x="4889" y="2861"/>
              <a:ext cx="0" cy="7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93" name="Line 344"/>
            <p:cNvSpPr>
              <a:spLocks noChangeShapeType="1"/>
            </p:cNvSpPr>
            <p:nvPr/>
          </p:nvSpPr>
          <p:spPr bwMode="auto">
            <a:xfrm flipH="1">
              <a:off x="4469" y="2903"/>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94" name="Freeform 345"/>
            <p:cNvSpPr>
              <a:spLocks/>
            </p:cNvSpPr>
            <p:nvPr/>
          </p:nvSpPr>
          <p:spPr bwMode="auto">
            <a:xfrm>
              <a:off x="4461" y="2903"/>
              <a:ext cx="21" cy="0"/>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0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395" name="Line 346"/>
            <p:cNvSpPr>
              <a:spLocks noChangeShapeType="1"/>
            </p:cNvSpPr>
            <p:nvPr/>
          </p:nvSpPr>
          <p:spPr bwMode="auto">
            <a:xfrm>
              <a:off x="4467" y="29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96" name="Line 347"/>
            <p:cNvSpPr>
              <a:spLocks noChangeShapeType="1"/>
            </p:cNvSpPr>
            <p:nvPr/>
          </p:nvSpPr>
          <p:spPr bwMode="auto">
            <a:xfrm>
              <a:off x="4469" y="29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97" name="Line 348"/>
            <p:cNvSpPr>
              <a:spLocks noChangeShapeType="1"/>
            </p:cNvSpPr>
            <p:nvPr/>
          </p:nvSpPr>
          <p:spPr bwMode="auto">
            <a:xfrm>
              <a:off x="4461" y="29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98" name="Line 349"/>
            <p:cNvSpPr>
              <a:spLocks noChangeShapeType="1"/>
            </p:cNvSpPr>
            <p:nvPr/>
          </p:nvSpPr>
          <p:spPr bwMode="auto">
            <a:xfrm flipH="1">
              <a:off x="4461" y="2903"/>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399" name="Line 350"/>
            <p:cNvSpPr>
              <a:spLocks noChangeShapeType="1"/>
            </p:cNvSpPr>
            <p:nvPr/>
          </p:nvSpPr>
          <p:spPr bwMode="auto">
            <a:xfrm flipH="1">
              <a:off x="4477" y="2903"/>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00" name="Line 351"/>
            <p:cNvSpPr>
              <a:spLocks noChangeShapeType="1"/>
            </p:cNvSpPr>
            <p:nvPr/>
          </p:nvSpPr>
          <p:spPr bwMode="auto">
            <a:xfrm>
              <a:off x="4474" y="29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01" name="Line 352"/>
            <p:cNvSpPr>
              <a:spLocks noChangeShapeType="1"/>
            </p:cNvSpPr>
            <p:nvPr/>
          </p:nvSpPr>
          <p:spPr bwMode="auto">
            <a:xfrm>
              <a:off x="4477" y="29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02" name="Line 353"/>
            <p:cNvSpPr>
              <a:spLocks noChangeShapeType="1"/>
            </p:cNvSpPr>
            <p:nvPr/>
          </p:nvSpPr>
          <p:spPr bwMode="auto">
            <a:xfrm>
              <a:off x="4482" y="290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7403" name="Group 354"/>
            <p:cNvGrpSpPr>
              <a:grpSpLocks/>
            </p:cNvGrpSpPr>
            <p:nvPr/>
          </p:nvGrpSpPr>
          <p:grpSpPr bwMode="auto">
            <a:xfrm>
              <a:off x="4704" y="2888"/>
              <a:ext cx="40" cy="28"/>
              <a:chOff x="3247" y="1303"/>
              <a:chExt cx="414" cy="322"/>
            </a:xfrm>
          </p:grpSpPr>
          <p:sp>
            <p:nvSpPr>
              <p:cNvPr id="68344" name="Rectangle 355"/>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45" name="Rectangle 356"/>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46" name="Line 357"/>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47" name="Line 358"/>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48" name="Line 359"/>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49" name="Line 360"/>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0" name="Line 361"/>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1" name="Line 362"/>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2" name="Line 363"/>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3" name="Line 364"/>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4" name="Line 365"/>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5" name="Line 366"/>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6" name="Line 367"/>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7" name="Line 368"/>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8" name="Line 369"/>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59" name="Line 370"/>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0" name="Line 371"/>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1" name="Line 372"/>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2" name="Line 373"/>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3" name="Line 374"/>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4" name="Line 375"/>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5" name="Line 376"/>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6" name="Line 377"/>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7" name="Line 378"/>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8" name="Line 379"/>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69" name="Line 380"/>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70" name="Line 381"/>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71" name="Line 382"/>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404" name="Group 383"/>
            <p:cNvGrpSpPr>
              <a:grpSpLocks/>
            </p:cNvGrpSpPr>
            <p:nvPr/>
          </p:nvGrpSpPr>
          <p:grpSpPr bwMode="auto">
            <a:xfrm>
              <a:off x="4828" y="2888"/>
              <a:ext cx="41" cy="28"/>
              <a:chOff x="4776" y="1303"/>
              <a:chExt cx="413" cy="322"/>
            </a:xfrm>
          </p:grpSpPr>
          <p:sp>
            <p:nvSpPr>
              <p:cNvPr id="68316" name="Rectangle 384"/>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17" name="Rectangle 385"/>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318" name="Line 386"/>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19" name="Line 387"/>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0" name="Line 388"/>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1" name="Line 389"/>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2" name="Line 390"/>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3" name="Line 391"/>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4" name="Line 392"/>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5" name="Line 393"/>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6" name="Line 394"/>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7" name="Line 395"/>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8" name="Line 396"/>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29" name="Line 397"/>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0" name="Line 398"/>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1" name="Line 399"/>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2" name="Line 400"/>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3" name="Line 401"/>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4" name="Line 402"/>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5" name="Line 403"/>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6" name="Line 404"/>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7" name="Line 405"/>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8" name="Line 406"/>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39" name="Line 407"/>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40" name="Line 408"/>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41" name="Line 409"/>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42" name="Line 410"/>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43" name="Line 411"/>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405" name="Line 412"/>
            <p:cNvSpPr>
              <a:spLocks noChangeShapeType="1"/>
            </p:cNvSpPr>
            <p:nvPr/>
          </p:nvSpPr>
          <p:spPr bwMode="auto">
            <a:xfrm>
              <a:off x="4426" y="2880"/>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06" name="Line 413"/>
            <p:cNvSpPr>
              <a:spLocks noChangeShapeType="1"/>
            </p:cNvSpPr>
            <p:nvPr/>
          </p:nvSpPr>
          <p:spPr bwMode="auto">
            <a:xfrm flipH="1">
              <a:off x="4426" y="2880"/>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07" name="Rectangle 414"/>
            <p:cNvSpPr>
              <a:spLocks noChangeArrowheads="1"/>
            </p:cNvSpPr>
            <p:nvPr/>
          </p:nvSpPr>
          <p:spPr bwMode="auto">
            <a:xfrm>
              <a:off x="4512" y="2909"/>
              <a:ext cx="34" cy="12"/>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408" name="Rectangle 415"/>
            <p:cNvSpPr>
              <a:spLocks noChangeArrowheads="1"/>
            </p:cNvSpPr>
            <p:nvPr/>
          </p:nvSpPr>
          <p:spPr bwMode="auto">
            <a:xfrm>
              <a:off x="4514" y="2910"/>
              <a:ext cx="30" cy="1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409" name="Freeform 416"/>
            <p:cNvSpPr>
              <a:spLocks/>
            </p:cNvSpPr>
            <p:nvPr/>
          </p:nvSpPr>
          <p:spPr bwMode="auto">
            <a:xfrm>
              <a:off x="4516" y="2912"/>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0" name="Freeform 417"/>
            <p:cNvSpPr>
              <a:spLocks/>
            </p:cNvSpPr>
            <p:nvPr/>
          </p:nvSpPr>
          <p:spPr bwMode="auto">
            <a:xfrm>
              <a:off x="4516" y="2916"/>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1" name="Freeform 418"/>
            <p:cNvSpPr>
              <a:spLocks/>
            </p:cNvSpPr>
            <p:nvPr/>
          </p:nvSpPr>
          <p:spPr bwMode="auto">
            <a:xfrm>
              <a:off x="4522" y="291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2" name="Freeform 419"/>
            <p:cNvSpPr>
              <a:spLocks/>
            </p:cNvSpPr>
            <p:nvPr/>
          </p:nvSpPr>
          <p:spPr bwMode="auto">
            <a:xfrm>
              <a:off x="4522" y="291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3" name="Freeform 420"/>
            <p:cNvSpPr>
              <a:spLocks/>
            </p:cNvSpPr>
            <p:nvPr/>
          </p:nvSpPr>
          <p:spPr bwMode="auto">
            <a:xfrm>
              <a:off x="4528" y="291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4" name="Freeform 421"/>
            <p:cNvSpPr>
              <a:spLocks/>
            </p:cNvSpPr>
            <p:nvPr/>
          </p:nvSpPr>
          <p:spPr bwMode="auto">
            <a:xfrm>
              <a:off x="4528" y="291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5" name="Freeform 422"/>
            <p:cNvSpPr>
              <a:spLocks/>
            </p:cNvSpPr>
            <p:nvPr/>
          </p:nvSpPr>
          <p:spPr bwMode="auto">
            <a:xfrm>
              <a:off x="4533" y="2912"/>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6" name="Freeform 423"/>
            <p:cNvSpPr>
              <a:spLocks/>
            </p:cNvSpPr>
            <p:nvPr/>
          </p:nvSpPr>
          <p:spPr bwMode="auto">
            <a:xfrm>
              <a:off x="4533" y="2916"/>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7" name="Freeform 424"/>
            <p:cNvSpPr>
              <a:spLocks/>
            </p:cNvSpPr>
            <p:nvPr/>
          </p:nvSpPr>
          <p:spPr bwMode="auto">
            <a:xfrm>
              <a:off x="4539" y="291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418" name="Freeform 425"/>
            <p:cNvSpPr>
              <a:spLocks/>
            </p:cNvSpPr>
            <p:nvPr/>
          </p:nvSpPr>
          <p:spPr bwMode="auto">
            <a:xfrm>
              <a:off x="4539" y="291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7419" name="Group 426"/>
            <p:cNvGrpSpPr>
              <a:grpSpLocks/>
            </p:cNvGrpSpPr>
            <p:nvPr/>
          </p:nvGrpSpPr>
          <p:grpSpPr bwMode="auto">
            <a:xfrm>
              <a:off x="4448" y="2870"/>
              <a:ext cx="28" cy="18"/>
              <a:chOff x="871" y="3203"/>
              <a:chExt cx="283" cy="205"/>
            </a:xfrm>
          </p:grpSpPr>
          <p:sp>
            <p:nvSpPr>
              <p:cNvPr id="68276" name="Line 427"/>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7" name="Line 428"/>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8" name="Line 429"/>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9" name="Line 430"/>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0" name="Line 431"/>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1" name="Line 432"/>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2" name="Line 433"/>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3" name="Line 434"/>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4" name="Line 435"/>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5" name="Line 436"/>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6" name="Freeform 437"/>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287" name="Line 438"/>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8" name="Line 439"/>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89" name="Line 440"/>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0" name="Line 441"/>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1" name="Line 442"/>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2" name="Line 443"/>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3" name="Line 444"/>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4" name="Line 445"/>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5" name="Line 446"/>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6" name="Line 447"/>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7" name="Line 448"/>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8" name="Line 449"/>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99" name="Line 450"/>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00" name="Line 451"/>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01" name="Freeform 452"/>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02" name="Freeform 453"/>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03" name="Freeform 454"/>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04" name="Freeform 455"/>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05" name="Line 456"/>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06" name="Line 457"/>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07" name="Freeform 458"/>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08" name="Freeform 459"/>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09" name="Line 460"/>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10" name="Freeform 461"/>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11" name="Freeform 462"/>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312" name="Line 463"/>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13" name="Line 464"/>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14" name="Line 465"/>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315" name="Freeform 466"/>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7420" name="Group 467"/>
            <p:cNvGrpSpPr>
              <a:grpSpLocks/>
            </p:cNvGrpSpPr>
            <p:nvPr/>
          </p:nvGrpSpPr>
          <p:grpSpPr bwMode="auto">
            <a:xfrm>
              <a:off x="4660" y="2888"/>
              <a:ext cx="41" cy="28"/>
              <a:chOff x="3247" y="1303"/>
              <a:chExt cx="414" cy="322"/>
            </a:xfrm>
          </p:grpSpPr>
          <p:sp>
            <p:nvSpPr>
              <p:cNvPr id="68248" name="Rectangle 468"/>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249" name="Rectangle 469"/>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250" name="Line 470"/>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1" name="Line 471"/>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2" name="Line 472"/>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3" name="Line 473"/>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4" name="Line 474"/>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5" name="Line 475"/>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6" name="Line 476"/>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7" name="Line 477"/>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8" name="Line 478"/>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59" name="Line 479"/>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0" name="Line 480"/>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1" name="Line 481"/>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2" name="Line 482"/>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3" name="Line 483"/>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4" name="Line 484"/>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5" name="Line 485"/>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6" name="Line 486"/>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7" name="Line 487"/>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8" name="Line 488"/>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69" name="Line 489"/>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0" name="Line 490"/>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1" name="Line 491"/>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2" name="Line 492"/>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3" name="Line 493"/>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4" name="Line 494"/>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75" name="Line 495"/>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421" name="Group 496"/>
            <p:cNvGrpSpPr>
              <a:grpSpLocks/>
            </p:cNvGrpSpPr>
            <p:nvPr/>
          </p:nvGrpSpPr>
          <p:grpSpPr bwMode="auto">
            <a:xfrm>
              <a:off x="4783" y="2888"/>
              <a:ext cx="41" cy="28"/>
              <a:chOff x="4776" y="1303"/>
              <a:chExt cx="413" cy="322"/>
            </a:xfrm>
          </p:grpSpPr>
          <p:sp>
            <p:nvSpPr>
              <p:cNvPr id="68220" name="Rectangle 497"/>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221" name="Rectangle 498"/>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222" name="Line 499"/>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23" name="Line 500"/>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24" name="Line 501"/>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25" name="Line 502"/>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26" name="Line 503"/>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27" name="Line 504"/>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28" name="Line 505"/>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29" name="Line 506"/>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0" name="Line 507"/>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1" name="Line 508"/>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2" name="Line 509"/>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3" name="Line 510"/>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4" name="Line 511"/>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5" name="Line 512"/>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6" name="Line 513"/>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7" name="Line 514"/>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8" name="Line 515"/>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39" name="Line 516"/>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40" name="Line 517"/>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41" name="Line 518"/>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42" name="Line 519"/>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43" name="Line 520"/>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44" name="Line 521"/>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45" name="Line 522"/>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46" name="Line 523"/>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47" name="Line 524"/>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422" name="Group 525"/>
            <p:cNvGrpSpPr>
              <a:grpSpLocks/>
            </p:cNvGrpSpPr>
            <p:nvPr/>
          </p:nvGrpSpPr>
          <p:grpSpPr bwMode="auto">
            <a:xfrm>
              <a:off x="4616" y="2888"/>
              <a:ext cx="41" cy="28"/>
              <a:chOff x="3247" y="1303"/>
              <a:chExt cx="414" cy="322"/>
            </a:xfrm>
          </p:grpSpPr>
          <p:sp>
            <p:nvSpPr>
              <p:cNvPr id="68192" name="Rectangle 526"/>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93" name="Rectangle 527"/>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94" name="Line 528"/>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95" name="Line 529"/>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96" name="Line 530"/>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97" name="Line 531"/>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98" name="Line 532"/>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99" name="Line 533"/>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0" name="Line 534"/>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1" name="Line 535"/>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2" name="Line 536"/>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3" name="Line 537"/>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4" name="Line 538"/>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5" name="Line 539"/>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6" name="Line 54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7" name="Line 54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8" name="Line 54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09" name="Line 54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0" name="Line 54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1" name="Line 54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2" name="Line 54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3" name="Line 54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4" name="Line 54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5" name="Line 54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6" name="Line 55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7" name="Line 55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8" name="Line 55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219" name="Line 55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423" name="Group 554"/>
            <p:cNvGrpSpPr>
              <a:grpSpLocks/>
            </p:cNvGrpSpPr>
            <p:nvPr/>
          </p:nvGrpSpPr>
          <p:grpSpPr bwMode="auto">
            <a:xfrm>
              <a:off x="4572" y="2888"/>
              <a:ext cx="41" cy="28"/>
              <a:chOff x="3247" y="1303"/>
              <a:chExt cx="414" cy="322"/>
            </a:xfrm>
          </p:grpSpPr>
          <p:sp>
            <p:nvSpPr>
              <p:cNvPr id="68164" name="Rectangle 555"/>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65" name="Rectangle 556"/>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66" name="Line 557"/>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67" name="Line 558"/>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68" name="Line 559"/>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69" name="Line 560"/>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0" name="Line 561"/>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1" name="Line 562"/>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2" name="Line 563"/>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3" name="Line 564"/>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4" name="Line 565"/>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5" name="Line 566"/>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6" name="Line 567"/>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7" name="Line 568"/>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8" name="Line 569"/>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79" name="Line 570"/>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0" name="Line 571"/>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1" name="Line 572"/>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2" name="Line 573"/>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3" name="Line 574"/>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4" name="Line 575"/>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5" name="Line 576"/>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6" name="Line 577"/>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7" name="Line 578"/>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8" name="Line 579"/>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89" name="Line 580"/>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90" name="Line 581"/>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91" name="Line 582"/>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424" name="Group 583"/>
            <p:cNvGrpSpPr>
              <a:grpSpLocks/>
            </p:cNvGrpSpPr>
            <p:nvPr/>
          </p:nvGrpSpPr>
          <p:grpSpPr bwMode="auto">
            <a:xfrm>
              <a:off x="4440" y="2905"/>
              <a:ext cx="67" cy="16"/>
              <a:chOff x="2612" y="2322"/>
              <a:chExt cx="493" cy="131"/>
            </a:xfrm>
          </p:grpSpPr>
          <p:sp>
            <p:nvSpPr>
              <p:cNvPr id="68120" name="Rectangle 584"/>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8121" name="Group 585"/>
              <p:cNvGrpSpPr>
                <a:grpSpLocks/>
              </p:cNvGrpSpPr>
              <p:nvPr/>
            </p:nvGrpSpPr>
            <p:grpSpPr bwMode="auto">
              <a:xfrm>
                <a:off x="2627" y="2411"/>
                <a:ext cx="464" cy="13"/>
                <a:chOff x="2637" y="2205"/>
                <a:chExt cx="464" cy="13"/>
              </a:xfrm>
            </p:grpSpPr>
            <p:sp>
              <p:nvSpPr>
                <p:cNvPr id="68131" name="Freeform 586"/>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32" name="Freeform 587"/>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33" name="Line 588"/>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8134" name="Group 589"/>
                <p:cNvGrpSpPr>
                  <a:grpSpLocks/>
                </p:cNvGrpSpPr>
                <p:nvPr/>
              </p:nvGrpSpPr>
              <p:grpSpPr bwMode="auto">
                <a:xfrm>
                  <a:off x="2703" y="2205"/>
                  <a:ext cx="56" cy="13"/>
                  <a:chOff x="2740" y="2313"/>
                  <a:chExt cx="56" cy="13"/>
                </a:xfrm>
              </p:grpSpPr>
              <p:sp>
                <p:nvSpPr>
                  <p:cNvPr id="68161" name="Freeform 59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62" name="Freeform 59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63" name="Line 59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135" name="Group 593"/>
                <p:cNvGrpSpPr>
                  <a:grpSpLocks/>
                </p:cNvGrpSpPr>
                <p:nvPr/>
              </p:nvGrpSpPr>
              <p:grpSpPr bwMode="auto">
                <a:xfrm>
                  <a:off x="2760" y="2205"/>
                  <a:ext cx="56" cy="13"/>
                  <a:chOff x="2740" y="2313"/>
                  <a:chExt cx="56" cy="13"/>
                </a:xfrm>
              </p:grpSpPr>
              <p:sp>
                <p:nvSpPr>
                  <p:cNvPr id="68158" name="Freeform 59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59" name="Freeform 59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60" name="Line 59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136" name="Group 597"/>
                <p:cNvGrpSpPr>
                  <a:grpSpLocks/>
                </p:cNvGrpSpPr>
                <p:nvPr/>
              </p:nvGrpSpPr>
              <p:grpSpPr bwMode="auto">
                <a:xfrm>
                  <a:off x="2817" y="2205"/>
                  <a:ext cx="56" cy="13"/>
                  <a:chOff x="2740" y="2313"/>
                  <a:chExt cx="56" cy="13"/>
                </a:xfrm>
              </p:grpSpPr>
              <p:sp>
                <p:nvSpPr>
                  <p:cNvPr id="68155" name="Freeform 59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56" name="Freeform 59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57" name="Line 60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137" name="Group 601"/>
                <p:cNvGrpSpPr>
                  <a:grpSpLocks/>
                </p:cNvGrpSpPr>
                <p:nvPr/>
              </p:nvGrpSpPr>
              <p:grpSpPr bwMode="auto">
                <a:xfrm>
                  <a:off x="2874" y="2205"/>
                  <a:ext cx="56" cy="13"/>
                  <a:chOff x="2740" y="2313"/>
                  <a:chExt cx="56" cy="13"/>
                </a:xfrm>
              </p:grpSpPr>
              <p:sp>
                <p:nvSpPr>
                  <p:cNvPr id="68152" name="Freeform 60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53" name="Freeform 60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54" name="Line 60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138" name="Group 605"/>
                <p:cNvGrpSpPr>
                  <a:grpSpLocks/>
                </p:cNvGrpSpPr>
                <p:nvPr/>
              </p:nvGrpSpPr>
              <p:grpSpPr bwMode="auto">
                <a:xfrm>
                  <a:off x="2931" y="2205"/>
                  <a:ext cx="56" cy="13"/>
                  <a:chOff x="2740" y="2313"/>
                  <a:chExt cx="56" cy="13"/>
                </a:xfrm>
              </p:grpSpPr>
              <p:sp>
                <p:nvSpPr>
                  <p:cNvPr id="68149" name="Freeform 60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50" name="Freeform 60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51" name="Line 60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139" name="Group 609"/>
                <p:cNvGrpSpPr>
                  <a:grpSpLocks/>
                </p:cNvGrpSpPr>
                <p:nvPr/>
              </p:nvGrpSpPr>
              <p:grpSpPr bwMode="auto">
                <a:xfrm>
                  <a:off x="2988" y="2205"/>
                  <a:ext cx="56" cy="13"/>
                  <a:chOff x="2740" y="2313"/>
                  <a:chExt cx="56" cy="13"/>
                </a:xfrm>
              </p:grpSpPr>
              <p:sp>
                <p:nvSpPr>
                  <p:cNvPr id="68146" name="Freeform 61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47" name="Freeform 61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48" name="Line 61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8140" name="Group 613"/>
                <p:cNvGrpSpPr>
                  <a:grpSpLocks/>
                </p:cNvGrpSpPr>
                <p:nvPr/>
              </p:nvGrpSpPr>
              <p:grpSpPr bwMode="auto">
                <a:xfrm>
                  <a:off x="3045" y="2205"/>
                  <a:ext cx="56" cy="13"/>
                  <a:chOff x="2740" y="2313"/>
                  <a:chExt cx="56" cy="13"/>
                </a:xfrm>
              </p:grpSpPr>
              <p:sp>
                <p:nvSpPr>
                  <p:cNvPr id="68143" name="Freeform 61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44" name="Freeform 61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8145" name="Line 61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8141" name="Line 617"/>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8142" name="Freeform 618"/>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8122" name="Freeform 619"/>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8123" name="Oval 620"/>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24" name="Oval 621"/>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25" name="Oval 622"/>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26" name="Oval 623"/>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27" name="Oval 624"/>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28" name="Oval 625"/>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29" name="Oval 626"/>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130" name="Oval 627"/>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7425" name="Rectangle 629" descr="Parchment"/>
            <p:cNvSpPr>
              <a:spLocks noChangeArrowheads="1"/>
            </p:cNvSpPr>
            <p:nvPr/>
          </p:nvSpPr>
          <p:spPr bwMode="auto">
            <a:xfrm>
              <a:off x="4413" y="3015"/>
              <a:ext cx="468" cy="62"/>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426" name="Line 630"/>
            <p:cNvSpPr>
              <a:spLocks noChangeShapeType="1"/>
            </p:cNvSpPr>
            <p:nvPr/>
          </p:nvSpPr>
          <p:spPr bwMode="auto">
            <a:xfrm>
              <a:off x="4405" y="3081"/>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27" name="Line 631"/>
            <p:cNvSpPr>
              <a:spLocks noChangeShapeType="1"/>
            </p:cNvSpPr>
            <p:nvPr/>
          </p:nvSpPr>
          <p:spPr bwMode="auto">
            <a:xfrm>
              <a:off x="4410" y="3011"/>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28" name="Line 632"/>
            <p:cNvSpPr>
              <a:spLocks noChangeShapeType="1"/>
            </p:cNvSpPr>
            <p:nvPr/>
          </p:nvSpPr>
          <p:spPr bwMode="auto">
            <a:xfrm>
              <a:off x="4409" y="3007"/>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29" name="Line 633"/>
            <p:cNvSpPr>
              <a:spLocks noChangeShapeType="1"/>
            </p:cNvSpPr>
            <p:nvPr/>
          </p:nvSpPr>
          <p:spPr bwMode="auto">
            <a:xfrm>
              <a:off x="4409" y="3007"/>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30" name="Line 634"/>
            <p:cNvSpPr>
              <a:spLocks noChangeShapeType="1"/>
            </p:cNvSpPr>
            <p:nvPr/>
          </p:nvSpPr>
          <p:spPr bwMode="auto">
            <a:xfrm flipV="1">
              <a:off x="4885" y="3007"/>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31" name="Line 635"/>
            <p:cNvSpPr>
              <a:spLocks noChangeShapeType="1"/>
            </p:cNvSpPr>
            <p:nvPr/>
          </p:nvSpPr>
          <p:spPr bwMode="auto">
            <a:xfrm flipV="1">
              <a:off x="4884" y="3010"/>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32" name="Line 636"/>
            <p:cNvSpPr>
              <a:spLocks noChangeShapeType="1"/>
            </p:cNvSpPr>
            <p:nvPr/>
          </p:nvSpPr>
          <p:spPr bwMode="auto">
            <a:xfrm>
              <a:off x="4409" y="3010"/>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33" name="Line 637"/>
            <p:cNvSpPr>
              <a:spLocks noChangeShapeType="1"/>
            </p:cNvSpPr>
            <p:nvPr/>
          </p:nvSpPr>
          <p:spPr bwMode="auto">
            <a:xfrm flipH="1">
              <a:off x="4405" y="3011"/>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34" name="Line 638"/>
            <p:cNvSpPr>
              <a:spLocks noChangeShapeType="1"/>
            </p:cNvSpPr>
            <p:nvPr/>
          </p:nvSpPr>
          <p:spPr bwMode="auto">
            <a:xfrm flipH="1" flipV="1">
              <a:off x="4408" y="3011"/>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35" name="Line 639"/>
            <p:cNvSpPr>
              <a:spLocks noChangeShapeType="1"/>
            </p:cNvSpPr>
            <p:nvPr/>
          </p:nvSpPr>
          <p:spPr bwMode="auto">
            <a:xfrm flipH="1">
              <a:off x="4886" y="3011"/>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36" name="Line 640"/>
            <p:cNvSpPr>
              <a:spLocks noChangeShapeType="1"/>
            </p:cNvSpPr>
            <p:nvPr/>
          </p:nvSpPr>
          <p:spPr bwMode="auto">
            <a:xfrm flipH="1">
              <a:off x="4885" y="3011"/>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37" name="Freeform 641"/>
            <p:cNvSpPr>
              <a:spLocks/>
            </p:cNvSpPr>
            <p:nvPr/>
          </p:nvSpPr>
          <p:spPr bwMode="auto">
            <a:xfrm>
              <a:off x="4407" y="3010"/>
              <a:ext cx="2" cy="1"/>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438" name="Freeform 642"/>
            <p:cNvSpPr>
              <a:spLocks/>
            </p:cNvSpPr>
            <p:nvPr/>
          </p:nvSpPr>
          <p:spPr bwMode="auto">
            <a:xfrm>
              <a:off x="4405" y="3007"/>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439" name="Freeform 643"/>
            <p:cNvSpPr>
              <a:spLocks/>
            </p:cNvSpPr>
            <p:nvPr/>
          </p:nvSpPr>
          <p:spPr bwMode="auto">
            <a:xfrm>
              <a:off x="4885" y="3007"/>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440" name="Freeform 644"/>
            <p:cNvSpPr>
              <a:spLocks/>
            </p:cNvSpPr>
            <p:nvPr/>
          </p:nvSpPr>
          <p:spPr bwMode="auto">
            <a:xfrm>
              <a:off x="4885" y="3010"/>
              <a:ext cx="2" cy="1"/>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441" name="Line 645"/>
            <p:cNvSpPr>
              <a:spLocks noChangeShapeType="1"/>
            </p:cNvSpPr>
            <p:nvPr/>
          </p:nvSpPr>
          <p:spPr bwMode="auto">
            <a:xfrm flipV="1">
              <a:off x="4409" y="3012"/>
              <a:ext cx="0" cy="6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42" name="Line 646"/>
            <p:cNvSpPr>
              <a:spLocks noChangeShapeType="1"/>
            </p:cNvSpPr>
            <p:nvPr/>
          </p:nvSpPr>
          <p:spPr bwMode="auto">
            <a:xfrm>
              <a:off x="4410" y="3011"/>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43" name="Line 647"/>
            <p:cNvSpPr>
              <a:spLocks noChangeShapeType="1"/>
            </p:cNvSpPr>
            <p:nvPr/>
          </p:nvSpPr>
          <p:spPr bwMode="auto">
            <a:xfrm>
              <a:off x="4885" y="3012"/>
              <a:ext cx="0" cy="6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44" name="Line 648"/>
            <p:cNvSpPr>
              <a:spLocks noChangeShapeType="1"/>
            </p:cNvSpPr>
            <p:nvPr/>
          </p:nvSpPr>
          <p:spPr bwMode="auto">
            <a:xfrm>
              <a:off x="4412" y="3014"/>
              <a:ext cx="0"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45" name="Line 649"/>
            <p:cNvSpPr>
              <a:spLocks noChangeShapeType="1"/>
            </p:cNvSpPr>
            <p:nvPr/>
          </p:nvSpPr>
          <p:spPr bwMode="auto">
            <a:xfrm flipH="1">
              <a:off x="4413" y="3013"/>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46" name="Line 650"/>
            <p:cNvSpPr>
              <a:spLocks noChangeShapeType="1"/>
            </p:cNvSpPr>
            <p:nvPr/>
          </p:nvSpPr>
          <p:spPr bwMode="auto">
            <a:xfrm flipV="1">
              <a:off x="4882" y="3013"/>
              <a:ext cx="1"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47" name="Line 651"/>
            <p:cNvSpPr>
              <a:spLocks noChangeShapeType="1"/>
            </p:cNvSpPr>
            <p:nvPr/>
          </p:nvSpPr>
          <p:spPr bwMode="auto">
            <a:xfrm>
              <a:off x="4413" y="3015"/>
              <a:ext cx="0" cy="6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48" name="Line 652"/>
            <p:cNvSpPr>
              <a:spLocks noChangeShapeType="1"/>
            </p:cNvSpPr>
            <p:nvPr/>
          </p:nvSpPr>
          <p:spPr bwMode="auto">
            <a:xfrm flipV="1">
              <a:off x="4881" y="3015"/>
              <a:ext cx="0" cy="6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49" name="Freeform 653"/>
            <p:cNvSpPr>
              <a:spLocks noEditPoints="1"/>
            </p:cNvSpPr>
            <p:nvPr/>
          </p:nvSpPr>
          <p:spPr bwMode="auto">
            <a:xfrm>
              <a:off x="4424" y="3052"/>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0" name="Freeform 654"/>
            <p:cNvSpPr>
              <a:spLocks noEditPoints="1"/>
            </p:cNvSpPr>
            <p:nvPr/>
          </p:nvSpPr>
          <p:spPr bwMode="auto">
            <a:xfrm>
              <a:off x="4424" y="3053"/>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1" name="Freeform 655"/>
            <p:cNvSpPr>
              <a:spLocks noEditPoints="1"/>
            </p:cNvSpPr>
            <p:nvPr/>
          </p:nvSpPr>
          <p:spPr bwMode="auto">
            <a:xfrm>
              <a:off x="4425" y="3053"/>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2" name="Freeform 656"/>
            <p:cNvSpPr>
              <a:spLocks noEditPoints="1"/>
            </p:cNvSpPr>
            <p:nvPr/>
          </p:nvSpPr>
          <p:spPr bwMode="auto">
            <a:xfrm>
              <a:off x="4425" y="3053"/>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3" name="Freeform 657"/>
            <p:cNvSpPr>
              <a:spLocks noEditPoints="1"/>
            </p:cNvSpPr>
            <p:nvPr/>
          </p:nvSpPr>
          <p:spPr bwMode="auto">
            <a:xfrm>
              <a:off x="4425" y="3053"/>
              <a:ext cx="4" cy="5"/>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4" name="Freeform 658"/>
            <p:cNvSpPr>
              <a:spLocks noEditPoints="1"/>
            </p:cNvSpPr>
            <p:nvPr/>
          </p:nvSpPr>
          <p:spPr bwMode="auto">
            <a:xfrm>
              <a:off x="4425" y="3053"/>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5" name="Freeform 659"/>
            <p:cNvSpPr>
              <a:spLocks noEditPoints="1"/>
            </p:cNvSpPr>
            <p:nvPr/>
          </p:nvSpPr>
          <p:spPr bwMode="auto">
            <a:xfrm>
              <a:off x="4425" y="3054"/>
              <a:ext cx="4" cy="3"/>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6" name="Freeform 660"/>
            <p:cNvSpPr>
              <a:spLocks noEditPoints="1"/>
            </p:cNvSpPr>
            <p:nvPr/>
          </p:nvSpPr>
          <p:spPr bwMode="auto">
            <a:xfrm>
              <a:off x="4425" y="3054"/>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7" name="Freeform 661"/>
            <p:cNvSpPr>
              <a:spLocks noEditPoints="1"/>
            </p:cNvSpPr>
            <p:nvPr/>
          </p:nvSpPr>
          <p:spPr bwMode="auto">
            <a:xfrm>
              <a:off x="4426" y="3054"/>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8" name="Freeform 662"/>
            <p:cNvSpPr>
              <a:spLocks noEditPoints="1"/>
            </p:cNvSpPr>
            <p:nvPr/>
          </p:nvSpPr>
          <p:spPr bwMode="auto">
            <a:xfrm>
              <a:off x="4426" y="3054"/>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59" name="Freeform 663"/>
            <p:cNvSpPr>
              <a:spLocks noEditPoints="1"/>
            </p:cNvSpPr>
            <p:nvPr/>
          </p:nvSpPr>
          <p:spPr bwMode="auto">
            <a:xfrm>
              <a:off x="4426" y="3054"/>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0" name="Freeform 664"/>
            <p:cNvSpPr>
              <a:spLocks noEditPoints="1"/>
            </p:cNvSpPr>
            <p:nvPr/>
          </p:nvSpPr>
          <p:spPr bwMode="auto">
            <a:xfrm>
              <a:off x="4426" y="3054"/>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1" name="Freeform 665"/>
            <p:cNvSpPr>
              <a:spLocks noEditPoints="1"/>
            </p:cNvSpPr>
            <p:nvPr/>
          </p:nvSpPr>
          <p:spPr bwMode="auto">
            <a:xfrm>
              <a:off x="4426" y="3054"/>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2" name="Freeform 666"/>
            <p:cNvSpPr>
              <a:spLocks noEditPoints="1"/>
            </p:cNvSpPr>
            <p:nvPr/>
          </p:nvSpPr>
          <p:spPr bwMode="auto">
            <a:xfrm>
              <a:off x="4426" y="3055"/>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3" name="Freeform 667"/>
            <p:cNvSpPr>
              <a:spLocks noEditPoints="1"/>
            </p:cNvSpPr>
            <p:nvPr/>
          </p:nvSpPr>
          <p:spPr bwMode="auto">
            <a:xfrm>
              <a:off x="4427" y="3055"/>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4" name="Freeform 668"/>
            <p:cNvSpPr>
              <a:spLocks noEditPoints="1"/>
            </p:cNvSpPr>
            <p:nvPr/>
          </p:nvSpPr>
          <p:spPr bwMode="auto">
            <a:xfrm>
              <a:off x="4427" y="3055"/>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5" name="Freeform 669"/>
            <p:cNvSpPr>
              <a:spLocks noEditPoints="1"/>
            </p:cNvSpPr>
            <p:nvPr/>
          </p:nvSpPr>
          <p:spPr bwMode="auto">
            <a:xfrm>
              <a:off x="4427" y="3055"/>
              <a:ext cx="0"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0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6" name="Freeform 670"/>
            <p:cNvSpPr>
              <a:spLocks/>
            </p:cNvSpPr>
            <p:nvPr/>
          </p:nvSpPr>
          <p:spPr bwMode="auto">
            <a:xfrm>
              <a:off x="4424" y="3052"/>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7" name="Freeform 671"/>
            <p:cNvSpPr>
              <a:spLocks noEditPoints="1"/>
            </p:cNvSpPr>
            <p:nvPr/>
          </p:nvSpPr>
          <p:spPr bwMode="auto">
            <a:xfrm>
              <a:off x="4424" y="3052"/>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8" name="Freeform 672"/>
            <p:cNvSpPr>
              <a:spLocks noEditPoints="1"/>
            </p:cNvSpPr>
            <p:nvPr/>
          </p:nvSpPr>
          <p:spPr bwMode="auto">
            <a:xfrm>
              <a:off x="4424" y="3053"/>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69" name="Freeform 673"/>
            <p:cNvSpPr>
              <a:spLocks noEditPoints="1"/>
            </p:cNvSpPr>
            <p:nvPr/>
          </p:nvSpPr>
          <p:spPr bwMode="auto">
            <a:xfrm>
              <a:off x="4425" y="3053"/>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0" name="Freeform 674"/>
            <p:cNvSpPr>
              <a:spLocks noEditPoints="1"/>
            </p:cNvSpPr>
            <p:nvPr/>
          </p:nvSpPr>
          <p:spPr bwMode="auto">
            <a:xfrm>
              <a:off x="4425" y="3053"/>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1" name="Freeform 675"/>
            <p:cNvSpPr>
              <a:spLocks noEditPoints="1"/>
            </p:cNvSpPr>
            <p:nvPr/>
          </p:nvSpPr>
          <p:spPr bwMode="auto">
            <a:xfrm>
              <a:off x="4425" y="3053"/>
              <a:ext cx="4" cy="5"/>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2" name="Freeform 676"/>
            <p:cNvSpPr>
              <a:spLocks noEditPoints="1"/>
            </p:cNvSpPr>
            <p:nvPr/>
          </p:nvSpPr>
          <p:spPr bwMode="auto">
            <a:xfrm>
              <a:off x="4425" y="3053"/>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3" name="Freeform 677"/>
            <p:cNvSpPr>
              <a:spLocks noEditPoints="1"/>
            </p:cNvSpPr>
            <p:nvPr/>
          </p:nvSpPr>
          <p:spPr bwMode="auto">
            <a:xfrm>
              <a:off x="4425" y="3054"/>
              <a:ext cx="4" cy="3"/>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4" name="Freeform 678"/>
            <p:cNvSpPr>
              <a:spLocks noEditPoints="1"/>
            </p:cNvSpPr>
            <p:nvPr/>
          </p:nvSpPr>
          <p:spPr bwMode="auto">
            <a:xfrm>
              <a:off x="4425" y="3054"/>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5" name="Freeform 679"/>
            <p:cNvSpPr>
              <a:spLocks noEditPoints="1"/>
            </p:cNvSpPr>
            <p:nvPr/>
          </p:nvSpPr>
          <p:spPr bwMode="auto">
            <a:xfrm>
              <a:off x="4426" y="3054"/>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6" name="Freeform 680"/>
            <p:cNvSpPr>
              <a:spLocks noEditPoints="1"/>
            </p:cNvSpPr>
            <p:nvPr/>
          </p:nvSpPr>
          <p:spPr bwMode="auto">
            <a:xfrm>
              <a:off x="4426" y="3054"/>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7" name="Freeform 681"/>
            <p:cNvSpPr>
              <a:spLocks noEditPoints="1"/>
            </p:cNvSpPr>
            <p:nvPr/>
          </p:nvSpPr>
          <p:spPr bwMode="auto">
            <a:xfrm>
              <a:off x="4426" y="3054"/>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8" name="Freeform 682"/>
            <p:cNvSpPr>
              <a:spLocks noEditPoints="1"/>
            </p:cNvSpPr>
            <p:nvPr/>
          </p:nvSpPr>
          <p:spPr bwMode="auto">
            <a:xfrm>
              <a:off x="4426" y="3054"/>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79" name="Freeform 683"/>
            <p:cNvSpPr>
              <a:spLocks noEditPoints="1"/>
            </p:cNvSpPr>
            <p:nvPr/>
          </p:nvSpPr>
          <p:spPr bwMode="auto">
            <a:xfrm>
              <a:off x="4426" y="3054"/>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80" name="Freeform 684"/>
            <p:cNvSpPr>
              <a:spLocks noEditPoints="1"/>
            </p:cNvSpPr>
            <p:nvPr/>
          </p:nvSpPr>
          <p:spPr bwMode="auto">
            <a:xfrm>
              <a:off x="4426" y="3055"/>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81" name="Freeform 685"/>
            <p:cNvSpPr>
              <a:spLocks noEditPoints="1"/>
            </p:cNvSpPr>
            <p:nvPr/>
          </p:nvSpPr>
          <p:spPr bwMode="auto">
            <a:xfrm>
              <a:off x="4427" y="3055"/>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82" name="Freeform 686"/>
            <p:cNvSpPr>
              <a:spLocks noEditPoints="1"/>
            </p:cNvSpPr>
            <p:nvPr/>
          </p:nvSpPr>
          <p:spPr bwMode="auto">
            <a:xfrm>
              <a:off x="4427" y="3055"/>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83" name="Freeform 687"/>
            <p:cNvSpPr>
              <a:spLocks noEditPoints="1"/>
            </p:cNvSpPr>
            <p:nvPr/>
          </p:nvSpPr>
          <p:spPr bwMode="auto">
            <a:xfrm>
              <a:off x="4427" y="3055"/>
              <a:ext cx="0"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0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84" name="Freeform 688"/>
            <p:cNvSpPr>
              <a:spLocks/>
            </p:cNvSpPr>
            <p:nvPr/>
          </p:nvSpPr>
          <p:spPr bwMode="auto">
            <a:xfrm>
              <a:off x="4424" y="3052"/>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485" name="Freeform 689"/>
            <p:cNvSpPr>
              <a:spLocks/>
            </p:cNvSpPr>
            <p:nvPr/>
          </p:nvSpPr>
          <p:spPr bwMode="auto">
            <a:xfrm>
              <a:off x="4423" y="3052"/>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486" name="Line 690"/>
            <p:cNvSpPr>
              <a:spLocks noChangeShapeType="1"/>
            </p:cNvSpPr>
            <p:nvPr/>
          </p:nvSpPr>
          <p:spPr bwMode="auto">
            <a:xfrm>
              <a:off x="4405" y="3011"/>
              <a:ext cx="0" cy="7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87" name="Line 691"/>
            <p:cNvSpPr>
              <a:spLocks noChangeShapeType="1"/>
            </p:cNvSpPr>
            <p:nvPr/>
          </p:nvSpPr>
          <p:spPr bwMode="auto">
            <a:xfrm>
              <a:off x="4889" y="3011"/>
              <a:ext cx="0" cy="7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88" name="Line 692"/>
            <p:cNvSpPr>
              <a:spLocks noChangeShapeType="1"/>
            </p:cNvSpPr>
            <p:nvPr/>
          </p:nvSpPr>
          <p:spPr bwMode="auto">
            <a:xfrm flipH="1">
              <a:off x="4469" y="3053"/>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89" name="Freeform 693"/>
            <p:cNvSpPr>
              <a:spLocks/>
            </p:cNvSpPr>
            <p:nvPr/>
          </p:nvSpPr>
          <p:spPr bwMode="auto">
            <a:xfrm>
              <a:off x="4461" y="3053"/>
              <a:ext cx="21" cy="0"/>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0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490" name="Line 694"/>
            <p:cNvSpPr>
              <a:spLocks noChangeShapeType="1"/>
            </p:cNvSpPr>
            <p:nvPr/>
          </p:nvSpPr>
          <p:spPr bwMode="auto">
            <a:xfrm>
              <a:off x="4467" y="30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91" name="Line 695"/>
            <p:cNvSpPr>
              <a:spLocks noChangeShapeType="1"/>
            </p:cNvSpPr>
            <p:nvPr/>
          </p:nvSpPr>
          <p:spPr bwMode="auto">
            <a:xfrm>
              <a:off x="4469" y="30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92" name="Line 696"/>
            <p:cNvSpPr>
              <a:spLocks noChangeShapeType="1"/>
            </p:cNvSpPr>
            <p:nvPr/>
          </p:nvSpPr>
          <p:spPr bwMode="auto">
            <a:xfrm>
              <a:off x="4461" y="30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93" name="Line 697"/>
            <p:cNvSpPr>
              <a:spLocks noChangeShapeType="1"/>
            </p:cNvSpPr>
            <p:nvPr/>
          </p:nvSpPr>
          <p:spPr bwMode="auto">
            <a:xfrm flipH="1">
              <a:off x="4461" y="3053"/>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94" name="Line 698"/>
            <p:cNvSpPr>
              <a:spLocks noChangeShapeType="1"/>
            </p:cNvSpPr>
            <p:nvPr/>
          </p:nvSpPr>
          <p:spPr bwMode="auto">
            <a:xfrm flipH="1">
              <a:off x="4477" y="3053"/>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95" name="Line 699"/>
            <p:cNvSpPr>
              <a:spLocks noChangeShapeType="1"/>
            </p:cNvSpPr>
            <p:nvPr/>
          </p:nvSpPr>
          <p:spPr bwMode="auto">
            <a:xfrm>
              <a:off x="4474" y="30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96" name="Line 700"/>
            <p:cNvSpPr>
              <a:spLocks noChangeShapeType="1"/>
            </p:cNvSpPr>
            <p:nvPr/>
          </p:nvSpPr>
          <p:spPr bwMode="auto">
            <a:xfrm>
              <a:off x="4477" y="30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497" name="Line 701"/>
            <p:cNvSpPr>
              <a:spLocks noChangeShapeType="1"/>
            </p:cNvSpPr>
            <p:nvPr/>
          </p:nvSpPr>
          <p:spPr bwMode="auto">
            <a:xfrm>
              <a:off x="4482" y="30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7498" name="Group 702"/>
            <p:cNvGrpSpPr>
              <a:grpSpLocks/>
            </p:cNvGrpSpPr>
            <p:nvPr/>
          </p:nvGrpSpPr>
          <p:grpSpPr bwMode="auto">
            <a:xfrm>
              <a:off x="4704" y="3038"/>
              <a:ext cx="40" cy="28"/>
              <a:chOff x="3247" y="1303"/>
              <a:chExt cx="414" cy="322"/>
            </a:xfrm>
          </p:grpSpPr>
          <p:sp>
            <p:nvSpPr>
              <p:cNvPr id="68092" name="Rectangle 703"/>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093" name="Rectangle 704"/>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094" name="Line 705"/>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95" name="Line 706"/>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96" name="Line 707"/>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97" name="Line 708"/>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98" name="Line 709"/>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99" name="Line 710"/>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0" name="Line 711"/>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1" name="Line 712"/>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2" name="Line 713"/>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3" name="Line 714"/>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4" name="Line 715"/>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5" name="Line 716"/>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6" name="Line 717"/>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7" name="Line 718"/>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8" name="Line 719"/>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09" name="Line 720"/>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0" name="Line 721"/>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1" name="Line 722"/>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2" name="Line 723"/>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3" name="Line 724"/>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4" name="Line 725"/>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5" name="Line 726"/>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6" name="Line 727"/>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7" name="Line 728"/>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8" name="Line 729"/>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119" name="Line 730"/>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499" name="Group 731"/>
            <p:cNvGrpSpPr>
              <a:grpSpLocks/>
            </p:cNvGrpSpPr>
            <p:nvPr/>
          </p:nvGrpSpPr>
          <p:grpSpPr bwMode="auto">
            <a:xfrm>
              <a:off x="4828" y="3038"/>
              <a:ext cx="41" cy="28"/>
              <a:chOff x="4776" y="1303"/>
              <a:chExt cx="413" cy="322"/>
            </a:xfrm>
          </p:grpSpPr>
          <p:sp>
            <p:nvSpPr>
              <p:cNvPr id="68064" name="Rectangle 732"/>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065" name="Rectangle 733"/>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8066" name="Line 734"/>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67" name="Line 735"/>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68" name="Line 736"/>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69" name="Line 737"/>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0" name="Line 738"/>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1" name="Line 739"/>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2" name="Line 740"/>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3" name="Line 741"/>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4" name="Line 742"/>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5" name="Line 743"/>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6" name="Line 744"/>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7" name="Line 745"/>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8" name="Line 746"/>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79" name="Line 747"/>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0" name="Line 748"/>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1" name="Line 749"/>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2" name="Line 750"/>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3" name="Line 751"/>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4" name="Line 752"/>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5" name="Line 753"/>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6" name="Line 754"/>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7" name="Line 755"/>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8" name="Line 756"/>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89" name="Line 757"/>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90" name="Line 758"/>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91" name="Line 759"/>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500" name="Line 760"/>
            <p:cNvSpPr>
              <a:spLocks noChangeShapeType="1"/>
            </p:cNvSpPr>
            <p:nvPr/>
          </p:nvSpPr>
          <p:spPr bwMode="auto">
            <a:xfrm>
              <a:off x="4426" y="3030"/>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01" name="Line 761"/>
            <p:cNvSpPr>
              <a:spLocks noChangeShapeType="1"/>
            </p:cNvSpPr>
            <p:nvPr/>
          </p:nvSpPr>
          <p:spPr bwMode="auto">
            <a:xfrm flipH="1">
              <a:off x="4426" y="3030"/>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02" name="Rectangle 762"/>
            <p:cNvSpPr>
              <a:spLocks noChangeArrowheads="1"/>
            </p:cNvSpPr>
            <p:nvPr/>
          </p:nvSpPr>
          <p:spPr bwMode="auto">
            <a:xfrm>
              <a:off x="4512" y="3059"/>
              <a:ext cx="34" cy="12"/>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503" name="Rectangle 763"/>
            <p:cNvSpPr>
              <a:spLocks noChangeArrowheads="1"/>
            </p:cNvSpPr>
            <p:nvPr/>
          </p:nvSpPr>
          <p:spPr bwMode="auto">
            <a:xfrm>
              <a:off x="4514" y="3060"/>
              <a:ext cx="30" cy="1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504" name="Freeform 764"/>
            <p:cNvSpPr>
              <a:spLocks/>
            </p:cNvSpPr>
            <p:nvPr/>
          </p:nvSpPr>
          <p:spPr bwMode="auto">
            <a:xfrm>
              <a:off x="4516" y="3062"/>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505" name="Freeform 765"/>
            <p:cNvSpPr>
              <a:spLocks/>
            </p:cNvSpPr>
            <p:nvPr/>
          </p:nvSpPr>
          <p:spPr bwMode="auto">
            <a:xfrm>
              <a:off x="4516" y="3066"/>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506" name="Freeform 766"/>
            <p:cNvSpPr>
              <a:spLocks/>
            </p:cNvSpPr>
            <p:nvPr/>
          </p:nvSpPr>
          <p:spPr bwMode="auto">
            <a:xfrm>
              <a:off x="4522" y="306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507" name="Freeform 767"/>
            <p:cNvSpPr>
              <a:spLocks/>
            </p:cNvSpPr>
            <p:nvPr/>
          </p:nvSpPr>
          <p:spPr bwMode="auto">
            <a:xfrm>
              <a:off x="4522" y="306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508" name="Freeform 768"/>
            <p:cNvSpPr>
              <a:spLocks/>
            </p:cNvSpPr>
            <p:nvPr/>
          </p:nvSpPr>
          <p:spPr bwMode="auto">
            <a:xfrm>
              <a:off x="4528" y="306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509" name="Freeform 769"/>
            <p:cNvSpPr>
              <a:spLocks/>
            </p:cNvSpPr>
            <p:nvPr/>
          </p:nvSpPr>
          <p:spPr bwMode="auto">
            <a:xfrm>
              <a:off x="4528" y="306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510" name="Freeform 770"/>
            <p:cNvSpPr>
              <a:spLocks/>
            </p:cNvSpPr>
            <p:nvPr/>
          </p:nvSpPr>
          <p:spPr bwMode="auto">
            <a:xfrm>
              <a:off x="4533" y="3062"/>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511" name="Freeform 771"/>
            <p:cNvSpPr>
              <a:spLocks/>
            </p:cNvSpPr>
            <p:nvPr/>
          </p:nvSpPr>
          <p:spPr bwMode="auto">
            <a:xfrm>
              <a:off x="4533" y="3066"/>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512" name="Freeform 772"/>
            <p:cNvSpPr>
              <a:spLocks/>
            </p:cNvSpPr>
            <p:nvPr/>
          </p:nvSpPr>
          <p:spPr bwMode="auto">
            <a:xfrm>
              <a:off x="4539" y="306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513" name="Freeform 773"/>
            <p:cNvSpPr>
              <a:spLocks/>
            </p:cNvSpPr>
            <p:nvPr/>
          </p:nvSpPr>
          <p:spPr bwMode="auto">
            <a:xfrm>
              <a:off x="4539" y="306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7514" name="Group 774"/>
            <p:cNvGrpSpPr>
              <a:grpSpLocks/>
            </p:cNvGrpSpPr>
            <p:nvPr/>
          </p:nvGrpSpPr>
          <p:grpSpPr bwMode="auto">
            <a:xfrm>
              <a:off x="4448" y="3020"/>
              <a:ext cx="28" cy="18"/>
              <a:chOff x="871" y="3203"/>
              <a:chExt cx="283" cy="205"/>
            </a:xfrm>
          </p:grpSpPr>
          <p:sp>
            <p:nvSpPr>
              <p:cNvPr id="68024" name="Line 775"/>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5" name="Line 776"/>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6" name="Line 777"/>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7" name="Line 778"/>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8" name="Line 779"/>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9" name="Line 780"/>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0" name="Line 781"/>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1" name="Line 782"/>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2" name="Line 783"/>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3" name="Line 784"/>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4" name="Freeform 785"/>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35" name="Line 786"/>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6" name="Line 787"/>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7" name="Line 788"/>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8" name="Line 789"/>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39" name="Line 790"/>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0" name="Line 791"/>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1" name="Line 792"/>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2" name="Line 793"/>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3" name="Line 794"/>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4" name="Line 795"/>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5" name="Line 796"/>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6" name="Line 797"/>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7" name="Line 798"/>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8" name="Line 799"/>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49" name="Freeform 800"/>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50" name="Freeform 801"/>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51" name="Freeform 802"/>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52" name="Freeform 803"/>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53" name="Line 804"/>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54" name="Line 805"/>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55" name="Freeform 806"/>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56" name="Freeform 807"/>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57" name="Line 808"/>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58" name="Freeform 809"/>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59" name="Freeform 810"/>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060" name="Line 811"/>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61" name="Line 812"/>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62" name="Line 813"/>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63" name="Freeform 814"/>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7515" name="Group 815"/>
            <p:cNvGrpSpPr>
              <a:grpSpLocks/>
            </p:cNvGrpSpPr>
            <p:nvPr/>
          </p:nvGrpSpPr>
          <p:grpSpPr bwMode="auto">
            <a:xfrm>
              <a:off x="4660" y="3038"/>
              <a:ext cx="41" cy="28"/>
              <a:chOff x="3247" y="1303"/>
              <a:chExt cx="414" cy="322"/>
            </a:xfrm>
          </p:grpSpPr>
          <p:sp>
            <p:nvSpPr>
              <p:cNvPr id="67996" name="Rectangle 816"/>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997" name="Rectangle 817"/>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998" name="Line 818"/>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99" name="Line 819"/>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0" name="Line 820"/>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1" name="Line 821"/>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2" name="Line 822"/>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3" name="Line 823"/>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4" name="Line 824"/>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5" name="Line 825"/>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6" name="Line 826"/>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7" name="Line 827"/>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8" name="Line 828"/>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09" name="Line 829"/>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0" name="Line 830"/>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1" name="Line 831"/>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2" name="Line 832"/>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3" name="Line 833"/>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4" name="Line 834"/>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5" name="Line 835"/>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6" name="Line 836"/>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7" name="Line 837"/>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8" name="Line 838"/>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19" name="Line 839"/>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0" name="Line 840"/>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1" name="Line 841"/>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2" name="Line 842"/>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023" name="Line 843"/>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516" name="Group 844"/>
            <p:cNvGrpSpPr>
              <a:grpSpLocks/>
            </p:cNvGrpSpPr>
            <p:nvPr/>
          </p:nvGrpSpPr>
          <p:grpSpPr bwMode="auto">
            <a:xfrm>
              <a:off x="4783" y="3038"/>
              <a:ext cx="41" cy="28"/>
              <a:chOff x="4776" y="1303"/>
              <a:chExt cx="413" cy="322"/>
            </a:xfrm>
          </p:grpSpPr>
          <p:sp>
            <p:nvSpPr>
              <p:cNvPr id="67968" name="Rectangle 845"/>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969" name="Rectangle 846"/>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970" name="Line 847"/>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1" name="Line 848"/>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2" name="Line 849"/>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3" name="Line 850"/>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4" name="Line 851"/>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5" name="Line 852"/>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6" name="Line 853"/>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7" name="Line 854"/>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8" name="Line 855"/>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79" name="Line 856"/>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0" name="Line 857"/>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1" name="Line 858"/>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2" name="Line 859"/>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3" name="Line 860"/>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4" name="Line 861"/>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5" name="Line 862"/>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6" name="Line 863"/>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7" name="Line 864"/>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8" name="Line 865"/>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89" name="Line 866"/>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90" name="Line 867"/>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91" name="Line 868"/>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92" name="Line 869"/>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93" name="Line 870"/>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94" name="Line 871"/>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95" name="Line 872"/>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517" name="Group 873"/>
            <p:cNvGrpSpPr>
              <a:grpSpLocks/>
            </p:cNvGrpSpPr>
            <p:nvPr/>
          </p:nvGrpSpPr>
          <p:grpSpPr bwMode="auto">
            <a:xfrm>
              <a:off x="4616" y="3038"/>
              <a:ext cx="41" cy="28"/>
              <a:chOff x="3247" y="1303"/>
              <a:chExt cx="414" cy="322"/>
            </a:xfrm>
          </p:grpSpPr>
          <p:sp>
            <p:nvSpPr>
              <p:cNvPr id="67940" name="Rectangle 874"/>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941" name="Rectangle 875"/>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942" name="Line 876"/>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43" name="Line 877"/>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44" name="Line 878"/>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45" name="Line 879"/>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46" name="Line 880"/>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47" name="Line 881"/>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48" name="Line 882"/>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49" name="Line 883"/>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0" name="Line 884"/>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1" name="Line 885"/>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2" name="Line 886"/>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3" name="Line 887"/>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4" name="Line 888"/>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5" name="Line 889"/>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6" name="Line 890"/>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7" name="Line 891"/>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8" name="Line 892"/>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59" name="Line 893"/>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60" name="Line 894"/>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61" name="Line 895"/>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62" name="Line 896"/>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63" name="Line 897"/>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64" name="Line 898"/>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65" name="Line 899"/>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66" name="Line 900"/>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67" name="Line 901"/>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518" name="Group 902"/>
            <p:cNvGrpSpPr>
              <a:grpSpLocks/>
            </p:cNvGrpSpPr>
            <p:nvPr/>
          </p:nvGrpSpPr>
          <p:grpSpPr bwMode="auto">
            <a:xfrm>
              <a:off x="4572" y="3038"/>
              <a:ext cx="41" cy="28"/>
              <a:chOff x="3247" y="1303"/>
              <a:chExt cx="414" cy="322"/>
            </a:xfrm>
          </p:grpSpPr>
          <p:sp>
            <p:nvSpPr>
              <p:cNvPr id="67912" name="Rectangle 903"/>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913" name="Rectangle 904"/>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914" name="Line 905"/>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15" name="Line 906"/>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16" name="Line 907"/>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17" name="Line 908"/>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18" name="Line 909"/>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19" name="Line 910"/>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0" name="Line 911"/>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1" name="Line 912"/>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2" name="Line 913"/>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3" name="Line 914"/>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4" name="Line 915"/>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5" name="Line 916"/>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6" name="Line 917"/>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7" name="Line 918"/>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8" name="Line 919"/>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29" name="Line 920"/>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0" name="Line 921"/>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1" name="Line 922"/>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2" name="Line 923"/>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3" name="Line 924"/>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4" name="Line 925"/>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5" name="Line 926"/>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6" name="Line 927"/>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7" name="Line 928"/>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8" name="Line 929"/>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939" name="Line 930"/>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519" name="Group 931"/>
            <p:cNvGrpSpPr>
              <a:grpSpLocks/>
            </p:cNvGrpSpPr>
            <p:nvPr/>
          </p:nvGrpSpPr>
          <p:grpSpPr bwMode="auto">
            <a:xfrm>
              <a:off x="4440" y="3055"/>
              <a:ext cx="67" cy="16"/>
              <a:chOff x="2612" y="2322"/>
              <a:chExt cx="493" cy="131"/>
            </a:xfrm>
          </p:grpSpPr>
          <p:sp>
            <p:nvSpPr>
              <p:cNvPr id="67868" name="Rectangle 932"/>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7869" name="Group 933"/>
              <p:cNvGrpSpPr>
                <a:grpSpLocks/>
              </p:cNvGrpSpPr>
              <p:nvPr/>
            </p:nvGrpSpPr>
            <p:grpSpPr bwMode="auto">
              <a:xfrm>
                <a:off x="2627" y="2411"/>
                <a:ext cx="464" cy="13"/>
                <a:chOff x="2637" y="2205"/>
                <a:chExt cx="464" cy="13"/>
              </a:xfrm>
            </p:grpSpPr>
            <p:sp>
              <p:nvSpPr>
                <p:cNvPr id="67879" name="Freeform 934"/>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880" name="Freeform 935"/>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881" name="Line 936"/>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7882" name="Group 937"/>
                <p:cNvGrpSpPr>
                  <a:grpSpLocks/>
                </p:cNvGrpSpPr>
                <p:nvPr/>
              </p:nvGrpSpPr>
              <p:grpSpPr bwMode="auto">
                <a:xfrm>
                  <a:off x="2703" y="2205"/>
                  <a:ext cx="56" cy="13"/>
                  <a:chOff x="2740" y="2313"/>
                  <a:chExt cx="56" cy="13"/>
                </a:xfrm>
              </p:grpSpPr>
              <p:sp>
                <p:nvSpPr>
                  <p:cNvPr id="67909" name="Freeform 93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910" name="Freeform 93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911" name="Line 94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883" name="Group 941"/>
                <p:cNvGrpSpPr>
                  <a:grpSpLocks/>
                </p:cNvGrpSpPr>
                <p:nvPr/>
              </p:nvGrpSpPr>
              <p:grpSpPr bwMode="auto">
                <a:xfrm>
                  <a:off x="2760" y="2205"/>
                  <a:ext cx="56" cy="13"/>
                  <a:chOff x="2740" y="2313"/>
                  <a:chExt cx="56" cy="13"/>
                </a:xfrm>
              </p:grpSpPr>
              <p:sp>
                <p:nvSpPr>
                  <p:cNvPr id="67906" name="Freeform 94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907" name="Freeform 94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908" name="Line 94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884" name="Group 945"/>
                <p:cNvGrpSpPr>
                  <a:grpSpLocks/>
                </p:cNvGrpSpPr>
                <p:nvPr/>
              </p:nvGrpSpPr>
              <p:grpSpPr bwMode="auto">
                <a:xfrm>
                  <a:off x="2817" y="2205"/>
                  <a:ext cx="56" cy="13"/>
                  <a:chOff x="2740" y="2313"/>
                  <a:chExt cx="56" cy="13"/>
                </a:xfrm>
              </p:grpSpPr>
              <p:sp>
                <p:nvSpPr>
                  <p:cNvPr id="67903" name="Freeform 94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904" name="Freeform 94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905" name="Line 94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885" name="Group 949"/>
                <p:cNvGrpSpPr>
                  <a:grpSpLocks/>
                </p:cNvGrpSpPr>
                <p:nvPr/>
              </p:nvGrpSpPr>
              <p:grpSpPr bwMode="auto">
                <a:xfrm>
                  <a:off x="2874" y="2205"/>
                  <a:ext cx="56" cy="13"/>
                  <a:chOff x="2740" y="2313"/>
                  <a:chExt cx="56" cy="13"/>
                </a:xfrm>
              </p:grpSpPr>
              <p:sp>
                <p:nvSpPr>
                  <p:cNvPr id="67900" name="Freeform 95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901" name="Freeform 95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902" name="Line 95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886" name="Group 953"/>
                <p:cNvGrpSpPr>
                  <a:grpSpLocks/>
                </p:cNvGrpSpPr>
                <p:nvPr/>
              </p:nvGrpSpPr>
              <p:grpSpPr bwMode="auto">
                <a:xfrm>
                  <a:off x="2931" y="2205"/>
                  <a:ext cx="56" cy="13"/>
                  <a:chOff x="2740" y="2313"/>
                  <a:chExt cx="56" cy="13"/>
                </a:xfrm>
              </p:grpSpPr>
              <p:sp>
                <p:nvSpPr>
                  <p:cNvPr id="67897" name="Freeform 95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898" name="Freeform 95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899" name="Line 95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887" name="Group 957"/>
                <p:cNvGrpSpPr>
                  <a:grpSpLocks/>
                </p:cNvGrpSpPr>
                <p:nvPr/>
              </p:nvGrpSpPr>
              <p:grpSpPr bwMode="auto">
                <a:xfrm>
                  <a:off x="2988" y="2205"/>
                  <a:ext cx="56" cy="13"/>
                  <a:chOff x="2740" y="2313"/>
                  <a:chExt cx="56" cy="13"/>
                </a:xfrm>
              </p:grpSpPr>
              <p:sp>
                <p:nvSpPr>
                  <p:cNvPr id="67894" name="Freeform 95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895" name="Freeform 95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896" name="Line 96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888" name="Group 961"/>
                <p:cNvGrpSpPr>
                  <a:grpSpLocks/>
                </p:cNvGrpSpPr>
                <p:nvPr/>
              </p:nvGrpSpPr>
              <p:grpSpPr bwMode="auto">
                <a:xfrm>
                  <a:off x="3045" y="2205"/>
                  <a:ext cx="56" cy="13"/>
                  <a:chOff x="2740" y="2313"/>
                  <a:chExt cx="56" cy="13"/>
                </a:xfrm>
              </p:grpSpPr>
              <p:sp>
                <p:nvSpPr>
                  <p:cNvPr id="67891" name="Freeform 96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892" name="Freeform 96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893" name="Line 96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7889" name="Line 965"/>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7890" name="Freeform 966"/>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7870" name="Freeform 967"/>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7871" name="Oval 968"/>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72" name="Oval 969"/>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73" name="Oval 970"/>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74" name="Oval 971"/>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75" name="Oval 972"/>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76" name="Oval 973"/>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77" name="Oval 974"/>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78" name="Oval 975"/>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7520" name="Rectangle 977" descr="Parchment"/>
            <p:cNvSpPr>
              <a:spLocks noChangeArrowheads="1"/>
            </p:cNvSpPr>
            <p:nvPr/>
          </p:nvSpPr>
          <p:spPr bwMode="auto">
            <a:xfrm>
              <a:off x="4413" y="3115"/>
              <a:ext cx="468" cy="62"/>
            </a:xfrm>
            <a:prstGeom prst="rect">
              <a:avLst/>
            </a:prstGeom>
            <a:blipFill dpi="0" rotWithShape="0">
              <a:blip r:embed="rId2"/>
              <a:srcRect/>
              <a:tile tx="0" ty="0" sx="100000" sy="100000" flip="none" algn="tl"/>
            </a:blipFill>
            <a:ln w="317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521" name="Line 978"/>
            <p:cNvSpPr>
              <a:spLocks noChangeShapeType="1"/>
            </p:cNvSpPr>
            <p:nvPr/>
          </p:nvSpPr>
          <p:spPr bwMode="auto">
            <a:xfrm>
              <a:off x="4405" y="3181"/>
              <a:ext cx="48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22" name="Line 979"/>
            <p:cNvSpPr>
              <a:spLocks noChangeShapeType="1"/>
            </p:cNvSpPr>
            <p:nvPr/>
          </p:nvSpPr>
          <p:spPr bwMode="auto">
            <a:xfrm>
              <a:off x="4410" y="3111"/>
              <a:ext cx="3" cy="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23" name="Line 980"/>
            <p:cNvSpPr>
              <a:spLocks noChangeShapeType="1"/>
            </p:cNvSpPr>
            <p:nvPr/>
          </p:nvSpPr>
          <p:spPr bwMode="auto">
            <a:xfrm>
              <a:off x="4409" y="3107"/>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24" name="Line 981"/>
            <p:cNvSpPr>
              <a:spLocks noChangeShapeType="1"/>
            </p:cNvSpPr>
            <p:nvPr/>
          </p:nvSpPr>
          <p:spPr bwMode="auto">
            <a:xfrm>
              <a:off x="4409" y="3107"/>
              <a:ext cx="476"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25" name="Line 982"/>
            <p:cNvSpPr>
              <a:spLocks noChangeShapeType="1"/>
            </p:cNvSpPr>
            <p:nvPr/>
          </p:nvSpPr>
          <p:spPr bwMode="auto">
            <a:xfrm flipV="1">
              <a:off x="4885" y="3107"/>
              <a:ext cx="0"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26" name="Line 983"/>
            <p:cNvSpPr>
              <a:spLocks noChangeShapeType="1"/>
            </p:cNvSpPr>
            <p:nvPr/>
          </p:nvSpPr>
          <p:spPr bwMode="auto">
            <a:xfrm flipV="1">
              <a:off x="4884" y="3110"/>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27" name="Line 984"/>
            <p:cNvSpPr>
              <a:spLocks noChangeShapeType="1"/>
            </p:cNvSpPr>
            <p:nvPr/>
          </p:nvSpPr>
          <p:spPr bwMode="auto">
            <a:xfrm>
              <a:off x="4409" y="3110"/>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28" name="Line 985"/>
            <p:cNvSpPr>
              <a:spLocks noChangeShapeType="1"/>
            </p:cNvSpPr>
            <p:nvPr/>
          </p:nvSpPr>
          <p:spPr bwMode="auto">
            <a:xfrm flipH="1">
              <a:off x="4405" y="3111"/>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29" name="Line 986"/>
            <p:cNvSpPr>
              <a:spLocks noChangeShapeType="1"/>
            </p:cNvSpPr>
            <p:nvPr/>
          </p:nvSpPr>
          <p:spPr bwMode="auto">
            <a:xfrm flipH="1" flipV="1">
              <a:off x="4408" y="3111"/>
              <a:ext cx="4" cy="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30" name="Line 987"/>
            <p:cNvSpPr>
              <a:spLocks noChangeShapeType="1"/>
            </p:cNvSpPr>
            <p:nvPr/>
          </p:nvSpPr>
          <p:spPr bwMode="auto">
            <a:xfrm flipH="1">
              <a:off x="4886" y="3111"/>
              <a:ext cx="3"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31" name="Line 988"/>
            <p:cNvSpPr>
              <a:spLocks noChangeShapeType="1"/>
            </p:cNvSpPr>
            <p:nvPr/>
          </p:nvSpPr>
          <p:spPr bwMode="auto">
            <a:xfrm flipH="1">
              <a:off x="4885" y="3111"/>
              <a:ext cx="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32" name="Freeform 989"/>
            <p:cNvSpPr>
              <a:spLocks/>
            </p:cNvSpPr>
            <p:nvPr/>
          </p:nvSpPr>
          <p:spPr bwMode="auto">
            <a:xfrm>
              <a:off x="4407" y="3110"/>
              <a:ext cx="2" cy="1"/>
            </a:xfrm>
            <a:custGeom>
              <a:avLst/>
              <a:gdLst>
                <a:gd name="T0" fmla="*/ 0 w 36"/>
                <a:gd name="T1" fmla="*/ 0 h 36"/>
                <a:gd name="T2" fmla="*/ 0 w 36"/>
                <a:gd name="T3" fmla="*/ 0 h 36"/>
                <a:gd name="T4" fmla="*/ 0 w 36"/>
                <a:gd name="T5" fmla="*/ 0 h 36"/>
                <a:gd name="T6" fmla="*/ 0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0"/>
                  </a:moveTo>
                  <a:lnTo>
                    <a:pt x="21" y="4"/>
                  </a:lnTo>
                  <a:lnTo>
                    <a:pt x="9" y="11"/>
                  </a:lnTo>
                  <a:lnTo>
                    <a:pt x="2" y="23"/>
                  </a:lnTo>
                  <a:lnTo>
                    <a:pt x="0" y="36"/>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533" name="Freeform 990"/>
            <p:cNvSpPr>
              <a:spLocks/>
            </p:cNvSpPr>
            <p:nvPr/>
          </p:nvSpPr>
          <p:spPr bwMode="auto">
            <a:xfrm>
              <a:off x="4405" y="3107"/>
              <a:ext cx="4" cy="4"/>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60000 65536"/>
                <a:gd name="T15" fmla="*/ 0 60000 65536"/>
                <a:gd name="T16" fmla="*/ 0 60000 65536"/>
                <a:gd name="T17" fmla="*/ 0 60000 65536"/>
                <a:gd name="T18" fmla="*/ 0 60000 65536"/>
                <a:gd name="T19" fmla="*/ 0 60000 65536"/>
                <a:gd name="T20" fmla="*/ 0 60000 65536"/>
                <a:gd name="T21" fmla="*/ 0 w 84"/>
                <a:gd name="T22" fmla="*/ 0 h 95"/>
                <a:gd name="T23" fmla="*/ 84 w 84"/>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95">
                  <a:moveTo>
                    <a:pt x="84" y="0"/>
                  </a:moveTo>
                  <a:lnTo>
                    <a:pt x="61" y="5"/>
                  </a:lnTo>
                  <a:lnTo>
                    <a:pt x="40" y="15"/>
                  </a:lnTo>
                  <a:lnTo>
                    <a:pt x="23" y="30"/>
                  </a:lnTo>
                  <a:lnTo>
                    <a:pt x="11" y="49"/>
                  </a:lnTo>
                  <a:lnTo>
                    <a:pt x="2" y="72"/>
                  </a:lnTo>
                  <a:lnTo>
                    <a:pt x="0" y="9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534" name="Freeform 991"/>
            <p:cNvSpPr>
              <a:spLocks/>
            </p:cNvSpPr>
            <p:nvPr/>
          </p:nvSpPr>
          <p:spPr bwMode="auto">
            <a:xfrm>
              <a:off x="4885" y="3107"/>
              <a:ext cx="4" cy="4"/>
            </a:xfrm>
            <a:custGeom>
              <a:avLst/>
              <a:gdLst>
                <a:gd name="T0" fmla="*/ 0 w 85"/>
                <a:gd name="T1" fmla="*/ 0 h 95"/>
                <a:gd name="T2" fmla="*/ 0 w 85"/>
                <a:gd name="T3" fmla="*/ 0 h 95"/>
                <a:gd name="T4" fmla="*/ 0 w 85"/>
                <a:gd name="T5" fmla="*/ 0 h 95"/>
                <a:gd name="T6" fmla="*/ 0 w 85"/>
                <a:gd name="T7" fmla="*/ 0 h 95"/>
                <a:gd name="T8" fmla="*/ 0 w 85"/>
                <a:gd name="T9" fmla="*/ 0 h 95"/>
                <a:gd name="T10" fmla="*/ 0 w 85"/>
                <a:gd name="T11" fmla="*/ 0 h 95"/>
                <a:gd name="T12" fmla="*/ 0 w 85"/>
                <a:gd name="T13" fmla="*/ 0 h 95"/>
                <a:gd name="T14" fmla="*/ 0 60000 65536"/>
                <a:gd name="T15" fmla="*/ 0 60000 65536"/>
                <a:gd name="T16" fmla="*/ 0 60000 65536"/>
                <a:gd name="T17" fmla="*/ 0 60000 65536"/>
                <a:gd name="T18" fmla="*/ 0 60000 65536"/>
                <a:gd name="T19" fmla="*/ 0 60000 65536"/>
                <a:gd name="T20" fmla="*/ 0 60000 65536"/>
                <a:gd name="T21" fmla="*/ 0 w 85"/>
                <a:gd name="T22" fmla="*/ 0 h 95"/>
                <a:gd name="T23" fmla="*/ 85 w 8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95">
                  <a:moveTo>
                    <a:pt x="85" y="95"/>
                  </a:moveTo>
                  <a:lnTo>
                    <a:pt x="81" y="72"/>
                  </a:lnTo>
                  <a:lnTo>
                    <a:pt x="73" y="49"/>
                  </a:lnTo>
                  <a:lnTo>
                    <a:pt x="60" y="30"/>
                  </a:lnTo>
                  <a:lnTo>
                    <a:pt x="42" y="15"/>
                  </a:lnTo>
                  <a:lnTo>
                    <a:pt x="21" y="5"/>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535" name="Freeform 992"/>
            <p:cNvSpPr>
              <a:spLocks/>
            </p:cNvSpPr>
            <p:nvPr/>
          </p:nvSpPr>
          <p:spPr bwMode="auto">
            <a:xfrm>
              <a:off x="4885" y="3110"/>
              <a:ext cx="2" cy="1"/>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7" y="36"/>
                  </a:moveTo>
                  <a:lnTo>
                    <a:pt x="33" y="23"/>
                  </a:lnTo>
                  <a:lnTo>
                    <a:pt x="25" y="11"/>
                  </a:lnTo>
                  <a:lnTo>
                    <a:pt x="14" y="4"/>
                  </a:lnTo>
                  <a:lnTo>
                    <a:pt x="0"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536" name="Line 993"/>
            <p:cNvSpPr>
              <a:spLocks noChangeShapeType="1"/>
            </p:cNvSpPr>
            <p:nvPr/>
          </p:nvSpPr>
          <p:spPr bwMode="auto">
            <a:xfrm flipV="1">
              <a:off x="4409" y="3112"/>
              <a:ext cx="0" cy="6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37" name="Line 994"/>
            <p:cNvSpPr>
              <a:spLocks noChangeShapeType="1"/>
            </p:cNvSpPr>
            <p:nvPr/>
          </p:nvSpPr>
          <p:spPr bwMode="auto">
            <a:xfrm>
              <a:off x="4410" y="3111"/>
              <a:ext cx="474"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38" name="Line 995"/>
            <p:cNvSpPr>
              <a:spLocks noChangeShapeType="1"/>
            </p:cNvSpPr>
            <p:nvPr/>
          </p:nvSpPr>
          <p:spPr bwMode="auto">
            <a:xfrm>
              <a:off x="4885" y="3112"/>
              <a:ext cx="0" cy="6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39" name="Line 996"/>
            <p:cNvSpPr>
              <a:spLocks noChangeShapeType="1"/>
            </p:cNvSpPr>
            <p:nvPr/>
          </p:nvSpPr>
          <p:spPr bwMode="auto">
            <a:xfrm>
              <a:off x="4412" y="3114"/>
              <a:ext cx="0" cy="6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40" name="Line 997"/>
            <p:cNvSpPr>
              <a:spLocks noChangeShapeType="1"/>
            </p:cNvSpPr>
            <p:nvPr/>
          </p:nvSpPr>
          <p:spPr bwMode="auto">
            <a:xfrm flipH="1">
              <a:off x="4413" y="3113"/>
              <a:ext cx="470" cy="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41" name="Line 998"/>
            <p:cNvSpPr>
              <a:spLocks noChangeShapeType="1"/>
            </p:cNvSpPr>
            <p:nvPr/>
          </p:nvSpPr>
          <p:spPr bwMode="auto">
            <a:xfrm flipV="1">
              <a:off x="4882" y="3113"/>
              <a:ext cx="1" cy="6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42" name="Line 999"/>
            <p:cNvSpPr>
              <a:spLocks noChangeShapeType="1"/>
            </p:cNvSpPr>
            <p:nvPr/>
          </p:nvSpPr>
          <p:spPr bwMode="auto">
            <a:xfrm>
              <a:off x="4413" y="3115"/>
              <a:ext cx="0" cy="6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43" name="Line 1000"/>
            <p:cNvSpPr>
              <a:spLocks noChangeShapeType="1"/>
            </p:cNvSpPr>
            <p:nvPr/>
          </p:nvSpPr>
          <p:spPr bwMode="auto">
            <a:xfrm flipV="1">
              <a:off x="4881" y="3115"/>
              <a:ext cx="0" cy="6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44" name="Freeform 1001"/>
            <p:cNvSpPr>
              <a:spLocks noEditPoints="1"/>
            </p:cNvSpPr>
            <p:nvPr/>
          </p:nvSpPr>
          <p:spPr bwMode="auto">
            <a:xfrm>
              <a:off x="4424" y="3152"/>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45" name="Freeform 1002"/>
            <p:cNvSpPr>
              <a:spLocks noEditPoints="1"/>
            </p:cNvSpPr>
            <p:nvPr/>
          </p:nvSpPr>
          <p:spPr bwMode="auto">
            <a:xfrm>
              <a:off x="4424" y="3153"/>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46" name="Freeform 1003"/>
            <p:cNvSpPr>
              <a:spLocks noEditPoints="1"/>
            </p:cNvSpPr>
            <p:nvPr/>
          </p:nvSpPr>
          <p:spPr bwMode="auto">
            <a:xfrm>
              <a:off x="4425" y="3153"/>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47" name="Freeform 1004"/>
            <p:cNvSpPr>
              <a:spLocks noEditPoints="1"/>
            </p:cNvSpPr>
            <p:nvPr/>
          </p:nvSpPr>
          <p:spPr bwMode="auto">
            <a:xfrm>
              <a:off x="4425" y="3153"/>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48" name="Freeform 1005"/>
            <p:cNvSpPr>
              <a:spLocks noEditPoints="1"/>
            </p:cNvSpPr>
            <p:nvPr/>
          </p:nvSpPr>
          <p:spPr bwMode="auto">
            <a:xfrm>
              <a:off x="4425" y="3153"/>
              <a:ext cx="4" cy="5"/>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49" name="Freeform 1006"/>
            <p:cNvSpPr>
              <a:spLocks noEditPoints="1"/>
            </p:cNvSpPr>
            <p:nvPr/>
          </p:nvSpPr>
          <p:spPr bwMode="auto">
            <a:xfrm>
              <a:off x="4425" y="3153"/>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0" name="Freeform 1007"/>
            <p:cNvSpPr>
              <a:spLocks noEditPoints="1"/>
            </p:cNvSpPr>
            <p:nvPr/>
          </p:nvSpPr>
          <p:spPr bwMode="auto">
            <a:xfrm>
              <a:off x="4425" y="3154"/>
              <a:ext cx="4" cy="3"/>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1" name="Freeform 1008"/>
            <p:cNvSpPr>
              <a:spLocks noEditPoints="1"/>
            </p:cNvSpPr>
            <p:nvPr/>
          </p:nvSpPr>
          <p:spPr bwMode="auto">
            <a:xfrm>
              <a:off x="4425" y="3154"/>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2" name="Freeform 1009"/>
            <p:cNvSpPr>
              <a:spLocks noEditPoints="1"/>
            </p:cNvSpPr>
            <p:nvPr/>
          </p:nvSpPr>
          <p:spPr bwMode="auto">
            <a:xfrm>
              <a:off x="4426" y="3154"/>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3" name="Freeform 1010"/>
            <p:cNvSpPr>
              <a:spLocks noEditPoints="1"/>
            </p:cNvSpPr>
            <p:nvPr/>
          </p:nvSpPr>
          <p:spPr bwMode="auto">
            <a:xfrm>
              <a:off x="4426" y="3154"/>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4" name="Freeform 1011"/>
            <p:cNvSpPr>
              <a:spLocks noEditPoints="1"/>
            </p:cNvSpPr>
            <p:nvPr/>
          </p:nvSpPr>
          <p:spPr bwMode="auto">
            <a:xfrm>
              <a:off x="4426" y="3154"/>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5" name="Freeform 1012"/>
            <p:cNvSpPr>
              <a:spLocks noEditPoints="1"/>
            </p:cNvSpPr>
            <p:nvPr/>
          </p:nvSpPr>
          <p:spPr bwMode="auto">
            <a:xfrm>
              <a:off x="4426" y="3154"/>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6" name="Freeform 1013"/>
            <p:cNvSpPr>
              <a:spLocks noEditPoints="1"/>
            </p:cNvSpPr>
            <p:nvPr/>
          </p:nvSpPr>
          <p:spPr bwMode="auto">
            <a:xfrm>
              <a:off x="4426" y="3154"/>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7" name="Freeform 1014"/>
            <p:cNvSpPr>
              <a:spLocks noEditPoints="1"/>
            </p:cNvSpPr>
            <p:nvPr/>
          </p:nvSpPr>
          <p:spPr bwMode="auto">
            <a:xfrm>
              <a:off x="4426" y="3155"/>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8" name="Freeform 1015"/>
            <p:cNvSpPr>
              <a:spLocks noEditPoints="1"/>
            </p:cNvSpPr>
            <p:nvPr/>
          </p:nvSpPr>
          <p:spPr bwMode="auto">
            <a:xfrm>
              <a:off x="4427" y="3155"/>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59" name="Freeform 1016"/>
            <p:cNvSpPr>
              <a:spLocks noEditPoints="1"/>
            </p:cNvSpPr>
            <p:nvPr/>
          </p:nvSpPr>
          <p:spPr bwMode="auto">
            <a:xfrm>
              <a:off x="4427" y="3155"/>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0" name="Freeform 1017"/>
            <p:cNvSpPr>
              <a:spLocks noEditPoints="1"/>
            </p:cNvSpPr>
            <p:nvPr/>
          </p:nvSpPr>
          <p:spPr bwMode="auto">
            <a:xfrm>
              <a:off x="4427" y="3155"/>
              <a:ext cx="0"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0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1" name="Freeform 1018"/>
            <p:cNvSpPr>
              <a:spLocks/>
            </p:cNvSpPr>
            <p:nvPr/>
          </p:nvSpPr>
          <p:spPr bwMode="auto">
            <a:xfrm>
              <a:off x="4424" y="3152"/>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2" name="Freeform 1019"/>
            <p:cNvSpPr>
              <a:spLocks noEditPoints="1"/>
            </p:cNvSpPr>
            <p:nvPr/>
          </p:nvSpPr>
          <p:spPr bwMode="auto">
            <a:xfrm>
              <a:off x="4424" y="3152"/>
              <a:ext cx="6" cy="6"/>
            </a:xfrm>
            <a:custGeom>
              <a:avLst/>
              <a:gdLst>
                <a:gd name="T0" fmla="*/ 0 w 121"/>
                <a:gd name="T1" fmla="*/ 0 h 132"/>
                <a:gd name="T2" fmla="*/ 0 w 121"/>
                <a:gd name="T3" fmla="*/ 0 h 132"/>
                <a:gd name="T4" fmla="*/ 0 w 121"/>
                <a:gd name="T5" fmla="*/ 0 h 132"/>
                <a:gd name="T6" fmla="*/ 0 w 121"/>
                <a:gd name="T7" fmla="*/ 0 h 132"/>
                <a:gd name="T8" fmla="*/ 0 w 121"/>
                <a:gd name="T9" fmla="*/ 0 h 132"/>
                <a:gd name="T10" fmla="*/ 0 w 121"/>
                <a:gd name="T11" fmla="*/ 0 h 132"/>
                <a:gd name="T12" fmla="*/ 0 w 121"/>
                <a:gd name="T13" fmla="*/ 0 h 132"/>
                <a:gd name="T14" fmla="*/ 0 w 121"/>
                <a:gd name="T15" fmla="*/ 0 h 132"/>
                <a:gd name="T16" fmla="*/ 0 w 121"/>
                <a:gd name="T17" fmla="*/ 0 h 132"/>
                <a:gd name="T18" fmla="*/ 0 w 121"/>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32"/>
                <a:gd name="T32" fmla="*/ 121 w 121"/>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32">
                  <a:moveTo>
                    <a:pt x="0" y="0"/>
                  </a:moveTo>
                  <a:lnTo>
                    <a:pt x="121" y="0"/>
                  </a:lnTo>
                  <a:lnTo>
                    <a:pt x="121" y="132"/>
                  </a:lnTo>
                  <a:lnTo>
                    <a:pt x="0" y="132"/>
                  </a:lnTo>
                  <a:lnTo>
                    <a:pt x="0" y="0"/>
                  </a:lnTo>
                  <a:close/>
                  <a:moveTo>
                    <a:pt x="4" y="4"/>
                  </a:moveTo>
                  <a:lnTo>
                    <a:pt x="117" y="4"/>
                  </a:lnTo>
                  <a:lnTo>
                    <a:pt x="117" y="129"/>
                  </a:lnTo>
                  <a:lnTo>
                    <a:pt x="4" y="129"/>
                  </a:lnTo>
                  <a:lnTo>
                    <a:pt x="4" y="4"/>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3" name="Freeform 1020"/>
            <p:cNvSpPr>
              <a:spLocks noEditPoints="1"/>
            </p:cNvSpPr>
            <p:nvPr/>
          </p:nvSpPr>
          <p:spPr bwMode="auto">
            <a:xfrm>
              <a:off x="4424" y="3153"/>
              <a:ext cx="6" cy="5"/>
            </a:xfrm>
            <a:custGeom>
              <a:avLst/>
              <a:gdLst>
                <a:gd name="T0" fmla="*/ 0 w 113"/>
                <a:gd name="T1" fmla="*/ 0 h 125"/>
                <a:gd name="T2" fmla="*/ 0 w 113"/>
                <a:gd name="T3" fmla="*/ 0 h 125"/>
                <a:gd name="T4" fmla="*/ 0 w 113"/>
                <a:gd name="T5" fmla="*/ 0 h 125"/>
                <a:gd name="T6" fmla="*/ 0 w 113"/>
                <a:gd name="T7" fmla="*/ 0 h 125"/>
                <a:gd name="T8" fmla="*/ 0 w 113"/>
                <a:gd name="T9" fmla="*/ 0 h 125"/>
                <a:gd name="T10" fmla="*/ 0 w 113"/>
                <a:gd name="T11" fmla="*/ 0 h 125"/>
                <a:gd name="T12" fmla="*/ 0 w 113"/>
                <a:gd name="T13" fmla="*/ 0 h 125"/>
                <a:gd name="T14" fmla="*/ 0 w 113"/>
                <a:gd name="T15" fmla="*/ 0 h 125"/>
                <a:gd name="T16" fmla="*/ 0 w 113"/>
                <a:gd name="T17" fmla="*/ 0 h 125"/>
                <a:gd name="T18" fmla="*/ 0 w 113"/>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125"/>
                <a:gd name="T32" fmla="*/ 113 w 113"/>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125">
                  <a:moveTo>
                    <a:pt x="0" y="0"/>
                  </a:moveTo>
                  <a:lnTo>
                    <a:pt x="113" y="0"/>
                  </a:lnTo>
                  <a:lnTo>
                    <a:pt x="113" y="125"/>
                  </a:lnTo>
                  <a:lnTo>
                    <a:pt x="0" y="125"/>
                  </a:lnTo>
                  <a:lnTo>
                    <a:pt x="0" y="0"/>
                  </a:lnTo>
                  <a:close/>
                  <a:moveTo>
                    <a:pt x="4" y="4"/>
                  </a:moveTo>
                  <a:lnTo>
                    <a:pt x="110" y="4"/>
                  </a:lnTo>
                  <a:lnTo>
                    <a:pt x="110" y="121"/>
                  </a:lnTo>
                  <a:lnTo>
                    <a:pt x="4" y="121"/>
                  </a:lnTo>
                  <a:lnTo>
                    <a:pt x="4" y="4"/>
                  </a:lnTo>
                  <a:close/>
                </a:path>
              </a:pathLst>
            </a:custGeom>
            <a:solidFill>
              <a:srgbClr val="0FFE0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4" name="Freeform 1021"/>
            <p:cNvSpPr>
              <a:spLocks noEditPoints="1"/>
            </p:cNvSpPr>
            <p:nvPr/>
          </p:nvSpPr>
          <p:spPr bwMode="auto">
            <a:xfrm>
              <a:off x="4425" y="3153"/>
              <a:ext cx="5" cy="5"/>
            </a:xfrm>
            <a:custGeom>
              <a:avLst/>
              <a:gdLst>
                <a:gd name="T0" fmla="*/ 0 w 106"/>
                <a:gd name="T1" fmla="*/ 0 h 117"/>
                <a:gd name="T2" fmla="*/ 0 w 106"/>
                <a:gd name="T3" fmla="*/ 0 h 117"/>
                <a:gd name="T4" fmla="*/ 0 w 106"/>
                <a:gd name="T5" fmla="*/ 0 h 117"/>
                <a:gd name="T6" fmla="*/ 0 w 106"/>
                <a:gd name="T7" fmla="*/ 0 h 117"/>
                <a:gd name="T8" fmla="*/ 0 w 106"/>
                <a:gd name="T9" fmla="*/ 0 h 117"/>
                <a:gd name="T10" fmla="*/ 0 w 106"/>
                <a:gd name="T11" fmla="*/ 0 h 117"/>
                <a:gd name="T12" fmla="*/ 0 w 106"/>
                <a:gd name="T13" fmla="*/ 0 h 117"/>
                <a:gd name="T14" fmla="*/ 0 w 106"/>
                <a:gd name="T15" fmla="*/ 0 h 117"/>
                <a:gd name="T16" fmla="*/ 0 w 106"/>
                <a:gd name="T17" fmla="*/ 0 h 117"/>
                <a:gd name="T18" fmla="*/ 0 w 106"/>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7"/>
                <a:gd name="T32" fmla="*/ 106 w 106"/>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7">
                  <a:moveTo>
                    <a:pt x="0" y="0"/>
                  </a:moveTo>
                  <a:lnTo>
                    <a:pt x="106" y="0"/>
                  </a:lnTo>
                  <a:lnTo>
                    <a:pt x="106" y="117"/>
                  </a:lnTo>
                  <a:lnTo>
                    <a:pt x="0" y="117"/>
                  </a:lnTo>
                  <a:lnTo>
                    <a:pt x="0" y="0"/>
                  </a:lnTo>
                  <a:close/>
                  <a:moveTo>
                    <a:pt x="4" y="4"/>
                  </a:moveTo>
                  <a:lnTo>
                    <a:pt x="102" y="4"/>
                  </a:lnTo>
                  <a:lnTo>
                    <a:pt x="102" y="113"/>
                  </a:lnTo>
                  <a:lnTo>
                    <a:pt x="4" y="113"/>
                  </a:lnTo>
                  <a:lnTo>
                    <a:pt x="4" y="4"/>
                  </a:lnTo>
                  <a:close/>
                </a:path>
              </a:pathLst>
            </a:custGeom>
            <a:solidFill>
              <a:srgbClr val="1EFF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5" name="Freeform 1022"/>
            <p:cNvSpPr>
              <a:spLocks noEditPoints="1"/>
            </p:cNvSpPr>
            <p:nvPr/>
          </p:nvSpPr>
          <p:spPr bwMode="auto">
            <a:xfrm>
              <a:off x="4425" y="3153"/>
              <a:ext cx="4" cy="5"/>
            </a:xfrm>
            <a:custGeom>
              <a:avLst/>
              <a:gdLst>
                <a:gd name="T0" fmla="*/ 0 w 98"/>
                <a:gd name="T1" fmla="*/ 0 h 109"/>
                <a:gd name="T2" fmla="*/ 0 w 98"/>
                <a:gd name="T3" fmla="*/ 0 h 109"/>
                <a:gd name="T4" fmla="*/ 0 w 98"/>
                <a:gd name="T5" fmla="*/ 0 h 109"/>
                <a:gd name="T6" fmla="*/ 0 w 98"/>
                <a:gd name="T7" fmla="*/ 0 h 109"/>
                <a:gd name="T8" fmla="*/ 0 w 98"/>
                <a:gd name="T9" fmla="*/ 0 h 109"/>
                <a:gd name="T10" fmla="*/ 0 w 98"/>
                <a:gd name="T11" fmla="*/ 0 h 109"/>
                <a:gd name="T12" fmla="*/ 0 w 98"/>
                <a:gd name="T13" fmla="*/ 0 h 109"/>
                <a:gd name="T14" fmla="*/ 0 w 98"/>
                <a:gd name="T15" fmla="*/ 0 h 109"/>
                <a:gd name="T16" fmla="*/ 0 w 98"/>
                <a:gd name="T17" fmla="*/ 0 h 109"/>
                <a:gd name="T18" fmla="*/ 0 w 9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9"/>
                <a:gd name="T32" fmla="*/ 98 w 9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9">
                  <a:moveTo>
                    <a:pt x="0" y="0"/>
                  </a:moveTo>
                  <a:lnTo>
                    <a:pt x="98" y="0"/>
                  </a:lnTo>
                  <a:lnTo>
                    <a:pt x="98" y="109"/>
                  </a:lnTo>
                  <a:lnTo>
                    <a:pt x="0" y="109"/>
                  </a:lnTo>
                  <a:lnTo>
                    <a:pt x="0" y="0"/>
                  </a:lnTo>
                  <a:close/>
                  <a:moveTo>
                    <a:pt x="4" y="4"/>
                  </a:moveTo>
                  <a:lnTo>
                    <a:pt x="94" y="4"/>
                  </a:lnTo>
                  <a:lnTo>
                    <a:pt x="94" y="105"/>
                  </a:lnTo>
                  <a:lnTo>
                    <a:pt x="4" y="105"/>
                  </a:lnTo>
                  <a:lnTo>
                    <a:pt x="4" y="4"/>
                  </a:lnTo>
                  <a:close/>
                </a:path>
              </a:pathLst>
            </a:custGeom>
            <a:solidFill>
              <a:srgbClr val="2FFF2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6" name="Freeform 1023"/>
            <p:cNvSpPr>
              <a:spLocks noEditPoints="1"/>
            </p:cNvSpPr>
            <p:nvPr/>
          </p:nvSpPr>
          <p:spPr bwMode="auto">
            <a:xfrm>
              <a:off x="4425" y="3153"/>
              <a:ext cx="4" cy="5"/>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0" y="0"/>
                  </a:moveTo>
                  <a:lnTo>
                    <a:pt x="90" y="0"/>
                  </a:lnTo>
                  <a:lnTo>
                    <a:pt x="90" y="101"/>
                  </a:lnTo>
                  <a:lnTo>
                    <a:pt x="0" y="101"/>
                  </a:lnTo>
                  <a:lnTo>
                    <a:pt x="0" y="0"/>
                  </a:lnTo>
                  <a:close/>
                  <a:moveTo>
                    <a:pt x="2" y="3"/>
                  </a:moveTo>
                  <a:lnTo>
                    <a:pt x="88" y="3"/>
                  </a:lnTo>
                  <a:lnTo>
                    <a:pt x="88" y="97"/>
                  </a:lnTo>
                  <a:lnTo>
                    <a:pt x="2" y="97"/>
                  </a:lnTo>
                  <a:lnTo>
                    <a:pt x="2" y="3"/>
                  </a:lnTo>
                  <a:close/>
                </a:path>
              </a:pathLst>
            </a:custGeom>
            <a:solidFill>
              <a:srgbClr val="42FF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7" name="Freeform 0"/>
            <p:cNvSpPr>
              <a:spLocks noEditPoints="1"/>
            </p:cNvSpPr>
            <p:nvPr/>
          </p:nvSpPr>
          <p:spPr bwMode="auto">
            <a:xfrm>
              <a:off x="4425" y="3153"/>
              <a:ext cx="4" cy="4"/>
            </a:xfrm>
            <a:custGeom>
              <a:avLst/>
              <a:gdLst>
                <a:gd name="T0" fmla="*/ 0 w 86"/>
                <a:gd name="T1" fmla="*/ 0 h 94"/>
                <a:gd name="T2" fmla="*/ 0 w 86"/>
                <a:gd name="T3" fmla="*/ 0 h 94"/>
                <a:gd name="T4" fmla="*/ 0 w 86"/>
                <a:gd name="T5" fmla="*/ 0 h 94"/>
                <a:gd name="T6" fmla="*/ 0 w 86"/>
                <a:gd name="T7" fmla="*/ 0 h 94"/>
                <a:gd name="T8" fmla="*/ 0 w 86"/>
                <a:gd name="T9" fmla="*/ 0 h 94"/>
                <a:gd name="T10" fmla="*/ 0 w 86"/>
                <a:gd name="T11" fmla="*/ 0 h 94"/>
                <a:gd name="T12" fmla="*/ 0 w 86"/>
                <a:gd name="T13" fmla="*/ 0 h 94"/>
                <a:gd name="T14" fmla="*/ 0 w 86"/>
                <a:gd name="T15" fmla="*/ 0 h 94"/>
                <a:gd name="T16" fmla="*/ 0 w 86"/>
                <a:gd name="T17" fmla="*/ 0 h 94"/>
                <a:gd name="T18" fmla="*/ 0 w 8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4"/>
                <a:gd name="T32" fmla="*/ 86 w 8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4">
                  <a:moveTo>
                    <a:pt x="0" y="0"/>
                  </a:moveTo>
                  <a:lnTo>
                    <a:pt x="86" y="0"/>
                  </a:lnTo>
                  <a:lnTo>
                    <a:pt x="86" y="94"/>
                  </a:lnTo>
                  <a:lnTo>
                    <a:pt x="0" y="94"/>
                  </a:lnTo>
                  <a:lnTo>
                    <a:pt x="0" y="0"/>
                  </a:lnTo>
                  <a:close/>
                  <a:moveTo>
                    <a:pt x="4" y="4"/>
                  </a:moveTo>
                  <a:lnTo>
                    <a:pt x="82" y="4"/>
                  </a:lnTo>
                  <a:lnTo>
                    <a:pt x="82" y="90"/>
                  </a:lnTo>
                  <a:lnTo>
                    <a:pt x="4" y="90"/>
                  </a:lnTo>
                  <a:lnTo>
                    <a:pt x="4" y="4"/>
                  </a:lnTo>
                  <a:close/>
                </a:path>
              </a:pathLst>
            </a:custGeom>
            <a:solidFill>
              <a:srgbClr val="56FF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8" name="Freeform 1"/>
            <p:cNvSpPr>
              <a:spLocks noEditPoints="1"/>
            </p:cNvSpPr>
            <p:nvPr/>
          </p:nvSpPr>
          <p:spPr bwMode="auto">
            <a:xfrm>
              <a:off x="4425" y="3154"/>
              <a:ext cx="4" cy="3"/>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0" y="0"/>
                  </a:moveTo>
                  <a:lnTo>
                    <a:pt x="78" y="0"/>
                  </a:lnTo>
                  <a:lnTo>
                    <a:pt x="78" y="86"/>
                  </a:lnTo>
                  <a:lnTo>
                    <a:pt x="0" y="86"/>
                  </a:lnTo>
                  <a:lnTo>
                    <a:pt x="0" y="0"/>
                  </a:lnTo>
                  <a:close/>
                  <a:moveTo>
                    <a:pt x="3" y="4"/>
                  </a:moveTo>
                  <a:lnTo>
                    <a:pt x="74" y="4"/>
                  </a:lnTo>
                  <a:lnTo>
                    <a:pt x="74" y="83"/>
                  </a:lnTo>
                  <a:lnTo>
                    <a:pt x="3" y="83"/>
                  </a:lnTo>
                  <a:lnTo>
                    <a:pt x="3" y="4"/>
                  </a:lnTo>
                  <a:close/>
                </a:path>
              </a:pathLst>
            </a:custGeom>
            <a:solidFill>
              <a:srgbClr val="6CFF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69" name="Freeform 2"/>
            <p:cNvSpPr>
              <a:spLocks noEditPoints="1"/>
            </p:cNvSpPr>
            <p:nvPr/>
          </p:nvSpPr>
          <p:spPr bwMode="auto">
            <a:xfrm>
              <a:off x="4425" y="3154"/>
              <a:ext cx="4" cy="3"/>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0" y="0"/>
                  </a:moveTo>
                  <a:lnTo>
                    <a:pt x="71" y="0"/>
                  </a:lnTo>
                  <a:lnTo>
                    <a:pt x="71" y="79"/>
                  </a:lnTo>
                  <a:lnTo>
                    <a:pt x="0" y="79"/>
                  </a:lnTo>
                  <a:lnTo>
                    <a:pt x="0" y="0"/>
                  </a:lnTo>
                  <a:close/>
                  <a:moveTo>
                    <a:pt x="4" y="4"/>
                  </a:moveTo>
                  <a:lnTo>
                    <a:pt x="67" y="4"/>
                  </a:lnTo>
                  <a:lnTo>
                    <a:pt x="67" y="75"/>
                  </a:lnTo>
                  <a:lnTo>
                    <a:pt x="4" y="75"/>
                  </a:lnTo>
                  <a:lnTo>
                    <a:pt x="4" y="4"/>
                  </a:lnTo>
                  <a:close/>
                </a:path>
              </a:pathLst>
            </a:custGeom>
            <a:solidFill>
              <a:srgbClr val="84FF8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0" name="Freeform 3"/>
            <p:cNvSpPr>
              <a:spLocks noEditPoints="1"/>
            </p:cNvSpPr>
            <p:nvPr/>
          </p:nvSpPr>
          <p:spPr bwMode="auto">
            <a:xfrm>
              <a:off x="4426" y="3154"/>
              <a:ext cx="3" cy="3"/>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0" y="0"/>
                  </a:moveTo>
                  <a:lnTo>
                    <a:pt x="63" y="0"/>
                  </a:lnTo>
                  <a:lnTo>
                    <a:pt x="63" y="71"/>
                  </a:lnTo>
                  <a:lnTo>
                    <a:pt x="0" y="71"/>
                  </a:lnTo>
                  <a:lnTo>
                    <a:pt x="0" y="0"/>
                  </a:lnTo>
                  <a:close/>
                  <a:moveTo>
                    <a:pt x="4" y="4"/>
                  </a:moveTo>
                  <a:lnTo>
                    <a:pt x="60" y="4"/>
                  </a:lnTo>
                  <a:lnTo>
                    <a:pt x="60" y="67"/>
                  </a:lnTo>
                  <a:lnTo>
                    <a:pt x="4" y="67"/>
                  </a:lnTo>
                  <a:lnTo>
                    <a:pt x="4" y="4"/>
                  </a:lnTo>
                  <a:close/>
                </a:path>
              </a:pathLst>
            </a:custGeom>
            <a:solidFill>
              <a:srgbClr val="9EFF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1" name="Freeform 4"/>
            <p:cNvSpPr>
              <a:spLocks noEditPoints="1"/>
            </p:cNvSpPr>
            <p:nvPr/>
          </p:nvSpPr>
          <p:spPr bwMode="auto">
            <a:xfrm>
              <a:off x="4426" y="3154"/>
              <a:ext cx="2" cy="3"/>
            </a:xfrm>
            <a:custGeom>
              <a:avLst/>
              <a:gdLst>
                <a:gd name="T0" fmla="*/ 0 w 56"/>
                <a:gd name="T1" fmla="*/ 0 h 63"/>
                <a:gd name="T2" fmla="*/ 0 w 56"/>
                <a:gd name="T3" fmla="*/ 0 h 63"/>
                <a:gd name="T4" fmla="*/ 0 w 56"/>
                <a:gd name="T5" fmla="*/ 0 h 63"/>
                <a:gd name="T6" fmla="*/ 0 w 56"/>
                <a:gd name="T7" fmla="*/ 0 h 63"/>
                <a:gd name="T8" fmla="*/ 0 w 56"/>
                <a:gd name="T9" fmla="*/ 0 h 63"/>
                <a:gd name="T10" fmla="*/ 0 w 56"/>
                <a:gd name="T11" fmla="*/ 0 h 63"/>
                <a:gd name="T12" fmla="*/ 0 w 56"/>
                <a:gd name="T13" fmla="*/ 0 h 63"/>
                <a:gd name="T14" fmla="*/ 0 w 56"/>
                <a:gd name="T15" fmla="*/ 0 h 63"/>
                <a:gd name="T16" fmla="*/ 0 w 56"/>
                <a:gd name="T17" fmla="*/ 0 h 63"/>
                <a:gd name="T18" fmla="*/ 0 w 5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3"/>
                <a:gd name="T32" fmla="*/ 56 w 56"/>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3">
                  <a:moveTo>
                    <a:pt x="0" y="0"/>
                  </a:moveTo>
                  <a:lnTo>
                    <a:pt x="56" y="0"/>
                  </a:lnTo>
                  <a:lnTo>
                    <a:pt x="56" y="63"/>
                  </a:lnTo>
                  <a:lnTo>
                    <a:pt x="0" y="63"/>
                  </a:lnTo>
                  <a:lnTo>
                    <a:pt x="0" y="0"/>
                  </a:lnTo>
                  <a:close/>
                  <a:moveTo>
                    <a:pt x="4" y="4"/>
                  </a:moveTo>
                  <a:lnTo>
                    <a:pt x="52" y="4"/>
                  </a:lnTo>
                  <a:lnTo>
                    <a:pt x="52" y="59"/>
                  </a:lnTo>
                  <a:lnTo>
                    <a:pt x="4" y="59"/>
                  </a:lnTo>
                  <a:lnTo>
                    <a:pt x="4" y="4"/>
                  </a:lnTo>
                  <a:close/>
                </a:path>
              </a:pathLst>
            </a:custGeom>
            <a:solidFill>
              <a:srgbClr val="B4FF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2" name="Freeform 5"/>
            <p:cNvSpPr>
              <a:spLocks noEditPoints="1"/>
            </p:cNvSpPr>
            <p:nvPr/>
          </p:nvSpPr>
          <p:spPr bwMode="auto">
            <a:xfrm>
              <a:off x="4426" y="3154"/>
              <a:ext cx="2" cy="3"/>
            </a:xfrm>
            <a:custGeom>
              <a:avLst/>
              <a:gdLst>
                <a:gd name="T0" fmla="*/ 0 w 48"/>
                <a:gd name="T1" fmla="*/ 0 h 55"/>
                <a:gd name="T2" fmla="*/ 0 w 48"/>
                <a:gd name="T3" fmla="*/ 0 h 55"/>
                <a:gd name="T4" fmla="*/ 0 w 48"/>
                <a:gd name="T5" fmla="*/ 0 h 55"/>
                <a:gd name="T6" fmla="*/ 0 w 48"/>
                <a:gd name="T7" fmla="*/ 0 h 55"/>
                <a:gd name="T8" fmla="*/ 0 w 48"/>
                <a:gd name="T9" fmla="*/ 0 h 55"/>
                <a:gd name="T10" fmla="*/ 0 w 48"/>
                <a:gd name="T11" fmla="*/ 0 h 55"/>
                <a:gd name="T12" fmla="*/ 0 w 48"/>
                <a:gd name="T13" fmla="*/ 0 h 55"/>
                <a:gd name="T14" fmla="*/ 0 w 48"/>
                <a:gd name="T15" fmla="*/ 0 h 55"/>
                <a:gd name="T16" fmla="*/ 0 w 48"/>
                <a:gd name="T17" fmla="*/ 0 h 55"/>
                <a:gd name="T18" fmla="*/ 0 w 48"/>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5"/>
                <a:gd name="T32" fmla="*/ 48 w 48"/>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5">
                  <a:moveTo>
                    <a:pt x="0" y="0"/>
                  </a:moveTo>
                  <a:lnTo>
                    <a:pt x="48" y="0"/>
                  </a:lnTo>
                  <a:lnTo>
                    <a:pt x="48" y="55"/>
                  </a:lnTo>
                  <a:lnTo>
                    <a:pt x="0" y="55"/>
                  </a:lnTo>
                  <a:lnTo>
                    <a:pt x="0" y="0"/>
                  </a:lnTo>
                  <a:close/>
                  <a:moveTo>
                    <a:pt x="2" y="3"/>
                  </a:moveTo>
                  <a:lnTo>
                    <a:pt x="46" y="3"/>
                  </a:lnTo>
                  <a:lnTo>
                    <a:pt x="46" y="51"/>
                  </a:lnTo>
                  <a:lnTo>
                    <a:pt x="2" y="51"/>
                  </a:lnTo>
                  <a:lnTo>
                    <a:pt x="2" y="3"/>
                  </a:lnTo>
                  <a:close/>
                </a:path>
              </a:pathLst>
            </a:custGeom>
            <a:solidFill>
              <a:srgbClr val="C6FF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3" name="Freeform 6"/>
            <p:cNvSpPr>
              <a:spLocks noEditPoints="1"/>
            </p:cNvSpPr>
            <p:nvPr/>
          </p:nvSpPr>
          <p:spPr bwMode="auto">
            <a:xfrm>
              <a:off x="4426" y="3154"/>
              <a:ext cx="2" cy="2"/>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8"/>
                <a:gd name="T32" fmla="*/ 44 w 4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8">
                  <a:moveTo>
                    <a:pt x="0" y="0"/>
                  </a:moveTo>
                  <a:lnTo>
                    <a:pt x="44" y="0"/>
                  </a:lnTo>
                  <a:lnTo>
                    <a:pt x="44" y="48"/>
                  </a:lnTo>
                  <a:lnTo>
                    <a:pt x="0" y="48"/>
                  </a:lnTo>
                  <a:lnTo>
                    <a:pt x="0" y="0"/>
                  </a:lnTo>
                  <a:close/>
                  <a:moveTo>
                    <a:pt x="4" y="4"/>
                  </a:moveTo>
                  <a:lnTo>
                    <a:pt x="40" y="4"/>
                  </a:lnTo>
                  <a:lnTo>
                    <a:pt x="40" y="44"/>
                  </a:lnTo>
                  <a:lnTo>
                    <a:pt x="4" y="44"/>
                  </a:lnTo>
                  <a:lnTo>
                    <a:pt x="4" y="4"/>
                  </a:lnTo>
                  <a:close/>
                </a:path>
              </a:pathLst>
            </a:custGeom>
            <a:solidFill>
              <a:srgbClr val="D4FFD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4" name="Freeform 7"/>
            <p:cNvSpPr>
              <a:spLocks noEditPoints="1"/>
            </p:cNvSpPr>
            <p:nvPr/>
          </p:nvSpPr>
          <p:spPr bwMode="auto">
            <a:xfrm>
              <a:off x="4426" y="3154"/>
              <a:ext cx="2" cy="2"/>
            </a:xfrm>
            <a:custGeom>
              <a:avLst/>
              <a:gdLst>
                <a:gd name="T0" fmla="*/ 0 w 36"/>
                <a:gd name="T1" fmla="*/ 0 h 40"/>
                <a:gd name="T2" fmla="*/ 0 w 36"/>
                <a:gd name="T3" fmla="*/ 0 h 40"/>
                <a:gd name="T4" fmla="*/ 0 w 36"/>
                <a:gd name="T5" fmla="*/ 0 h 40"/>
                <a:gd name="T6" fmla="*/ 0 w 36"/>
                <a:gd name="T7" fmla="*/ 0 h 40"/>
                <a:gd name="T8" fmla="*/ 0 w 36"/>
                <a:gd name="T9" fmla="*/ 0 h 40"/>
                <a:gd name="T10" fmla="*/ 0 w 36"/>
                <a:gd name="T11" fmla="*/ 0 h 40"/>
                <a:gd name="T12" fmla="*/ 0 w 36"/>
                <a:gd name="T13" fmla="*/ 0 h 40"/>
                <a:gd name="T14" fmla="*/ 0 w 36"/>
                <a:gd name="T15" fmla="*/ 0 h 40"/>
                <a:gd name="T16" fmla="*/ 0 w 36"/>
                <a:gd name="T17" fmla="*/ 0 h 40"/>
                <a:gd name="T18" fmla="*/ 0 w 3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0"/>
                <a:gd name="T32" fmla="*/ 36 w 3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0">
                  <a:moveTo>
                    <a:pt x="0" y="0"/>
                  </a:moveTo>
                  <a:lnTo>
                    <a:pt x="36" y="0"/>
                  </a:lnTo>
                  <a:lnTo>
                    <a:pt x="36" y="40"/>
                  </a:lnTo>
                  <a:lnTo>
                    <a:pt x="0" y="40"/>
                  </a:lnTo>
                  <a:lnTo>
                    <a:pt x="0" y="0"/>
                  </a:lnTo>
                  <a:close/>
                  <a:moveTo>
                    <a:pt x="3" y="4"/>
                  </a:moveTo>
                  <a:lnTo>
                    <a:pt x="32" y="4"/>
                  </a:lnTo>
                  <a:lnTo>
                    <a:pt x="32" y="37"/>
                  </a:lnTo>
                  <a:lnTo>
                    <a:pt x="3" y="37"/>
                  </a:lnTo>
                  <a:lnTo>
                    <a:pt x="3" y="4"/>
                  </a:lnTo>
                  <a:close/>
                </a:path>
              </a:pathLst>
            </a:custGeom>
            <a:solidFill>
              <a:srgbClr val="E1FF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5" name="Freeform 8"/>
            <p:cNvSpPr>
              <a:spLocks noEditPoints="1"/>
            </p:cNvSpPr>
            <p:nvPr/>
          </p:nvSpPr>
          <p:spPr bwMode="auto">
            <a:xfrm>
              <a:off x="4426" y="3155"/>
              <a:ext cx="2" cy="1"/>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w 29"/>
                <a:gd name="T13" fmla="*/ 0 h 33"/>
                <a:gd name="T14" fmla="*/ 0 w 29"/>
                <a:gd name="T15" fmla="*/ 0 h 33"/>
                <a:gd name="T16" fmla="*/ 0 w 29"/>
                <a:gd name="T17" fmla="*/ 0 h 33"/>
                <a:gd name="T18" fmla="*/ 0 w 29"/>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3"/>
                <a:gd name="T32" fmla="*/ 29 w 29"/>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3">
                  <a:moveTo>
                    <a:pt x="0" y="0"/>
                  </a:moveTo>
                  <a:lnTo>
                    <a:pt x="29" y="0"/>
                  </a:lnTo>
                  <a:lnTo>
                    <a:pt x="29" y="33"/>
                  </a:lnTo>
                  <a:lnTo>
                    <a:pt x="0" y="33"/>
                  </a:lnTo>
                  <a:lnTo>
                    <a:pt x="0" y="0"/>
                  </a:lnTo>
                  <a:close/>
                  <a:moveTo>
                    <a:pt x="4" y="4"/>
                  </a:moveTo>
                  <a:lnTo>
                    <a:pt x="25" y="4"/>
                  </a:lnTo>
                  <a:lnTo>
                    <a:pt x="25" y="29"/>
                  </a:lnTo>
                  <a:lnTo>
                    <a:pt x="4" y="29"/>
                  </a:lnTo>
                  <a:lnTo>
                    <a:pt x="4" y="4"/>
                  </a:lnTo>
                  <a:close/>
                </a:path>
              </a:pathLst>
            </a:custGeom>
            <a:solidFill>
              <a:srgbClr val="EBFF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6" name="Freeform 9"/>
            <p:cNvSpPr>
              <a:spLocks noEditPoints="1"/>
            </p:cNvSpPr>
            <p:nvPr/>
          </p:nvSpPr>
          <p:spPr bwMode="auto">
            <a:xfrm>
              <a:off x="4427" y="3155"/>
              <a:ext cx="1" cy="1"/>
            </a:xfrm>
            <a:custGeom>
              <a:avLst/>
              <a:gdLst>
                <a:gd name="T0" fmla="*/ 0 w 21"/>
                <a:gd name="T1" fmla="*/ 0 h 25"/>
                <a:gd name="T2" fmla="*/ 0 w 21"/>
                <a:gd name="T3" fmla="*/ 0 h 25"/>
                <a:gd name="T4" fmla="*/ 0 w 21"/>
                <a:gd name="T5" fmla="*/ 0 h 25"/>
                <a:gd name="T6" fmla="*/ 0 w 21"/>
                <a:gd name="T7" fmla="*/ 0 h 25"/>
                <a:gd name="T8" fmla="*/ 0 w 21"/>
                <a:gd name="T9" fmla="*/ 0 h 25"/>
                <a:gd name="T10" fmla="*/ 0 w 21"/>
                <a:gd name="T11" fmla="*/ 0 h 25"/>
                <a:gd name="T12" fmla="*/ 0 w 21"/>
                <a:gd name="T13" fmla="*/ 0 h 25"/>
                <a:gd name="T14" fmla="*/ 0 w 21"/>
                <a:gd name="T15" fmla="*/ 0 h 25"/>
                <a:gd name="T16" fmla="*/ 0 w 21"/>
                <a:gd name="T17" fmla="*/ 0 h 25"/>
                <a:gd name="T18" fmla="*/ 0 w 21"/>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5"/>
                <a:gd name="T32" fmla="*/ 21 w 2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5">
                  <a:moveTo>
                    <a:pt x="0" y="0"/>
                  </a:moveTo>
                  <a:lnTo>
                    <a:pt x="21" y="0"/>
                  </a:lnTo>
                  <a:lnTo>
                    <a:pt x="21" y="25"/>
                  </a:lnTo>
                  <a:lnTo>
                    <a:pt x="0" y="25"/>
                  </a:lnTo>
                  <a:lnTo>
                    <a:pt x="0" y="0"/>
                  </a:lnTo>
                  <a:close/>
                  <a:moveTo>
                    <a:pt x="4" y="4"/>
                  </a:moveTo>
                  <a:lnTo>
                    <a:pt x="18" y="4"/>
                  </a:lnTo>
                  <a:lnTo>
                    <a:pt x="18" y="19"/>
                  </a:lnTo>
                  <a:lnTo>
                    <a:pt x="4" y="19"/>
                  </a:lnTo>
                  <a:lnTo>
                    <a:pt x="4" y="4"/>
                  </a:lnTo>
                  <a:close/>
                </a:path>
              </a:pathLst>
            </a:custGeom>
            <a:solidFill>
              <a:srgbClr val="F4FF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7" name="Freeform 10"/>
            <p:cNvSpPr>
              <a:spLocks noEditPoints="1"/>
            </p:cNvSpPr>
            <p:nvPr/>
          </p:nvSpPr>
          <p:spPr bwMode="auto">
            <a:xfrm>
              <a:off x="4427" y="3155"/>
              <a:ext cx="0" cy="1"/>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0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0" y="0"/>
                  </a:moveTo>
                  <a:lnTo>
                    <a:pt x="14" y="0"/>
                  </a:lnTo>
                  <a:lnTo>
                    <a:pt x="14" y="15"/>
                  </a:lnTo>
                  <a:lnTo>
                    <a:pt x="0" y="15"/>
                  </a:lnTo>
                  <a:lnTo>
                    <a:pt x="0" y="0"/>
                  </a:lnTo>
                  <a:close/>
                  <a:moveTo>
                    <a:pt x="4" y="4"/>
                  </a:moveTo>
                  <a:lnTo>
                    <a:pt x="10" y="4"/>
                  </a:lnTo>
                  <a:lnTo>
                    <a:pt x="10" y="11"/>
                  </a:lnTo>
                  <a:lnTo>
                    <a:pt x="4" y="11"/>
                  </a:lnTo>
                  <a:lnTo>
                    <a:pt x="4" y="4"/>
                  </a:lnTo>
                  <a:close/>
                </a:path>
              </a:pathLst>
            </a:custGeom>
            <a:solidFill>
              <a:srgbClr val="FCFF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8" name="Freeform 11"/>
            <p:cNvSpPr>
              <a:spLocks noEditPoints="1"/>
            </p:cNvSpPr>
            <p:nvPr/>
          </p:nvSpPr>
          <p:spPr bwMode="auto">
            <a:xfrm>
              <a:off x="4427" y="3155"/>
              <a:ext cx="0" cy="1"/>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0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0" y="0"/>
                  </a:moveTo>
                  <a:lnTo>
                    <a:pt x="6" y="0"/>
                  </a:lnTo>
                  <a:lnTo>
                    <a:pt x="6" y="7"/>
                  </a:lnTo>
                  <a:lnTo>
                    <a:pt x="0" y="7"/>
                  </a:lnTo>
                  <a:lnTo>
                    <a:pt x="0" y="0"/>
                  </a:lnTo>
                  <a:close/>
                  <a:moveTo>
                    <a:pt x="2" y="3"/>
                  </a:moveTo>
                  <a:lnTo>
                    <a:pt x="2"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79" name="Freeform 12"/>
            <p:cNvSpPr>
              <a:spLocks/>
            </p:cNvSpPr>
            <p:nvPr/>
          </p:nvSpPr>
          <p:spPr bwMode="auto">
            <a:xfrm>
              <a:off x="4424" y="3152"/>
              <a:ext cx="6" cy="6"/>
            </a:xfrm>
            <a:custGeom>
              <a:avLst/>
              <a:gdLst>
                <a:gd name="T0" fmla="*/ 0 w 119"/>
                <a:gd name="T1" fmla="*/ 0 h 132"/>
                <a:gd name="T2" fmla="*/ 0 w 119"/>
                <a:gd name="T3" fmla="*/ 0 h 132"/>
                <a:gd name="T4" fmla="*/ 0 w 119"/>
                <a:gd name="T5" fmla="*/ 0 h 132"/>
                <a:gd name="T6" fmla="*/ 0 w 119"/>
                <a:gd name="T7" fmla="*/ 0 h 132"/>
                <a:gd name="T8" fmla="*/ 0 w 119"/>
                <a:gd name="T9" fmla="*/ 0 h 132"/>
                <a:gd name="T10" fmla="*/ 0 w 119"/>
                <a:gd name="T11" fmla="*/ 0 h 132"/>
                <a:gd name="T12" fmla="*/ 0 w 119"/>
                <a:gd name="T13" fmla="*/ 0 h 132"/>
                <a:gd name="T14" fmla="*/ 0 w 119"/>
                <a:gd name="T15" fmla="*/ 0 h 132"/>
                <a:gd name="T16" fmla="*/ 0 w 119"/>
                <a:gd name="T17" fmla="*/ 0 h 132"/>
                <a:gd name="T18" fmla="*/ 0 w 119"/>
                <a:gd name="T19" fmla="*/ 0 h 132"/>
                <a:gd name="T20" fmla="*/ 0 w 119"/>
                <a:gd name="T21" fmla="*/ 0 h 132"/>
                <a:gd name="T22" fmla="*/ 0 w 119"/>
                <a:gd name="T23" fmla="*/ 0 h 132"/>
                <a:gd name="T24" fmla="*/ 0 w 119"/>
                <a:gd name="T25" fmla="*/ 0 h 132"/>
                <a:gd name="T26" fmla="*/ 0 w 119"/>
                <a:gd name="T27" fmla="*/ 0 h 132"/>
                <a:gd name="T28" fmla="*/ 0 w 119"/>
                <a:gd name="T29" fmla="*/ 0 h 132"/>
                <a:gd name="T30" fmla="*/ 0 w 119"/>
                <a:gd name="T31" fmla="*/ 0 h 132"/>
                <a:gd name="T32" fmla="*/ 0 w 119"/>
                <a:gd name="T33" fmla="*/ 0 h 132"/>
                <a:gd name="T34" fmla="*/ 0 w 119"/>
                <a:gd name="T35" fmla="*/ 0 h 132"/>
                <a:gd name="T36" fmla="*/ 0 w 119"/>
                <a:gd name="T37" fmla="*/ 0 h 132"/>
                <a:gd name="T38" fmla="*/ 0 w 119"/>
                <a:gd name="T39" fmla="*/ 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32"/>
                <a:gd name="T62" fmla="*/ 119 w 119"/>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32">
                  <a:moveTo>
                    <a:pt x="119" y="65"/>
                  </a:moveTo>
                  <a:lnTo>
                    <a:pt x="115" y="88"/>
                  </a:lnTo>
                  <a:lnTo>
                    <a:pt x="106" y="108"/>
                  </a:lnTo>
                  <a:lnTo>
                    <a:pt x="92" y="121"/>
                  </a:lnTo>
                  <a:lnTo>
                    <a:pt x="73" y="130"/>
                  </a:lnTo>
                  <a:lnTo>
                    <a:pt x="54" y="132"/>
                  </a:lnTo>
                  <a:lnTo>
                    <a:pt x="35" y="127"/>
                  </a:lnTo>
                  <a:lnTo>
                    <a:pt x="18" y="115"/>
                  </a:lnTo>
                  <a:lnTo>
                    <a:pt x="6" y="98"/>
                  </a:lnTo>
                  <a:lnTo>
                    <a:pt x="0" y="77"/>
                  </a:lnTo>
                  <a:lnTo>
                    <a:pt x="0" y="56"/>
                  </a:lnTo>
                  <a:lnTo>
                    <a:pt x="6" y="35"/>
                  </a:lnTo>
                  <a:lnTo>
                    <a:pt x="18" y="18"/>
                  </a:lnTo>
                  <a:lnTo>
                    <a:pt x="35" y="6"/>
                  </a:lnTo>
                  <a:lnTo>
                    <a:pt x="54" y="0"/>
                  </a:lnTo>
                  <a:lnTo>
                    <a:pt x="73" y="2"/>
                  </a:lnTo>
                  <a:lnTo>
                    <a:pt x="92" y="12"/>
                  </a:lnTo>
                  <a:lnTo>
                    <a:pt x="106" y="25"/>
                  </a:lnTo>
                  <a:lnTo>
                    <a:pt x="115" y="44"/>
                  </a:lnTo>
                  <a:lnTo>
                    <a:pt x="119" y="65"/>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580" name="Freeform 13"/>
            <p:cNvSpPr>
              <a:spLocks/>
            </p:cNvSpPr>
            <p:nvPr/>
          </p:nvSpPr>
          <p:spPr bwMode="auto">
            <a:xfrm>
              <a:off x="4423" y="3152"/>
              <a:ext cx="8" cy="7"/>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w 167"/>
                <a:gd name="T13" fmla="*/ 0 h 167"/>
                <a:gd name="T14" fmla="*/ 0 w 167"/>
                <a:gd name="T15" fmla="*/ 0 h 167"/>
                <a:gd name="T16" fmla="*/ 0 w 167"/>
                <a:gd name="T17" fmla="*/ 0 h 167"/>
                <a:gd name="T18" fmla="*/ 0 w 167"/>
                <a:gd name="T19" fmla="*/ 0 h 167"/>
                <a:gd name="T20" fmla="*/ 0 w 167"/>
                <a:gd name="T21" fmla="*/ 0 h 167"/>
                <a:gd name="T22" fmla="*/ 0 w 167"/>
                <a:gd name="T23" fmla="*/ 0 h 167"/>
                <a:gd name="T24" fmla="*/ 0 w 167"/>
                <a:gd name="T25" fmla="*/ 0 h 167"/>
                <a:gd name="T26" fmla="*/ 0 w 167"/>
                <a:gd name="T27" fmla="*/ 0 h 167"/>
                <a:gd name="T28" fmla="*/ 0 w 167"/>
                <a:gd name="T29" fmla="*/ 0 h 167"/>
                <a:gd name="T30" fmla="*/ 0 w 167"/>
                <a:gd name="T31" fmla="*/ 0 h 167"/>
                <a:gd name="T32" fmla="*/ 0 w 167"/>
                <a:gd name="T33" fmla="*/ 0 h 167"/>
                <a:gd name="T34" fmla="*/ 0 w 167"/>
                <a:gd name="T35" fmla="*/ 0 h 167"/>
                <a:gd name="T36" fmla="*/ 0 w 167"/>
                <a:gd name="T37" fmla="*/ 0 h 167"/>
                <a:gd name="T38" fmla="*/ 0 w 167"/>
                <a:gd name="T39" fmla="*/ 0 h 167"/>
                <a:gd name="T40" fmla="*/ 0 w 167"/>
                <a:gd name="T41" fmla="*/ 0 h 167"/>
                <a:gd name="T42" fmla="*/ 0 w 167"/>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7"/>
                <a:gd name="T67" fmla="*/ 0 h 167"/>
                <a:gd name="T68" fmla="*/ 167 w 167"/>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7" h="167">
                  <a:moveTo>
                    <a:pt x="167" y="82"/>
                  </a:moveTo>
                  <a:lnTo>
                    <a:pt x="163" y="107"/>
                  </a:lnTo>
                  <a:lnTo>
                    <a:pt x="154" y="130"/>
                  </a:lnTo>
                  <a:lnTo>
                    <a:pt x="137" y="149"/>
                  </a:lnTo>
                  <a:lnTo>
                    <a:pt x="114" y="161"/>
                  </a:lnTo>
                  <a:lnTo>
                    <a:pt x="91" y="167"/>
                  </a:lnTo>
                  <a:lnTo>
                    <a:pt x="66" y="165"/>
                  </a:lnTo>
                  <a:lnTo>
                    <a:pt x="43" y="155"/>
                  </a:lnTo>
                  <a:lnTo>
                    <a:pt x="22" y="140"/>
                  </a:lnTo>
                  <a:lnTo>
                    <a:pt x="8" y="119"/>
                  </a:lnTo>
                  <a:lnTo>
                    <a:pt x="0" y="96"/>
                  </a:lnTo>
                  <a:lnTo>
                    <a:pt x="0" y="71"/>
                  </a:lnTo>
                  <a:lnTo>
                    <a:pt x="8" y="46"/>
                  </a:lnTo>
                  <a:lnTo>
                    <a:pt x="22" y="27"/>
                  </a:lnTo>
                  <a:lnTo>
                    <a:pt x="43" y="10"/>
                  </a:lnTo>
                  <a:lnTo>
                    <a:pt x="66" y="2"/>
                  </a:lnTo>
                  <a:lnTo>
                    <a:pt x="91" y="0"/>
                  </a:lnTo>
                  <a:lnTo>
                    <a:pt x="114" y="6"/>
                  </a:lnTo>
                  <a:lnTo>
                    <a:pt x="137" y="17"/>
                  </a:lnTo>
                  <a:lnTo>
                    <a:pt x="154" y="36"/>
                  </a:lnTo>
                  <a:lnTo>
                    <a:pt x="163" y="59"/>
                  </a:lnTo>
                  <a:lnTo>
                    <a:pt x="167" y="82"/>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581" name="Line 14"/>
            <p:cNvSpPr>
              <a:spLocks noChangeShapeType="1"/>
            </p:cNvSpPr>
            <p:nvPr/>
          </p:nvSpPr>
          <p:spPr bwMode="auto">
            <a:xfrm>
              <a:off x="4405" y="3111"/>
              <a:ext cx="0" cy="7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82" name="Line 15"/>
            <p:cNvSpPr>
              <a:spLocks noChangeShapeType="1"/>
            </p:cNvSpPr>
            <p:nvPr/>
          </p:nvSpPr>
          <p:spPr bwMode="auto">
            <a:xfrm>
              <a:off x="4889" y="3111"/>
              <a:ext cx="0" cy="7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83" name="Line 16"/>
            <p:cNvSpPr>
              <a:spLocks noChangeShapeType="1"/>
            </p:cNvSpPr>
            <p:nvPr/>
          </p:nvSpPr>
          <p:spPr bwMode="auto">
            <a:xfrm flipH="1">
              <a:off x="4469" y="3153"/>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84" name="Freeform 17"/>
            <p:cNvSpPr>
              <a:spLocks/>
            </p:cNvSpPr>
            <p:nvPr/>
          </p:nvSpPr>
          <p:spPr bwMode="auto">
            <a:xfrm>
              <a:off x="4461" y="3153"/>
              <a:ext cx="21" cy="0"/>
            </a:xfrm>
            <a:custGeom>
              <a:avLst/>
              <a:gdLst>
                <a:gd name="T0" fmla="*/ 0 w 431"/>
                <a:gd name="T1" fmla="*/ 0 h 12"/>
                <a:gd name="T2" fmla="*/ 0 w 431"/>
                <a:gd name="T3" fmla="*/ 0 h 12"/>
                <a:gd name="T4" fmla="*/ 0 w 431"/>
                <a:gd name="T5" fmla="*/ 0 h 12"/>
                <a:gd name="T6" fmla="*/ 0 w 431"/>
                <a:gd name="T7" fmla="*/ 0 h 12"/>
                <a:gd name="T8" fmla="*/ 0 w 431"/>
                <a:gd name="T9" fmla="*/ 0 h 12"/>
                <a:gd name="T10" fmla="*/ 0 w 431"/>
                <a:gd name="T11" fmla="*/ 0 h 12"/>
                <a:gd name="T12" fmla="*/ 0 w 431"/>
                <a:gd name="T13" fmla="*/ 0 h 12"/>
                <a:gd name="T14" fmla="*/ 0 w 431"/>
                <a:gd name="T15" fmla="*/ 0 h 12"/>
                <a:gd name="T16" fmla="*/ 0 w 431"/>
                <a:gd name="T17" fmla="*/ 0 h 12"/>
                <a:gd name="T18" fmla="*/ 0 w 431"/>
                <a:gd name="T19" fmla="*/ 0 h 12"/>
                <a:gd name="T20" fmla="*/ 0 w 431"/>
                <a:gd name="T21" fmla="*/ 0 h 12"/>
                <a:gd name="T22" fmla="*/ 0 w 431"/>
                <a:gd name="T23" fmla="*/ 0 h 12"/>
                <a:gd name="T24" fmla="*/ 0 w 431"/>
                <a:gd name="T25" fmla="*/ 0 h 12"/>
                <a:gd name="T26" fmla="*/ 0 w 431"/>
                <a:gd name="T27" fmla="*/ 0 h 12"/>
                <a:gd name="T28" fmla="*/ 0 w 431"/>
                <a:gd name="T29" fmla="*/ 0 h 12"/>
                <a:gd name="T30" fmla="*/ 0 w 431"/>
                <a:gd name="T31" fmla="*/ 0 h 12"/>
                <a:gd name="T32" fmla="*/ 0 w 43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1"/>
                <a:gd name="T52" fmla="*/ 0 h 12"/>
                <a:gd name="T53" fmla="*/ 431 w 431"/>
                <a:gd name="T54" fmla="*/ 0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1" h="12">
                  <a:moveTo>
                    <a:pt x="431" y="12"/>
                  </a:moveTo>
                  <a:lnTo>
                    <a:pt x="431" y="0"/>
                  </a:lnTo>
                  <a:lnTo>
                    <a:pt x="324" y="0"/>
                  </a:lnTo>
                  <a:lnTo>
                    <a:pt x="324" y="12"/>
                  </a:lnTo>
                  <a:lnTo>
                    <a:pt x="431" y="12"/>
                  </a:lnTo>
                  <a:lnTo>
                    <a:pt x="169" y="0"/>
                  </a:lnTo>
                  <a:lnTo>
                    <a:pt x="169" y="12"/>
                  </a:lnTo>
                  <a:lnTo>
                    <a:pt x="276" y="12"/>
                  </a:lnTo>
                  <a:lnTo>
                    <a:pt x="276" y="0"/>
                  </a:lnTo>
                  <a:lnTo>
                    <a:pt x="169" y="0"/>
                  </a:lnTo>
                  <a:lnTo>
                    <a:pt x="431" y="12"/>
                  </a:lnTo>
                  <a:lnTo>
                    <a:pt x="0" y="0"/>
                  </a:lnTo>
                  <a:lnTo>
                    <a:pt x="0" y="12"/>
                  </a:lnTo>
                  <a:lnTo>
                    <a:pt x="121" y="12"/>
                  </a:lnTo>
                  <a:lnTo>
                    <a:pt x="121" y="0"/>
                  </a:lnTo>
                  <a:lnTo>
                    <a:pt x="0" y="0"/>
                  </a:lnTo>
                  <a:lnTo>
                    <a:pt x="431" y="12"/>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585" name="Line 18"/>
            <p:cNvSpPr>
              <a:spLocks noChangeShapeType="1"/>
            </p:cNvSpPr>
            <p:nvPr/>
          </p:nvSpPr>
          <p:spPr bwMode="auto">
            <a:xfrm>
              <a:off x="4467" y="31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86" name="Line 19"/>
            <p:cNvSpPr>
              <a:spLocks noChangeShapeType="1"/>
            </p:cNvSpPr>
            <p:nvPr/>
          </p:nvSpPr>
          <p:spPr bwMode="auto">
            <a:xfrm>
              <a:off x="4469" y="31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87" name="Line 20"/>
            <p:cNvSpPr>
              <a:spLocks noChangeShapeType="1"/>
            </p:cNvSpPr>
            <p:nvPr/>
          </p:nvSpPr>
          <p:spPr bwMode="auto">
            <a:xfrm>
              <a:off x="4461" y="31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88" name="Line 21"/>
            <p:cNvSpPr>
              <a:spLocks noChangeShapeType="1"/>
            </p:cNvSpPr>
            <p:nvPr/>
          </p:nvSpPr>
          <p:spPr bwMode="auto">
            <a:xfrm flipH="1">
              <a:off x="4461" y="3153"/>
              <a:ext cx="6"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89" name="Line 22"/>
            <p:cNvSpPr>
              <a:spLocks noChangeShapeType="1"/>
            </p:cNvSpPr>
            <p:nvPr/>
          </p:nvSpPr>
          <p:spPr bwMode="auto">
            <a:xfrm flipH="1">
              <a:off x="4477" y="3153"/>
              <a:ext cx="5"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90" name="Line 23"/>
            <p:cNvSpPr>
              <a:spLocks noChangeShapeType="1"/>
            </p:cNvSpPr>
            <p:nvPr/>
          </p:nvSpPr>
          <p:spPr bwMode="auto">
            <a:xfrm>
              <a:off x="4474" y="31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91" name="Line 24"/>
            <p:cNvSpPr>
              <a:spLocks noChangeShapeType="1"/>
            </p:cNvSpPr>
            <p:nvPr/>
          </p:nvSpPr>
          <p:spPr bwMode="auto">
            <a:xfrm>
              <a:off x="4477" y="31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92" name="Line 25"/>
            <p:cNvSpPr>
              <a:spLocks noChangeShapeType="1"/>
            </p:cNvSpPr>
            <p:nvPr/>
          </p:nvSpPr>
          <p:spPr bwMode="auto">
            <a:xfrm>
              <a:off x="4482" y="3153"/>
              <a:ext cx="0" cy="0"/>
            </a:xfrm>
            <a:prstGeom prst="line">
              <a:avLst/>
            </a:prstGeom>
            <a:noFill/>
            <a:ln w="1588">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7593" name="Group 26"/>
            <p:cNvGrpSpPr>
              <a:grpSpLocks/>
            </p:cNvGrpSpPr>
            <p:nvPr/>
          </p:nvGrpSpPr>
          <p:grpSpPr bwMode="auto">
            <a:xfrm>
              <a:off x="4704" y="3138"/>
              <a:ext cx="40" cy="28"/>
              <a:chOff x="3247" y="1303"/>
              <a:chExt cx="414" cy="322"/>
            </a:xfrm>
          </p:grpSpPr>
          <p:sp>
            <p:nvSpPr>
              <p:cNvPr id="67840" name="Rectangle 2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41" name="Rectangle 2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42" name="Line 2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43" name="Line 3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44" name="Line 3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45" name="Line 3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46" name="Line 3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47" name="Line 3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48" name="Line 3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49" name="Line 3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0" name="Line 3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1" name="Line 3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2" name="Line 3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3" name="Line 4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4" name="Line 4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5" name="Line 4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6" name="Line 4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7" name="Line 4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8" name="Line 4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59" name="Line 4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60" name="Line 4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61" name="Line 4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62" name="Line 4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63" name="Line 5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64" name="Line 5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65" name="Line 5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66" name="Line 5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67" name="Line 5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594" name="Group 55"/>
            <p:cNvGrpSpPr>
              <a:grpSpLocks/>
            </p:cNvGrpSpPr>
            <p:nvPr/>
          </p:nvGrpSpPr>
          <p:grpSpPr bwMode="auto">
            <a:xfrm>
              <a:off x="4828" y="3138"/>
              <a:ext cx="41" cy="28"/>
              <a:chOff x="4776" y="1303"/>
              <a:chExt cx="413" cy="322"/>
            </a:xfrm>
          </p:grpSpPr>
          <p:sp>
            <p:nvSpPr>
              <p:cNvPr id="67812" name="Rectangle 56"/>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13" name="Rectangle 57"/>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814" name="Line 58"/>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15" name="Line 59"/>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16" name="Line 60"/>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17" name="Line 61"/>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18" name="Line 62"/>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19" name="Line 63"/>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0" name="Line 64"/>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1" name="Line 65"/>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2" name="Line 66"/>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3" name="Line 67"/>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4" name="Line 68"/>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5" name="Line 69"/>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6" name="Line 70"/>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7" name="Line 71"/>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8" name="Line 72"/>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29" name="Line 73"/>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0" name="Line 74"/>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1" name="Line 75"/>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2" name="Line 76"/>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3" name="Line 77"/>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4" name="Line 78"/>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5" name="Line 79"/>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6" name="Line 80"/>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7" name="Line 81"/>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8" name="Line 82"/>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39" name="Line 83"/>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595" name="Line 84"/>
            <p:cNvSpPr>
              <a:spLocks noChangeShapeType="1"/>
            </p:cNvSpPr>
            <p:nvPr/>
          </p:nvSpPr>
          <p:spPr bwMode="auto">
            <a:xfrm>
              <a:off x="4426" y="3130"/>
              <a:ext cx="0" cy="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96" name="Line 85"/>
            <p:cNvSpPr>
              <a:spLocks noChangeShapeType="1"/>
            </p:cNvSpPr>
            <p:nvPr/>
          </p:nvSpPr>
          <p:spPr bwMode="auto">
            <a:xfrm flipH="1">
              <a:off x="4426" y="3130"/>
              <a:ext cx="2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597" name="Rectangle 86"/>
            <p:cNvSpPr>
              <a:spLocks noChangeArrowheads="1"/>
            </p:cNvSpPr>
            <p:nvPr/>
          </p:nvSpPr>
          <p:spPr bwMode="auto">
            <a:xfrm>
              <a:off x="4512" y="3159"/>
              <a:ext cx="34" cy="12"/>
            </a:xfrm>
            <a:prstGeom prst="rect">
              <a:avLst/>
            </a:prstGeom>
            <a:solidFill>
              <a:srgbClr val="E6E6E6"/>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598" name="Rectangle 87"/>
            <p:cNvSpPr>
              <a:spLocks noChangeArrowheads="1"/>
            </p:cNvSpPr>
            <p:nvPr/>
          </p:nvSpPr>
          <p:spPr bwMode="auto">
            <a:xfrm>
              <a:off x="4514" y="3160"/>
              <a:ext cx="30" cy="1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599" name="Freeform 88"/>
            <p:cNvSpPr>
              <a:spLocks/>
            </p:cNvSpPr>
            <p:nvPr/>
          </p:nvSpPr>
          <p:spPr bwMode="auto">
            <a:xfrm>
              <a:off x="4516" y="3162"/>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4" y="13"/>
                  </a:lnTo>
                  <a:lnTo>
                    <a:pt x="0" y="27"/>
                  </a:lnTo>
                  <a:lnTo>
                    <a:pt x="4"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0" name="Freeform 89"/>
            <p:cNvSpPr>
              <a:spLocks/>
            </p:cNvSpPr>
            <p:nvPr/>
          </p:nvSpPr>
          <p:spPr bwMode="auto">
            <a:xfrm>
              <a:off x="4516" y="3166"/>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4" y="14"/>
                  </a:lnTo>
                  <a:lnTo>
                    <a:pt x="0" y="27"/>
                  </a:lnTo>
                  <a:lnTo>
                    <a:pt x="4"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1" name="Freeform 90"/>
            <p:cNvSpPr>
              <a:spLocks/>
            </p:cNvSpPr>
            <p:nvPr/>
          </p:nvSpPr>
          <p:spPr bwMode="auto">
            <a:xfrm>
              <a:off x="4522" y="316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2" name="Freeform 91"/>
            <p:cNvSpPr>
              <a:spLocks/>
            </p:cNvSpPr>
            <p:nvPr/>
          </p:nvSpPr>
          <p:spPr bwMode="auto">
            <a:xfrm>
              <a:off x="4522" y="316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3" name="Freeform 92"/>
            <p:cNvSpPr>
              <a:spLocks/>
            </p:cNvSpPr>
            <p:nvPr/>
          </p:nvSpPr>
          <p:spPr bwMode="auto">
            <a:xfrm>
              <a:off x="4528" y="316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0" y="4"/>
                  </a:lnTo>
                  <a:lnTo>
                    <a:pt x="27" y="0"/>
                  </a:lnTo>
                  <a:lnTo>
                    <a:pt x="13" y="4"/>
                  </a:lnTo>
                  <a:lnTo>
                    <a:pt x="2" y="13"/>
                  </a:lnTo>
                  <a:lnTo>
                    <a:pt x="0" y="27"/>
                  </a:lnTo>
                  <a:lnTo>
                    <a:pt x="2" y="40"/>
                  </a:lnTo>
                  <a:lnTo>
                    <a:pt x="13" y="50"/>
                  </a:lnTo>
                  <a:lnTo>
                    <a:pt x="27" y="53"/>
                  </a:lnTo>
                  <a:lnTo>
                    <a:pt x="40"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4" name="Freeform 93"/>
            <p:cNvSpPr>
              <a:spLocks/>
            </p:cNvSpPr>
            <p:nvPr/>
          </p:nvSpPr>
          <p:spPr bwMode="auto">
            <a:xfrm>
              <a:off x="4528" y="316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0" y="4"/>
                  </a:lnTo>
                  <a:lnTo>
                    <a:pt x="27" y="0"/>
                  </a:lnTo>
                  <a:lnTo>
                    <a:pt x="13" y="4"/>
                  </a:lnTo>
                  <a:lnTo>
                    <a:pt x="2" y="14"/>
                  </a:lnTo>
                  <a:lnTo>
                    <a:pt x="0" y="27"/>
                  </a:lnTo>
                  <a:lnTo>
                    <a:pt x="2" y="41"/>
                  </a:lnTo>
                  <a:lnTo>
                    <a:pt x="13" y="50"/>
                  </a:lnTo>
                  <a:lnTo>
                    <a:pt x="27" y="54"/>
                  </a:lnTo>
                  <a:lnTo>
                    <a:pt x="40"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5" name="Freeform 94"/>
            <p:cNvSpPr>
              <a:spLocks/>
            </p:cNvSpPr>
            <p:nvPr/>
          </p:nvSpPr>
          <p:spPr bwMode="auto">
            <a:xfrm>
              <a:off x="4533" y="3162"/>
              <a:ext cx="3"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6" name="Freeform 95"/>
            <p:cNvSpPr>
              <a:spLocks/>
            </p:cNvSpPr>
            <p:nvPr/>
          </p:nvSpPr>
          <p:spPr bwMode="auto">
            <a:xfrm>
              <a:off x="4533" y="3166"/>
              <a:ext cx="3"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7" name="Freeform 96"/>
            <p:cNvSpPr>
              <a:spLocks/>
            </p:cNvSpPr>
            <p:nvPr/>
          </p:nvSpPr>
          <p:spPr bwMode="auto">
            <a:xfrm>
              <a:off x="4539" y="3162"/>
              <a:ext cx="2" cy="2"/>
            </a:xfrm>
            <a:custGeom>
              <a:avLst/>
              <a:gdLst>
                <a:gd name="T0" fmla="*/ 0 w 54"/>
                <a:gd name="T1" fmla="*/ 0 h 53"/>
                <a:gd name="T2" fmla="*/ 0 w 54"/>
                <a:gd name="T3" fmla="*/ 0 h 53"/>
                <a:gd name="T4" fmla="*/ 0 w 54"/>
                <a:gd name="T5" fmla="*/ 0 h 53"/>
                <a:gd name="T6" fmla="*/ 0 w 54"/>
                <a:gd name="T7" fmla="*/ 0 h 53"/>
                <a:gd name="T8" fmla="*/ 0 w 54"/>
                <a:gd name="T9" fmla="*/ 0 h 53"/>
                <a:gd name="T10" fmla="*/ 0 w 54"/>
                <a:gd name="T11" fmla="*/ 0 h 53"/>
                <a:gd name="T12" fmla="*/ 0 w 54"/>
                <a:gd name="T13" fmla="*/ 0 h 53"/>
                <a:gd name="T14" fmla="*/ 0 w 54"/>
                <a:gd name="T15" fmla="*/ 0 h 53"/>
                <a:gd name="T16" fmla="*/ 0 w 54"/>
                <a:gd name="T17" fmla="*/ 0 h 53"/>
                <a:gd name="T18" fmla="*/ 0 w 54"/>
                <a:gd name="T19" fmla="*/ 0 h 53"/>
                <a:gd name="T20" fmla="*/ 0 w 54"/>
                <a:gd name="T21" fmla="*/ 0 h 53"/>
                <a:gd name="T22" fmla="*/ 0 w 54"/>
                <a:gd name="T23" fmla="*/ 0 h 53"/>
                <a:gd name="T24" fmla="*/ 0 w 5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3"/>
                <a:gd name="T41" fmla="*/ 54 w 5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3">
                  <a:moveTo>
                    <a:pt x="54" y="27"/>
                  </a:moveTo>
                  <a:lnTo>
                    <a:pt x="50" y="13"/>
                  </a:lnTo>
                  <a:lnTo>
                    <a:pt x="41" y="4"/>
                  </a:lnTo>
                  <a:lnTo>
                    <a:pt x="27" y="0"/>
                  </a:lnTo>
                  <a:lnTo>
                    <a:pt x="14" y="4"/>
                  </a:lnTo>
                  <a:lnTo>
                    <a:pt x="4" y="13"/>
                  </a:lnTo>
                  <a:lnTo>
                    <a:pt x="0" y="27"/>
                  </a:lnTo>
                  <a:lnTo>
                    <a:pt x="4" y="40"/>
                  </a:lnTo>
                  <a:lnTo>
                    <a:pt x="14" y="50"/>
                  </a:lnTo>
                  <a:lnTo>
                    <a:pt x="27" y="53"/>
                  </a:lnTo>
                  <a:lnTo>
                    <a:pt x="41" y="50"/>
                  </a:lnTo>
                  <a:lnTo>
                    <a:pt x="50" y="40"/>
                  </a:lnTo>
                  <a:lnTo>
                    <a:pt x="54" y="27"/>
                  </a:lnTo>
                  <a:close/>
                </a:path>
              </a:pathLst>
            </a:custGeom>
            <a:solidFill>
              <a:srgbClr val="C0C0C0"/>
            </a:solidFill>
            <a:ln w="9525">
              <a:solidFill>
                <a:srgbClr val="000000"/>
              </a:solidFill>
              <a:round/>
              <a:headEnd/>
              <a:tailEnd/>
            </a:ln>
          </p:spPr>
          <p:txBody>
            <a:bodyPr/>
            <a:lstStyle/>
            <a:p>
              <a:endParaRPr lang="en-US"/>
            </a:p>
          </p:txBody>
        </p:sp>
        <p:sp>
          <p:nvSpPr>
            <p:cNvPr id="67608" name="Freeform 97"/>
            <p:cNvSpPr>
              <a:spLocks/>
            </p:cNvSpPr>
            <p:nvPr/>
          </p:nvSpPr>
          <p:spPr bwMode="auto">
            <a:xfrm>
              <a:off x="4539" y="3166"/>
              <a:ext cx="2" cy="2"/>
            </a:xfrm>
            <a:custGeom>
              <a:avLst/>
              <a:gdLst>
                <a:gd name="T0" fmla="*/ 0 w 54"/>
                <a:gd name="T1" fmla="*/ 0 h 54"/>
                <a:gd name="T2" fmla="*/ 0 w 54"/>
                <a:gd name="T3" fmla="*/ 0 h 54"/>
                <a:gd name="T4" fmla="*/ 0 w 54"/>
                <a:gd name="T5" fmla="*/ 0 h 54"/>
                <a:gd name="T6" fmla="*/ 0 w 54"/>
                <a:gd name="T7" fmla="*/ 0 h 54"/>
                <a:gd name="T8" fmla="*/ 0 w 54"/>
                <a:gd name="T9" fmla="*/ 0 h 54"/>
                <a:gd name="T10" fmla="*/ 0 w 54"/>
                <a:gd name="T11" fmla="*/ 0 h 54"/>
                <a:gd name="T12" fmla="*/ 0 w 54"/>
                <a:gd name="T13" fmla="*/ 0 h 54"/>
                <a:gd name="T14" fmla="*/ 0 w 54"/>
                <a:gd name="T15" fmla="*/ 0 h 54"/>
                <a:gd name="T16" fmla="*/ 0 w 54"/>
                <a:gd name="T17" fmla="*/ 0 h 54"/>
                <a:gd name="T18" fmla="*/ 0 w 54"/>
                <a:gd name="T19" fmla="*/ 0 h 54"/>
                <a:gd name="T20" fmla="*/ 0 w 54"/>
                <a:gd name="T21" fmla="*/ 0 h 54"/>
                <a:gd name="T22" fmla="*/ 0 w 54"/>
                <a:gd name="T23" fmla="*/ 0 h 54"/>
                <a:gd name="T24" fmla="*/ 0 w 5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54"/>
                <a:gd name="T41" fmla="*/ 54 w 5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54">
                  <a:moveTo>
                    <a:pt x="54" y="27"/>
                  </a:moveTo>
                  <a:lnTo>
                    <a:pt x="50" y="14"/>
                  </a:lnTo>
                  <a:lnTo>
                    <a:pt x="41" y="4"/>
                  </a:lnTo>
                  <a:lnTo>
                    <a:pt x="27" y="0"/>
                  </a:lnTo>
                  <a:lnTo>
                    <a:pt x="14" y="4"/>
                  </a:lnTo>
                  <a:lnTo>
                    <a:pt x="4" y="14"/>
                  </a:lnTo>
                  <a:lnTo>
                    <a:pt x="0" y="27"/>
                  </a:lnTo>
                  <a:lnTo>
                    <a:pt x="4" y="41"/>
                  </a:lnTo>
                  <a:lnTo>
                    <a:pt x="14" y="50"/>
                  </a:lnTo>
                  <a:lnTo>
                    <a:pt x="27" y="54"/>
                  </a:lnTo>
                  <a:lnTo>
                    <a:pt x="41" y="50"/>
                  </a:lnTo>
                  <a:lnTo>
                    <a:pt x="50" y="41"/>
                  </a:lnTo>
                  <a:lnTo>
                    <a:pt x="54" y="27"/>
                  </a:lnTo>
                  <a:close/>
                </a:path>
              </a:pathLst>
            </a:custGeom>
            <a:solidFill>
              <a:srgbClr val="C0C0C0"/>
            </a:solidFill>
            <a:ln w="9525">
              <a:solidFill>
                <a:srgbClr val="000000"/>
              </a:solidFill>
              <a:round/>
              <a:headEnd/>
              <a:tailEnd/>
            </a:ln>
          </p:spPr>
          <p:txBody>
            <a:bodyPr/>
            <a:lstStyle/>
            <a:p>
              <a:endParaRPr lang="en-US"/>
            </a:p>
          </p:txBody>
        </p:sp>
        <p:grpSp>
          <p:nvGrpSpPr>
            <p:cNvPr id="67609" name="Group 98"/>
            <p:cNvGrpSpPr>
              <a:grpSpLocks/>
            </p:cNvGrpSpPr>
            <p:nvPr/>
          </p:nvGrpSpPr>
          <p:grpSpPr bwMode="auto">
            <a:xfrm>
              <a:off x="4448" y="3120"/>
              <a:ext cx="28" cy="18"/>
              <a:chOff x="871" y="3203"/>
              <a:chExt cx="283" cy="205"/>
            </a:xfrm>
          </p:grpSpPr>
          <p:sp>
            <p:nvSpPr>
              <p:cNvPr id="67772" name="Line 99"/>
              <p:cNvSpPr>
                <a:spLocks noChangeShapeType="1"/>
              </p:cNvSpPr>
              <p:nvPr/>
            </p:nvSpPr>
            <p:spPr bwMode="auto">
              <a:xfrm flipV="1">
                <a:off x="1153"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3" name="Line 100"/>
              <p:cNvSpPr>
                <a:spLocks noChangeShapeType="1"/>
              </p:cNvSpPr>
              <p:nvPr/>
            </p:nvSpPr>
            <p:spPr bwMode="auto">
              <a:xfrm flipV="1">
                <a:off x="871" y="3203"/>
                <a:ext cx="1" cy="20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4" name="Line 101"/>
              <p:cNvSpPr>
                <a:spLocks noChangeShapeType="1"/>
              </p:cNvSpPr>
              <p:nvPr/>
            </p:nvSpPr>
            <p:spPr bwMode="auto">
              <a:xfrm>
                <a:off x="913"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5" name="Line 102"/>
              <p:cNvSpPr>
                <a:spLocks noChangeShapeType="1"/>
              </p:cNvSpPr>
              <p:nvPr/>
            </p:nvSpPr>
            <p:spPr bwMode="auto">
              <a:xfrm>
                <a:off x="913" y="3388"/>
                <a:ext cx="197"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6" name="Line 103"/>
              <p:cNvSpPr>
                <a:spLocks noChangeShapeType="1"/>
              </p:cNvSpPr>
              <p:nvPr/>
            </p:nvSpPr>
            <p:spPr bwMode="auto">
              <a:xfrm flipV="1">
                <a:off x="1110" y="3227"/>
                <a:ext cx="1" cy="16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7" name="Line 104"/>
              <p:cNvSpPr>
                <a:spLocks noChangeShapeType="1"/>
              </p:cNvSpPr>
              <p:nvPr/>
            </p:nvSpPr>
            <p:spPr bwMode="auto">
              <a:xfrm flipH="1">
                <a:off x="912" y="3227"/>
                <a:ext cx="198"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8" name="Line 105"/>
              <p:cNvSpPr>
                <a:spLocks noChangeShapeType="1"/>
              </p:cNvSpPr>
              <p:nvPr/>
            </p:nvSpPr>
            <p:spPr bwMode="auto">
              <a:xfrm>
                <a:off x="1033" y="3203"/>
                <a:ext cx="12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9" name="Line 106"/>
              <p:cNvSpPr>
                <a:spLocks noChangeShapeType="1"/>
              </p:cNvSpPr>
              <p:nvPr/>
            </p:nvSpPr>
            <p:spPr bwMode="auto">
              <a:xfrm>
                <a:off x="871" y="3203"/>
                <a:ext cx="11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0" name="Line 107"/>
              <p:cNvSpPr>
                <a:spLocks noChangeShapeType="1"/>
              </p:cNvSpPr>
              <p:nvPr/>
            </p:nvSpPr>
            <p:spPr bwMode="auto">
              <a:xfrm>
                <a:off x="913"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1" name="Line 108"/>
              <p:cNvSpPr>
                <a:spLocks noChangeShapeType="1"/>
              </p:cNvSpPr>
              <p:nvPr/>
            </p:nvSpPr>
            <p:spPr bwMode="auto">
              <a:xfrm flipV="1">
                <a:off x="919"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2" name="Freeform 109"/>
              <p:cNvSpPr>
                <a:spLocks/>
              </p:cNvSpPr>
              <p:nvPr/>
            </p:nvSpPr>
            <p:spPr bwMode="auto">
              <a:xfrm>
                <a:off x="913" y="323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783" name="Line 110"/>
              <p:cNvSpPr>
                <a:spLocks noChangeShapeType="1"/>
              </p:cNvSpPr>
              <p:nvPr/>
            </p:nvSpPr>
            <p:spPr bwMode="auto">
              <a:xfrm>
                <a:off x="930"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4" name="Line 111"/>
              <p:cNvSpPr>
                <a:spLocks noChangeShapeType="1"/>
              </p:cNvSpPr>
              <p:nvPr/>
            </p:nvSpPr>
            <p:spPr bwMode="auto">
              <a:xfrm flipH="1">
                <a:off x="919" y="3377"/>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5" name="Line 112"/>
              <p:cNvSpPr>
                <a:spLocks noChangeShapeType="1"/>
              </p:cNvSpPr>
              <p:nvPr/>
            </p:nvSpPr>
            <p:spPr bwMode="auto">
              <a:xfrm>
                <a:off x="919" y="3239"/>
                <a:ext cx="11"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6" name="Line 113"/>
              <p:cNvSpPr>
                <a:spLocks noChangeShapeType="1"/>
              </p:cNvSpPr>
              <p:nvPr/>
            </p:nvSpPr>
            <p:spPr bwMode="auto">
              <a:xfrm>
                <a:off x="930"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7" name="Line 114"/>
              <p:cNvSpPr>
                <a:spLocks noChangeShapeType="1"/>
              </p:cNvSpPr>
              <p:nvPr/>
            </p:nvSpPr>
            <p:spPr bwMode="auto">
              <a:xfrm>
                <a:off x="930" y="3251"/>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8" name="Line 115"/>
              <p:cNvSpPr>
                <a:spLocks noChangeShapeType="1"/>
              </p:cNvSpPr>
              <p:nvPr/>
            </p:nvSpPr>
            <p:spPr bwMode="auto">
              <a:xfrm flipH="1">
                <a:off x="930" y="3359"/>
                <a:ext cx="1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89" name="Line 116"/>
              <p:cNvSpPr>
                <a:spLocks noChangeShapeType="1"/>
              </p:cNvSpPr>
              <p:nvPr/>
            </p:nvSpPr>
            <p:spPr bwMode="auto">
              <a:xfrm flipV="1">
                <a:off x="1086" y="3239"/>
                <a:ext cx="1" cy="12"/>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90" name="Line 117"/>
              <p:cNvSpPr>
                <a:spLocks noChangeShapeType="1"/>
              </p:cNvSpPr>
              <p:nvPr/>
            </p:nvSpPr>
            <p:spPr bwMode="auto">
              <a:xfrm>
                <a:off x="1086" y="3239"/>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91" name="Line 118"/>
              <p:cNvSpPr>
                <a:spLocks noChangeShapeType="1"/>
              </p:cNvSpPr>
              <p:nvPr/>
            </p:nvSpPr>
            <p:spPr bwMode="auto">
              <a:xfrm>
                <a:off x="1105"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92" name="Line 119"/>
              <p:cNvSpPr>
                <a:spLocks noChangeShapeType="1"/>
              </p:cNvSpPr>
              <p:nvPr/>
            </p:nvSpPr>
            <p:spPr bwMode="auto">
              <a:xfrm flipH="1">
                <a:off x="1086" y="3377"/>
                <a:ext cx="1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93" name="Line 120"/>
              <p:cNvSpPr>
                <a:spLocks noChangeShapeType="1"/>
              </p:cNvSpPr>
              <p:nvPr/>
            </p:nvSpPr>
            <p:spPr bwMode="auto">
              <a:xfrm flipV="1">
                <a:off x="1086" y="3359"/>
                <a:ext cx="1" cy="1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94" name="Line 121"/>
              <p:cNvSpPr>
                <a:spLocks noChangeShapeType="1"/>
              </p:cNvSpPr>
              <p:nvPr/>
            </p:nvSpPr>
            <p:spPr bwMode="auto">
              <a:xfrm flipH="1">
                <a:off x="1081" y="3359"/>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95" name="Line 122"/>
              <p:cNvSpPr>
                <a:spLocks noChangeShapeType="1"/>
              </p:cNvSpPr>
              <p:nvPr/>
            </p:nvSpPr>
            <p:spPr bwMode="auto">
              <a:xfrm>
                <a:off x="1081" y="3251"/>
                <a:ext cx="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96" name="Line 123"/>
              <p:cNvSpPr>
                <a:spLocks noChangeShapeType="1"/>
              </p:cNvSpPr>
              <p:nvPr/>
            </p:nvSpPr>
            <p:spPr bwMode="auto">
              <a:xfrm flipV="1">
                <a:off x="1110" y="3239"/>
                <a:ext cx="1" cy="1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97" name="Freeform 124"/>
              <p:cNvSpPr>
                <a:spLocks/>
              </p:cNvSpPr>
              <p:nvPr/>
            </p:nvSpPr>
            <p:spPr bwMode="auto">
              <a:xfrm>
                <a:off x="913" y="3377"/>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798" name="Freeform 125"/>
              <p:cNvSpPr>
                <a:spLocks/>
              </p:cNvSpPr>
              <p:nvPr/>
            </p:nvSpPr>
            <p:spPr bwMode="auto">
              <a:xfrm>
                <a:off x="1105" y="3377"/>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799" name="Freeform 126"/>
              <p:cNvSpPr>
                <a:spLocks/>
              </p:cNvSpPr>
              <p:nvPr/>
            </p:nvSpPr>
            <p:spPr bwMode="auto">
              <a:xfrm>
                <a:off x="969" y="3273"/>
                <a:ext cx="78" cy="77"/>
              </a:xfrm>
              <a:custGeom>
                <a:avLst/>
                <a:gdLst>
                  <a:gd name="T0" fmla="*/ 1 w 155"/>
                  <a:gd name="T1" fmla="*/ 0 h 155"/>
                  <a:gd name="T2" fmla="*/ 1 w 155"/>
                  <a:gd name="T3" fmla="*/ 0 h 155"/>
                  <a:gd name="T4" fmla="*/ 1 w 155"/>
                  <a:gd name="T5" fmla="*/ 0 h 155"/>
                  <a:gd name="T6" fmla="*/ 1 w 155"/>
                  <a:gd name="T7" fmla="*/ 0 h 155"/>
                  <a:gd name="T8" fmla="*/ 1 w 155"/>
                  <a:gd name="T9" fmla="*/ 0 h 155"/>
                  <a:gd name="T10" fmla="*/ 1 w 155"/>
                  <a:gd name="T11" fmla="*/ 0 h 155"/>
                  <a:gd name="T12" fmla="*/ 1 w 155"/>
                  <a:gd name="T13" fmla="*/ 0 h 155"/>
                  <a:gd name="T14" fmla="*/ 1 w 155"/>
                  <a:gd name="T15" fmla="*/ 0 h 155"/>
                  <a:gd name="T16" fmla="*/ 1 w 155"/>
                  <a:gd name="T17" fmla="*/ 0 h 155"/>
                  <a:gd name="T18" fmla="*/ 1 w 155"/>
                  <a:gd name="T19" fmla="*/ 0 h 155"/>
                  <a:gd name="T20" fmla="*/ 1 w 155"/>
                  <a:gd name="T21" fmla="*/ 0 h 155"/>
                  <a:gd name="T22" fmla="*/ 1 w 155"/>
                  <a:gd name="T23" fmla="*/ 0 h 155"/>
                  <a:gd name="T24" fmla="*/ 1 w 155"/>
                  <a:gd name="T25" fmla="*/ 0 h 155"/>
                  <a:gd name="T26" fmla="*/ 1 w 155"/>
                  <a:gd name="T27" fmla="*/ 0 h 155"/>
                  <a:gd name="T28" fmla="*/ 1 w 155"/>
                  <a:gd name="T29" fmla="*/ 0 h 155"/>
                  <a:gd name="T30" fmla="*/ 1 w 155"/>
                  <a:gd name="T31" fmla="*/ 0 h 155"/>
                  <a:gd name="T32" fmla="*/ 0 w 155"/>
                  <a:gd name="T33" fmla="*/ 0 h 155"/>
                  <a:gd name="T34" fmla="*/ 1 w 155"/>
                  <a:gd name="T35" fmla="*/ 0 h 155"/>
                  <a:gd name="T36" fmla="*/ 1 w 155"/>
                  <a:gd name="T37" fmla="*/ 0 h 155"/>
                  <a:gd name="T38" fmla="*/ 1 w 155"/>
                  <a:gd name="T39" fmla="*/ 0 h 155"/>
                  <a:gd name="T40" fmla="*/ 1 w 155"/>
                  <a:gd name="T41" fmla="*/ 0 h 155"/>
                  <a:gd name="T42" fmla="*/ 1 w 15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55"/>
                  <a:gd name="T68" fmla="*/ 155 w 15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55">
                    <a:moveTo>
                      <a:pt x="76" y="0"/>
                    </a:moveTo>
                    <a:lnTo>
                      <a:pt x="99" y="4"/>
                    </a:lnTo>
                    <a:lnTo>
                      <a:pt x="121" y="14"/>
                    </a:lnTo>
                    <a:lnTo>
                      <a:pt x="138" y="31"/>
                    </a:lnTo>
                    <a:lnTo>
                      <a:pt x="149" y="50"/>
                    </a:lnTo>
                    <a:lnTo>
                      <a:pt x="155" y="73"/>
                    </a:lnTo>
                    <a:lnTo>
                      <a:pt x="153" y="96"/>
                    </a:lnTo>
                    <a:lnTo>
                      <a:pt x="145" y="117"/>
                    </a:lnTo>
                    <a:lnTo>
                      <a:pt x="130" y="136"/>
                    </a:lnTo>
                    <a:lnTo>
                      <a:pt x="111" y="150"/>
                    </a:lnTo>
                    <a:lnTo>
                      <a:pt x="88" y="155"/>
                    </a:lnTo>
                    <a:lnTo>
                      <a:pt x="65" y="155"/>
                    </a:lnTo>
                    <a:lnTo>
                      <a:pt x="44" y="150"/>
                    </a:lnTo>
                    <a:lnTo>
                      <a:pt x="25" y="136"/>
                    </a:lnTo>
                    <a:lnTo>
                      <a:pt x="9" y="117"/>
                    </a:lnTo>
                    <a:lnTo>
                      <a:pt x="2" y="96"/>
                    </a:lnTo>
                    <a:lnTo>
                      <a:pt x="0" y="73"/>
                    </a:lnTo>
                    <a:lnTo>
                      <a:pt x="4" y="50"/>
                    </a:lnTo>
                    <a:lnTo>
                      <a:pt x="17" y="31"/>
                    </a:lnTo>
                    <a:lnTo>
                      <a:pt x="32" y="14"/>
                    </a:lnTo>
                    <a:lnTo>
                      <a:pt x="53" y="4"/>
                    </a:lnTo>
                    <a:lnTo>
                      <a:pt x="76"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800" name="Freeform 127"/>
              <p:cNvSpPr>
                <a:spLocks/>
              </p:cNvSpPr>
              <p:nvPr/>
            </p:nvSpPr>
            <p:spPr bwMode="auto">
              <a:xfrm>
                <a:off x="960" y="3264"/>
                <a:ext cx="96" cy="95"/>
              </a:xfrm>
              <a:custGeom>
                <a:avLst/>
                <a:gdLst>
                  <a:gd name="T0" fmla="*/ 1 w 191"/>
                  <a:gd name="T1" fmla="*/ 0 h 190"/>
                  <a:gd name="T2" fmla="*/ 1 w 191"/>
                  <a:gd name="T3" fmla="*/ 1 h 190"/>
                  <a:gd name="T4" fmla="*/ 1 w 191"/>
                  <a:gd name="T5" fmla="*/ 1 h 190"/>
                  <a:gd name="T6" fmla="*/ 1 w 191"/>
                  <a:gd name="T7" fmla="*/ 1 h 190"/>
                  <a:gd name="T8" fmla="*/ 1 w 191"/>
                  <a:gd name="T9" fmla="*/ 1 h 190"/>
                  <a:gd name="T10" fmla="*/ 1 w 191"/>
                  <a:gd name="T11" fmla="*/ 1 h 190"/>
                  <a:gd name="T12" fmla="*/ 1 w 191"/>
                  <a:gd name="T13" fmla="*/ 1 h 190"/>
                  <a:gd name="T14" fmla="*/ 1 w 191"/>
                  <a:gd name="T15" fmla="*/ 1 h 190"/>
                  <a:gd name="T16" fmla="*/ 1 w 191"/>
                  <a:gd name="T17" fmla="*/ 1 h 190"/>
                  <a:gd name="T18" fmla="*/ 1 w 191"/>
                  <a:gd name="T19" fmla="*/ 1 h 190"/>
                  <a:gd name="T20" fmla="*/ 1 w 191"/>
                  <a:gd name="T21" fmla="*/ 1 h 190"/>
                  <a:gd name="T22" fmla="*/ 1 w 191"/>
                  <a:gd name="T23" fmla="*/ 1 h 190"/>
                  <a:gd name="T24" fmla="*/ 1 w 191"/>
                  <a:gd name="T25" fmla="*/ 1 h 190"/>
                  <a:gd name="T26" fmla="*/ 1 w 191"/>
                  <a:gd name="T27" fmla="*/ 1 h 190"/>
                  <a:gd name="T28" fmla="*/ 1 w 191"/>
                  <a:gd name="T29" fmla="*/ 1 h 190"/>
                  <a:gd name="T30" fmla="*/ 1 w 191"/>
                  <a:gd name="T31" fmla="*/ 1 h 190"/>
                  <a:gd name="T32" fmla="*/ 1 w 191"/>
                  <a:gd name="T33" fmla="*/ 1 h 190"/>
                  <a:gd name="T34" fmla="*/ 0 w 191"/>
                  <a:gd name="T35" fmla="*/ 1 h 190"/>
                  <a:gd name="T36" fmla="*/ 1 w 191"/>
                  <a:gd name="T37" fmla="*/ 1 h 190"/>
                  <a:gd name="T38" fmla="*/ 1 w 191"/>
                  <a:gd name="T39" fmla="*/ 1 h 190"/>
                  <a:gd name="T40" fmla="*/ 1 w 191"/>
                  <a:gd name="T41" fmla="*/ 1 h 190"/>
                  <a:gd name="T42" fmla="*/ 1 w 191"/>
                  <a:gd name="T43" fmla="*/ 1 h 190"/>
                  <a:gd name="T44" fmla="*/ 1 w 191"/>
                  <a:gd name="T45" fmla="*/ 1 h 190"/>
                  <a:gd name="T46" fmla="*/ 1 w 191"/>
                  <a:gd name="T47" fmla="*/ 0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1"/>
                  <a:gd name="T73" fmla="*/ 0 h 190"/>
                  <a:gd name="T74" fmla="*/ 191 w 19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1" h="190">
                    <a:moveTo>
                      <a:pt x="95" y="0"/>
                    </a:moveTo>
                    <a:lnTo>
                      <a:pt x="122" y="4"/>
                    </a:lnTo>
                    <a:lnTo>
                      <a:pt x="145" y="14"/>
                    </a:lnTo>
                    <a:lnTo>
                      <a:pt x="166" y="31"/>
                    </a:lnTo>
                    <a:lnTo>
                      <a:pt x="182" y="52"/>
                    </a:lnTo>
                    <a:lnTo>
                      <a:pt x="189" y="77"/>
                    </a:lnTo>
                    <a:lnTo>
                      <a:pt x="191" y="102"/>
                    </a:lnTo>
                    <a:lnTo>
                      <a:pt x="188" y="128"/>
                    </a:lnTo>
                    <a:lnTo>
                      <a:pt x="174" y="151"/>
                    </a:lnTo>
                    <a:lnTo>
                      <a:pt x="157" y="170"/>
                    </a:lnTo>
                    <a:lnTo>
                      <a:pt x="134" y="184"/>
                    </a:lnTo>
                    <a:lnTo>
                      <a:pt x="109" y="190"/>
                    </a:lnTo>
                    <a:lnTo>
                      <a:pt x="84" y="190"/>
                    </a:lnTo>
                    <a:lnTo>
                      <a:pt x="57" y="184"/>
                    </a:lnTo>
                    <a:lnTo>
                      <a:pt x="36" y="170"/>
                    </a:lnTo>
                    <a:lnTo>
                      <a:pt x="17" y="151"/>
                    </a:lnTo>
                    <a:lnTo>
                      <a:pt x="5" y="128"/>
                    </a:lnTo>
                    <a:lnTo>
                      <a:pt x="0" y="102"/>
                    </a:lnTo>
                    <a:lnTo>
                      <a:pt x="1" y="77"/>
                    </a:lnTo>
                    <a:lnTo>
                      <a:pt x="11" y="52"/>
                    </a:lnTo>
                    <a:lnTo>
                      <a:pt x="26" y="31"/>
                    </a:lnTo>
                    <a:lnTo>
                      <a:pt x="46" y="14"/>
                    </a:lnTo>
                    <a:lnTo>
                      <a:pt x="70" y="4"/>
                    </a:lnTo>
                    <a:lnTo>
                      <a:pt x="95"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801" name="Line 128"/>
              <p:cNvSpPr>
                <a:spLocks noChangeShapeType="1"/>
              </p:cNvSpPr>
              <p:nvPr/>
            </p:nvSpPr>
            <p:spPr bwMode="auto">
              <a:xfrm>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02" name="Line 129"/>
              <p:cNvSpPr>
                <a:spLocks noChangeShapeType="1"/>
              </p:cNvSpPr>
              <p:nvPr/>
            </p:nvSpPr>
            <p:spPr bwMode="auto">
              <a:xfrm flipV="1">
                <a:off x="1075"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03" name="Freeform 130"/>
              <p:cNvSpPr>
                <a:spLocks/>
              </p:cNvSpPr>
              <p:nvPr/>
            </p:nvSpPr>
            <p:spPr bwMode="auto">
              <a:xfrm>
                <a:off x="1105" y="3239"/>
                <a:ext cx="5" cy="1"/>
              </a:xfrm>
              <a:custGeom>
                <a:avLst/>
                <a:gdLst>
                  <a:gd name="T0" fmla="*/ 0 w 12"/>
                  <a:gd name="T1" fmla="*/ 0 h 1"/>
                  <a:gd name="T2" fmla="*/ 0 w 12"/>
                  <a:gd name="T3" fmla="*/ 0 h 1"/>
                  <a:gd name="T4" fmla="*/ 0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12" y="0"/>
                    </a:moveTo>
                    <a:lnTo>
                      <a:pt x="0" y="0"/>
                    </a:lnTo>
                    <a:lnTo>
                      <a:pt x="12"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804" name="Freeform 131"/>
              <p:cNvSpPr>
                <a:spLocks/>
              </p:cNvSpPr>
              <p:nvPr/>
            </p:nvSpPr>
            <p:spPr bwMode="auto">
              <a:xfrm>
                <a:off x="1075" y="3251"/>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805" name="Line 132"/>
              <p:cNvSpPr>
                <a:spLocks noChangeShapeType="1"/>
              </p:cNvSpPr>
              <p:nvPr/>
            </p:nvSpPr>
            <p:spPr bwMode="auto">
              <a:xfrm flipH="1">
                <a:off x="871" y="3407"/>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06" name="Freeform 133"/>
              <p:cNvSpPr>
                <a:spLocks/>
              </p:cNvSpPr>
              <p:nvPr/>
            </p:nvSpPr>
            <p:spPr bwMode="auto">
              <a:xfrm>
                <a:off x="1075" y="3359"/>
                <a:ext cx="6" cy="1"/>
              </a:xfrm>
              <a:custGeom>
                <a:avLst/>
                <a:gdLst>
                  <a:gd name="T0" fmla="*/ 1 w 11"/>
                  <a:gd name="T1" fmla="*/ 0 h 1"/>
                  <a:gd name="T2" fmla="*/ 0 w 11"/>
                  <a:gd name="T3" fmla="*/ 0 h 1"/>
                  <a:gd name="T4" fmla="*/ 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807" name="Freeform 134"/>
              <p:cNvSpPr>
                <a:spLocks/>
              </p:cNvSpPr>
              <p:nvPr/>
            </p:nvSpPr>
            <p:spPr bwMode="auto">
              <a:xfrm>
                <a:off x="990" y="3294"/>
                <a:ext cx="36" cy="36"/>
              </a:xfrm>
              <a:custGeom>
                <a:avLst/>
                <a:gdLst>
                  <a:gd name="T0" fmla="*/ 1 w 71"/>
                  <a:gd name="T1" fmla="*/ 0 h 73"/>
                  <a:gd name="T2" fmla="*/ 1 w 71"/>
                  <a:gd name="T3" fmla="*/ 0 h 73"/>
                  <a:gd name="T4" fmla="*/ 1 w 71"/>
                  <a:gd name="T5" fmla="*/ 0 h 73"/>
                  <a:gd name="T6" fmla="*/ 1 w 71"/>
                  <a:gd name="T7" fmla="*/ 0 h 73"/>
                  <a:gd name="T8" fmla="*/ 1 w 71"/>
                  <a:gd name="T9" fmla="*/ 0 h 73"/>
                  <a:gd name="T10" fmla="*/ 1 w 71"/>
                  <a:gd name="T11" fmla="*/ 0 h 73"/>
                  <a:gd name="T12" fmla="*/ 1 w 71"/>
                  <a:gd name="T13" fmla="*/ 0 h 73"/>
                  <a:gd name="T14" fmla="*/ 1 w 71"/>
                  <a:gd name="T15" fmla="*/ 0 h 73"/>
                  <a:gd name="T16" fmla="*/ 1 w 71"/>
                  <a:gd name="T17" fmla="*/ 0 h 73"/>
                  <a:gd name="T18" fmla="*/ 1 w 71"/>
                  <a:gd name="T19" fmla="*/ 0 h 73"/>
                  <a:gd name="T20" fmla="*/ 0 w 71"/>
                  <a:gd name="T21" fmla="*/ 0 h 73"/>
                  <a:gd name="T22" fmla="*/ 0 w 71"/>
                  <a:gd name="T23" fmla="*/ 0 h 73"/>
                  <a:gd name="T24" fmla="*/ 1 w 71"/>
                  <a:gd name="T25" fmla="*/ 0 h 73"/>
                  <a:gd name="T26" fmla="*/ 1 w 71"/>
                  <a:gd name="T27" fmla="*/ 0 h 73"/>
                  <a:gd name="T28" fmla="*/ 1 w 71"/>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34" y="0"/>
                    </a:moveTo>
                    <a:lnTo>
                      <a:pt x="52" y="4"/>
                    </a:lnTo>
                    <a:lnTo>
                      <a:pt x="63" y="14"/>
                    </a:lnTo>
                    <a:lnTo>
                      <a:pt x="71" y="29"/>
                    </a:lnTo>
                    <a:lnTo>
                      <a:pt x="71" y="44"/>
                    </a:lnTo>
                    <a:lnTo>
                      <a:pt x="63" y="60"/>
                    </a:lnTo>
                    <a:lnTo>
                      <a:pt x="52" y="69"/>
                    </a:lnTo>
                    <a:lnTo>
                      <a:pt x="34" y="73"/>
                    </a:lnTo>
                    <a:lnTo>
                      <a:pt x="19" y="69"/>
                    </a:lnTo>
                    <a:lnTo>
                      <a:pt x="8" y="60"/>
                    </a:lnTo>
                    <a:lnTo>
                      <a:pt x="0" y="44"/>
                    </a:lnTo>
                    <a:lnTo>
                      <a:pt x="0" y="29"/>
                    </a:lnTo>
                    <a:lnTo>
                      <a:pt x="8" y="14"/>
                    </a:lnTo>
                    <a:lnTo>
                      <a:pt x="19" y="4"/>
                    </a:lnTo>
                    <a:lnTo>
                      <a:pt x="34"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808" name="Line 135"/>
              <p:cNvSpPr>
                <a:spLocks noChangeShapeType="1"/>
              </p:cNvSpPr>
              <p:nvPr/>
            </p:nvSpPr>
            <p:spPr bwMode="auto">
              <a:xfrm flipH="1">
                <a:off x="871" y="3203"/>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09" name="Line 136"/>
              <p:cNvSpPr>
                <a:spLocks noChangeShapeType="1"/>
              </p:cNvSpPr>
              <p:nvPr/>
            </p:nvSpPr>
            <p:spPr bwMode="auto">
              <a:xfrm flipV="1">
                <a:off x="942"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10" name="Line 137"/>
              <p:cNvSpPr>
                <a:spLocks noChangeShapeType="1"/>
              </p:cNvSpPr>
              <p:nvPr/>
            </p:nvSpPr>
            <p:spPr bwMode="auto">
              <a:xfrm>
                <a:off x="1081" y="3251"/>
                <a:ext cx="1" cy="10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811" name="Freeform 138"/>
              <p:cNvSpPr>
                <a:spLocks/>
              </p:cNvSpPr>
              <p:nvPr/>
            </p:nvSpPr>
            <p:spPr bwMode="auto">
              <a:xfrm>
                <a:off x="996" y="3299"/>
                <a:ext cx="24" cy="24"/>
              </a:xfrm>
              <a:custGeom>
                <a:avLst/>
                <a:gdLst>
                  <a:gd name="T0" fmla="*/ 1 w 48"/>
                  <a:gd name="T1" fmla="*/ 0 h 48"/>
                  <a:gd name="T2" fmla="*/ 1 w 48"/>
                  <a:gd name="T3" fmla="*/ 1 h 48"/>
                  <a:gd name="T4" fmla="*/ 1 w 48"/>
                  <a:gd name="T5" fmla="*/ 1 h 48"/>
                  <a:gd name="T6" fmla="*/ 1 w 48"/>
                  <a:gd name="T7" fmla="*/ 1 h 48"/>
                  <a:gd name="T8" fmla="*/ 1 w 48"/>
                  <a:gd name="T9" fmla="*/ 1 h 48"/>
                  <a:gd name="T10" fmla="*/ 1 w 48"/>
                  <a:gd name="T11" fmla="*/ 1 h 48"/>
                  <a:gd name="T12" fmla="*/ 1 w 48"/>
                  <a:gd name="T13" fmla="*/ 1 h 48"/>
                  <a:gd name="T14" fmla="*/ 1 w 48"/>
                  <a:gd name="T15" fmla="*/ 1 h 48"/>
                  <a:gd name="T16" fmla="*/ 1 w 48"/>
                  <a:gd name="T17" fmla="*/ 1 h 48"/>
                  <a:gd name="T18" fmla="*/ 0 w 48"/>
                  <a:gd name="T19" fmla="*/ 1 h 48"/>
                  <a:gd name="T20" fmla="*/ 1 w 48"/>
                  <a:gd name="T21" fmla="*/ 1 h 48"/>
                  <a:gd name="T22" fmla="*/ 1 w 48"/>
                  <a:gd name="T23" fmla="*/ 1 h 48"/>
                  <a:gd name="T24" fmla="*/ 1 w 48"/>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48"/>
                  <a:gd name="T41" fmla="*/ 48 w 48"/>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48">
                    <a:moveTo>
                      <a:pt x="23" y="0"/>
                    </a:moveTo>
                    <a:lnTo>
                      <a:pt x="37" y="4"/>
                    </a:lnTo>
                    <a:lnTo>
                      <a:pt x="45" y="13"/>
                    </a:lnTo>
                    <a:lnTo>
                      <a:pt x="48" y="25"/>
                    </a:lnTo>
                    <a:lnTo>
                      <a:pt x="45" y="36"/>
                    </a:lnTo>
                    <a:lnTo>
                      <a:pt x="37" y="46"/>
                    </a:lnTo>
                    <a:lnTo>
                      <a:pt x="23" y="48"/>
                    </a:lnTo>
                    <a:lnTo>
                      <a:pt x="12" y="46"/>
                    </a:lnTo>
                    <a:lnTo>
                      <a:pt x="4" y="36"/>
                    </a:lnTo>
                    <a:lnTo>
                      <a:pt x="0" y="25"/>
                    </a:lnTo>
                    <a:lnTo>
                      <a:pt x="4" y="13"/>
                    </a:lnTo>
                    <a:lnTo>
                      <a:pt x="12" y="4"/>
                    </a:lnTo>
                    <a:lnTo>
                      <a:pt x="23" y="0"/>
                    </a:lnTo>
                  </a:path>
                </a:pathLst>
              </a:custGeom>
              <a:noFill/>
              <a:ln w="158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7610" name="Group 139"/>
            <p:cNvGrpSpPr>
              <a:grpSpLocks/>
            </p:cNvGrpSpPr>
            <p:nvPr/>
          </p:nvGrpSpPr>
          <p:grpSpPr bwMode="auto">
            <a:xfrm>
              <a:off x="4660" y="3138"/>
              <a:ext cx="41" cy="28"/>
              <a:chOff x="3247" y="1303"/>
              <a:chExt cx="414" cy="322"/>
            </a:xfrm>
          </p:grpSpPr>
          <p:sp>
            <p:nvSpPr>
              <p:cNvPr id="67744" name="Rectangle 140"/>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745" name="Rectangle 141"/>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746" name="Line 142"/>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47" name="Line 143"/>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48" name="Line 144"/>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49" name="Line 145"/>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0" name="Line 146"/>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1" name="Line 147"/>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2" name="Line 148"/>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3" name="Line 149"/>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4" name="Line 150"/>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5" name="Line 151"/>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6" name="Line 152"/>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7" name="Line 153"/>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8" name="Line 154"/>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59" name="Line 155"/>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0" name="Line 156"/>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1" name="Line 157"/>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2" name="Line 158"/>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3" name="Line 159"/>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4" name="Line 160"/>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5" name="Line 161"/>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6" name="Line 162"/>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7" name="Line 163"/>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8" name="Line 164"/>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69" name="Line 165"/>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0" name="Line 166"/>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71" name="Line 167"/>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611" name="Group 168"/>
            <p:cNvGrpSpPr>
              <a:grpSpLocks/>
            </p:cNvGrpSpPr>
            <p:nvPr/>
          </p:nvGrpSpPr>
          <p:grpSpPr bwMode="auto">
            <a:xfrm>
              <a:off x="4783" y="3138"/>
              <a:ext cx="41" cy="28"/>
              <a:chOff x="4776" y="1303"/>
              <a:chExt cx="413" cy="322"/>
            </a:xfrm>
          </p:grpSpPr>
          <p:sp>
            <p:nvSpPr>
              <p:cNvPr id="67716" name="Rectangle 169"/>
              <p:cNvSpPr>
                <a:spLocks noChangeArrowheads="1"/>
              </p:cNvSpPr>
              <p:nvPr/>
            </p:nvSpPr>
            <p:spPr bwMode="auto">
              <a:xfrm>
                <a:off x="4776" y="1303"/>
                <a:ext cx="413"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717" name="Rectangle 170"/>
              <p:cNvSpPr>
                <a:spLocks noChangeArrowheads="1"/>
              </p:cNvSpPr>
              <p:nvPr/>
            </p:nvSpPr>
            <p:spPr bwMode="auto">
              <a:xfrm>
                <a:off x="4785"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718" name="Line 171"/>
              <p:cNvSpPr>
                <a:spLocks noChangeShapeType="1"/>
              </p:cNvSpPr>
              <p:nvPr/>
            </p:nvSpPr>
            <p:spPr bwMode="auto">
              <a:xfrm flipV="1">
                <a:off x="4843"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19" name="Line 172"/>
              <p:cNvSpPr>
                <a:spLocks noChangeShapeType="1"/>
              </p:cNvSpPr>
              <p:nvPr/>
            </p:nvSpPr>
            <p:spPr bwMode="auto">
              <a:xfrm flipH="1">
                <a:off x="484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0" name="Line 173"/>
              <p:cNvSpPr>
                <a:spLocks noChangeShapeType="1"/>
              </p:cNvSpPr>
              <p:nvPr/>
            </p:nvSpPr>
            <p:spPr bwMode="auto">
              <a:xfrm flipV="1">
                <a:off x="4905"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1" name="Line 174"/>
              <p:cNvSpPr>
                <a:spLocks noChangeShapeType="1"/>
              </p:cNvSpPr>
              <p:nvPr/>
            </p:nvSpPr>
            <p:spPr bwMode="auto">
              <a:xfrm flipH="1">
                <a:off x="4905" y="1556"/>
                <a:ext cx="2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2" name="Line 175"/>
              <p:cNvSpPr>
                <a:spLocks noChangeShapeType="1"/>
              </p:cNvSpPr>
              <p:nvPr/>
            </p:nvSpPr>
            <p:spPr bwMode="auto">
              <a:xfrm flipV="1">
                <a:off x="4931"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3" name="Line 176"/>
              <p:cNvSpPr>
                <a:spLocks noChangeShapeType="1"/>
              </p:cNvSpPr>
              <p:nvPr/>
            </p:nvSpPr>
            <p:spPr bwMode="auto">
              <a:xfrm>
                <a:off x="5038"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4" name="Line 177"/>
              <p:cNvSpPr>
                <a:spLocks noChangeShapeType="1"/>
              </p:cNvSpPr>
              <p:nvPr/>
            </p:nvSpPr>
            <p:spPr bwMode="auto">
              <a:xfrm flipH="1">
                <a:off x="503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5" name="Line 178"/>
              <p:cNvSpPr>
                <a:spLocks noChangeShapeType="1"/>
              </p:cNvSpPr>
              <p:nvPr/>
            </p:nvSpPr>
            <p:spPr bwMode="auto">
              <a:xfrm>
                <a:off x="5063"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6" name="Line 179"/>
              <p:cNvSpPr>
                <a:spLocks noChangeShapeType="1"/>
              </p:cNvSpPr>
              <p:nvPr/>
            </p:nvSpPr>
            <p:spPr bwMode="auto">
              <a:xfrm flipH="1">
                <a:off x="5063"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7" name="Line 180"/>
              <p:cNvSpPr>
                <a:spLocks noChangeShapeType="1"/>
              </p:cNvSpPr>
              <p:nvPr/>
            </p:nvSpPr>
            <p:spPr bwMode="auto">
              <a:xfrm>
                <a:off x="5125"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8" name="Line 181"/>
              <p:cNvSpPr>
                <a:spLocks noChangeShapeType="1"/>
              </p:cNvSpPr>
              <p:nvPr/>
            </p:nvSpPr>
            <p:spPr bwMode="auto">
              <a:xfrm>
                <a:off x="4843"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29" name="Line 182"/>
              <p:cNvSpPr>
                <a:spLocks noChangeShapeType="1"/>
              </p:cNvSpPr>
              <p:nvPr/>
            </p:nvSpPr>
            <p:spPr bwMode="auto">
              <a:xfrm>
                <a:off x="5031"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0" name="Line 183"/>
              <p:cNvSpPr>
                <a:spLocks noChangeShapeType="1"/>
              </p:cNvSpPr>
              <p:nvPr/>
            </p:nvSpPr>
            <p:spPr bwMode="auto">
              <a:xfrm flipH="1">
                <a:off x="5031"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1" name="Line 184"/>
              <p:cNvSpPr>
                <a:spLocks noChangeShapeType="1"/>
              </p:cNvSpPr>
              <p:nvPr/>
            </p:nvSpPr>
            <p:spPr bwMode="auto">
              <a:xfrm>
                <a:off x="5056"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2" name="Line 185"/>
              <p:cNvSpPr>
                <a:spLocks noChangeShapeType="1"/>
              </p:cNvSpPr>
              <p:nvPr/>
            </p:nvSpPr>
            <p:spPr bwMode="auto">
              <a:xfrm>
                <a:off x="5056" y="1512"/>
                <a:ext cx="63"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3" name="Line 186"/>
              <p:cNvSpPr>
                <a:spLocks noChangeShapeType="1"/>
              </p:cNvSpPr>
              <p:nvPr/>
            </p:nvSpPr>
            <p:spPr bwMode="auto">
              <a:xfrm flipV="1">
                <a:off x="5119"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4" name="Line 187"/>
              <p:cNvSpPr>
                <a:spLocks noChangeShapeType="1"/>
              </p:cNvSpPr>
              <p:nvPr/>
            </p:nvSpPr>
            <p:spPr bwMode="auto">
              <a:xfrm>
                <a:off x="4850" y="1356"/>
                <a:ext cx="269"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5" name="Line 188"/>
              <p:cNvSpPr>
                <a:spLocks noChangeShapeType="1"/>
              </p:cNvSpPr>
              <p:nvPr/>
            </p:nvSpPr>
            <p:spPr bwMode="auto">
              <a:xfrm>
                <a:off x="4843"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6" name="Line 189"/>
              <p:cNvSpPr>
                <a:spLocks noChangeShapeType="1"/>
              </p:cNvSpPr>
              <p:nvPr/>
            </p:nvSpPr>
            <p:spPr bwMode="auto">
              <a:xfrm>
                <a:off x="4850"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7" name="Line 190"/>
              <p:cNvSpPr>
                <a:spLocks noChangeShapeType="1"/>
              </p:cNvSpPr>
              <p:nvPr/>
            </p:nvSpPr>
            <p:spPr bwMode="auto">
              <a:xfrm flipV="1">
                <a:off x="4912"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8" name="Line 191"/>
              <p:cNvSpPr>
                <a:spLocks noChangeShapeType="1"/>
              </p:cNvSpPr>
              <p:nvPr/>
            </p:nvSpPr>
            <p:spPr bwMode="auto">
              <a:xfrm flipH="1">
                <a:off x="491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39" name="Line 192"/>
              <p:cNvSpPr>
                <a:spLocks noChangeShapeType="1"/>
              </p:cNvSpPr>
              <p:nvPr/>
            </p:nvSpPr>
            <p:spPr bwMode="auto">
              <a:xfrm flipV="1">
                <a:off x="4937"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40" name="Line 193"/>
              <p:cNvSpPr>
                <a:spLocks noChangeShapeType="1"/>
              </p:cNvSpPr>
              <p:nvPr/>
            </p:nvSpPr>
            <p:spPr bwMode="auto">
              <a:xfrm flipV="1">
                <a:off x="4937"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41" name="Line 194"/>
              <p:cNvSpPr>
                <a:spLocks noChangeShapeType="1"/>
              </p:cNvSpPr>
              <p:nvPr/>
            </p:nvSpPr>
            <p:spPr bwMode="auto">
              <a:xfrm flipH="1">
                <a:off x="4937"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42" name="Line 195"/>
              <p:cNvSpPr>
                <a:spLocks noChangeShapeType="1"/>
              </p:cNvSpPr>
              <p:nvPr/>
            </p:nvSpPr>
            <p:spPr bwMode="auto">
              <a:xfrm flipV="1">
                <a:off x="4850"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43" name="Line 196"/>
              <p:cNvSpPr>
                <a:spLocks noChangeShapeType="1"/>
              </p:cNvSpPr>
              <p:nvPr/>
            </p:nvSpPr>
            <p:spPr bwMode="auto">
              <a:xfrm flipH="1">
                <a:off x="4931" y="1583"/>
                <a:ext cx="106"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612" name="Group 197"/>
            <p:cNvGrpSpPr>
              <a:grpSpLocks/>
            </p:cNvGrpSpPr>
            <p:nvPr/>
          </p:nvGrpSpPr>
          <p:grpSpPr bwMode="auto">
            <a:xfrm>
              <a:off x="4616" y="3138"/>
              <a:ext cx="41" cy="28"/>
              <a:chOff x="3247" y="1303"/>
              <a:chExt cx="414" cy="322"/>
            </a:xfrm>
          </p:grpSpPr>
          <p:sp>
            <p:nvSpPr>
              <p:cNvPr id="67688" name="Rectangle 198"/>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89" name="Rectangle 199"/>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90" name="Line 200"/>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1" name="Line 201"/>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2" name="Line 202"/>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3" name="Line 203"/>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4" name="Line 204"/>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5" name="Line 205"/>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6" name="Line 206"/>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7" name="Line 207"/>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8" name="Line 208"/>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99" name="Line 209"/>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0" name="Line 210"/>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1" name="Line 211"/>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2" name="Line 212"/>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3" name="Line 213"/>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4" name="Line 214"/>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5" name="Line 215"/>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6" name="Line 216"/>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7" name="Line 217"/>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8" name="Line 218"/>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09" name="Line 219"/>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10" name="Line 220"/>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11" name="Line 221"/>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12" name="Line 222"/>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13" name="Line 223"/>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14" name="Line 224"/>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715" name="Line 225"/>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613" name="Group 226"/>
            <p:cNvGrpSpPr>
              <a:grpSpLocks/>
            </p:cNvGrpSpPr>
            <p:nvPr/>
          </p:nvGrpSpPr>
          <p:grpSpPr bwMode="auto">
            <a:xfrm>
              <a:off x="4572" y="3138"/>
              <a:ext cx="41" cy="28"/>
              <a:chOff x="3247" y="1303"/>
              <a:chExt cx="414" cy="322"/>
            </a:xfrm>
          </p:grpSpPr>
          <p:sp>
            <p:nvSpPr>
              <p:cNvPr id="67660" name="Rectangle 227"/>
              <p:cNvSpPr>
                <a:spLocks noChangeArrowheads="1"/>
              </p:cNvSpPr>
              <p:nvPr/>
            </p:nvSpPr>
            <p:spPr bwMode="auto">
              <a:xfrm>
                <a:off x="3247" y="1303"/>
                <a:ext cx="414" cy="322"/>
              </a:xfrm>
              <a:prstGeom prst="rect">
                <a:avLst/>
              </a:prstGeom>
              <a:solidFill>
                <a:srgbClr val="C0C0C0"/>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61" name="Rectangle 228"/>
              <p:cNvSpPr>
                <a:spLocks noChangeArrowheads="1"/>
              </p:cNvSpPr>
              <p:nvPr/>
            </p:nvSpPr>
            <p:spPr bwMode="auto">
              <a:xfrm>
                <a:off x="3256" y="1311"/>
                <a:ext cx="396" cy="30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62" name="Line 229"/>
              <p:cNvSpPr>
                <a:spLocks noChangeShapeType="1"/>
              </p:cNvSpPr>
              <p:nvPr/>
            </p:nvSpPr>
            <p:spPr bwMode="auto">
              <a:xfrm flipV="1">
                <a:off x="3314" y="1475"/>
                <a:ext cx="1" cy="44"/>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63" name="Line 230"/>
              <p:cNvSpPr>
                <a:spLocks noChangeShapeType="1"/>
              </p:cNvSpPr>
              <p:nvPr/>
            </p:nvSpPr>
            <p:spPr bwMode="auto">
              <a:xfrm flipH="1">
                <a:off x="3314" y="1519"/>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64" name="Line 231"/>
              <p:cNvSpPr>
                <a:spLocks noChangeShapeType="1"/>
              </p:cNvSpPr>
              <p:nvPr/>
            </p:nvSpPr>
            <p:spPr bwMode="auto">
              <a:xfrm flipV="1">
                <a:off x="3378"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65" name="Line 232"/>
              <p:cNvSpPr>
                <a:spLocks noChangeShapeType="1"/>
              </p:cNvSpPr>
              <p:nvPr/>
            </p:nvSpPr>
            <p:spPr bwMode="auto">
              <a:xfrm flipH="1">
                <a:off x="3378"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66" name="Line 233"/>
              <p:cNvSpPr>
                <a:spLocks noChangeShapeType="1"/>
              </p:cNvSpPr>
              <p:nvPr/>
            </p:nvSpPr>
            <p:spPr bwMode="auto">
              <a:xfrm flipV="1">
                <a:off x="3403"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67" name="Line 234"/>
              <p:cNvSpPr>
                <a:spLocks noChangeShapeType="1"/>
              </p:cNvSpPr>
              <p:nvPr/>
            </p:nvSpPr>
            <p:spPr bwMode="auto">
              <a:xfrm>
                <a:off x="3509" y="1556"/>
                <a:ext cx="1" cy="2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68" name="Line 235"/>
              <p:cNvSpPr>
                <a:spLocks noChangeShapeType="1"/>
              </p:cNvSpPr>
              <p:nvPr/>
            </p:nvSpPr>
            <p:spPr bwMode="auto">
              <a:xfrm flipH="1">
                <a:off x="3509" y="1556"/>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69" name="Line 236"/>
              <p:cNvSpPr>
                <a:spLocks noChangeShapeType="1"/>
              </p:cNvSpPr>
              <p:nvPr/>
            </p:nvSpPr>
            <p:spPr bwMode="auto">
              <a:xfrm>
                <a:off x="3534" y="1519"/>
                <a:ext cx="1" cy="37"/>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0" name="Line 237"/>
              <p:cNvSpPr>
                <a:spLocks noChangeShapeType="1"/>
              </p:cNvSpPr>
              <p:nvPr/>
            </p:nvSpPr>
            <p:spPr bwMode="auto">
              <a:xfrm flipH="1">
                <a:off x="3534" y="1519"/>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1" name="Line 238"/>
              <p:cNvSpPr>
                <a:spLocks noChangeShapeType="1"/>
              </p:cNvSpPr>
              <p:nvPr/>
            </p:nvSpPr>
            <p:spPr bwMode="auto">
              <a:xfrm>
                <a:off x="3596" y="1349"/>
                <a:ext cx="1" cy="170"/>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2" name="Line 239"/>
              <p:cNvSpPr>
                <a:spLocks noChangeShapeType="1"/>
              </p:cNvSpPr>
              <p:nvPr/>
            </p:nvSpPr>
            <p:spPr bwMode="auto">
              <a:xfrm>
                <a:off x="3314" y="1349"/>
                <a:ext cx="28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3" name="Line 240"/>
              <p:cNvSpPr>
                <a:spLocks noChangeShapeType="1"/>
              </p:cNvSpPr>
              <p:nvPr/>
            </p:nvSpPr>
            <p:spPr bwMode="auto">
              <a:xfrm>
                <a:off x="3502" y="1550"/>
                <a:ext cx="1" cy="2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4" name="Line 241"/>
              <p:cNvSpPr>
                <a:spLocks noChangeShapeType="1"/>
              </p:cNvSpPr>
              <p:nvPr/>
            </p:nvSpPr>
            <p:spPr bwMode="auto">
              <a:xfrm flipH="1">
                <a:off x="3502"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5" name="Line 242"/>
              <p:cNvSpPr>
                <a:spLocks noChangeShapeType="1"/>
              </p:cNvSpPr>
              <p:nvPr/>
            </p:nvSpPr>
            <p:spPr bwMode="auto">
              <a:xfrm>
                <a:off x="3527"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6" name="Line 243"/>
              <p:cNvSpPr>
                <a:spLocks noChangeShapeType="1"/>
              </p:cNvSpPr>
              <p:nvPr/>
            </p:nvSpPr>
            <p:spPr bwMode="auto">
              <a:xfrm>
                <a:off x="3527" y="1512"/>
                <a:ext cx="6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7" name="Line 244"/>
              <p:cNvSpPr>
                <a:spLocks noChangeShapeType="1"/>
              </p:cNvSpPr>
              <p:nvPr/>
            </p:nvSpPr>
            <p:spPr bwMode="auto">
              <a:xfrm flipV="1">
                <a:off x="359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8" name="Line 245"/>
              <p:cNvSpPr>
                <a:spLocks noChangeShapeType="1"/>
              </p:cNvSpPr>
              <p:nvPr/>
            </p:nvSpPr>
            <p:spPr bwMode="auto">
              <a:xfrm>
                <a:off x="3321" y="1356"/>
                <a:ext cx="270"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79" name="Line 246"/>
              <p:cNvSpPr>
                <a:spLocks noChangeShapeType="1"/>
              </p:cNvSpPr>
              <p:nvPr/>
            </p:nvSpPr>
            <p:spPr bwMode="auto">
              <a:xfrm>
                <a:off x="3314" y="1349"/>
                <a:ext cx="1" cy="163"/>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80" name="Line 247"/>
              <p:cNvSpPr>
                <a:spLocks noChangeShapeType="1"/>
              </p:cNvSpPr>
              <p:nvPr/>
            </p:nvSpPr>
            <p:spPr bwMode="auto">
              <a:xfrm>
                <a:off x="3321" y="1512"/>
                <a:ext cx="62"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81" name="Line 248"/>
              <p:cNvSpPr>
                <a:spLocks noChangeShapeType="1"/>
              </p:cNvSpPr>
              <p:nvPr/>
            </p:nvSpPr>
            <p:spPr bwMode="auto">
              <a:xfrm flipV="1">
                <a:off x="3383" y="1512"/>
                <a:ext cx="1" cy="38"/>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82" name="Line 249"/>
              <p:cNvSpPr>
                <a:spLocks noChangeShapeType="1"/>
              </p:cNvSpPr>
              <p:nvPr/>
            </p:nvSpPr>
            <p:spPr bwMode="auto">
              <a:xfrm flipH="1">
                <a:off x="3383" y="1550"/>
                <a:ext cx="2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83" name="Line 250"/>
              <p:cNvSpPr>
                <a:spLocks noChangeShapeType="1"/>
              </p:cNvSpPr>
              <p:nvPr/>
            </p:nvSpPr>
            <p:spPr bwMode="auto">
              <a:xfrm flipV="1">
                <a:off x="3408" y="1550"/>
                <a:ext cx="1" cy="19"/>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84" name="Line 251"/>
              <p:cNvSpPr>
                <a:spLocks noChangeShapeType="1"/>
              </p:cNvSpPr>
              <p:nvPr/>
            </p:nvSpPr>
            <p:spPr bwMode="auto">
              <a:xfrm flipV="1">
                <a:off x="3408" y="1569"/>
                <a:ext cx="1" cy="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85" name="Line 252"/>
              <p:cNvSpPr>
                <a:spLocks noChangeShapeType="1"/>
              </p:cNvSpPr>
              <p:nvPr/>
            </p:nvSpPr>
            <p:spPr bwMode="auto">
              <a:xfrm flipH="1">
                <a:off x="3408" y="1575"/>
                <a:ext cx="94"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86" name="Line 253"/>
              <p:cNvSpPr>
                <a:spLocks noChangeShapeType="1"/>
              </p:cNvSpPr>
              <p:nvPr/>
            </p:nvSpPr>
            <p:spPr bwMode="auto">
              <a:xfrm flipV="1">
                <a:off x="3321" y="1356"/>
                <a:ext cx="1" cy="156"/>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687" name="Line 254"/>
              <p:cNvSpPr>
                <a:spLocks noChangeShapeType="1"/>
              </p:cNvSpPr>
              <p:nvPr/>
            </p:nvSpPr>
            <p:spPr bwMode="auto">
              <a:xfrm flipH="1">
                <a:off x="3403" y="1583"/>
                <a:ext cx="105" cy="1"/>
              </a:xfrm>
              <a:prstGeom prst="line">
                <a:avLst/>
              </a:prstGeom>
              <a:noFill/>
              <a:ln w="158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7614" name="Group 255"/>
            <p:cNvGrpSpPr>
              <a:grpSpLocks/>
            </p:cNvGrpSpPr>
            <p:nvPr/>
          </p:nvGrpSpPr>
          <p:grpSpPr bwMode="auto">
            <a:xfrm>
              <a:off x="4440" y="3155"/>
              <a:ext cx="67" cy="16"/>
              <a:chOff x="2612" y="2322"/>
              <a:chExt cx="493" cy="131"/>
            </a:xfrm>
          </p:grpSpPr>
          <p:sp>
            <p:nvSpPr>
              <p:cNvPr id="67616" name="Rectangle 256"/>
              <p:cNvSpPr>
                <a:spLocks noChangeArrowheads="1"/>
              </p:cNvSpPr>
              <p:nvPr/>
            </p:nvSpPr>
            <p:spPr bwMode="auto">
              <a:xfrm>
                <a:off x="2612" y="2322"/>
                <a:ext cx="493" cy="131"/>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nvGrpSpPr>
              <p:cNvPr id="67617" name="Group 257"/>
              <p:cNvGrpSpPr>
                <a:grpSpLocks/>
              </p:cNvGrpSpPr>
              <p:nvPr/>
            </p:nvGrpSpPr>
            <p:grpSpPr bwMode="auto">
              <a:xfrm>
                <a:off x="2627" y="2411"/>
                <a:ext cx="464" cy="13"/>
                <a:chOff x="2637" y="2205"/>
                <a:chExt cx="464" cy="13"/>
              </a:xfrm>
            </p:grpSpPr>
            <p:sp>
              <p:nvSpPr>
                <p:cNvPr id="67627" name="Freeform 258"/>
                <p:cNvSpPr>
                  <a:spLocks/>
                </p:cNvSpPr>
                <p:nvPr/>
              </p:nvSpPr>
              <p:spPr bwMode="auto">
                <a:xfrm>
                  <a:off x="2644"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28" name="Freeform 259"/>
                <p:cNvSpPr>
                  <a:spLocks/>
                </p:cNvSpPr>
                <p:nvPr/>
              </p:nvSpPr>
              <p:spPr bwMode="auto">
                <a:xfrm>
                  <a:off x="2645" y="2205"/>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29" name="Line 260"/>
                <p:cNvSpPr>
                  <a:spLocks noChangeShapeType="1"/>
                </p:cNvSpPr>
                <p:nvPr/>
              </p:nvSpPr>
              <p:spPr bwMode="auto">
                <a:xfrm>
                  <a:off x="2693" y="220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nvGrpSpPr>
                <p:cNvPr id="67630" name="Group 261"/>
                <p:cNvGrpSpPr>
                  <a:grpSpLocks/>
                </p:cNvGrpSpPr>
                <p:nvPr/>
              </p:nvGrpSpPr>
              <p:grpSpPr bwMode="auto">
                <a:xfrm>
                  <a:off x="2703" y="2205"/>
                  <a:ext cx="56" cy="13"/>
                  <a:chOff x="2740" y="2313"/>
                  <a:chExt cx="56" cy="13"/>
                </a:xfrm>
              </p:grpSpPr>
              <p:sp>
                <p:nvSpPr>
                  <p:cNvPr id="67657" name="Freeform 26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58" name="Freeform 26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59" name="Line 26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631" name="Group 265"/>
                <p:cNvGrpSpPr>
                  <a:grpSpLocks/>
                </p:cNvGrpSpPr>
                <p:nvPr/>
              </p:nvGrpSpPr>
              <p:grpSpPr bwMode="auto">
                <a:xfrm>
                  <a:off x="2760" y="2205"/>
                  <a:ext cx="56" cy="13"/>
                  <a:chOff x="2740" y="2313"/>
                  <a:chExt cx="56" cy="13"/>
                </a:xfrm>
              </p:grpSpPr>
              <p:sp>
                <p:nvSpPr>
                  <p:cNvPr id="67654" name="Freeform 26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55" name="Freeform 26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56" name="Line 26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632" name="Group 269"/>
                <p:cNvGrpSpPr>
                  <a:grpSpLocks/>
                </p:cNvGrpSpPr>
                <p:nvPr/>
              </p:nvGrpSpPr>
              <p:grpSpPr bwMode="auto">
                <a:xfrm>
                  <a:off x="2817" y="2205"/>
                  <a:ext cx="56" cy="13"/>
                  <a:chOff x="2740" y="2313"/>
                  <a:chExt cx="56" cy="13"/>
                </a:xfrm>
              </p:grpSpPr>
              <p:sp>
                <p:nvSpPr>
                  <p:cNvPr id="67651" name="Freeform 270"/>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52" name="Freeform 271"/>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53" name="Line 272"/>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633" name="Group 273"/>
                <p:cNvGrpSpPr>
                  <a:grpSpLocks/>
                </p:cNvGrpSpPr>
                <p:nvPr/>
              </p:nvGrpSpPr>
              <p:grpSpPr bwMode="auto">
                <a:xfrm>
                  <a:off x="2874" y="2205"/>
                  <a:ext cx="56" cy="13"/>
                  <a:chOff x="2740" y="2313"/>
                  <a:chExt cx="56" cy="13"/>
                </a:xfrm>
              </p:grpSpPr>
              <p:sp>
                <p:nvSpPr>
                  <p:cNvPr id="67648" name="Freeform 274"/>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49" name="Freeform 275"/>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50" name="Line 276"/>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634" name="Group 277"/>
                <p:cNvGrpSpPr>
                  <a:grpSpLocks/>
                </p:cNvGrpSpPr>
                <p:nvPr/>
              </p:nvGrpSpPr>
              <p:grpSpPr bwMode="auto">
                <a:xfrm>
                  <a:off x="2931" y="2205"/>
                  <a:ext cx="56" cy="13"/>
                  <a:chOff x="2740" y="2313"/>
                  <a:chExt cx="56" cy="13"/>
                </a:xfrm>
              </p:grpSpPr>
              <p:sp>
                <p:nvSpPr>
                  <p:cNvPr id="67645" name="Freeform 278"/>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46" name="Freeform 279"/>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47" name="Line 280"/>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635" name="Group 281"/>
                <p:cNvGrpSpPr>
                  <a:grpSpLocks/>
                </p:cNvGrpSpPr>
                <p:nvPr/>
              </p:nvGrpSpPr>
              <p:grpSpPr bwMode="auto">
                <a:xfrm>
                  <a:off x="2988" y="2205"/>
                  <a:ext cx="56" cy="13"/>
                  <a:chOff x="2740" y="2313"/>
                  <a:chExt cx="56" cy="13"/>
                </a:xfrm>
              </p:grpSpPr>
              <p:sp>
                <p:nvSpPr>
                  <p:cNvPr id="67642" name="Freeform 282"/>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43" name="Freeform 283"/>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44" name="Line 284"/>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67636" name="Group 285"/>
                <p:cNvGrpSpPr>
                  <a:grpSpLocks/>
                </p:cNvGrpSpPr>
                <p:nvPr/>
              </p:nvGrpSpPr>
              <p:grpSpPr bwMode="auto">
                <a:xfrm>
                  <a:off x="3045" y="2205"/>
                  <a:ext cx="56" cy="13"/>
                  <a:chOff x="2740" y="2313"/>
                  <a:chExt cx="56" cy="13"/>
                </a:xfrm>
              </p:grpSpPr>
              <p:sp>
                <p:nvSpPr>
                  <p:cNvPr id="67639" name="Freeform 286"/>
                  <p:cNvSpPr>
                    <a:spLocks/>
                  </p:cNvSpPr>
                  <p:nvPr/>
                </p:nvSpPr>
                <p:spPr bwMode="auto">
                  <a:xfrm>
                    <a:off x="2740" y="2313"/>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40" name="Freeform 287"/>
                  <p:cNvSpPr>
                    <a:spLocks/>
                  </p:cNvSpPr>
                  <p:nvPr/>
                </p:nvSpPr>
                <p:spPr bwMode="auto">
                  <a:xfrm>
                    <a:off x="2741" y="2317"/>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sp>
                <p:nvSpPr>
                  <p:cNvPr id="67641" name="Line 288"/>
                  <p:cNvSpPr>
                    <a:spLocks noChangeShapeType="1"/>
                  </p:cNvSpPr>
                  <p:nvPr/>
                </p:nvSpPr>
                <p:spPr bwMode="auto">
                  <a:xfrm>
                    <a:off x="2789" y="2315"/>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67637" name="Line 289"/>
                <p:cNvSpPr>
                  <a:spLocks noChangeShapeType="1"/>
                </p:cNvSpPr>
                <p:nvPr/>
              </p:nvSpPr>
              <p:spPr bwMode="auto">
                <a:xfrm>
                  <a:off x="2637" y="2207"/>
                  <a:ext cx="7" cy="0"/>
                </a:xfrm>
                <a:prstGeom prst="line">
                  <a:avLst/>
                </a:prstGeom>
                <a:noFill/>
                <a:ln w="952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67638" name="Freeform 290"/>
                <p:cNvSpPr>
                  <a:spLocks/>
                </p:cNvSpPr>
                <p:nvPr/>
              </p:nvSpPr>
              <p:spPr bwMode="auto">
                <a:xfrm>
                  <a:off x="2645" y="2209"/>
                  <a:ext cx="48" cy="9"/>
                </a:xfrm>
                <a:custGeom>
                  <a:avLst/>
                  <a:gdLst>
                    <a:gd name="T0" fmla="*/ 0 w 48"/>
                    <a:gd name="T1" fmla="*/ 0 h 9"/>
                    <a:gd name="T2" fmla="*/ 0 w 48"/>
                    <a:gd name="T3" fmla="*/ 0 h 9"/>
                    <a:gd name="T4" fmla="*/ 11 w 48"/>
                    <a:gd name="T5" fmla="*/ 7 h 9"/>
                    <a:gd name="T6" fmla="*/ 23 w 48"/>
                    <a:gd name="T7" fmla="*/ 9 h 9"/>
                    <a:gd name="T8" fmla="*/ 37 w 48"/>
                    <a:gd name="T9" fmla="*/ 7 h 9"/>
                    <a:gd name="T10" fmla="*/ 48 w 48"/>
                    <a:gd name="T11" fmla="*/ 0 h 9"/>
                    <a:gd name="T12" fmla="*/ 0 60000 65536"/>
                    <a:gd name="T13" fmla="*/ 0 60000 65536"/>
                    <a:gd name="T14" fmla="*/ 0 60000 65536"/>
                    <a:gd name="T15" fmla="*/ 0 60000 65536"/>
                    <a:gd name="T16" fmla="*/ 0 60000 65536"/>
                    <a:gd name="T17" fmla="*/ 0 60000 65536"/>
                    <a:gd name="T18" fmla="*/ 0 w 48"/>
                    <a:gd name="T19" fmla="*/ 0 h 9"/>
                    <a:gd name="T20" fmla="*/ 48 w 48"/>
                    <a:gd name="T21" fmla="*/ 9 h 9"/>
                  </a:gdLst>
                  <a:ahLst/>
                  <a:cxnLst>
                    <a:cxn ang="T12">
                      <a:pos x="T0" y="T1"/>
                    </a:cxn>
                    <a:cxn ang="T13">
                      <a:pos x="T2" y="T3"/>
                    </a:cxn>
                    <a:cxn ang="T14">
                      <a:pos x="T4" y="T5"/>
                    </a:cxn>
                    <a:cxn ang="T15">
                      <a:pos x="T6" y="T7"/>
                    </a:cxn>
                    <a:cxn ang="T16">
                      <a:pos x="T8" y="T9"/>
                    </a:cxn>
                    <a:cxn ang="T17">
                      <a:pos x="T10" y="T11"/>
                    </a:cxn>
                  </a:cxnLst>
                  <a:rect l="T18" t="T19" r="T20" b="T21"/>
                  <a:pathLst>
                    <a:path w="48" h="9">
                      <a:moveTo>
                        <a:pt x="0" y="0"/>
                      </a:moveTo>
                      <a:lnTo>
                        <a:pt x="0" y="0"/>
                      </a:lnTo>
                      <a:lnTo>
                        <a:pt x="11" y="7"/>
                      </a:lnTo>
                      <a:lnTo>
                        <a:pt x="23" y="9"/>
                      </a:lnTo>
                      <a:lnTo>
                        <a:pt x="37" y="7"/>
                      </a:lnTo>
                      <a:lnTo>
                        <a:pt x="48" y="0"/>
                      </a:lnTo>
                    </a:path>
                  </a:pathLst>
                </a:custGeom>
                <a:solidFill>
                  <a:schemeClr val="bg1"/>
                </a:solidFill>
                <a:ln w="3175">
                  <a:solidFill>
                    <a:srgbClr val="000000"/>
                  </a:solidFill>
                  <a:round/>
                  <a:headEnd/>
                  <a:tailEnd/>
                </a:ln>
              </p:spPr>
              <p:txBody>
                <a:bodyPr/>
                <a:lstStyle/>
                <a:p>
                  <a:endParaRPr lang="en-US"/>
                </a:p>
              </p:txBody>
            </p:sp>
          </p:grpSp>
          <p:sp>
            <p:nvSpPr>
              <p:cNvPr id="67618" name="Freeform 291"/>
              <p:cNvSpPr>
                <a:spLocks/>
              </p:cNvSpPr>
              <p:nvPr/>
            </p:nvSpPr>
            <p:spPr bwMode="auto">
              <a:xfrm>
                <a:off x="2625" y="2339"/>
                <a:ext cx="467" cy="73"/>
              </a:xfrm>
              <a:custGeom>
                <a:avLst/>
                <a:gdLst>
                  <a:gd name="T0" fmla="*/ 0 w 467"/>
                  <a:gd name="T1" fmla="*/ 73 h 73"/>
                  <a:gd name="T2" fmla="*/ 0 w 467"/>
                  <a:gd name="T3" fmla="*/ 0 h 73"/>
                  <a:gd name="T4" fmla="*/ 467 w 467"/>
                  <a:gd name="T5" fmla="*/ 0 h 73"/>
                  <a:gd name="T6" fmla="*/ 467 w 467"/>
                  <a:gd name="T7" fmla="*/ 72 h 73"/>
                  <a:gd name="T8" fmla="*/ 0 60000 65536"/>
                  <a:gd name="T9" fmla="*/ 0 60000 65536"/>
                  <a:gd name="T10" fmla="*/ 0 60000 65536"/>
                  <a:gd name="T11" fmla="*/ 0 60000 65536"/>
                  <a:gd name="T12" fmla="*/ 0 w 467"/>
                  <a:gd name="T13" fmla="*/ 0 h 73"/>
                  <a:gd name="T14" fmla="*/ 467 w 467"/>
                  <a:gd name="T15" fmla="*/ 73 h 73"/>
                </a:gdLst>
                <a:ahLst/>
                <a:cxnLst>
                  <a:cxn ang="T8">
                    <a:pos x="T0" y="T1"/>
                  </a:cxn>
                  <a:cxn ang="T9">
                    <a:pos x="T2" y="T3"/>
                  </a:cxn>
                  <a:cxn ang="T10">
                    <a:pos x="T4" y="T5"/>
                  </a:cxn>
                  <a:cxn ang="T11">
                    <a:pos x="T6" y="T7"/>
                  </a:cxn>
                </a:cxnLst>
                <a:rect l="T12" t="T13" r="T14" b="T15"/>
                <a:pathLst>
                  <a:path w="467" h="73">
                    <a:moveTo>
                      <a:pt x="0" y="73"/>
                    </a:moveTo>
                    <a:lnTo>
                      <a:pt x="0" y="0"/>
                    </a:lnTo>
                    <a:lnTo>
                      <a:pt x="467" y="0"/>
                    </a:lnTo>
                    <a:lnTo>
                      <a:pt x="467" y="72"/>
                    </a:lnTo>
                  </a:path>
                </a:pathLst>
              </a:custGeom>
              <a:solidFill>
                <a:schemeClr val="bg1"/>
              </a:solidFill>
              <a:ln w="9525">
                <a:solidFill>
                  <a:schemeClr val="tx1"/>
                </a:solidFill>
                <a:miter lim="800000"/>
                <a:headEnd/>
                <a:tailEnd/>
              </a:ln>
            </p:spPr>
            <p:txBody>
              <a:bodyPr wrap="none"/>
              <a:lstStyle/>
              <a:p>
                <a:endParaRPr lang="en-US"/>
              </a:p>
            </p:txBody>
          </p:sp>
          <p:sp>
            <p:nvSpPr>
              <p:cNvPr id="67619" name="Oval 292"/>
              <p:cNvSpPr>
                <a:spLocks noChangeArrowheads="1"/>
              </p:cNvSpPr>
              <p:nvPr/>
            </p:nvSpPr>
            <p:spPr bwMode="auto">
              <a:xfrm>
                <a:off x="3044"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20" name="Oval 293"/>
              <p:cNvSpPr>
                <a:spLocks noChangeArrowheads="1"/>
              </p:cNvSpPr>
              <p:nvPr/>
            </p:nvSpPr>
            <p:spPr bwMode="auto">
              <a:xfrm>
                <a:off x="2987"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21" name="Oval 294"/>
              <p:cNvSpPr>
                <a:spLocks noChangeArrowheads="1"/>
              </p:cNvSpPr>
              <p:nvPr/>
            </p:nvSpPr>
            <p:spPr bwMode="auto">
              <a:xfrm>
                <a:off x="2930"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22" name="Oval 295"/>
              <p:cNvSpPr>
                <a:spLocks noChangeArrowheads="1"/>
              </p:cNvSpPr>
              <p:nvPr/>
            </p:nvSpPr>
            <p:spPr bwMode="auto">
              <a:xfrm>
                <a:off x="2873"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23" name="Oval 296"/>
              <p:cNvSpPr>
                <a:spLocks noChangeArrowheads="1"/>
              </p:cNvSpPr>
              <p:nvPr/>
            </p:nvSpPr>
            <p:spPr bwMode="auto">
              <a:xfrm>
                <a:off x="2816"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24" name="Oval 297"/>
              <p:cNvSpPr>
                <a:spLocks noChangeArrowheads="1"/>
              </p:cNvSpPr>
              <p:nvPr/>
            </p:nvSpPr>
            <p:spPr bwMode="auto">
              <a:xfrm>
                <a:off x="2759"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25" name="Oval 298"/>
              <p:cNvSpPr>
                <a:spLocks noChangeArrowheads="1"/>
              </p:cNvSpPr>
              <p:nvPr/>
            </p:nvSpPr>
            <p:spPr bwMode="auto">
              <a:xfrm>
                <a:off x="2702"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sp>
            <p:nvSpPr>
              <p:cNvPr id="67626" name="Oval 299"/>
              <p:cNvSpPr>
                <a:spLocks noChangeArrowheads="1"/>
              </p:cNvSpPr>
              <p:nvPr/>
            </p:nvSpPr>
            <p:spPr bwMode="auto">
              <a:xfrm>
                <a:off x="2645" y="2366"/>
                <a:ext cx="30" cy="30"/>
              </a:xfrm>
              <a:prstGeom prst="ellipse">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500" b="1"/>
              </a:p>
            </p:txBody>
          </p:sp>
        </p:grpSp>
        <p:sp>
          <p:nvSpPr>
            <p:cNvPr id="67615" name="Rectangle 4933"/>
            <p:cNvSpPr>
              <a:spLocks noChangeArrowheads="1"/>
            </p:cNvSpPr>
            <p:nvPr/>
          </p:nvSpPr>
          <p:spPr bwMode="auto">
            <a:xfrm>
              <a:off x="715" y="1257"/>
              <a:ext cx="1440" cy="17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US" altLang="en-US" sz="1350"/>
                <a:t>PON OLT</a:t>
              </a:r>
            </a:p>
          </p:txBody>
        </p:sp>
      </p:grpSp>
    </p:spTree>
    <p:extLst>
      <p:ext uri="{BB962C8B-B14F-4D97-AF65-F5344CB8AC3E}">
        <p14:creationId xmlns:p14="http://schemas.microsoft.com/office/powerpoint/2010/main" val="16707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F06F8D4-4EA1-4164-90D0-2175CD99A7F6}"/>
              </a:ext>
            </a:extLst>
          </p:cNvPr>
          <p:cNvSpPr>
            <a:spLocks noGrp="1"/>
          </p:cNvSpPr>
          <p:nvPr>
            <p:ph type="body" sz="quarter" idx="13"/>
          </p:nvPr>
        </p:nvSpPr>
        <p:spPr/>
        <p:txBody>
          <a:bodyPr anchor="ctr"/>
          <a:lstStyle/>
          <a:p>
            <a:r>
              <a:rPr lang="en-US" sz="3200" i="0" dirty="0" smtClean="0"/>
              <a:t>PON Architectures</a:t>
            </a:r>
            <a:endParaRPr lang="en-US" sz="3200" i="0" dirty="0"/>
          </a:p>
        </p:txBody>
      </p:sp>
    </p:spTree>
    <p:extLst>
      <p:ext uri="{BB962C8B-B14F-4D97-AF65-F5344CB8AC3E}">
        <p14:creationId xmlns:p14="http://schemas.microsoft.com/office/powerpoint/2010/main" val="3796217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Integrated PON (I-PON)</a:t>
            </a:r>
            <a:endParaRPr lang="en-US" dirty="0"/>
          </a:p>
        </p:txBody>
      </p:sp>
      <p:sp>
        <p:nvSpPr>
          <p:cNvPr id="4" name="Slide Number Placeholder 3"/>
          <p:cNvSpPr>
            <a:spLocks noGrp="1"/>
          </p:cNvSpPr>
          <p:nvPr>
            <p:ph type="sldNum" sz="quarter" idx="13"/>
          </p:nvPr>
        </p:nvSpPr>
        <p:spPr/>
        <p:txBody>
          <a:bodyPr/>
          <a:lstStyle/>
          <a:p>
            <a:pPr>
              <a:defRPr/>
            </a:pPr>
            <a:fld id="{32E003B7-8017-1A4F-A571-6735BC806781}" type="slidenum">
              <a:rPr lang="en-US" smtClean="0">
                <a:solidFill>
                  <a:prstClr val="white">
                    <a:lumMod val="50000"/>
                  </a:prstClr>
                </a:solidFill>
                <a:latin typeface="Times New Roman"/>
              </a:rPr>
              <a:pPr>
                <a:defRPr/>
              </a:pPr>
              <a:t>25</a:t>
            </a:fld>
            <a:endParaRPr lang="en-US" dirty="0">
              <a:solidFill>
                <a:prstClr val="white">
                  <a:lumMod val="50000"/>
                </a:prstClr>
              </a:solidFill>
              <a:latin typeface="Times New Roman"/>
            </a:endParaRPr>
          </a:p>
        </p:txBody>
      </p:sp>
      <p:pic>
        <p:nvPicPr>
          <p:cNvPr id="5" name="Picture 4"/>
          <p:cNvPicPr>
            <a:picLocks noChangeAspect="1"/>
          </p:cNvPicPr>
          <p:nvPr/>
        </p:nvPicPr>
        <p:blipFill>
          <a:blip r:embed="rId2"/>
          <a:stretch>
            <a:fillRect/>
          </a:stretch>
        </p:blipFill>
        <p:spPr>
          <a:xfrm>
            <a:off x="1560924" y="939800"/>
            <a:ext cx="6014711" cy="1930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88995753"/>
              </p:ext>
            </p:extLst>
          </p:nvPr>
        </p:nvGraphicFramePr>
        <p:xfrm>
          <a:off x="1371599" y="3060702"/>
          <a:ext cx="6400801" cy="1638300"/>
        </p:xfrm>
        <a:graphic>
          <a:graphicData uri="http://schemas.openxmlformats.org/drawingml/2006/table">
            <a:tbl>
              <a:tblPr firstRow="1" bandRow="1">
                <a:tableStyleId>{5C22544A-7EE6-4342-B048-85BDC9FD1C3A}</a:tableStyleId>
              </a:tblPr>
              <a:tblGrid>
                <a:gridCol w="2532191">
                  <a:extLst>
                    <a:ext uri="{9D8B030D-6E8A-4147-A177-3AD203B41FA5}">
                      <a16:colId xmlns="" xmlns:a16="http://schemas.microsoft.com/office/drawing/2014/main" val="988047362"/>
                    </a:ext>
                  </a:extLst>
                </a:gridCol>
                <a:gridCol w="3868610">
                  <a:extLst>
                    <a:ext uri="{9D8B030D-6E8A-4147-A177-3AD203B41FA5}">
                      <a16:colId xmlns="" xmlns:a16="http://schemas.microsoft.com/office/drawing/2014/main" val="646775741"/>
                    </a:ext>
                  </a:extLst>
                </a:gridCol>
              </a:tblGrid>
              <a:tr h="273050">
                <a:tc>
                  <a:txBody>
                    <a:bodyPr/>
                    <a:lstStyle/>
                    <a:p>
                      <a:r>
                        <a:rPr lang="en-US" sz="1100" dirty="0" smtClean="0"/>
                        <a:t>Challenge</a:t>
                      </a:r>
                      <a:endParaRPr lang="en-US" sz="1100" dirty="0"/>
                    </a:p>
                  </a:txBody>
                  <a:tcPr/>
                </a:tc>
                <a:tc>
                  <a:txBody>
                    <a:bodyPr/>
                    <a:lstStyle/>
                    <a:p>
                      <a:r>
                        <a:rPr lang="en-US" sz="1100" dirty="0" smtClean="0"/>
                        <a:t>Practical</a:t>
                      </a:r>
                      <a:r>
                        <a:rPr lang="en-US" sz="1100" baseline="0" dirty="0" smtClean="0"/>
                        <a:t> Considerations</a:t>
                      </a:r>
                      <a:endParaRPr lang="en-US" sz="1100" dirty="0"/>
                    </a:p>
                  </a:txBody>
                  <a:tcPr/>
                </a:tc>
                <a:extLst>
                  <a:ext uri="{0D108BD9-81ED-4DB2-BD59-A6C34878D82A}">
                    <a16:rowId xmlns="" xmlns:a16="http://schemas.microsoft.com/office/drawing/2014/main" val="1131270704"/>
                  </a:ext>
                </a:extLst>
              </a:tr>
              <a:tr h="273050">
                <a:tc>
                  <a:txBody>
                    <a:bodyPr/>
                    <a:lstStyle/>
                    <a:p>
                      <a:r>
                        <a:rPr lang="en-US" sz="1100" dirty="0" smtClean="0"/>
                        <a:t>Distance</a:t>
                      </a:r>
                      <a:endParaRPr lang="en-US" sz="1100" dirty="0"/>
                    </a:p>
                  </a:txBody>
                  <a:tcPr/>
                </a:tc>
                <a:tc>
                  <a:txBody>
                    <a:bodyPr/>
                    <a:lstStyle/>
                    <a:p>
                      <a:r>
                        <a:rPr lang="en-US" sz="1100" dirty="0" smtClean="0"/>
                        <a:t>Worst case (20 to 30 (km), less with larger split ratio)</a:t>
                      </a:r>
                      <a:endParaRPr lang="en-US" sz="1100" dirty="0"/>
                    </a:p>
                  </a:txBody>
                  <a:tcPr/>
                </a:tc>
                <a:extLst>
                  <a:ext uri="{0D108BD9-81ED-4DB2-BD59-A6C34878D82A}">
                    <a16:rowId xmlns="" xmlns:a16="http://schemas.microsoft.com/office/drawing/2014/main" val="236683249"/>
                  </a:ext>
                </a:extLst>
              </a:tr>
              <a:tr h="273050">
                <a:tc>
                  <a:txBody>
                    <a:bodyPr/>
                    <a:lstStyle/>
                    <a:p>
                      <a:r>
                        <a:rPr lang="en-US" sz="1100" dirty="0" smtClean="0"/>
                        <a:t>Subscriber Density</a:t>
                      </a:r>
                      <a:r>
                        <a:rPr lang="en-US" sz="1100" baseline="0" dirty="0" smtClean="0"/>
                        <a:t> &amp; Capacity</a:t>
                      </a:r>
                      <a:endParaRPr lang="en-US" sz="1100" dirty="0"/>
                    </a:p>
                  </a:txBody>
                  <a:tcPr/>
                </a:tc>
                <a:tc>
                  <a:txBody>
                    <a:bodyPr/>
                    <a:lstStyle/>
                    <a:p>
                      <a:r>
                        <a:rPr lang="en-US" sz="1100" dirty="0" smtClean="0"/>
                        <a:t>Worst</a:t>
                      </a:r>
                      <a:r>
                        <a:rPr lang="en-US" sz="1100" baseline="0" dirty="0" smtClean="0"/>
                        <a:t> case (</a:t>
                      </a:r>
                      <a:r>
                        <a:rPr lang="en-US" sz="1100" dirty="0" smtClean="0"/>
                        <a:t>32 ONUs per port, less at larger distances)</a:t>
                      </a:r>
                      <a:endParaRPr lang="en-US" sz="1100" dirty="0"/>
                    </a:p>
                  </a:txBody>
                  <a:tcPr/>
                </a:tc>
                <a:extLst>
                  <a:ext uri="{0D108BD9-81ED-4DB2-BD59-A6C34878D82A}">
                    <a16:rowId xmlns="" xmlns:a16="http://schemas.microsoft.com/office/drawing/2014/main" val="1177376591"/>
                  </a:ext>
                </a:extLst>
              </a:tr>
              <a:tr h="273050">
                <a:tc>
                  <a:txBody>
                    <a:bodyPr/>
                    <a:lstStyle/>
                    <a:p>
                      <a:r>
                        <a:rPr lang="en-US" sz="1100" dirty="0" smtClean="0"/>
                        <a:t>Trunk Fiber Conservation</a:t>
                      </a:r>
                      <a:endParaRPr lang="en-US" sz="1100" dirty="0"/>
                    </a:p>
                  </a:txBody>
                  <a:tcPr/>
                </a:tc>
                <a:tc>
                  <a:txBody>
                    <a:bodyPr/>
                    <a:lstStyle/>
                    <a:p>
                      <a:r>
                        <a:rPr lang="en-US" sz="1100" dirty="0" smtClean="0"/>
                        <a:t>Worst case</a:t>
                      </a:r>
                      <a:endParaRPr lang="en-US" sz="1100" dirty="0"/>
                    </a:p>
                  </a:txBody>
                  <a:tcPr/>
                </a:tc>
                <a:extLst>
                  <a:ext uri="{0D108BD9-81ED-4DB2-BD59-A6C34878D82A}">
                    <a16:rowId xmlns="" xmlns:a16="http://schemas.microsoft.com/office/drawing/2014/main" val="3160680465"/>
                  </a:ext>
                </a:extLst>
              </a:tr>
              <a:tr h="273050">
                <a:tc>
                  <a:txBody>
                    <a:bodyPr/>
                    <a:lstStyle/>
                    <a:p>
                      <a:r>
                        <a:rPr lang="en-US" sz="1100" dirty="0" smtClean="0"/>
                        <a:t>Headend / HUB Space &amp; Power</a:t>
                      </a:r>
                      <a:endParaRPr lang="en-US" sz="1100" dirty="0"/>
                    </a:p>
                  </a:txBody>
                  <a:tcPr/>
                </a:tc>
                <a:tc>
                  <a:txBody>
                    <a:bodyPr/>
                    <a:lstStyle/>
                    <a:p>
                      <a:r>
                        <a:rPr lang="en-US" sz="1100" dirty="0" smtClean="0"/>
                        <a:t>Worst</a:t>
                      </a:r>
                      <a:r>
                        <a:rPr lang="en-US" sz="1100" baseline="0" dirty="0" smtClean="0"/>
                        <a:t> case</a:t>
                      </a:r>
                      <a:endParaRPr lang="en-US" sz="1100" dirty="0"/>
                    </a:p>
                  </a:txBody>
                  <a:tcPr/>
                </a:tc>
                <a:extLst>
                  <a:ext uri="{0D108BD9-81ED-4DB2-BD59-A6C34878D82A}">
                    <a16:rowId xmlns="" xmlns:a16="http://schemas.microsoft.com/office/drawing/2014/main" val="4014858063"/>
                  </a:ext>
                </a:extLst>
              </a:tr>
              <a:tr h="273050">
                <a:tc>
                  <a:txBody>
                    <a:bodyPr/>
                    <a:lstStyle/>
                    <a:p>
                      <a:r>
                        <a:rPr lang="en-US" sz="1100" dirty="0" smtClean="0"/>
                        <a:t>Management &amp; Networking</a:t>
                      </a:r>
                      <a:endParaRPr lang="en-US" sz="1100" dirty="0"/>
                    </a:p>
                  </a:txBody>
                  <a:tcPr/>
                </a:tc>
                <a:tc>
                  <a:txBody>
                    <a:bodyPr/>
                    <a:lstStyle/>
                    <a:p>
                      <a:r>
                        <a:rPr lang="en-US" sz="1100" dirty="0" smtClean="0"/>
                        <a:t>Best</a:t>
                      </a:r>
                      <a:r>
                        <a:rPr lang="en-US" sz="1100" baseline="0" dirty="0" smtClean="0"/>
                        <a:t> case (uniform, centralized)</a:t>
                      </a:r>
                      <a:endParaRPr lang="en-US" sz="1100" dirty="0"/>
                    </a:p>
                  </a:txBody>
                  <a:tcPr/>
                </a:tc>
                <a:extLst>
                  <a:ext uri="{0D108BD9-81ED-4DB2-BD59-A6C34878D82A}">
                    <a16:rowId xmlns="" xmlns:a16="http://schemas.microsoft.com/office/drawing/2014/main" val="2830517589"/>
                  </a:ext>
                </a:extLst>
              </a:tr>
            </a:tbl>
          </a:graphicData>
        </a:graphic>
      </p:graphicFrame>
    </p:spTree>
    <p:extLst>
      <p:ext uri="{BB962C8B-B14F-4D97-AF65-F5344CB8AC3E}">
        <p14:creationId xmlns:p14="http://schemas.microsoft.com/office/powerpoint/2010/main" val="221774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I-PON + Repeater</a:t>
            </a:r>
            <a:endParaRPr lang="en-US" dirty="0"/>
          </a:p>
        </p:txBody>
      </p:sp>
      <p:sp>
        <p:nvSpPr>
          <p:cNvPr id="4" name="Slide Number Placeholder 3"/>
          <p:cNvSpPr>
            <a:spLocks noGrp="1"/>
          </p:cNvSpPr>
          <p:nvPr>
            <p:ph type="sldNum" sz="quarter" idx="13"/>
          </p:nvPr>
        </p:nvSpPr>
        <p:spPr/>
        <p:txBody>
          <a:bodyPr/>
          <a:lstStyle/>
          <a:p>
            <a:pPr>
              <a:defRPr/>
            </a:pPr>
            <a:fld id="{32E003B7-8017-1A4F-A571-6735BC806781}" type="slidenum">
              <a:rPr lang="en-US" smtClean="0">
                <a:solidFill>
                  <a:prstClr val="white">
                    <a:lumMod val="50000"/>
                  </a:prstClr>
                </a:solidFill>
                <a:latin typeface="Times New Roman"/>
              </a:rPr>
              <a:pPr>
                <a:defRPr/>
              </a:pPr>
              <a:t>26</a:t>
            </a:fld>
            <a:endParaRPr lang="en-US" dirty="0">
              <a:solidFill>
                <a:prstClr val="white">
                  <a:lumMod val="50000"/>
                </a:prstClr>
              </a:solidFill>
              <a:latin typeface="Times New Roman"/>
            </a:endParaRPr>
          </a:p>
        </p:txBody>
      </p:sp>
      <p:pic>
        <p:nvPicPr>
          <p:cNvPr id="5" name="Picture 4"/>
          <p:cNvPicPr>
            <a:picLocks noChangeAspect="1"/>
          </p:cNvPicPr>
          <p:nvPr/>
        </p:nvPicPr>
        <p:blipFill>
          <a:blip r:embed="rId2"/>
          <a:stretch>
            <a:fillRect/>
          </a:stretch>
        </p:blipFill>
        <p:spPr>
          <a:xfrm>
            <a:off x="521264" y="914400"/>
            <a:ext cx="7890921" cy="20828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61406950"/>
              </p:ext>
            </p:extLst>
          </p:nvPr>
        </p:nvGraphicFramePr>
        <p:xfrm>
          <a:off x="1346199" y="3149600"/>
          <a:ext cx="6400801" cy="1638426"/>
        </p:xfrm>
        <a:graphic>
          <a:graphicData uri="http://schemas.openxmlformats.org/drawingml/2006/table">
            <a:tbl>
              <a:tblPr firstRow="1" bandRow="1">
                <a:tableStyleId>{5C22544A-7EE6-4342-B048-85BDC9FD1C3A}</a:tableStyleId>
              </a:tblPr>
              <a:tblGrid>
                <a:gridCol w="2532192">
                  <a:extLst>
                    <a:ext uri="{9D8B030D-6E8A-4147-A177-3AD203B41FA5}">
                      <a16:colId xmlns="" xmlns:a16="http://schemas.microsoft.com/office/drawing/2014/main" val="988047362"/>
                    </a:ext>
                  </a:extLst>
                </a:gridCol>
                <a:gridCol w="3868609">
                  <a:extLst>
                    <a:ext uri="{9D8B030D-6E8A-4147-A177-3AD203B41FA5}">
                      <a16:colId xmlns="" xmlns:a16="http://schemas.microsoft.com/office/drawing/2014/main" val="646775741"/>
                    </a:ext>
                  </a:extLst>
                </a:gridCol>
              </a:tblGrid>
              <a:tr h="273071">
                <a:tc>
                  <a:txBody>
                    <a:bodyPr/>
                    <a:lstStyle/>
                    <a:p>
                      <a:r>
                        <a:rPr lang="en-US" sz="1100" dirty="0" smtClean="0"/>
                        <a:t>Challenge</a:t>
                      </a:r>
                      <a:endParaRPr lang="en-US" sz="1100" dirty="0"/>
                    </a:p>
                  </a:txBody>
                  <a:tcPr/>
                </a:tc>
                <a:tc>
                  <a:txBody>
                    <a:bodyPr/>
                    <a:lstStyle/>
                    <a:p>
                      <a:r>
                        <a:rPr lang="en-US" sz="1100" dirty="0" smtClean="0"/>
                        <a:t>Practical</a:t>
                      </a:r>
                      <a:r>
                        <a:rPr lang="en-US" sz="1100" baseline="0" dirty="0" smtClean="0"/>
                        <a:t> Considerations</a:t>
                      </a:r>
                      <a:endParaRPr lang="en-US" sz="1100" dirty="0"/>
                    </a:p>
                  </a:txBody>
                  <a:tcPr/>
                </a:tc>
                <a:extLst>
                  <a:ext uri="{0D108BD9-81ED-4DB2-BD59-A6C34878D82A}">
                    <a16:rowId xmlns="" xmlns:a16="http://schemas.microsoft.com/office/drawing/2014/main" val="1131270704"/>
                  </a:ext>
                </a:extLst>
              </a:tr>
              <a:tr h="273071">
                <a:tc>
                  <a:txBody>
                    <a:bodyPr/>
                    <a:lstStyle/>
                    <a:p>
                      <a:r>
                        <a:rPr lang="en-US" sz="1100" dirty="0" smtClean="0"/>
                        <a:t>Distance</a:t>
                      </a:r>
                      <a:endParaRPr lang="en-US" sz="1100" dirty="0"/>
                    </a:p>
                  </a:txBody>
                  <a:tcPr/>
                </a:tc>
                <a:tc>
                  <a:txBody>
                    <a:bodyPr/>
                    <a:lstStyle/>
                    <a:p>
                      <a:r>
                        <a:rPr lang="en-US" sz="1100" dirty="0" smtClean="0"/>
                        <a:t>Middle case (</a:t>
                      </a:r>
                      <a:r>
                        <a:rPr lang="en-US" sz="1100" baseline="0" dirty="0" smtClean="0"/>
                        <a:t>Long reach DBA penalties are troublesome)</a:t>
                      </a:r>
                      <a:endParaRPr lang="en-US" sz="1100" dirty="0"/>
                    </a:p>
                  </a:txBody>
                  <a:tcPr/>
                </a:tc>
                <a:extLst>
                  <a:ext uri="{0D108BD9-81ED-4DB2-BD59-A6C34878D82A}">
                    <a16:rowId xmlns="" xmlns:a16="http://schemas.microsoft.com/office/drawing/2014/main" val="236683249"/>
                  </a:ext>
                </a:extLst>
              </a:tr>
              <a:tr h="273071">
                <a:tc>
                  <a:txBody>
                    <a:bodyPr/>
                    <a:lstStyle/>
                    <a:p>
                      <a:r>
                        <a:rPr lang="en-US" sz="1100" dirty="0" smtClean="0"/>
                        <a:t>Subscriber Density</a:t>
                      </a:r>
                      <a:r>
                        <a:rPr lang="en-US" sz="1100" baseline="0" dirty="0" smtClean="0"/>
                        <a:t> &amp; Capacity</a:t>
                      </a:r>
                      <a:endParaRPr lang="en-US" sz="1100" dirty="0"/>
                    </a:p>
                  </a:txBody>
                  <a:tcPr/>
                </a:tc>
                <a:tc>
                  <a:txBody>
                    <a:bodyPr/>
                    <a:lstStyle/>
                    <a:p>
                      <a:r>
                        <a:rPr lang="en-US" sz="1100" dirty="0" smtClean="0"/>
                        <a:t>Best</a:t>
                      </a:r>
                      <a:r>
                        <a:rPr lang="en-US" sz="1100" baseline="0" dirty="0" smtClean="0"/>
                        <a:t> case (</a:t>
                      </a:r>
                      <a:r>
                        <a:rPr lang="en-US" sz="1100" dirty="0" smtClean="0"/>
                        <a:t>128 ONUs per port)</a:t>
                      </a:r>
                      <a:endParaRPr lang="en-US" sz="1100" dirty="0"/>
                    </a:p>
                  </a:txBody>
                  <a:tcPr/>
                </a:tc>
                <a:extLst>
                  <a:ext uri="{0D108BD9-81ED-4DB2-BD59-A6C34878D82A}">
                    <a16:rowId xmlns="" xmlns:a16="http://schemas.microsoft.com/office/drawing/2014/main" val="1177376591"/>
                  </a:ext>
                </a:extLst>
              </a:tr>
              <a:tr h="273071">
                <a:tc>
                  <a:txBody>
                    <a:bodyPr/>
                    <a:lstStyle/>
                    <a:p>
                      <a:r>
                        <a:rPr lang="en-US" sz="1100" dirty="0" smtClean="0"/>
                        <a:t>Trunk Fiber Conservation</a:t>
                      </a:r>
                      <a:endParaRPr lang="en-US" sz="1100" dirty="0"/>
                    </a:p>
                  </a:txBody>
                  <a:tcPr/>
                </a:tc>
                <a:tc>
                  <a:txBody>
                    <a:bodyPr/>
                    <a:lstStyle/>
                    <a:p>
                      <a:r>
                        <a:rPr lang="en-US" sz="1100" dirty="0" smtClean="0"/>
                        <a:t>Best case</a:t>
                      </a:r>
                      <a:endParaRPr lang="en-US" sz="1100" dirty="0"/>
                    </a:p>
                  </a:txBody>
                  <a:tcPr/>
                </a:tc>
                <a:extLst>
                  <a:ext uri="{0D108BD9-81ED-4DB2-BD59-A6C34878D82A}">
                    <a16:rowId xmlns="" xmlns:a16="http://schemas.microsoft.com/office/drawing/2014/main" val="3160680465"/>
                  </a:ext>
                </a:extLst>
              </a:tr>
              <a:tr h="273071">
                <a:tc>
                  <a:txBody>
                    <a:bodyPr/>
                    <a:lstStyle/>
                    <a:p>
                      <a:r>
                        <a:rPr lang="en-US" sz="1100" dirty="0" smtClean="0"/>
                        <a:t>Headend / HUB Space &amp; Power</a:t>
                      </a:r>
                      <a:endParaRPr lang="en-US" sz="1100" dirty="0"/>
                    </a:p>
                  </a:txBody>
                  <a:tcPr/>
                </a:tc>
                <a:tc>
                  <a:txBody>
                    <a:bodyPr/>
                    <a:lstStyle/>
                    <a:p>
                      <a:r>
                        <a:rPr lang="en-US" sz="1100" dirty="0" smtClean="0"/>
                        <a:t>Worst</a:t>
                      </a:r>
                      <a:r>
                        <a:rPr lang="en-US" sz="1100" baseline="0" dirty="0" smtClean="0"/>
                        <a:t> case</a:t>
                      </a:r>
                      <a:endParaRPr lang="en-US" sz="1100" dirty="0"/>
                    </a:p>
                  </a:txBody>
                  <a:tcPr/>
                </a:tc>
                <a:extLst>
                  <a:ext uri="{0D108BD9-81ED-4DB2-BD59-A6C34878D82A}">
                    <a16:rowId xmlns="" xmlns:a16="http://schemas.microsoft.com/office/drawing/2014/main" val="4014858063"/>
                  </a:ext>
                </a:extLst>
              </a:tr>
              <a:tr h="273071">
                <a:tc>
                  <a:txBody>
                    <a:bodyPr/>
                    <a:lstStyle/>
                    <a:p>
                      <a:r>
                        <a:rPr lang="en-US" sz="1100" dirty="0" smtClean="0"/>
                        <a:t>Management &amp; Networking</a:t>
                      </a:r>
                      <a:endParaRPr lang="en-US" sz="1100" dirty="0"/>
                    </a:p>
                  </a:txBody>
                  <a:tcPr/>
                </a:tc>
                <a:tc>
                  <a:txBody>
                    <a:bodyPr/>
                    <a:lstStyle/>
                    <a:p>
                      <a:r>
                        <a:rPr lang="en-US" sz="1100" dirty="0" smtClean="0"/>
                        <a:t>Middle</a:t>
                      </a:r>
                      <a:r>
                        <a:rPr lang="en-US" sz="1100" baseline="0" dirty="0" smtClean="0"/>
                        <a:t> case (better if repeater is manageable)</a:t>
                      </a:r>
                      <a:endParaRPr lang="en-US" sz="1100" dirty="0"/>
                    </a:p>
                  </a:txBody>
                  <a:tcPr/>
                </a:tc>
                <a:extLst>
                  <a:ext uri="{0D108BD9-81ED-4DB2-BD59-A6C34878D82A}">
                    <a16:rowId xmlns="" xmlns:a16="http://schemas.microsoft.com/office/drawing/2014/main" val="2830517589"/>
                  </a:ext>
                </a:extLst>
              </a:tr>
            </a:tbl>
          </a:graphicData>
        </a:graphic>
      </p:graphicFrame>
    </p:spTree>
    <p:extLst>
      <p:ext uri="{BB962C8B-B14F-4D97-AF65-F5344CB8AC3E}">
        <p14:creationId xmlns:p14="http://schemas.microsoft.com/office/powerpoint/2010/main" val="20558932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Remote PON (R-PON)</a:t>
            </a:r>
            <a:endParaRPr lang="en-US" dirty="0"/>
          </a:p>
        </p:txBody>
      </p:sp>
      <p:sp>
        <p:nvSpPr>
          <p:cNvPr id="4" name="Slide Number Placeholder 3"/>
          <p:cNvSpPr>
            <a:spLocks noGrp="1"/>
          </p:cNvSpPr>
          <p:nvPr>
            <p:ph type="sldNum" sz="quarter" idx="13"/>
          </p:nvPr>
        </p:nvSpPr>
        <p:spPr/>
        <p:txBody>
          <a:bodyPr/>
          <a:lstStyle/>
          <a:p>
            <a:pPr>
              <a:defRPr/>
            </a:pPr>
            <a:fld id="{32E003B7-8017-1A4F-A571-6735BC806781}" type="slidenum">
              <a:rPr lang="en-US" smtClean="0">
                <a:solidFill>
                  <a:prstClr val="white">
                    <a:lumMod val="50000"/>
                  </a:prstClr>
                </a:solidFill>
                <a:latin typeface="Times New Roman"/>
              </a:rPr>
              <a:pPr>
                <a:defRPr/>
              </a:pPr>
              <a:t>27</a:t>
            </a:fld>
            <a:endParaRPr lang="en-US" dirty="0">
              <a:solidFill>
                <a:prstClr val="white">
                  <a:lumMod val="50000"/>
                </a:prstClr>
              </a:solidFill>
              <a:latin typeface="Times New Roman"/>
            </a:endParaRPr>
          </a:p>
        </p:txBody>
      </p:sp>
      <p:pic>
        <p:nvPicPr>
          <p:cNvPr id="5" name="Picture 4"/>
          <p:cNvPicPr>
            <a:picLocks noChangeAspect="1"/>
          </p:cNvPicPr>
          <p:nvPr/>
        </p:nvPicPr>
        <p:blipFill>
          <a:blip r:embed="rId2"/>
          <a:stretch>
            <a:fillRect/>
          </a:stretch>
        </p:blipFill>
        <p:spPr>
          <a:xfrm>
            <a:off x="453665" y="914400"/>
            <a:ext cx="8424827" cy="19431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695789119"/>
              </p:ext>
            </p:extLst>
          </p:nvPr>
        </p:nvGraphicFramePr>
        <p:xfrm>
          <a:off x="1549399" y="2992726"/>
          <a:ext cx="6397163" cy="1764820"/>
        </p:xfrm>
        <a:graphic>
          <a:graphicData uri="http://schemas.openxmlformats.org/drawingml/2006/table">
            <a:tbl>
              <a:tblPr firstRow="1" bandRow="1">
                <a:tableStyleId>{5C22544A-7EE6-4342-B048-85BDC9FD1C3A}</a:tableStyleId>
              </a:tblPr>
              <a:tblGrid>
                <a:gridCol w="2530753">
                  <a:extLst>
                    <a:ext uri="{9D8B030D-6E8A-4147-A177-3AD203B41FA5}">
                      <a16:colId xmlns="" xmlns:a16="http://schemas.microsoft.com/office/drawing/2014/main" val="988047362"/>
                    </a:ext>
                  </a:extLst>
                </a:gridCol>
                <a:gridCol w="3866410">
                  <a:extLst>
                    <a:ext uri="{9D8B030D-6E8A-4147-A177-3AD203B41FA5}">
                      <a16:colId xmlns="" xmlns:a16="http://schemas.microsoft.com/office/drawing/2014/main" val="646775741"/>
                    </a:ext>
                  </a:extLst>
                </a:gridCol>
              </a:tblGrid>
              <a:tr h="267620">
                <a:tc>
                  <a:txBody>
                    <a:bodyPr/>
                    <a:lstStyle/>
                    <a:p>
                      <a:r>
                        <a:rPr lang="en-US" sz="1100" dirty="0" smtClean="0"/>
                        <a:t>Challenge</a:t>
                      </a:r>
                      <a:endParaRPr lang="en-US" sz="1100" dirty="0"/>
                    </a:p>
                  </a:txBody>
                  <a:tcPr/>
                </a:tc>
                <a:tc>
                  <a:txBody>
                    <a:bodyPr/>
                    <a:lstStyle/>
                    <a:p>
                      <a:r>
                        <a:rPr lang="en-US" sz="1100" dirty="0" smtClean="0"/>
                        <a:t>Practical</a:t>
                      </a:r>
                      <a:r>
                        <a:rPr lang="en-US" sz="1100" baseline="0" dirty="0" smtClean="0"/>
                        <a:t> Considerations</a:t>
                      </a:r>
                      <a:endParaRPr lang="en-US" sz="1100" dirty="0"/>
                    </a:p>
                  </a:txBody>
                  <a:tcPr/>
                </a:tc>
                <a:extLst>
                  <a:ext uri="{0D108BD9-81ED-4DB2-BD59-A6C34878D82A}">
                    <a16:rowId xmlns="" xmlns:a16="http://schemas.microsoft.com/office/drawing/2014/main" val="1131270704"/>
                  </a:ext>
                </a:extLst>
              </a:tr>
              <a:tr h="267620">
                <a:tc>
                  <a:txBody>
                    <a:bodyPr/>
                    <a:lstStyle/>
                    <a:p>
                      <a:r>
                        <a:rPr lang="en-US" sz="1100" dirty="0" smtClean="0"/>
                        <a:t>Distance</a:t>
                      </a:r>
                      <a:endParaRPr lang="en-US" sz="1100" dirty="0"/>
                    </a:p>
                  </a:txBody>
                  <a:tcPr/>
                </a:tc>
                <a:tc>
                  <a:txBody>
                    <a:bodyPr/>
                    <a:lstStyle/>
                    <a:p>
                      <a:r>
                        <a:rPr lang="en-US" sz="1100" dirty="0" smtClean="0"/>
                        <a:t>Best case</a:t>
                      </a:r>
                      <a:endParaRPr lang="en-US" sz="1100" dirty="0"/>
                    </a:p>
                  </a:txBody>
                  <a:tcPr/>
                </a:tc>
                <a:extLst>
                  <a:ext uri="{0D108BD9-81ED-4DB2-BD59-A6C34878D82A}">
                    <a16:rowId xmlns="" xmlns:a16="http://schemas.microsoft.com/office/drawing/2014/main" val="236683249"/>
                  </a:ext>
                </a:extLst>
              </a:tr>
              <a:tr h="267620">
                <a:tc>
                  <a:txBody>
                    <a:bodyPr/>
                    <a:lstStyle/>
                    <a:p>
                      <a:r>
                        <a:rPr lang="en-US" sz="1100" dirty="0" smtClean="0"/>
                        <a:t>Subscriber Density</a:t>
                      </a:r>
                      <a:r>
                        <a:rPr lang="en-US" sz="1100" baseline="0" dirty="0" smtClean="0"/>
                        <a:t> &amp; Capacity</a:t>
                      </a:r>
                      <a:endParaRPr lang="en-US" sz="1100" dirty="0"/>
                    </a:p>
                  </a:txBody>
                  <a:tcPr/>
                </a:tc>
                <a:tc>
                  <a:txBody>
                    <a:bodyPr/>
                    <a:lstStyle/>
                    <a:p>
                      <a:r>
                        <a:rPr lang="en-US" sz="1100" dirty="0" smtClean="0"/>
                        <a:t>Best</a:t>
                      </a:r>
                      <a:r>
                        <a:rPr lang="en-US" sz="1100" baseline="0" dirty="0" smtClean="0"/>
                        <a:t> case (</a:t>
                      </a:r>
                      <a:r>
                        <a:rPr lang="en-US" sz="1100" dirty="0" smtClean="0"/>
                        <a:t>128 ONUs per port)</a:t>
                      </a:r>
                      <a:endParaRPr lang="en-US" sz="1100" dirty="0"/>
                    </a:p>
                  </a:txBody>
                  <a:tcPr/>
                </a:tc>
                <a:extLst>
                  <a:ext uri="{0D108BD9-81ED-4DB2-BD59-A6C34878D82A}">
                    <a16:rowId xmlns="" xmlns:a16="http://schemas.microsoft.com/office/drawing/2014/main" val="1177376591"/>
                  </a:ext>
                </a:extLst>
              </a:tr>
              <a:tr h="267620">
                <a:tc>
                  <a:txBody>
                    <a:bodyPr/>
                    <a:lstStyle/>
                    <a:p>
                      <a:r>
                        <a:rPr lang="en-US" sz="1100" dirty="0" smtClean="0"/>
                        <a:t>Trunk Fiber Conservation</a:t>
                      </a:r>
                      <a:endParaRPr lang="en-US" sz="1100" dirty="0"/>
                    </a:p>
                  </a:txBody>
                  <a:tcPr/>
                </a:tc>
                <a:tc>
                  <a:txBody>
                    <a:bodyPr/>
                    <a:lstStyle/>
                    <a:p>
                      <a:r>
                        <a:rPr lang="en-US" sz="1100" dirty="0" smtClean="0"/>
                        <a:t>Best case</a:t>
                      </a:r>
                      <a:endParaRPr lang="en-US" sz="1100" dirty="0"/>
                    </a:p>
                  </a:txBody>
                  <a:tcPr/>
                </a:tc>
                <a:extLst>
                  <a:ext uri="{0D108BD9-81ED-4DB2-BD59-A6C34878D82A}">
                    <a16:rowId xmlns="" xmlns:a16="http://schemas.microsoft.com/office/drawing/2014/main" val="3160680465"/>
                  </a:ext>
                </a:extLst>
              </a:tr>
              <a:tr h="307946">
                <a:tc>
                  <a:txBody>
                    <a:bodyPr/>
                    <a:lstStyle/>
                    <a:p>
                      <a:r>
                        <a:rPr lang="en-US" sz="1100" dirty="0" smtClean="0"/>
                        <a:t>Headend / HUB Space &amp; Power</a:t>
                      </a:r>
                      <a:endParaRPr lang="en-US" sz="1100" dirty="0"/>
                    </a:p>
                  </a:txBody>
                  <a:tcPr/>
                </a:tc>
                <a:tc>
                  <a:txBody>
                    <a:bodyPr/>
                    <a:lstStyle/>
                    <a:p>
                      <a:r>
                        <a:rPr lang="en-US" sz="1100" dirty="0" smtClean="0"/>
                        <a:t>Middle</a:t>
                      </a:r>
                      <a:r>
                        <a:rPr lang="en-US" sz="1100" baseline="0" dirty="0" smtClean="0"/>
                        <a:t> case (additional Ethernet aggregation ports required)</a:t>
                      </a:r>
                      <a:endParaRPr lang="en-US" sz="1100" dirty="0"/>
                    </a:p>
                  </a:txBody>
                  <a:tcPr/>
                </a:tc>
                <a:extLst>
                  <a:ext uri="{0D108BD9-81ED-4DB2-BD59-A6C34878D82A}">
                    <a16:rowId xmlns="" xmlns:a16="http://schemas.microsoft.com/office/drawing/2014/main" val="4014858063"/>
                  </a:ext>
                </a:extLst>
              </a:tr>
              <a:tr h="267620">
                <a:tc>
                  <a:txBody>
                    <a:bodyPr/>
                    <a:lstStyle/>
                    <a:p>
                      <a:r>
                        <a:rPr lang="en-US" sz="1100" dirty="0" smtClean="0"/>
                        <a:t>Management &amp; Networking</a:t>
                      </a:r>
                      <a:endParaRPr lang="en-US" sz="1100" dirty="0"/>
                    </a:p>
                  </a:txBody>
                  <a:tcPr/>
                </a:tc>
                <a:tc>
                  <a:txBody>
                    <a:bodyPr/>
                    <a:lstStyle/>
                    <a:p>
                      <a:r>
                        <a:rPr lang="en-US" sz="1100" dirty="0" smtClean="0"/>
                        <a:t>Worst</a:t>
                      </a:r>
                      <a:r>
                        <a:rPr lang="en-US" sz="1100" baseline="0" dirty="0" smtClean="0"/>
                        <a:t> case (many R-OLTs to network and manage)</a:t>
                      </a:r>
                      <a:endParaRPr lang="en-US" sz="1100" dirty="0"/>
                    </a:p>
                  </a:txBody>
                  <a:tcPr/>
                </a:tc>
                <a:extLst>
                  <a:ext uri="{0D108BD9-81ED-4DB2-BD59-A6C34878D82A}">
                    <a16:rowId xmlns="" xmlns:a16="http://schemas.microsoft.com/office/drawing/2014/main" val="2830517589"/>
                  </a:ext>
                </a:extLst>
              </a:tr>
            </a:tbl>
          </a:graphicData>
        </a:graphic>
      </p:graphicFrame>
    </p:spTree>
    <p:extLst>
      <p:ext uri="{BB962C8B-B14F-4D97-AF65-F5344CB8AC3E}">
        <p14:creationId xmlns:p14="http://schemas.microsoft.com/office/powerpoint/2010/main" val="33230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30201"/>
            <a:ext cx="1790700" cy="1023938"/>
          </a:xfrm>
        </p:spPr>
        <p:txBody>
          <a:bodyPr anchor="t">
            <a:normAutofit fontScale="90000"/>
          </a:bodyPr>
          <a:lstStyle/>
          <a:p>
            <a:r>
              <a:rPr lang="en-US" dirty="0" smtClean="0"/>
              <a:t>SDN PON</a:t>
            </a:r>
            <a:br>
              <a:rPr lang="en-US" dirty="0" smtClean="0"/>
            </a:br>
            <a:r>
              <a:rPr lang="en-US" dirty="0" smtClean="0"/>
              <a:t>(S-PON)</a:t>
            </a:r>
            <a:endParaRPr lang="en-US" dirty="0"/>
          </a:p>
        </p:txBody>
      </p:sp>
      <p:sp>
        <p:nvSpPr>
          <p:cNvPr id="4" name="Slide Number Placeholder 3"/>
          <p:cNvSpPr>
            <a:spLocks noGrp="1"/>
          </p:cNvSpPr>
          <p:nvPr>
            <p:ph type="sldNum" sz="quarter" idx="13"/>
          </p:nvPr>
        </p:nvSpPr>
        <p:spPr/>
        <p:txBody>
          <a:bodyPr/>
          <a:lstStyle/>
          <a:p>
            <a:pPr>
              <a:defRPr/>
            </a:pPr>
            <a:fld id="{32E003B7-8017-1A4F-A571-6735BC806781}" type="slidenum">
              <a:rPr lang="en-US" smtClean="0">
                <a:solidFill>
                  <a:prstClr val="white">
                    <a:lumMod val="50000"/>
                  </a:prstClr>
                </a:solidFill>
                <a:latin typeface="Times New Roman"/>
              </a:rPr>
              <a:pPr>
                <a:defRPr/>
              </a:pPr>
              <a:t>28</a:t>
            </a:fld>
            <a:endParaRPr lang="en-US" dirty="0">
              <a:solidFill>
                <a:prstClr val="white">
                  <a:lumMod val="50000"/>
                </a:prstClr>
              </a:solidFill>
              <a:latin typeface="Times New Roman"/>
            </a:endParaRPr>
          </a:p>
        </p:txBody>
      </p:sp>
      <p:pic>
        <p:nvPicPr>
          <p:cNvPr id="5" name="Picture 4"/>
          <p:cNvPicPr>
            <a:picLocks noChangeAspect="1"/>
          </p:cNvPicPr>
          <p:nvPr/>
        </p:nvPicPr>
        <p:blipFill>
          <a:blip r:embed="rId2"/>
          <a:stretch>
            <a:fillRect/>
          </a:stretch>
        </p:blipFill>
        <p:spPr>
          <a:xfrm>
            <a:off x="2093030" y="172987"/>
            <a:ext cx="5984170" cy="264932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061807019"/>
              </p:ext>
            </p:extLst>
          </p:nvPr>
        </p:nvGraphicFramePr>
        <p:xfrm>
          <a:off x="1460039" y="2959099"/>
          <a:ext cx="6388561" cy="2057400"/>
        </p:xfrm>
        <a:graphic>
          <a:graphicData uri="http://schemas.openxmlformats.org/drawingml/2006/table">
            <a:tbl>
              <a:tblPr firstRow="1" bandRow="1">
                <a:tableStyleId>{5C22544A-7EE6-4342-B048-85BDC9FD1C3A}</a:tableStyleId>
              </a:tblPr>
              <a:tblGrid>
                <a:gridCol w="2527350">
                  <a:extLst>
                    <a:ext uri="{9D8B030D-6E8A-4147-A177-3AD203B41FA5}">
                      <a16:colId xmlns="" xmlns:a16="http://schemas.microsoft.com/office/drawing/2014/main" val="988047362"/>
                    </a:ext>
                  </a:extLst>
                </a:gridCol>
                <a:gridCol w="3861211">
                  <a:extLst>
                    <a:ext uri="{9D8B030D-6E8A-4147-A177-3AD203B41FA5}">
                      <a16:colId xmlns="" xmlns:a16="http://schemas.microsoft.com/office/drawing/2014/main" val="646775741"/>
                    </a:ext>
                  </a:extLst>
                </a:gridCol>
              </a:tblGrid>
              <a:tr h="219777">
                <a:tc>
                  <a:txBody>
                    <a:bodyPr/>
                    <a:lstStyle/>
                    <a:p>
                      <a:r>
                        <a:rPr lang="en-US" sz="1100" dirty="0" smtClean="0"/>
                        <a:t>Challenge</a:t>
                      </a:r>
                      <a:endParaRPr lang="en-US" sz="1100" dirty="0"/>
                    </a:p>
                  </a:txBody>
                  <a:tcPr/>
                </a:tc>
                <a:tc>
                  <a:txBody>
                    <a:bodyPr/>
                    <a:lstStyle/>
                    <a:p>
                      <a:r>
                        <a:rPr lang="en-US" sz="1100" dirty="0" smtClean="0"/>
                        <a:t>Practical</a:t>
                      </a:r>
                      <a:r>
                        <a:rPr lang="en-US" sz="1100" baseline="0" dirty="0" smtClean="0"/>
                        <a:t> Considerations</a:t>
                      </a:r>
                      <a:endParaRPr lang="en-US" sz="1100" dirty="0"/>
                    </a:p>
                  </a:txBody>
                  <a:tcPr/>
                </a:tc>
                <a:extLst>
                  <a:ext uri="{0D108BD9-81ED-4DB2-BD59-A6C34878D82A}">
                    <a16:rowId xmlns="" xmlns:a16="http://schemas.microsoft.com/office/drawing/2014/main" val="1131270704"/>
                  </a:ext>
                </a:extLst>
              </a:tr>
              <a:tr h="219777">
                <a:tc>
                  <a:txBody>
                    <a:bodyPr/>
                    <a:lstStyle/>
                    <a:p>
                      <a:r>
                        <a:rPr lang="en-US" sz="1100" dirty="0" smtClean="0"/>
                        <a:t>Distance</a:t>
                      </a:r>
                      <a:endParaRPr lang="en-US" sz="1100" dirty="0"/>
                    </a:p>
                  </a:txBody>
                  <a:tcPr/>
                </a:tc>
                <a:tc>
                  <a:txBody>
                    <a:bodyPr/>
                    <a:lstStyle/>
                    <a:p>
                      <a:r>
                        <a:rPr lang="en-US" sz="1100" dirty="0" smtClean="0"/>
                        <a:t>Best case</a:t>
                      </a:r>
                      <a:endParaRPr lang="en-US" sz="1100" dirty="0"/>
                    </a:p>
                  </a:txBody>
                  <a:tcPr/>
                </a:tc>
                <a:extLst>
                  <a:ext uri="{0D108BD9-81ED-4DB2-BD59-A6C34878D82A}">
                    <a16:rowId xmlns="" xmlns:a16="http://schemas.microsoft.com/office/drawing/2014/main" val="236683249"/>
                  </a:ext>
                </a:extLst>
              </a:tr>
              <a:tr h="219777">
                <a:tc>
                  <a:txBody>
                    <a:bodyPr/>
                    <a:lstStyle/>
                    <a:p>
                      <a:r>
                        <a:rPr lang="en-US" sz="1100" dirty="0" smtClean="0"/>
                        <a:t>Subscriber Density</a:t>
                      </a:r>
                      <a:r>
                        <a:rPr lang="en-US" sz="1100" baseline="0" dirty="0" smtClean="0"/>
                        <a:t> &amp; Capacity</a:t>
                      </a:r>
                      <a:endParaRPr lang="en-US" sz="1100" dirty="0"/>
                    </a:p>
                  </a:txBody>
                  <a:tcPr/>
                </a:tc>
                <a:tc>
                  <a:txBody>
                    <a:bodyPr/>
                    <a:lstStyle/>
                    <a:p>
                      <a:r>
                        <a:rPr lang="en-US" sz="1100" dirty="0" smtClean="0"/>
                        <a:t>Best</a:t>
                      </a:r>
                      <a:r>
                        <a:rPr lang="en-US" sz="1100" baseline="0" dirty="0" smtClean="0"/>
                        <a:t> case (</a:t>
                      </a:r>
                      <a:r>
                        <a:rPr lang="en-US" sz="1100" dirty="0" smtClean="0"/>
                        <a:t>128 ONUs per port)</a:t>
                      </a:r>
                      <a:endParaRPr lang="en-US" sz="1100" dirty="0"/>
                    </a:p>
                  </a:txBody>
                  <a:tcPr/>
                </a:tc>
                <a:extLst>
                  <a:ext uri="{0D108BD9-81ED-4DB2-BD59-A6C34878D82A}">
                    <a16:rowId xmlns="" xmlns:a16="http://schemas.microsoft.com/office/drawing/2014/main" val="1177376591"/>
                  </a:ext>
                </a:extLst>
              </a:tr>
              <a:tr h="219777">
                <a:tc>
                  <a:txBody>
                    <a:bodyPr/>
                    <a:lstStyle/>
                    <a:p>
                      <a:r>
                        <a:rPr lang="en-US" sz="1100" dirty="0" smtClean="0"/>
                        <a:t>Trunk Fiber Conservation</a:t>
                      </a:r>
                      <a:endParaRPr lang="en-US" sz="1100" dirty="0"/>
                    </a:p>
                  </a:txBody>
                  <a:tcPr/>
                </a:tc>
                <a:tc>
                  <a:txBody>
                    <a:bodyPr/>
                    <a:lstStyle/>
                    <a:p>
                      <a:r>
                        <a:rPr lang="en-US" sz="1100" dirty="0" smtClean="0"/>
                        <a:t>Best case</a:t>
                      </a:r>
                      <a:endParaRPr lang="en-US" sz="1100" dirty="0"/>
                    </a:p>
                  </a:txBody>
                  <a:tcPr/>
                </a:tc>
                <a:extLst>
                  <a:ext uri="{0D108BD9-81ED-4DB2-BD59-A6C34878D82A}">
                    <a16:rowId xmlns="" xmlns:a16="http://schemas.microsoft.com/office/drawing/2014/main" val="3160680465"/>
                  </a:ext>
                </a:extLst>
              </a:tr>
              <a:tr h="219777">
                <a:tc>
                  <a:txBody>
                    <a:bodyPr/>
                    <a:lstStyle/>
                    <a:p>
                      <a:r>
                        <a:rPr lang="en-US" sz="1100" dirty="0" smtClean="0"/>
                        <a:t>Headend / HUB Space &amp; Power</a:t>
                      </a:r>
                      <a:endParaRPr lang="en-US" sz="1100" dirty="0"/>
                    </a:p>
                  </a:txBody>
                  <a:tcPr/>
                </a:tc>
                <a:tc>
                  <a:txBody>
                    <a:bodyPr/>
                    <a:lstStyle/>
                    <a:p>
                      <a:r>
                        <a:rPr lang="en-US" sz="1100" dirty="0" smtClean="0"/>
                        <a:t>Best</a:t>
                      </a:r>
                      <a:r>
                        <a:rPr lang="en-US" sz="1100" baseline="0" dirty="0" smtClean="0"/>
                        <a:t> case (assuming shared spine/leaf switches)</a:t>
                      </a:r>
                      <a:endParaRPr lang="en-US" sz="1100" dirty="0"/>
                    </a:p>
                  </a:txBody>
                  <a:tcPr/>
                </a:tc>
                <a:extLst>
                  <a:ext uri="{0D108BD9-81ED-4DB2-BD59-A6C34878D82A}">
                    <a16:rowId xmlns="" xmlns:a16="http://schemas.microsoft.com/office/drawing/2014/main" val="4014858063"/>
                  </a:ext>
                </a:extLst>
              </a:tr>
              <a:tr h="541917">
                <a:tc>
                  <a:txBody>
                    <a:bodyPr/>
                    <a:lstStyle/>
                    <a:p>
                      <a:r>
                        <a:rPr lang="en-US" sz="1100" dirty="0" smtClean="0"/>
                        <a:t>Management &amp; Networking</a:t>
                      </a:r>
                      <a:endParaRPr lang="en-US" sz="1100" dirty="0"/>
                    </a:p>
                  </a:txBody>
                  <a:tcPr/>
                </a:tc>
                <a:tc>
                  <a:txBody>
                    <a:bodyPr/>
                    <a:lstStyle/>
                    <a:p>
                      <a:r>
                        <a:rPr lang="en-US" sz="1100" dirty="0" smtClean="0"/>
                        <a:t>Unclear (</a:t>
                      </a:r>
                      <a:r>
                        <a:rPr lang="en-US" sz="1100" i="1" dirty="0" smtClean="0"/>
                        <a:t>can be best case if done</a:t>
                      </a:r>
                      <a:r>
                        <a:rPr lang="en-US" sz="1100" i="1" baseline="0" dirty="0" smtClean="0"/>
                        <a:t> well or worst case if not</a:t>
                      </a:r>
                      <a:r>
                        <a:rPr lang="en-US" sz="1100" i="0" baseline="0" dirty="0" smtClean="0"/>
                        <a:t>)</a:t>
                      </a:r>
                      <a:endParaRPr lang="en-US" sz="1100" i="0" u="sng" baseline="0" dirty="0" smtClean="0"/>
                    </a:p>
                    <a:p>
                      <a:r>
                        <a:rPr lang="en-US" sz="1100" i="0" u="none" baseline="0" dirty="0" smtClean="0"/>
                        <a:t>At Comcast, this is more than the </a:t>
                      </a:r>
                      <a:r>
                        <a:rPr lang="en-US" sz="1100" i="0" u="none" baseline="0" dirty="0" err="1" smtClean="0"/>
                        <a:t>vDPoE</a:t>
                      </a:r>
                      <a:r>
                        <a:rPr lang="en-US" sz="1100" i="0" u="none" baseline="0" dirty="0" smtClean="0"/>
                        <a:t> Controller, it’s how they plan to do everything. Our solution MUST make it as simple and valuable as possible.</a:t>
                      </a:r>
                    </a:p>
                  </a:txBody>
                  <a:tcPr/>
                </a:tc>
                <a:extLst>
                  <a:ext uri="{0D108BD9-81ED-4DB2-BD59-A6C34878D82A}">
                    <a16:rowId xmlns="" xmlns:a16="http://schemas.microsoft.com/office/drawing/2014/main" val="2830517589"/>
                  </a:ext>
                </a:extLst>
              </a:tr>
            </a:tbl>
          </a:graphicData>
        </a:graphic>
      </p:graphicFrame>
    </p:spTree>
    <p:extLst>
      <p:ext uri="{BB962C8B-B14F-4D97-AF65-F5344CB8AC3E}">
        <p14:creationId xmlns:p14="http://schemas.microsoft.com/office/powerpoint/2010/main" val="3836186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1221303" y="1684340"/>
            <a:ext cx="6707187" cy="2099384"/>
          </a:xfrm>
        </p:spPr>
        <p:txBody>
          <a:bodyPr anchor="ctr"/>
          <a:lstStyle/>
          <a:p>
            <a:r>
              <a:rPr lang="en-US" sz="3200" i="0" dirty="0" err="1" smtClean="0"/>
              <a:t>RF</a:t>
            </a:r>
            <a:r>
              <a:rPr lang="en-US" sz="3200" i="0" cap="none" dirty="0" err="1" smtClean="0"/>
              <a:t>o</a:t>
            </a:r>
            <a:r>
              <a:rPr lang="en-US" sz="3200" i="0" dirty="0" err="1" smtClean="0"/>
              <a:t>G</a:t>
            </a:r>
            <a:r>
              <a:rPr lang="en-US" sz="3200" i="0" dirty="0" smtClean="0"/>
              <a:t>: R</a:t>
            </a:r>
            <a:r>
              <a:rPr lang="en-US" sz="3200" i="0" cap="none" dirty="0" smtClean="0"/>
              <a:t>adio</a:t>
            </a:r>
            <a:r>
              <a:rPr lang="en-US" sz="3200" i="0" dirty="0" smtClean="0"/>
              <a:t> F</a:t>
            </a:r>
            <a:r>
              <a:rPr lang="en-US" sz="3200" i="0" cap="none" dirty="0" smtClean="0"/>
              <a:t>requency</a:t>
            </a:r>
            <a:r>
              <a:rPr lang="en-US" sz="3200" i="0" dirty="0" smtClean="0"/>
              <a:t> </a:t>
            </a:r>
            <a:r>
              <a:rPr lang="en-US" sz="3200" i="0" cap="none" dirty="0" smtClean="0"/>
              <a:t>over</a:t>
            </a:r>
            <a:r>
              <a:rPr lang="en-US" sz="3200" i="0" dirty="0" smtClean="0"/>
              <a:t> </a:t>
            </a:r>
            <a:r>
              <a:rPr lang="en-US" sz="3200" i="0" cap="none" dirty="0" smtClean="0"/>
              <a:t>glass</a:t>
            </a:r>
            <a:endParaRPr lang="en-US" sz="3200" i="0" cap="none" dirty="0"/>
          </a:p>
        </p:txBody>
      </p:sp>
    </p:spTree>
    <p:extLst>
      <p:ext uri="{BB962C8B-B14F-4D97-AF65-F5344CB8AC3E}">
        <p14:creationId xmlns:p14="http://schemas.microsoft.com/office/powerpoint/2010/main" val="112379189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1028701" y="2069139"/>
            <a:ext cx="7191251" cy="1220787"/>
          </a:xfrm>
        </p:spPr>
        <p:txBody>
          <a:bodyPr anchor="ctr"/>
          <a:lstStyle/>
          <a:p>
            <a:r>
              <a:rPr lang="en-US" sz="3200" i="0" dirty="0" smtClean="0"/>
              <a:t>Level set: The existing HFC Plant</a:t>
            </a:r>
            <a:endParaRPr lang="en-US" sz="3200" i="0" dirty="0"/>
          </a:p>
        </p:txBody>
      </p:sp>
    </p:spTree>
    <p:extLst>
      <p:ext uri="{BB962C8B-B14F-4D97-AF65-F5344CB8AC3E}">
        <p14:creationId xmlns:p14="http://schemas.microsoft.com/office/powerpoint/2010/main" val="292820641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9"/>
          <p:cNvSpPr>
            <a:spLocks noGrp="1" noChangeArrowheads="1"/>
          </p:cNvSpPr>
          <p:nvPr>
            <p:ph type="title"/>
          </p:nvPr>
        </p:nvSpPr>
        <p:spPr>
          <a:xfrm>
            <a:off x="337313" y="284039"/>
            <a:ext cx="7235465" cy="400050"/>
          </a:xfrm>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34290" bIns="34290">
            <a:normAutofit fontScale="90000"/>
          </a:body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dirty="0" err="1" smtClean="0">
                <a:latin typeface="Tahoma" panose="020B0604030504040204" pitchFamily="34" charset="0"/>
                <a:ea typeface="Tahoma" panose="020B0604030504040204" pitchFamily="34" charset="0"/>
                <a:cs typeface="Tahoma" panose="020B0604030504040204" pitchFamily="34" charset="0"/>
              </a:rPr>
              <a:t>RFoG</a:t>
            </a:r>
            <a:r>
              <a:rPr lang="en-US" altLang="en-US" dirty="0" smtClean="0">
                <a:latin typeface="Tahoma" panose="020B0604030504040204" pitchFamily="34" charset="0"/>
                <a:ea typeface="Tahoma" panose="020B0604030504040204" pitchFamily="34" charset="0"/>
                <a:cs typeface="Tahoma" panose="020B0604030504040204" pitchFamily="34" charset="0"/>
              </a:rPr>
              <a:t> Network Benefits &amp; Considerations</a:t>
            </a:r>
          </a:p>
        </p:txBody>
      </p:sp>
      <p:sp>
        <p:nvSpPr>
          <p:cNvPr id="167" name="Content Placeholder 2"/>
          <p:cNvSpPr txBox="1">
            <a:spLocks/>
          </p:cNvSpPr>
          <p:nvPr/>
        </p:nvSpPr>
        <p:spPr>
          <a:xfrm>
            <a:off x="337313" y="1265333"/>
            <a:ext cx="7886700" cy="1644693"/>
          </a:xfrm>
          <a:prstGeom prst="rect">
            <a:avLst/>
          </a:prstGeom>
        </p:spPr>
        <p:txBody>
          <a:bodyPr lIns="68580" tIns="34290" rIns="68580" bIns="3429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rgbClr val="262626"/>
                </a:solidFill>
              </a:rPr>
              <a:t>Fiber is run all the way to the premise thus creating a “future proof” outside plant.</a:t>
            </a:r>
          </a:p>
          <a:p>
            <a:r>
              <a:rPr lang="en-US" sz="1500" dirty="0">
                <a:solidFill>
                  <a:srgbClr val="262626"/>
                </a:solidFill>
              </a:rPr>
              <a:t>Improved signal quality allows better utilization and higher data rates.</a:t>
            </a:r>
          </a:p>
          <a:p>
            <a:r>
              <a:rPr lang="en-US" sz="1500" dirty="0">
                <a:solidFill>
                  <a:srgbClr val="262626"/>
                </a:solidFill>
              </a:rPr>
              <a:t>Ingress and RF issues are largely isolated to customer premise.</a:t>
            </a:r>
          </a:p>
          <a:p>
            <a:r>
              <a:rPr lang="en-US" sz="1500" dirty="0">
                <a:solidFill>
                  <a:srgbClr val="262626"/>
                </a:solidFill>
              </a:rPr>
              <a:t>Technical expertise of headend &amp; premise installations and technology is leveraged (no re-training).</a:t>
            </a:r>
          </a:p>
          <a:p>
            <a:r>
              <a:rPr lang="en-US" sz="1500" dirty="0">
                <a:solidFill>
                  <a:srgbClr val="262626"/>
                </a:solidFill>
              </a:rPr>
              <a:t>Optical Beat Interference may impact upstream signals in an </a:t>
            </a:r>
            <a:r>
              <a:rPr lang="en-US" sz="1500" dirty="0" err="1">
                <a:solidFill>
                  <a:srgbClr val="262626"/>
                </a:solidFill>
              </a:rPr>
              <a:t>RFoG</a:t>
            </a:r>
            <a:r>
              <a:rPr lang="en-US" sz="1500" dirty="0">
                <a:solidFill>
                  <a:srgbClr val="262626"/>
                </a:solidFill>
              </a:rPr>
              <a:t> deployment.</a:t>
            </a:r>
          </a:p>
        </p:txBody>
      </p:sp>
      <p:sp>
        <p:nvSpPr>
          <p:cNvPr id="88" name="Text Box 47"/>
          <p:cNvSpPr txBox="1">
            <a:spLocks noChangeArrowheads="1"/>
          </p:cNvSpPr>
          <p:nvPr/>
        </p:nvSpPr>
        <p:spPr bwMode="auto">
          <a:xfrm>
            <a:off x="6616240" y="4558437"/>
            <a:ext cx="665537" cy="280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defTabSz="685800" eaLnBrk="1" hangingPunct="1">
              <a:lnSpc>
                <a:spcPct val="115000"/>
              </a:lnSpc>
              <a:spcBef>
                <a:spcPct val="0"/>
              </a:spcBef>
              <a:spcAft>
                <a:spcPts val="750"/>
              </a:spcAft>
              <a:buSzPct val="125000"/>
            </a:pPr>
            <a:r>
              <a:rPr lang="en-US" altLang="en-US" sz="1200" b="1" dirty="0">
                <a:latin typeface="Arial Unicode MS" pitchFamily="34" charset="-128"/>
              </a:rPr>
              <a:t>Drops</a:t>
            </a:r>
          </a:p>
        </p:txBody>
      </p:sp>
      <p:cxnSp>
        <p:nvCxnSpPr>
          <p:cNvPr id="90" name="Straight Arrow Connector 89"/>
          <p:cNvCxnSpPr>
            <a:stCxn id="88" idx="0"/>
          </p:cNvCxnSpPr>
          <p:nvPr/>
        </p:nvCxnSpPr>
        <p:spPr>
          <a:xfrm flipH="1" flipV="1">
            <a:off x="6578195" y="3944411"/>
            <a:ext cx="370814" cy="614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8" idx="0"/>
          </p:cNvCxnSpPr>
          <p:nvPr/>
        </p:nvCxnSpPr>
        <p:spPr>
          <a:xfrm flipV="1">
            <a:off x="6949009" y="4452530"/>
            <a:ext cx="332768" cy="1059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8" idx="0"/>
          </p:cNvCxnSpPr>
          <p:nvPr/>
        </p:nvCxnSpPr>
        <p:spPr>
          <a:xfrm flipV="1">
            <a:off x="6949009" y="4183897"/>
            <a:ext cx="0" cy="374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 Box 47"/>
          <p:cNvSpPr txBox="1">
            <a:spLocks noChangeArrowheads="1"/>
          </p:cNvSpPr>
          <p:nvPr/>
        </p:nvSpPr>
        <p:spPr bwMode="auto">
          <a:xfrm>
            <a:off x="3453161" y="4462874"/>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defTabSz="685800" eaLnBrk="1" hangingPunct="1">
              <a:lnSpc>
                <a:spcPct val="115000"/>
              </a:lnSpc>
              <a:spcBef>
                <a:spcPct val="0"/>
              </a:spcBef>
              <a:spcAft>
                <a:spcPts val="750"/>
              </a:spcAft>
              <a:buSzPct val="125000"/>
            </a:pPr>
            <a:r>
              <a:rPr lang="en-US" altLang="en-US" sz="1200" b="1" dirty="0">
                <a:latin typeface="Arial Unicode MS" pitchFamily="34" charset="-128"/>
              </a:rPr>
              <a:t>Trunk</a:t>
            </a:r>
          </a:p>
        </p:txBody>
      </p:sp>
      <p:grpSp>
        <p:nvGrpSpPr>
          <p:cNvPr id="96" name="Group 95"/>
          <p:cNvGrpSpPr/>
          <p:nvPr/>
        </p:nvGrpSpPr>
        <p:grpSpPr>
          <a:xfrm>
            <a:off x="352968" y="3578049"/>
            <a:ext cx="2187434" cy="993876"/>
            <a:chOff x="550137" y="3259986"/>
            <a:chExt cx="2916578" cy="1325168"/>
          </a:xfrm>
        </p:grpSpPr>
        <p:cxnSp>
          <p:nvCxnSpPr>
            <p:cNvPr id="97" name="Straight Connector 96"/>
            <p:cNvCxnSpPr/>
            <p:nvPr/>
          </p:nvCxnSpPr>
          <p:spPr>
            <a:xfrm>
              <a:off x="2043791" y="4280412"/>
              <a:ext cx="398795"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02" idx="3"/>
              <a:endCxn id="106" idx="3"/>
            </p:cNvCxnSpPr>
            <p:nvPr/>
          </p:nvCxnSpPr>
          <p:spPr>
            <a:xfrm>
              <a:off x="2027917" y="3515411"/>
              <a:ext cx="414670" cy="763419"/>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043791" y="3501372"/>
              <a:ext cx="398795"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550137" y="3305600"/>
              <a:ext cx="1477780" cy="41962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2BAA96"/>
                  </a:solidFill>
                  <a:latin typeface="Calibri" panose="020F0502020204030204" pitchFamily="34" charset="0"/>
                </a:rPr>
                <a:t>DOCSIS CMTS</a:t>
              </a:r>
            </a:p>
          </p:txBody>
        </p:sp>
        <p:sp>
          <p:nvSpPr>
            <p:cNvPr id="103" name="Rectangle 102"/>
            <p:cNvSpPr/>
            <p:nvPr/>
          </p:nvSpPr>
          <p:spPr>
            <a:xfrm>
              <a:off x="550137" y="4067783"/>
              <a:ext cx="1477780" cy="41962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2BAA96"/>
                  </a:solidFill>
                  <a:latin typeface="Calibri" panose="020F0502020204030204" pitchFamily="34" charset="0"/>
                </a:rPr>
                <a:t>VIDEO</a:t>
              </a:r>
            </a:p>
          </p:txBody>
        </p:sp>
        <p:grpSp>
          <p:nvGrpSpPr>
            <p:cNvPr id="104" name="Group 103"/>
            <p:cNvGrpSpPr/>
            <p:nvPr/>
          </p:nvGrpSpPr>
          <p:grpSpPr>
            <a:xfrm>
              <a:off x="2445509" y="3259986"/>
              <a:ext cx="1020802" cy="615550"/>
              <a:chOff x="2560320" y="1640736"/>
              <a:chExt cx="1391766" cy="839244"/>
            </a:xfrm>
          </p:grpSpPr>
          <p:sp>
            <p:nvSpPr>
              <p:cNvPr id="112" name="Rectangle 111"/>
              <p:cNvSpPr/>
              <p:nvPr/>
            </p:nvSpPr>
            <p:spPr>
              <a:xfrm>
                <a:off x="2560320" y="1640736"/>
                <a:ext cx="1391766" cy="83924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13" name="Group 112"/>
              <p:cNvGrpSpPr/>
              <p:nvPr/>
            </p:nvGrpSpPr>
            <p:grpSpPr>
              <a:xfrm>
                <a:off x="2646375" y="1741758"/>
                <a:ext cx="1219657" cy="611210"/>
                <a:chOff x="2643802" y="1741758"/>
                <a:chExt cx="1219657" cy="611210"/>
              </a:xfrm>
            </p:grpSpPr>
            <p:sp>
              <p:nvSpPr>
                <p:cNvPr id="114" name="Isosceles Triangle 113"/>
                <p:cNvSpPr/>
                <p:nvPr/>
              </p:nvSpPr>
              <p:spPr>
                <a:xfrm rot="5400000">
                  <a:off x="2601650" y="1783910"/>
                  <a:ext cx="611210" cy="526905"/>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15" name="Group 114"/>
                <p:cNvGrpSpPr/>
                <p:nvPr/>
              </p:nvGrpSpPr>
              <p:grpSpPr>
                <a:xfrm>
                  <a:off x="3278243" y="1767750"/>
                  <a:ext cx="585216" cy="585216"/>
                  <a:chOff x="2309194" y="4304444"/>
                  <a:chExt cx="585216" cy="585216"/>
                </a:xfrm>
              </p:grpSpPr>
              <p:sp>
                <p:nvSpPr>
                  <p:cNvPr id="116" name="Oval 115"/>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17" name="Straight Arrow Connector 116"/>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05" name="Group 104"/>
            <p:cNvGrpSpPr/>
            <p:nvPr/>
          </p:nvGrpSpPr>
          <p:grpSpPr>
            <a:xfrm>
              <a:off x="2442587" y="3972506"/>
              <a:ext cx="1024128" cy="612648"/>
              <a:chOff x="2442587" y="2429456"/>
              <a:chExt cx="1024128" cy="612648"/>
            </a:xfrm>
          </p:grpSpPr>
          <p:sp>
            <p:nvSpPr>
              <p:cNvPr id="106" name="Rectangle 105"/>
              <p:cNvSpPr/>
              <p:nvPr/>
            </p:nvSpPr>
            <p:spPr>
              <a:xfrm rot="10800000">
                <a:off x="2442587" y="242945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07" name="Isosceles Triangle 106"/>
              <p:cNvSpPr/>
              <p:nvPr/>
            </p:nvSpPr>
            <p:spPr>
              <a:xfrm rot="16200000">
                <a:off x="2476679" y="255140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08" name="Group 107"/>
              <p:cNvGrpSpPr/>
              <p:nvPr/>
            </p:nvGrpSpPr>
            <p:grpSpPr>
              <a:xfrm rot="16200000">
                <a:off x="2972762" y="2522176"/>
                <a:ext cx="430630" cy="427208"/>
                <a:chOff x="2309194" y="4304444"/>
                <a:chExt cx="585216" cy="585216"/>
              </a:xfrm>
            </p:grpSpPr>
            <p:sp>
              <p:nvSpPr>
                <p:cNvPr id="109" name="Oval 108"/>
                <p:cNvSpPr>
                  <a:spLocks noChangeAspect="1"/>
                </p:cNvSpPr>
                <p:nvPr/>
              </p:nvSpPr>
              <p:spPr>
                <a:xfrm flipH="1" flipV="1">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10" name="Straight Arrow Connector 109"/>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cxnSp>
        <p:nvCxnSpPr>
          <p:cNvPr id="119" name="Straight Connector 118"/>
          <p:cNvCxnSpPr/>
          <p:nvPr/>
        </p:nvCxnSpPr>
        <p:spPr>
          <a:xfrm>
            <a:off x="2540402" y="4080884"/>
            <a:ext cx="3732573"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4330086" y="3761470"/>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grpSp>
        <p:nvGrpSpPr>
          <p:cNvPr id="121" name="Group 120"/>
          <p:cNvGrpSpPr/>
          <p:nvPr/>
        </p:nvGrpSpPr>
        <p:grpSpPr>
          <a:xfrm>
            <a:off x="6535807" y="3517110"/>
            <a:ext cx="386286" cy="236108"/>
            <a:chOff x="5006461" y="4076700"/>
            <a:chExt cx="2212848" cy="1352550"/>
          </a:xfrm>
        </p:grpSpPr>
        <p:grpSp>
          <p:nvGrpSpPr>
            <p:cNvPr id="122" name="Group 121"/>
            <p:cNvGrpSpPr/>
            <p:nvPr/>
          </p:nvGrpSpPr>
          <p:grpSpPr>
            <a:xfrm>
              <a:off x="5006461" y="4076700"/>
              <a:ext cx="2212848" cy="920750"/>
              <a:chOff x="5006461" y="4076700"/>
              <a:chExt cx="2212848" cy="920750"/>
            </a:xfrm>
          </p:grpSpPr>
          <p:cxnSp>
            <p:nvCxnSpPr>
              <p:cNvPr id="124" name="Straight Connector 123"/>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23" name="Freeform 122"/>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126" name="Group 125"/>
          <p:cNvGrpSpPr/>
          <p:nvPr/>
        </p:nvGrpSpPr>
        <p:grpSpPr>
          <a:xfrm>
            <a:off x="6896398" y="3783680"/>
            <a:ext cx="386286" cy="236108"/>
            <a:chOff x="5006461" y="4076700"/>
            <a:chExt cx="2212848" cy="1352550"/>
          </a:xfrm>
        </p:grpSpPr>
        <p:grpSp>
          <p:nvGrpSpPr>
            <p:cNvPr id="127" name="Group 126"/>
            <p:cNvGrpSpPr/>
            <p:nvPr/>
          </p:nvGrpSpPr>
          <p:grpSpPr>
            <a:xfrm>
              <a:off x="5006461" y="4076700"/>
              <a:ext cx="2212848" cy="920750"/>
              <a:chOff x="5006461" y="4076700"/>
              <a:chExt cx="2212848" cy="920750"/>
            </a:xfrm>
          </p:grpSpPr>
          <p:cxnSp>
            <p:nvCxnSpPr>
              <p:cNvPr id="129" name="Straight Connector 128"/>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28" name="Freeform 127"/>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131" name="Group 130"/>
          <p:cNvGrpSpPr/>
          <p:nvPr/>
        </p:nvGrpSpPr>
        <p:grpSpPr>
          <a:xfrm>
            <a:off x="7256989" y="4053024"/>
            <a:ext cx="386286" cy="236108"/>
            <a:chOff x="5006461" y="4076700"/>
            <a:chExt cx="2212848" cy="1352550"/>
          </a:xfrm>
        </p:grpSpPr>
        <p:grpSp>
          <p:nvGrpSpPr>
            <p:cNvPr id="132" name="Group 131"/>
            <p:cNvGrpSpPr/>
            <p:nvPr/>
          </p:nvGrpSpPr>
          <p:grpSpPr>
            <a:xfrm>
              <a:off x="5006461" y="4076700"/>
              <a:ext cx="2212848" cy="920750"/>
              <a:chOff x="5006461" y="4076700"/>
              <a:chExt cx="2212848" cy="920750"/>
            </a:xfrm>
          </p:grpSpPr>
          <p:cxnSp>
            <p:nvCxnSpPr>
              <p:cNvPr id="134" name="Straight Connector 133"/>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3" name="Freeform 132"/>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cxnSp>
        <p:nvCxnSpPr>
          <p:cNvPr id="136" name="Straight Connector 135"/>
          <p:cNvCxnSpPr/>
          <p:nvPr/>
        </p:nvCxnSpPr>
        <p:spPr>
          <a:xfrm>
            <a:off x="6222103" y="4080333"/>
            <a:ext cx="851224"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6169729" y="3812577"/>
            <a:ext cx="535511" cy="267756"/>
            <a:chOff x="7825740" y="3186292"/>
            <a:chExt cx="714014" cy="357008"/>
          </a:xfrm>
        </p:grpSpPr>
        <p:sp>
          <p:nvSpPr>
            <p:cNvPr id="138" name="Arc 137"/>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139" name="Arc 138"/>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cxnSp>
        <p:nvCxnSpPr>
          <p:cNvPr id="140" name="Straight Connector 139"/>
          <p:cNvCxnSpPr/>
          <p:nvPr/>
        </p:nvCxnSpPr>
        <p:spPr>
          <a:xfrm>
            <a:off x="6589205" y="3812577"/>
            <a:ext cx="139745"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1" name="Group 140"/>
          <p:cNvGrpSpPr/>
          <p:nvPr/>
        </p:nvGrpSpPr>
        <p:grpSpPr>
          <a:xfrm flipV="1">
            <a:off x="6494317" y="4080333"/>
            <a:ext cx="535511" cy="267756"/>
            <a:chOff x="7825740" y="3186292"/>
            <a:chExt cx="714014" cy="357008"/>
          </a:xfrm>
        </p:grpSpPr>
        <p:sp>
          <p:nvSpPr>
            <p:cNvPr id="142" name="Arc 141"/>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143" name="Arc 142"/>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cxnSp>
        <p:nvCxnSpPr>
          <p:cNvPr id="146" name="Straight Connector 145"/>
          <p:cNvCxnSpPr/>
          <p:nvPr/>
        </p:nvCxnSpPr>
        <p:spPr>
          <a:xfrm>
            <a:off x="6916857" y="4348089"/>
            <a:ext cx="527560"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6694660" y="3778287"/>
            <a:ext cx="6858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7039037" y="4046043"/>
            <a:ext cx="6858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7410127" y="4313799"/>
            <a:ext cx="6858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50" name="Teardrop 149"/>
          <p:cNvSpPr/>
          <p:nvPr/>
        </p:nvSpPr>
        <p:spPr>
          <a:xfrm rot="10595727">
            <a:off x="7150192" y="3199820"/>
            <a:ext cx="748826" cy="748826"/>
          </a:xfrm>
          <a:prstGeom prst="teardrop">
            <a:avLst>
              <a:gd name="adj" fmla="val 121971"/>
            </a:avLst>
          </a:prstGeom>
          <a:solidFill>
            <a:schemeClr val="bg1">
              <a:alpha val="50000"/>
            </a:schemeClr>
          </a:solidFill>
          <a:ln w="38100">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grpSp>
        <p:nvGrpSpPr>
          <p:cNvPr id="151" name="Group 150"/>
          <p:cNvGrpSpPr/>
          <p:nvPr/>
        </p:nvGrpSpPr>
        <p:grpSpPr>
          <a:xfrm>
            <a:off x="7233505" y="3264648"/>
            <a:ext cx="472601" cy="560825"/>
            <a:chOff x="9724186" y="2842117"/>
            <a:chExt cx="630134" cy="747767"/>
          </a:xfrm>
        </p:grpSpPr>
        <p:cxnSp>
          <p:nvCxnSpPr>
            <p:cNvPr id="152" name="Straight Connector 151"/>
            <p:cNvCxnSpPr/>
            <p:nvPr/>
          </p:nvCxnSpPr>
          <p:spPr>
            <a:xfrm>
              <a:off x="9724186" y="3272647"/>
              <a:ext cx="105744"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10055849" y="2887837"/>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9836482" y="2949804"/>
              <a:ext cx="517838" cy="640080"/>
              <a:chOff x="10670513" y="5659789"/>
              <a:chExt cx="517838" cy="640080"/>
            </a:xfrm>
          </p:grpSpPr>
          <p:sp>
            <p:nvSpPr>
              <p:cNvPr id="155" name="Rectangle 154"/>
              <p:cNvSpPr/>
              <p:nvPr/>
            </p:nvSpPr>
            <p:spPr>
              <a:xfrm>
                <a:off x="10711940" y="5698011"/>
                <a:ext cx="434984" cy="2602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56" name="Isosceles Triangle 155"/>
              <p:cNvSpPr/>
              <p:nvPr/>
            </p:nvSpPr>
            <p:spPr>
              <a:xfrm rot="5400000">
                <a:off x="10942934" y="5741749"/>
                <a:ext cx="189510" cy="164679"/>
              </a:xfrm>
              <a:prstGeom prst="triangl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57" name="Group 156"/>
              <p:cNvGrpSpPr/>
              <p:nvPr/>
            </p:nvGrpSpPr>
            <p:grpSpPr>
              <a:xfrm>
                <a:off x="10738836" y="5737393"/>
                <a:ext cx="182904" cy="181451"/>
                <a:chOff x="10738836" y="5737393"/>
                <a:chExt cx="182904" cy="181451"/>
              </a:xfrm>
            </p:grpSpPr>
            <p:sp>
              <p:nvSpPr>
                <p:cNvPr id="166" name="Oval 165"/>
                <p:cNvSpPr>
                  <a:spLocks noChangeAspect="1"/>
                </p:cNvSpPr>
                <p:nvPr/>
              </p:nvSpPr>
              <p:spPr>
                <a:xfrm>
                  <a:off x="10738836" y="5737393"/>
                  <a:ext cx="182904" cy="18145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68" name="Straight Arrow Connector 167"/>
                <p:cNvCxnSpPr>
                  <a:cxnSpLocks noChangeAspect="1"/>
                </p:cNvCxnSpPr>
                <p:nvPr/>
              </p:nvCxnSpPr>
              <p:spPr>
                <a:xfrm flipV="1">
                  <a:off x="10767796" y="5763647"/>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noChangeAspect="1"/>
                </p:cNvCxnSpPr>
                <p:nvPr/>
              </p:nvCxnSpPr>
              <p:spPr>
                <a:xfrm flipV="1">
                  <a:off x="10813045" y="5803812"/>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grpSp>
          <p:sp>
            <p:nvSpPr>
              <p:cNvPr id="158" name="Rectangle 157"/>
              <p:cNvSpPr/>
              <p:nvPr/>
            </p:nvSpPr>
            <p:spPr>
              <a:xfrm rot="10800000">
                <a:off x="10711940" y="6001432"/>
                <a:ext cx="434984" cy="2602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59" name="Isosceles Triangle 158"/>
              <p:cNvSpPr/>
              <p:nvPr/>
            </p:nvSpPr>
            <p:spPr>
              <a:xfrm rot="16200000">
                <a:off x="10942934" y="6053229"/>
                <a:ext cx="189510" cy="164679"/>
              </a:xfrm>
              <a:prstGeom prst="triangl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60" name="Group 159"/>
              <p:cNvGrpSpPr/>
              <p:nvPr/>
            </p:nvGrpSpPr>
            <p:grpSpPr>
              <a:xfrm>
                <a:off x="10738836" y="6040814"/>
                <a:ext cx="182904" cy="181451"/>
                <a:chOff x="10937124" y="6040814"/>
                <a:chExt cx="182904" cy="181451"/>
              </a:xfrm>
            </p:grpSpPr>
            <p:sp>
              <p:nvSpPr>
                <p:cNvPr id="162" name="Oval 161"/>
                <p:cNvSpPr>
                  <a:spLocks noChangeAspect="1"/>
                </p:cNvSpPr>
                <p:nvPr/>
              </p:nvSpPr>
              <p:spPr>
                <a:xfrm rot="10800000" flipV="1">
                  <a:off x="10937124" y="6040814"/>
                  <a:ext cx="182904" cy="18145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64" name="Straight Arrow Connector 163"/>
                <p:cNvCxnSpPr>
                  <a:cxnSpLocks noChangeAspect="1"/>
                </p:cNvCxnSpPr>
                <p:nvPr/>
              </p:nvCxnSpPr>
              <p:spPr>
                <a:xfrm rot="10800000">
                  <a:off x="11007765" y="6067068"/>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noChangeAspect="1"/>
                </p:cNvCxnSpPr>
                <p:nvPr/>
              </p:nvCxnSpPr>
              <p:spPr>
                <a:xfrm rot="10800000">
                  <a:off x="10962516" y="6107233"/>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grpSp>
          <p:sp>
            <p:nvSpPr>
              <p:cNvPr id="161" name="Rectangle 160"/>
              <p:cNvSpPr/>
              <p:nvPr/>
            </p:nvSpPr>
            <p:spPr>
              <a:xfrm>
                <a:off x="10670513" y="5659789"/>
                <a:ext cx="517838" cy="640080"/>
              </a:xfrm>
              <a:prstGeom prst="rect">
                <a:avLst/>
              </a:prstGeom>
              <a:noFill/>
              <a:ln w="19050">
                <a:solidFill>
                  <a:schemeClr val="accent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ln w="38100">
                    <a:solidFill>
                      <a:srgbClr val="262626"/>
                    </a:solidFill>
                  </a:ln>
                  <a:solidFill>
                    <a:prstClr val="white"/>
                  </a:solidFill>
                </a:endParaRPr>
              </a:p>
            </p:txBody>
          </p:sp>
        </p:grpSp>
      </p:grpSp>
      <p:cxnSp>
        <p:nvCxnSpPr>
          <p:cNvPr id="170" name="Straight Arrow Connector 169"/>
          <p:cNvCxnSpPr/>
          <p:nvPr/>
        </p:nvCxnSpPr>
        <p:spPr>
          <a:xfrm flipV="1">
            <a:off x="4359865" y="4159051"/>
            <a:ext cx="0" cy="374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854602" y="3322860"/>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Transmitter</a:t>
            </a:r>
          </a:p>
        </p:txBody>
      </p:sp>
      <p:sp>
        <p:nvSpPr>
          <p:cNvPr id="172" name="TextBox 171"/>
          <p:cNvSpPr txBox="1"/>
          <p:nvPr/>
        </p:nvSpPr>
        <p:spPr>
          <a:xfrm>
            <a:off x="1848725" y="4583569"/>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Receiver</a:t>
            </a:r>
          </a:p>
        </p:txBody>
      </p:sp>
      <p:sp>
        <p:nvSpPr>
          <p:cNvPr id="173" name="TextBox 172"/>
          <p:cNvSpPr txBox="1"/>
          <p:nvPr/>
        </p:nvSpPr>
        <p:spPr>
          <a:xfrm>
            <a:off x="3241145" y="3732932"/>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Fiber</a:t>
            </a:r>
          </a:p>
        </p:txBody>
      </p:sp>
      <p:sp>
        <p:nvSpPr>
          <p:cNvPr id="174" name="TextBox 173"/>
          <p:cNvSpPr txBox="1"/>
          <p:nvPr/>
        </p:nvSpPr>
        <p:spPr>
          <a:xfrm>
            <a:off x="7888662" y="2945039"/>
            <a:ext cx="974408" cy="452532"/>
          </a:xfrm>
          <a:prstGeom prst="rect">
            <a:avLst/>
          </a:prstGeom>
          <a:noFill/>
        </p:spPr>
        <p:txBody>
          <a:bodyPr vert="horz" wrap="none" lIns="0" tIns="34290" rIns="68580" bIns="34290" rtlCol="0">
            <a:noAutofit/>
          </a:bodyPr>
          <a:lstStyle/>
          <a:p>
            <a:pPr algn="ctr" defTabSz="685800"/>
            <a:r>
              <a:rPr lang="en-US" sz="1400" b="1" dirty="0">
                <a:solidFill>
                  <a:srgbClr val="2BAA96">
                    <a:lumMod val="75000"/>
                  </a:srgbClr>
                </a:solidFill>
                <a:latin typeface="Calibri" panose="020F0502020204030204" pitchFamily="34" charset="0"/>
              </a:rPr>
              <a:t>RFoG</a:t>
            </a:r>
          </a:p>
          <a:p>
            <a:pPr algn="ctr" defTabSz="685800"/>
            <a:r>
              <a:rPr lang="en-US" sz="1400" b="1" dirty="0">
                <a:solidFill>
                  <a:srgbClr val="2BAA96">
                    <a:lumMod val="75000"/>
                  </a:srgbClr>
                </a:solidFill>
                <a:latin typeface="Calibri" panose="020F0502020204030204" pitchFamily="34" charset="0"/>
              </a:rPr>
              <a:t>“Micro Node”</a:t>
            </a:r>
          </a:p>
        </p:txBody>
      </p:sp>
    </p:spTree>
    <p:extLst>
      <p:ext uri="{BB962C8B-B14F-4D97-AF65-F5344CB8AC3E}">
        <p14:creationId xmlns:p14="http://schemas.microsoft.com/office/powerpoint/2010/main" val="9901369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9"/>
          <p:cNvSpPr>
            <a:spLocks noGrp="1" noChangeArrowheads="1"/>
          </p:cNvSpPr>
          <p:nvPr>
            <p:ph type="title"/>
          </p:nvPr>
        </p:nvSpPr>
        <p:spPr>
          <a:xfrm>
            <a:off x="335378" y="141370"/>
            <a:ext cx="6504528" cy="400050"/>
          </a:xfrm>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34290" bIns="34290">
            <a:normAutofit fontScale="90000"/>
          </a:body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dirty="0" smtClean="0">
                <a:latin typeface="Calibri" panose="020F0502020204030204" pitchFamily="34" charset="0"/>
                <a:ea typeface="Tahoma" panose="020B0604030504040204" pitchFamily="34" charset="0"/>
                <a:cs typeface="Tahoma" panose="020B0604030504040204" pitchFamily="34" charset="0"/>
              </a:rPr>
              <a:t>DOCSIS RFoG Network</a:t>
            </a:r>
          </a:p>
        </p:txBody>
      </p:sp>
      <p:cxnSp>
        <p:nvCxnSpPr>
          <p:cNvPr id="104" name="Straight Connector 103"/>
          <p:cNvCxnSpPr>
            <a:endCxn id="190" idx="2"/>
          </p:cNvCxnSpPr>
          <p:nvPr/>
        </p:nvCxnSpPr>
        <p:spPr>
          <a:xfrm>
            <a:off x="2600036" y="3072423"/>
            <a:ext cx="2947682"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3370546" y="2759380"/>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16" name="TextBox 115"/>
          <p:cNvSpPr txBox="1"/>
          <p:nvPr/>
        </p:nvSpPr>
        <p:spPr>
          <a:xfrm>
            <a:off x="3198312" y="3148397"/>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Fiber</a:t>
            </a:r>
          </a:p>
        </p:txBody>
      </p:sp>
      <p:cxnSp>
        <p:nvCxnSpPr>
          <p:cNvPr id="199" name="Straight Connector 198"/>
          <p:cNvCxnSpPr>
            <a:stCxn id="190" idx="2"/>
          </p:cNvCxnSpPr>
          <p:nvPr/>
        </p:nvCxnSpPr>
        <p:spPr>
          <a:xfrm flipV="1">
            <a:off x="5547718" y="2034069"/>
            <a:ext cx="1996749" cy="1038355"/>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7361013" y="753895"/>
            <a:ext cx="1605734" cy="981467"/>
            <a:chOff x="5006461" y="4076700"/>
            <a:chExt cx="2212848" cy="1352550"/>
          </a:xfrm>
        </p:grpSpPr>
        <p:grpSp>
          <p:nvGrpSpPr>
            <p:cNvPr id="148" name="Group 147"/>
            <p:cNvGrpSpPr/>
            <p:nvPr/>
          </p:nvGrpSpPr>
          <p:grpSpPr>
            <a:xfrm>
              <a:off x="5006461" y="4076700"/>
              <a:ext cx="2212848" cy="920750"/>
              <a:chOff x="5006461" y="4076700"/>
              <a:chExt cx="2212848" cy="920750"/>
            </a:xfrm>
          </p:grpSpPr>
          <p:cxnSp>
            <p:nvCxnSpPr>
              <p:cNvPr id="150" name="Straight Connector 149"/>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9" name="Freeform 148"/>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236" name="Group 235"/>
          <p:cNvGrpSpPr/>
          <p:nvPr/>
        </p:nvGrpSpPr>
        <p:grpSpPr>
          <a:xfrm>
            <a:off x="7361013" y="3253172"/>
            <a:ext cx="1605734" cy="981467"/>
            <a:chOff x="5006461" y="4076700"/>
            <a:chExt cx="2212848" cy="1352550"/>
          </a:xfrm>
        </p:grpSpPr>
        <p:grpSp>
          <p:nvGrpSpPr>
            <p:cNvPr id="239" name="Group 238"/>
            <p:cNvGrpSpPr/>
            <p:nvPr/>
          </p:nvGrpSpPr>
          <p:grpSpPr>
            <a:xfrm>
              <a:off x="5006461" y="4076700"/>
              <a:ext cx="2212848" cy="920750"/>
              <a:chOff x="5006461" y="4076700"/>
              <a:chExt cx="2212848" cy="920750"/>
            </a:xfrm>
          </p:grpSpPr>
          <p:cxnSp>
            <p:nvCxnSpPr>
              <p:cNvPr id="241" name="Straight Connector 240"/>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0" name="Freeform 239"/>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238" name="TextBox 237"/>
          <p:cNvSpPr txBox="1"/>
          <p:nvPr/>
        </p:nvSpPr>
        <p:spPr>
          <a:xfrm>
            <a:off x="8119418" y="4292472"/>
            <a:ext cx="561580" cy="206591"/>
          </a:xfrm>
          <a:prstGeom prst="rect">
            <a:avLst/>
          </a:prstGeom>
          <a:solidFill>
            <a:schemeClr val="bg1">
              <a:alpha val="68000"/>
            </a:schemeClr>
          </a:solidFill>
        </p:spPr>
        <p:txBody>
          <a:bodyPr vert="horz" wrap="none" lIns="0" tIns="34290" rIns="68580" bIns="34290" rtlCol="0">
            <a:noAutofit/>
          </a:bodyPr>
          <a:lstStyle/>
          <a:p>
            <a:pPr algn="ctr" defTabSz="685800"/>
            <a:r>
              <a:rPr lang="en-US" sz="1200" b="1" dirty="0">
                <a:solidFill>
                  <a:srgbClr val="FF0000"/>
                </a:solidFill>
                <a:latin typeface="Calibri" panose="020F0502020204030204" pitchFamily="34" charset="0"/>
              </a:rPr>
              <a:t>Coax</a:t>
            </a:r>
          </a:p>
        </p:txBody>
      </p:sp>
      <p:sp>
        <p:nvSpPr>
          <p:cNvPr id="221" name="Rectangle 220"/>
          <p:cNvSpPr/>
          <p:nvPr/>
        </p:nvSpPr>
        <p:spPr>
          <a:xfrm>
            <a:off x="7855050" y="3811339"/>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a:t>
            </a:r>
          </a:p>
        </p:txBody>
      </p:sp>
      <p:cxnSp>
        <p:nvCxnSpPr>
          <p:cNvPr id="250" name="Straight Connector 249"/>
          <p:cNvCxnSpPr>
            <a:stCxn id="190" idx="2"/>
          </p:cNvCxnSpPr>
          <p:nvPr/>
        </p:nvCxnSpPr>
        <p:spPr>
          <a:xfrm>
            <a:off x="5547718" y="3072423"/>
            <a:ext cx="1996749" cy="1460923"/>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Trapezoid 189"/>
          <p:cNvSpPr/>
          <p:nvPr/>
        </p:nvSpPr>
        <p:spPr>
          <a:xfrm rot="5400000">
            <a:off x="5224176" y="2936986"/>
            <a:ext cx="917958" cy="270875"/>
          </a:xfrm>
          <a:prstGeom prst="trapezoid">
            <a:avLst>
              <a:gd name="adj" fmla="val 42583"/>
            </a:avLst>
          </a:prstGeom>
          <a:solidFill>
            <a:schemeClr val="bg1"/>
          </a:solid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52" name="Oval 251"/>
          <p:cNvSpPr/>
          <p:nvPr/>
        </p:nvSpPr>
        <p:spPr>
          <a:xfrm>
            <a:off x="6401319" y="2199652"/>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53" name="Oval 252"/>
          <p:cNvSpPr/>
          <p:nvPr/>
        </p:nvSpPr>
        <p:spPr>
          <a:xfrm>
            <a:off x="6370611" y="3429218"/>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54" name="TextBox 253"/>
          <p:cNvSpPr txBox="1"/>
          <p:nvPr/>
        </p:nvSpPr>
        <p:spPr>
          <a:xfrm>
            <a:off x="7252247" y="2292575"/>
            <a:ext cx="13716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RFoG Micro Node</a:t>
            </a:r>
          </a:p>
        </p:txBody>
      </p:sp>
      <p:sp>
        <p:nvSpPr>
          <p:cNvPr id="257" name="TextBox 256"/>
          <p:cNvSpPr txBox="1"/>
          <p:nvPr/>
        </p:nvSpPr>
        <p:spPr>
          <a:xfrm>
            <a:off x="4997355" y="3587239"/>
            <a:ext cx="1371600" cy="738005"/>
          </a:xfrm>
          <a:prstGeom prst="rect">
            <a:avLst/>
          </a:prstGeom>
        </p:spPr>
        <p:txBody>
          <a:bodyPr vert="horz" wrap="none" lIns="0" tIns="34290" rIns="68580" bIns="34290" rtlCol="0">
            <a:normAutofit/>
          </a:bodyPr>
          <a:lstStyle/>
          <a:p>
            <a:pPr algn="ctr" defTabSz="685800"/>
            <a:r>
              <a:rPr lang="en-US" sz="1400" b="1" dirty="0">
                <a:solidFill>
                  <a:srgbClr val="2BAA96">
                    <a:lumMod val="75000"/>
                  </a:srgbClr>
                </a:solidFill>
                <a:latin typeface="Calibri" panose="020F0502020204030204" pitchFamily="34" charset="0"/>
              </a:rPr>
              <a:t>Optical Splitter</a:t>
            </a:r>
          </a:p>
          <a:p>
            <a:pPr algn="ctr" defTabSz="685800"/>
            <a:r>
              <a:rPr lang="en-US" sz="1400" b="1" dirty="0">
                <a:solidFill>
                  <a:srgbClr val="2BAA96">
                    <a:lumMod val="75000"/>
                  </a:srgbClr>
                </a:solidFill>
                <a:latin typeface="Calibri" panose="020F0502020204030204" pitchFamily="34" charset="0"/>
              </a:rPr>
              <a:t>1 x 32</a:t>
            </a:r>
          </a:p>
        </p:txBody>
      </p:sp>
      <p:cxnSp>
        <p:nvCxnSpPr>
          <p:cNvPr id="28" name="Straight Connector 27"/>
          <p:cNvCxnSpPr/>
          <p:nvPr/>
        </p:nvCxnSpPr>
        <p:spPr>
          <a:xfrm flipV="1">
            <a:off x="2687096" y="1521097"/>
            <a:ext cx="0" cy="1032149"/>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2708868" y="1889501"/>
            <a:ext cx="4761454" cy="0"/>
          </a:xfrm>
          <a:prstGeom prst="line">
            <a:avLst/>
          </a:prstGeom>
          <a:ln w="57150" cap="rnd">
            <a:solidFill>
              <a:schemeClr val="tx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4717554" y="1685480"/>
            <a:ext cx="1042393" cy="411812"/>
          </a:xfrm>
          <a:prstGeom prst="rect">
            <a:avLst/>
          </a:prstGeom>
          <a:solidFill>
            <a:schemeClr val="bg1"/>
          </a:solidFill>
        </p:spPr>
        <p:txBody>
          <a:bodyPr vert="horz" wrap="none" lIns="0" tIns="34290" rIns="68580" bIns="34290" rtlCol="0">
            <a:noAutofit/>
          </a:bodyPr>
          <a:lstStyle/>
          <a:p>
            <a:pPr algn="ctr" defTabSz="685800"/>
            <a:r>
              <a:rPr lang="en-US" sz="2400" b="1" dirty="0">
                <a:solidFill>
                  <a:srgbClr val="767171"/>
                </a:solidFill>
                <a:latin typeface="Calibri" panose="020F0502020204030204" pitchFamily="34" charset="0"/>
              </a:rPr>
              <a:t>20 km</a:t>
            </a:r>
          </a:p>
        </p:txBody>
      </p:sp>
      <p:grpSp>
        <p:nvGrpSpPr>
          <p:cNvPr id="10309" name="Group 10308"/>
          <p:cNvGrpSpPr/>
          <p:nvPr/>
        </p:nvGrpSpPr>
        <p:grpSpPr>
          <a:xfrm>
            <a:off x="3905250" y="2679824"/>
            <a:ext cx="1404784" cy="811473"/>
            <a:chOff x="5207000" y="3573098"/>
            <a:chExt cx="1873045" cy="1081964"/>
          </a:xfrm>
        </p:grpSpPr>
        <p:cxnSp>
          <p:nvCxnSpPr>
            <p:cNvPr id="264" name="Straight Connector 263"/>
            <p:cNvCxnSpPr/>
            <p:nvPr/>
          </p:nvCxnSpPr>
          <p:spPr>
            <a:xfrm>
              <a:off x="5207000" y="3748950"/>
              <a:ext cx="1873045" cy="0"/>
            </a:xfrm>
            <a:prstGeom prst="line">
              <a:avLst/>
            </a:prstGeom>
            <a:ln w="57150" cap="rnd">
              <a:solidFill>
                <a:schemeClr val="tx2"/>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207000" y="4477262"/>
              <a:ext cx="1873045" cy="0"/>
            </a:xfrm>
            <a:prstGeom prst="line">
              <a:avLst/>
            </a:prstGeom>
            <a:ln w="57150" cap="rnd">
              <a:solidFill>
                <a:schemeClr val="tx2"/>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5368822" y="3573098"/>
              <a:ext cx="1371600" cy="355600"/>
            </a:xfrm>
            <a:prstGeom prst="rect">
              <a:avLst/>
            </a:prstGeom>
            <a:solidFill>
              <a:schemeClr val="bg1"/>
            </a:solidFill>
          </p:spPr>
          <p:txBody>
            <a:bodyPr vert="horz" wrap="none" lIns="0" tIns="45720" rIns="91440" bIns="45720" rtlCol="0">
              <a:normAutofit fontScale="92500" lnSpcReduction="20000"/>
            </a:bodyPr>
            <a:lstStyle/>
            <a:p>
              <a:pPr algn="ctr" defTabSz="685800"/>
              <a:r>
                <a:rPr lang="el-GR" sz="1400" b="1" dirty="0">
                  <a:solidFill>
                    <a:srgbClr val="767171"/>
                  </a:solidFill>
                  <a:latin typeface="Calibri" panose="020F0502020204030204" pitchFamily="34" charset="0"/>
                </a:rPr>
                <a:t>λ</a:t>
              </a:r>
              <a:r>
                <a:rPr lang="en-US" sz="1400" b="1" dirty="0">
                  <a:solidFill>
                    <a:srgbClr val="767171"/>
                  </a:solidFill>
                  <a:latin typeface="Calibri" panose="020F0502020204030204" pitchFamily="34" charset="0"/>
                </a:rPr>
                <a:t> = 1550 nm</a:t>
              </a:r>
            </a:p>
          </p:txBody>
        </p:sp>
        <p:sp>
          <p:nvSpPr>
            <p:cNvPr id="306" name="TextBox 305"/>
            <p:cNvSpPr txBox="1"/>
            <p:nvPr/>
          </p:nvSpPr>
          <p:spPr>
            <a:xfrm>
              <a:off x="5572022" y="4299462"/>
              <a:ext cx="1371600" cy="355600"/>
            </a:xfrm>
            <a:prstGeom prst="rect">
              <a:avLst/>
            </a:prstGeom>
            <a:solidFill>
              <a:schemeClr val="bg1"/>
            </a:solidFill>
          </p:spPr>
          <p:txBody>
            <a:bodyPr vert="horz" wrap="none" lIns="0" tIns="45720" rIns="91440" bIns="45720" rtlCol="0">
              <a:normAutofit fontScale="92500" lnSpcReduction="20000"/>
            </a:bodyPr>
            <a:lstStyle/>
            <a:p>
              <a:pPr algn="ctr" defTabSz="685800"/>
              <a:r>
                <a:rPr lang="el-GR" sz="1400" b="1" dirty="0">
                  <a:solidFill>
                    <a:srgbClr val="767171"/>
                  </a:solidFill>
                  <a:latin typeface="Calibri" panose="020F0502020204030204" pitchFamily="34" charset="0"/>
                </a:rPr>
                <a:t>λ</a:t>
              </a:r>
              <a:r>
                <a:rPr lang="en-US" sz="1400" b="1" dirty="0">
                  <a:solidFill>
                    <a:srgbClr val="767171"/>
                  </a:solidFill>
                  <a:latin typeface="Calibri" panose="020F0502020204030204" pitchFamily="34" charset="0"/>
                </a:rPr>
                <a:t> = 1610 nm</a:t>
              </a:r>
            </a:p>
          </p:txBody>
        </p:sp>
      </p:grpSp>
      <p:grpSp>
        <p:nvGrpSpPr>
          <p:cNvPr id="93" name="Group 92"/>
          <p:cNvGrpSpPr/>
          <p:nvPr/>
        </p:nvGrpSpPr>
        <p:grpSpPr>
          <a:xfrm>
            <a:off x="412603" y="2575616"/>
            <a:ext cx="2187434" cy="993876"/>
            <a:chOff x="550137" y="3259986"/>
            <a:chExt cx="2916578" cy="1325168"/>
          </a:xfrm>
        </p:grpSpPr>
        <p:cxnSp>
          <p:nvCxnSpPr>
            <p:cNvPr id="94" name="Straight Connector 93"/>
            <p:cNvCxnSpPr/>
            <p:nvPr/>
          </p:nvCxnSpPr>
          <p:spPr>
            <a:xfrm>
              <a:off x="2043791" y="4280412"/>
              <a:ext cx="398795"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7" idx="3"/>
              <a:endCxn id="101" idx="3"/>
            </p:cNvCxnSpPr>
            <p:nvPr/>
          </p:nvCxnSpPr>
          <p:spPr>
            <a:xfrm>
              <a:off x="2027917" y="3515411"/>
              <a:ext cx="414670" cy="763419"/>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043791" y="3501372"/>
              <a:ext cx="398795"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50137" y="3305600"/>
              <a:ext cx="1477780" cy="41962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2BAA96"/>
                  </a:solidFill>
                  <a:latin typeface="Calibri" panose="020F0502020204030204" pitchFamily="34" charset="0"/>
                </a:rPr>
                <a:t>DOCSIS CMTS</a:t>
              </a:r>
            </a:p>
          </p:txBody>
        </p:sp>
        <p:sp>
          <p:nvSpPr>
            <p:cNvPr id="98" name="Rectangle 97"/>
            <p:cNvSpPr/>
            <p:nvPr/>
          </p:nvSpPr>
          <p:spPr>
            <a:xfrm>
              <a:off x="550137" y="4067783"/>
              <a:ext cx="1477780" cy="41962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2BAA96"/>
                  </a:solidFill>
                  <a:latin typeface="Calibri" panose="020F0502020204030204" pitchFamily="34" charset="0"/>
                </a:rPr>
                <a:t>VIDEO</a:t>
              </a:r>
            </a:p>
          </p:txBody>
        </p:sp>
        <p:grpSp>
          <p:nvGrpSpPr>
            <p:cNvPr id="99" name="Group 98"/>
            <p:cNvGrpSpPr/>
            <p:nvPr/>
          </p:nvGrpSpPr>
          <p:grpSpPr>
            <a:xfrm>
              <a:off x="2445509" y="3259986"/>
              <a:ext cx="1020802" cy="615550"/>
              <a:chOff x="2560320" y="1640736"/>
              <a:chExt cx="1391766" cy="839244"/>
            </a:xfrm>
          </p:grpSpPr>
          <p:sp>
            <p:nvSpPr>
              <p:cNvPr id="126" name="Rectangle 125"/>
              <p:cNvSpPr/>
              <p:nvPr/>
            </p:nvSpPr>
            <p:spPr>
              <a:xfrm>
                <a:off x="2560320" y="1640736"/>
                <a:ext cx="1391766" cy="83924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27" name="Group 126"/>
              <p:cNvGrpSpPr/>
              <p:nvPr/>
            </p:nvGrpSpPr>
            <p:grpSpPr>
              <a:xfrm>
                <a:off x="2646375" y="1741758"/>
                <a:ext cx="1219657" cy="611210"/>
                <a:chOff x="2643802" y="1741758"/>
                <a:chExt cx="1219657" cy="611210"/>
              </a:xfrm>
            </p:grpSpPr>
            <p:sp>
              <p:nvSpPr>
                <p:cNvPr id="128" name="Isosceles Triangle 127"/>
                <p:cNvSpPr/>
                <p:nvPr/>
              </p:nvSpPr>
              <p:spPr>
                <a:xfrm rot="5400000">
                  <a:off x="2601650" y="1783910"/>
                  <a:ext cx="611210" cy="526905"/>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29" name="Group 128"/>
                <p:cNvGrpSpPr/>
                <p:nvPr/>
              </p:nvGrpSpPr>
              <p:grpSpPr>
                <a:xfrm>
                  <a:off x="3278243" y="1767750"/>
                  <a:ext cx="585216" cy="585216"/>
                  <a:chOff x="2309194" y="4304444"/>
                  <a:chExt cx="585216" cy="585216"/>
                </a:xfrm>
              </p:grpSpPr>
              <p:sp>
                <p:nvSpPr>
                  <p:cNvPr id="130" name="Oval 129"/>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31" name="Straight Arrow Connector 130"/>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00" name="Group 99"/>
            <p:cNvGrpSpPr/>
            <p:nvPr/>
          </p:nvGrpSpPr>
          <p:grpSpPr>
            <a:xfrm>
              <a:off x="2442587" y="3972506"/>
              <a:ext cx="1024128" cy="612648"/>
              <a:chOff x="2442587" y="2429456"/>
              <a:chExt cx="1024128" cy="612648"/>
            </a:xfrm>
          </p:grpSpPr>
          <p:sp>
            <p:nvSpPr>
              <p:cNvPr id="101" name="Rectangle 100"/>
              <p:cNvSpPr/>
              <p:nvPr/>
            </p:nvSpPr>
            <p:spPr>
              <a:xfrm rot="10800000">
                <a:off x="2442587" y="242945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02" name="Isosceles Triangle 101"/>
              <p:cNvSpPr/>
              <p:nvPr/>
            </p:nvSpPr>
            <p:spPr>
              <a:xfrm rot="16200000">
                <a:off x="2476679" y="255140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03" name="Group 102"/>
              <p:cNvGrpSpPr/>
              <p:nvPr/>
            </p:nvGrpSpPr>
            <p:grpSpPr>
              <a:xfrm rot="16200000">
                <a:off x="2972762" y="2522176"/>
                <a:ext cx="430630" cy="427208"/>
                <a:chOff x="2309194" y="4304444"/>
                <a:chExt cx="585216" cy="585216"/>
              </a:xfrm>
            </p:grpSpPr>
            <p:sp>
              <p:nvSpPr>
                <p:cNvPr id="106" name="Oval 105"/>
                <p:cNvSpPr>
                  <a:spLocks noChangeAspect="1"/>
                </p:cNvSpPr>
                <p:nvPr/>
              </p:nvSpPr>
              <p:spPr>
                <a:xfrm flipH="1" flipV="1">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11" name="Straight Arrow Connector 110"/>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64" name="Group 163"/>
          <p:cNvGrpSpPr/>
          <p:nvPr/>
        </p:nvGrpSpPr>
        <p:grpSpPr>
          <a:xfrm>
            <a:off x="7566998" y="1784513"/>
            <a:ext cx="388379" cy="480060"/>
            <a:chOff x="10670513" y="5659789"/>
            <a:chExt cx="517838" cy="640080"/>
          </a:xfrm>
        </p:grpSpPr>
        <p:sp>
          <p:nvSpPr>
            <p:cNvPr id="165" name="Rectangle 164"/>
            <p:cNvSpPr/>
            <p:nvPr/>
          </p:nvSpPr>
          <p:spPr>
            <a:xfrm>
              <a:off x="10711940" y="5698011"/>
              <a:ext cx="434984" cy="2602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66" name="Isosceles Triangle 165"/>
            <p:cNvSpPr/>
            <p:nvPr/>
          </p:nvSpPr>
          <p:spPr>
            <a:xfrm rot="5400000">
              <a:off x="10942934" y="5741749"/>
              <a:ext cx="189510" cy="164679"/>
            </a:xfrm>
            <a:prstGeom prst="triangl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67" name="Group 166"/>
            <p:cNvGrpSpPr/>
            <p:nvPr/>
          </p:nvGrpSpPr>
          <p:grpSpPr>
            <a:xfrm>
              <a:off x="10738836" y="5737393"/>
              <a:ext cx="182904" cy="181451"/>
              <a:chOff x="10738836" y="5737393"/>
              <a:chExt cx="182904" cy="181451"/>
            </a:xfrm>
          </p:grpSpPr>
          <p:sp>
            <p:nvSpPr>
              <p:cNvPr id="175" name="Oval 174"/>
              <p:cNvSpPr>
                <a:spLocks noChangeAspect="1"/>
              </p:cNvSpPr>
              <p:nvPr/>
            </p:nvSpPr>
            <p:spPr>
              <a:xfrm>
                <a:off x="10738836" y="5737393"/>
                <a:ext cx="182904" cy="18145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76" name="Straight Arrow Connector 175"/>
              <p:cNvCxnSpPr>
                <a:cxnSpLocks noChangeAspect="1"/>
              </p:cNvCxnSpPr>
              <p:nvPr/>
            </p:nvCxnSpPr>
            <p:spPr>
              <a:xfrm flipV="1">
                <a:off x="10767796" y="5763647"/>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cxnSpLocks noChangeAspect="1"/>
              </p:cNvCxnSpPr>
              <p:nvPr/>
            </p:nvCxnSpPr>
            <p:spPr>
              <a:xfrm flipV="1">
                <a:off x="10813045" y="5803812"/>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grpSp>
        <p:sp>
          <p:nvSpPr>
            <p:cNvPr id="168" name="Rectangle 167"/>
            <p:cNvSpPr/>
            <p:nvPr/>
          </p:nvSpPr>
          <p:spPr>
            <a:xfrm rot="10800000">
              <a:off x="10711940" y="6001432"/>
              <a:ext cx="434984" cy="2602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69" name="Isosceles Triangle 168"/>
            <p:cNvSpPr/>
            <p:nvPr/>
          </p:nvSpPr>
          <p:spPr>
            <a:xfrm rot="16200000">
              <a:off x="10942934" y="6053229"/>
              <a:ext cx="189510" cy="164679"/>
            </a:xfrm>
            <a:prstGeom prst="triangl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70" name="Group 169"/>
            <p:cNvGrpSpPr/>
            <p:nvPr/>
          </p:nvGrpSpPr>
          <p:grpSpPr>
            <a:xfrm>
              <a:off x="10738836" y="6040814"/>
              <a:ext cx="182904" cy="181451"/>
              <a:chOff x="10937124" y="6040814"/>
              <a:chExt cx="182904" cy="181451"/>
            </a:xfrm>
          </p:grpSpPr>
          <p:sp>
            <p:nvSpPr>
              <p:cNvPr id="172" name="Oval 171"/>
              <p:cNvSpPr>
                <a:spLocks noChangeAspect="1"/>
              </p:cNvSpPr>
              <p:nvPr/>
            </p:nvSpPr>
            <p:spPr>
              <a:xfrm rot="10800000" flipV="1">
                <a:off x="10937124" y="6040814"/>
                <a:ext cx="182904" cy="18145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73" name="Straight Arrow Connector 172"/>
              <p:cNvCxnSpPr>
                <a:cxnSpLocks noChangeAspect="1"/>
              </p:cNvCxnSpPr>
              <p:nvPr/>
            </p:nvCxnSpPr>
            <p:spPr>
              <a:xfrm rot="10800000">
                <a:off x="11007765" y="6067068"/>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noChangeAspect="1"/>
              </p:cNvCxnSpPr>
              <p:nvPr/>
            </p:nvCxnSpPr>
            <p:spPr>
              <a:xfrm rot="10800000">
                <a:off x="10962516" y="6107233"/>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grpSp>
        <p:sp>
          <p:nvSpPr>
            <p:cNvPr id="171" name="Rectangle 170"/>
            <p:cNvSpPr/>
            <p:nvPr/>
          </p:nvSpPr>
          <p:spPr>
            <a:xfrm>
              <a:off x="10670513" y="5659789"/>
              <a:ext cx="517838" cy="640080"/>
            </a:xfrm>
            <a:prstGeom prst="rect">
              <a:avLst/>
            </a:prstGeom>
            <a:noFill/>
            <a:ln w="19050">
              <a:solidFill>
                <a:schemeClr val="accent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ln w="38100">
                  <a:solidFill>
                    <a:srgbClr val="262626"/>
                  </a:solidFill>
                </a:ln>
                <a:solidFill>
                  <a:prstClr val="white"/>
                </a:solidFill>
              </a:endParaRPr>
            </a:p>
          </p:txBody>
        </p:sp>
      </p:grpSp>
      <p:grpSp>
        <p:nvGrpSpPr>
          <p:cNvPr id="178" name="Group 177"/>
          <p:cNvGrpSpPr/>
          <p:nvPr/>
        </p:nvGrpSpPr>
        <p:grpSpPr>
          <a:xfrm>
            <a:off x="7566998" y="4280350"/>
            <a:ext cx="388379" cy="480060"/>
            <a:chOff x="10670513" y="5659789"/>
            <a:chExt cx="517838" cy="640080"/>
          </a:xfrm>
        </p:grpSpPr>
        <p:sp>
          <p:nvSpPr>
            <p:cNvPr id="179" name="Rectangle 178"/>
            <p:cNvSpPr/>
            <p:nvPr/>
          </p:nvSpPr>
          <p:spPr>
            <a:xfrm>
              <a:off x="10711940" y="5698011"/>
              <a:ext cx="434984" cy="2602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80" name="Isosceles Triangle 179"/>
            <p:cNvSpPr/>
            <p:nvPr/>
          </p:nvSpPr>
          <p:spPr>
            <a:xfrm rot="5400000">
              <a:off x="10942934" y="5741749"/>
              <a:ext cx="189510" cy="164679"/>
            </a:xfrm>
            <a:prstGeom prst="triangl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81" name="Group 180"/>
            <p:cNvGrpSpPr/>
            <p:nvPr/>
          </p:nvGrpSpPr>
          <p:grpSpPr>
            <a:xfrm>
              <a:off x="10738836" y="5737393"/>
              <a:ext cx="182904" cy="181451"/>
              <a:chOff x="10738836" y="5737393"/>
              <a:chExt cx="182904" cy="181451"/>
            </a:xfrm>
          </p:grpSpPr>
          <p:sp>
            <p:nvSpPr>
              <p:cNvPr id="189" name="Oval 188"/>
              <p:cNvSpPr>
                <a:spLocks noChangeAspect="1"/>
              </p:cNvSpPr>
              <p:nvPr/>
            </p:nvSpPr>
            <p:spPr>
              <a:xfrm>
                <a:off x="10738836" y="5737393"/>
                <a:ext cx="182904" cy="18145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91" name="Straight Arrow Connector 190"/>
              <p:cNvCxnSpPr>
                <a:cxnSpLocks noChangeAspect="1"/>
              </p:cNvCxnSpPr>
              <p:nvPr/>
            </p:nvCxnSpPr>
            <p:spPr>
              <a:xfrm flipV="1">
                <a:off x="10767796" y="5763647"/>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cxnSpLocks noChangeAspect="1"/>
              </p:cNvCxnSpPr>
              <p:nvPr/>
            </p:nvCxnSpPr>
            <p:spPr>
              <a:xfrm flipV="1">
                <a:off x="10813045" y="5803812"/>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grpSp>
        <p:sp>
          <p:nvSpPr>
            <p:cNvPr id="182" name="Rectangle 181"/>
            <p:cNvSpPr/>
            <p:nvPr/>
          </p:nvSpPr>
          <p:spPr>
            <a:xfrm rot="10800000">
              <a:off x="10711940" y="6001432"/>
              <a:ext cx="434984" cy="2602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83" name="Isosceles Triangle 182"/>
            <p:cNvSpPr/>
            <p:nvPr/>
          </p:nvSpPr>
          <p:spPr>
            <a:xfrm rot="16200000">
              <a:off x="10942934" y="6053229"/>
              <a:ext cx="189510" cy="164679"/>
            </a:xfrm>
            <a:prstGeom prst="triangl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84" name="Group 183"/>
            <p:cNvGrpSpPr/>
            <p:nvPr/>
          </p:nvGrpSpPr>
          <p:grpSpPr>
            <a:xfrm>
              <a:off x="10738836" y="6040814"/>
              <a:ext cx="182904" cy="181451"/>
              <a:chOff x="10937124" y="6040814"/>
              <a:chExt cx="182904" cy="181451"/>
            </a:xfrm>
          </p:grpSpPr>
          <p:sp>
            <p:nvSpPr>
              <p:cNvPr id="186" name="Oval 185"/>
              <p:cNvSpPr>
                <a:spLocks noChangeAspect="1"/>
              </p:cNvSpPr>
              <p:nvPr/>
            </p:nvSpPr>
            <p:spPr>
              <a:xfrm rot="10800000" flipV="1">
                <a:off x="10937124" y="6040814"/>
                <a:ext cx="182904" cy="18145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87" name="Straight Arrow Connector 186"/>
              <p:cNvCxnSpPr>
                <a:cxnSpLocks noChangeAspect="1"/>
              </p:cNvCxnSpPr>
              <p:nvPr/>
            </p:nvCxnSpPr>
            <p:spPr>
              <a:xfrm rot="10800000">
                <a:off x="11007765" y="6067068"/>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cxnSpLocks noChangeAspect="1"/>
              </p:cNvCxnSpPr>
              <p:nvPr/>
            </p:nvCxnSpPr>
            <p:spPr>
              <a:xfrm rot="10800000">
                <a:off x="10962516" y="6107233"/>
                <a:ext cx="83302" cy="85055"/>
              </a:xfrm>
              <a:prstGeom prst="straightConnector1">
                <a:avLst/>
              </a:prstGeom>
              <a:ln w="9525">
                <a:headEnd w="sm" len="med"/>
                <a:tailEnd type="arrow" w="sm" len="sm"/>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0670513" y="5659789"/>
              <a:ext cx="517838" cy="640080"/>
            </a:xfrm>
            <a:prstGeom prst="rect">
              <a:avLst/>
            </a:prstGeom>
            <a:noFill/>
            <a:ln w="19050">
              <a:solidFill>
                <a:schemeClr val="accent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ln w="38100">
                  <a:solidFill>
                    <a:srgbClr val="262626"/>
                  </a:solidFill>
                </a:ln>
                <a:solidFill>
                  <a:prstClr val="white"/>
                </a:solidFill>
              </a:endParaRPr>
            </a:p>
          </p:txBody>
        </p:sp>
      </p:grpSp>
      <p:cxnSp>
        <p:nvCxnSpPr>
          <p:cNvPr id="6" name="Elbow Connector 5"/>
          <p:cNvCxnSpPr>
            <a:stCxn id="171" idx="3"/>
          </p:cNvCxnSpPr>
          <p:nvPr/>
        </p:nvCxnSpPr>
        <p:spPr>
          <a:xfrm flipV="1">
            <a:off x="7955377" y="1624478"/>
            <a:ext cx="174732" cy="400065"/>
          </a:xfrm>
          <a:prstGeom prst="bent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185" idx="3"/>
            <a:endCxn id="221" idx="2"/>
          </p:cNvCxnSpPr>
          <p:nvPr/>
        </p:nvCxnSpPr>
        <p:spPr>
          <a:xfrm flipV="1">
            <a:off x="7955377" y="4123756"/>
            <a:ext cx="174732" cy="396624"/>
          </a:xfrm>
          <a:prstGeom prst="bent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8076506" y="1233480"/>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STB</a:t>
            </a:r>
          </a:p>
        </p:txBody>
      </p:sp>
      <p:sp>
        <p:nvSpPr>
          <p:cNvPr id="197" name="Rectangle 196"/>
          <p:cNvSpPr/>
          <p:nvPr/>
        </p:nvSpPr>
        <p:spPr>
          <a:xfrm>
            <a:off x="7640737" y="1326349"/>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MTA</a:t>
            </a:r>
          </a:p>
        </p:txBody>
      </p:sp>
      <p:grpSp>
        <p:nvGrpSpPr>
          <p:cNvPr id="4" name="Group 3"/>
          <p:cNvGrpSpPr/>
          <p:nvPr/>
        </p:nvGrpSpPr>
        <p:grpSpPr>
          <a:xfrm>
            <a:off x="2635173" y="3469147"/>
            <a:ext cx="2459091" cy="1541003"/>
            <a:chOff x="3513564" y="4625528"/>
            <a:chExt cx="3278788" cy="2054671"/>
          </a:xfrm>
        </p:grpSpPr>
        <p:pic>
          <p:nvPicPr>
            <p:cNvPr id="2" name="Picture 1"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51665" y="4654207"/>
              <a:ext cx="3240687" cy="2000593"/>
            </a:xfrm>
            <a:prstGeom prst="rect">
              <a:avLst/>
            </a:prstGeom>
          </p:spPr>
        </p:pic>
        <p:sp>
          <p:nvSpPr>
            <p:cNvPr id="3" name="Rounded Rectangular Callout 2"/>
            <p:cNvSpPr/>
            <p:nvPr/>
          </p:nvSpPr>
          <p:spPr>
            <a:xfrm>
              <a:off x="3513564" y="4625528"/>
              <a:ext cx="3188757" cy="2054671"/>
            </a:xfrm>
            <a:prstGeom prst="wedgeRoundRectCallout">
              <a:avLst>
                <a:gd name="adj1" fmla="val 143654"/>
                <a:gd name="adj2" fmla="val 24796"/>
                <a:gd name="adj3" fmla="val 16667"/>
              </a:avLst>
            </a:prstGeom>
            <a:noFill/>
            <a:ln w="76200">
              <a:solidFill>
                <a:schemeClr val="accent1">
                  <a:shade val="50000"/>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spTree>
    <p:extLst>
      <p:ext uri="{BB962C8B-B14F-4D97-AF65-F5344CB8AC3E}">
        <p14:creationId xmlns:p14="http://schemas.microsoft.com/office/powerpoint/2010/main" val="2651683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1338" y="955671"/>
            <a:ext cx="1747837" cy="109656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35" name="Text Box 2"/>
          <p:cNvSpPr txBox="1">
            <a:spLocks noChangeArrowheads="1"/>
          </p:cNvSpPr>
          <p:nvPr/>
        </p:nvSpPr>
        <p:spPr bwMode="auto">
          <a:xfrm>
            <a:off x="988573" y="2078215"/>
            <a:ext cx="990600" cy="209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defTabSz="685800" eaLnBrk="1" hangingPunct="1">
              <a:lnSpc>
                <a:spcPct val="120000"/>
              </a:lnSpc>
              <a:spcBef>
                <a:spcPct val="0"/>
              </a:spcBef>
              <a:buSzPct val="125000"/>
            </a:pPr>
            <a:r>
              <a:rPr lang="en-US" altLang="en-US" sz="1200" b="1" dirty="0" err="1">
                <a:latin typeface="Arial Unicode MS" pitchFamily="34" charset="-128"/>
              </a:rPr>
              <a:t>RFoG</a:t>
            </a:r>
            <a:endParaRPr lang="en-US" altLang="en-US" sz="1200" b="1" dirty="0">
              <a:latin typeface="Arial Unicode MS" pitchFamily="34" charset="-128"/>
            </a:endParaRPr>
          </a:p>
          <a:p>
            <a:pPr algn="ctr" defTabSz="685800" eaLnBrk="1" hangingPunct="1">
              <a:lnSpc>
                <a:spcPct val="120000"/>
              </a:lnSpc>
              <a:spcBef>
                <a:spcPct val="0"/>
              </a:spcBef>
              <a:buSzPct val="125000"/>
            </a:pPr>
            <a:r>
              <a:rPr lang="en-US" altLang="en-US" sz="1200" b="1" dirty="0">
                <a:latin typeface="Arial Unicode MS" pitchFamily="34" charset="-128"/>
              </a:rPr>
              <a:t>Fiber</a:t>
            </a:r>
          </a:p>
        </p:txBody>
      </p:sp>
      <p:sp>
        <p:nvSpPr>
          <p:cNvPr id="18436" name="Rectangle 3"/>
          <p:cNvSpPr>
            <a:spLocks noChangeArrowheads="1"/>
          </p:cNvSpPr>
          <p:nvPr/>
        </p:nvSpPr>
        <p:spPr bwMode="auto">
          <a:xfrm>
            <a:off x="6346826" y="4427936"/>
            <a:ext cx="2379663" cy="715565"/>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68580" tIns="34290" rIns="68580" bIns="34290" anchor="ctr"/>
          <a:lstStyle/>
          <a:p>
            <a:pPr defTabSz="685800"/>
            <a:endParaRPr lang="en-US" altLang="en-US">
              <a:solidFill>
                <a:srgbClr val="262626"/>
              </a:solidFill>
            </a:endParaRPr>
          </a:p>
        </p:txBody>
      </p:sp>
      <p:pic>
        <p:nvPicPr>
          <p:cNvPr id="1843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32037" y="811603"/>
            <a:ext cx="1503362" cy="15049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38" name="Rectangle 5"/>
          <p:cNvSpPr>
            <a:spLocks noChangeArrowheads="1"/>
          </p:cNvSpPr>
          <p:nvPr/>
        </p:nvSpPr>
        <p:spPr bwMode="auto">
          <a:xfrm>
            <a:off x="5125600" y="2054616"/>
            <a:ext cx="176213" cy="436960"/>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68580" tIns="34290" rIns="68580" bIns="34290" anchor="ctr"/>
          <a:lstStyle/>
          <a:p>
            <a:pPr defTabSz="685800"/>
            <a:endParaRPr lang="en-US" altLang="en-US">
              <a:solidFill>
                <a:srgbClr val="262626"/>
              </a:solidFill>
            </a:endParaRPr>
          </a:p>
        </p:txBody>
      </p:sp>
      <p:sp>
        <p:nvSpPr>
          <p:cNvPr id="18439" name="Oval 6"/>
          <p:cNvSpPr>
            <a:spLocks noChangeArrowheads="1"/>
          </p:cNvSpPr>
          <p:nvPr/>
        </p:nvSpPr>
        <p:spPr bwMode="auto">
          <a:xfrm>
            <a:off x="6547998" y="2071285"/>
            <a:ext cx="730250" cy="525066"/>
          </a:xfrm>
          <a:prstGeom prst="ellipse">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68580" tIns="34290" rIns="68580" bIns="34290" anchor="ctr"/>
          <a:lstStyle/>
          <a:p>
            <a:pPr defTabSz="685800"/>
            <a:endParaRPr lang="en-US" altLang="en-US">
              <a:solidFill>
                <a:srgbClr val="262626"/>
              </a:solidFill>
            </a:endParaRPr>
          </a:p>
        </p:txBody>
      </p:sp>
      <p:sp>
        <p:nvSpPr>
          <p:cNvPr id="18440" name="Freeform 7"/>
          <p:cNvSpPr>
            <a:spLocks/>
          </p:cNvSpPr>
          <p:nvPr/>
        </p:nvSpPr>
        <p:spPr bwMode="auto">
          <a:xfrm>
            <a:off x="4725549" y="759217"/>
            <a:ext cx="2844800" cy="787004"/>
          </a:xfrm>
          <a:custGeom>
            <a:avLst/>
            <a:gdLst>
              <a:gd name="T0" fmla="*/ 0 w 1872"/>
              <a:gd name="T1" fmla="*/ 2147483647 h 832"/>
              <a:gd name="T2" fmla="*/ 2147483647 w 1872"/>
              <a:gd name="T3" fmla="*/ 2147483647 h 832"/>
              <a:gd name="T4" fmla="*/ 2147483647 w 1872"/>
              <a:gd name="T5" fmla="*/ 2147483647 h 832"/>
              <a:gd name="T6" fmla="*/ 2147483647 w 1872"/>
              <a:gd name="T7" fmla="*/ 2147483647 h 832"/>
              <a:gd name="T8" fmla="*/ 2147483647 w 1872"/>
              <a:gd name="T9" fmla="*/ 2147483647 h 832"/>
              <a:gd name="T10" fmla="*/ 2147483647 w 1872"/>
              <a:gd name="T11" fmla="*/ 2147483647 h 832"/>
              <a:gd name="T12" fmla="*/ 2147483647 w 1872"/>
              <a:gd name="T13" fmla="*/ 2147483647 h 8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2" h="832">
                <a:moveTo>
                  <a:pt x="0" y="832"/>
                </a:moveTo>
                <a:cubicBezTo>
                  <a:pt x="40" y="780"/>
                  <a:pt x="80" y="728"/>
                  <a:pt x="144" y="640"/>
                </a:cubicBezTo>
                <a:cubicBezTo>
                  <a:pt x="208" y="552"/>
                  <a:pt x="280" y="400"/>
                  <a:pt x="384" y="304"/>
                </a:cubicBezTo>
                <a:cubicBezTo>
                  <a:pt x="488" y="208"/>
                  <a:pt x="576" y="112"/>
                  <a:pt x="768" y="64"/>
                </a:cubicBezTo>
                <a:cubicBezTo>
                  <a:pt x="960" y="16"/>
                  <a:pt x="1352" y="0"/>
                  <a:pt x="1536" y="16"/>
                </a:cubicBezTo>
                <a:cubicBezTo>
                  <a:pt x="1720" y="32"/>
                  <a:pt x="1872" y="96"/>
                  <a:pt x="1872" y="160"/>
                </a:cubicBezTo>
                <a:cubicBezTo>
                  <a:pt x="1872" y="224"/>
                  <a:pt x="1704" y="312"/>
                  <a:pt x="1536" y="400"/>
                </a:cubicBezTo>
              </a:path>
            </a:pathLst>
          </a:custGeom>
          <a:noFill/>
          <a:ln w="25560">
            <a:solidFill>
              <a:srgbClr val="80808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68580" tIns="34290" rIns="68580" bIns="34290" anchor="ctr"/>
          <a:lstStyle/>
          <a:p>
            <a:pPr defTabSz="685800"/>
            <a:endParaRPr lang="en-US">
              <a:solidFill>
                <a:srgbClr val="262626"/>
              </a:solidFill>
            </a:endParaRPr>
          </a:p>
        </p:txBody>
      </p:sp>
      <p:pic>
        <p:nvPicPr>
          <p:cNvPr id="18441"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03713" y="1168792"/>
            <a:ext cx="1112837" cy="75485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42" name="Line 9"/>
          <p:cNvSpPr>
            <a:spLocks noChangeShapeType="1"/>
          </p:cNvSpPr>
          <p:nvPr/>
        </p:nvSpPr>
        <p:spPr bwMode="auto">
          <a:xfrm>
            <a:off x="937774" y="2355846"/>
            <a:ext cx="947738" cy="1190"/>
          </a:xfrm>
          <a:prstGeom prst="line">
            <a:avLst/>
          </a:prstGeom>
          <a:noFill/>
          <a:ln w="38160">
            <a:solidFill>
              <a:srgbClr val="0099CC"/>
            </a:solidFill>
            <a:miter lim="800000"/>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8580" tIns="34290" rIns="68580" bIns="34290"/>
          <a:lstStyle/>
          <a:p>
            <a:pPr defTabSz="685800"/>
            <a:endParaRPr lang="en-US">
              <a:solidFill>
                <a:srgbClr val="262626"/>
              </a:solidFill>
            </a:endParaRPr>
          </a:p>
        </p:txBody>
      </p:sp>
      <p:pic>
        <p:nvPicPr>
          <p:cNvPr id="18443"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146613" y="3346446"/>
            <a:ext cx="833437" cy="90249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4"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r="23401"/>
          <a:stretch>
            <a:fillRect/>
          </a:stretch>
        </p:blipFill>
        <p:spPr bwMode="auto">
          <a:xfrm>
            <a:off x="4068325" y="1336671"/>
            <a:ext cx="657225" cy="1154906"/>
          </a:xfrm>
          <a:prstGeom prst="rect">
            <a:avLst/>
          </a:prstGeom>
          <a:noFill/>
          <a:ln>
            <a:noFill/>
          </a:ln>
          <a:effectLst/>
          <a:extLst>
            <a:ext uri="{909E8E84-426E-40dd-AFC4-6F175D3DCCD1}">
              <a14:hiddenFill xmlns:a14="http://schemas.microsoft.com/office/drawing/2010/main" xmlns="">
                <a:blipFill dpi="0" rotWithShape="0">
                  <a:blip/>
                  <a:srcRect r="23401"/>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45" name="Line 12"/>
          <p:cNvSpPr>
            <a:spLocks noChangeShapeType="1"/>
          </p:cNvSpPr>
          <p:nvPr/>
        </p:nvSpPr>
        <p:spPr bwMode="auto">
          <a:xfrm flipV="1">
            <a:off x="2666563" y="2104623"/>
            <a:ext cx="1501775" cy="4763"/>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8580" tIns="34290" rIns="68580" bIns="34290"/>
          <a:lstStyle/>
          <a:p>
            <a:pPr defTabSz="685800"/>
            <a:endParaRPr lang="en-US">
              <a:solidFill>
                <a:srgbClr val="262626"/>
              </a:solidFill>
            </a:endParaRPr>
          </a:p>
        </p:txBody>
      </p:sp>
      <p:sp>
        <p:nvSpPr>
          <p:cNvPr id="18446" name="Text Box 13"/>
          <p:cNvSpPr txBox="1">
            <a:spLocks noChangeArrowheads="1"/>
          </p:cNvSpPr>
          <p:nvPr/>
        </p:nvSpPr>
        <p:spPr bwMode="auto">
          <a:xfrm rot="-5400000">
            <a:off x="4707689" y="1470418"/>
            <a:ext cx="1245394" cy="292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defTabSz="685800" eaLnBrk="1" hangingPunct="1">
              <a:lnSpc>
                <a:spcPct val="115000"/>
              </a:lnSpc>
              <a:spcBef>
                <a:spcPct val="0"/>
              </a:spcBef>
              <a:spcAft>
                <a:spcPts val="750"/>
              </a:spcAft>
              <a:buSzPct val="125000"/>
            </a:pPr>
            <a:r>
              <a:rPr lang="en-US" altLang="en-US" sz="1200" b="1">
                <a:solidFill>
                  <a:srgbClr val="FFFFFF"/>
                </a:solidFill>
                <a:latin typeface="Arial Unicode MS" pitchFamily="34" charset="-128"/>
              </a:rPr>
              <a:t>Inside Coax Wiring</a:t>
            </a:r>
          </a:p>
        </p:txBody>
      </p:sp>
      <p:pic>
        <p:nvPicPr>
          <p:cNvPr id="18447" name="Picture 1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48111" y="2542773"/>
            <a:ext cx="1249362" cy="7798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8" name="Picture 1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419412" y="3788167"/>
            <a:ext cx="2017712" cy="113585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49" name="Freeform 16"/>
          <p:cNvSpPr>
            <a:spLocks/>
          </p:cNvSpPr>
          <p:nvPr/>
        </p:nvSpPr>
        <p:spPr bwMode="auto">
          <a:xfrm>
            <a:off x="6097149" y="3731017"/>
            <a:ext cx="338138" cy="557213"/>
          </a:xfrm>
          <a:custGeom>
            <a:avLst/>
            <a:gdLst>
              <a:gd name="T0" fmla="*/ 2147483647 w 222"/>
              <a:gd name="T1" fmla="*/ 0 h 509"/>
              <a:gd name="T2" fmla="*/ 2147483647 w 222"/>
              <a:gd name="T3" fmla="*/ 2147483647 h 509"/>
              <a:gd name="T4" fmla="*/ 2147483647 w 222"/>
              <a:gd name="T5" fmla="*/ 2147483647 h 509"/>
              <a:gd name="T6" fmla="*/ 2147483647 w 222"/>
              <a:gd name="T7" fmla="*/ 2147483647 h 509"/>
              <a:gd name="T8" fmla="*/ 2147483647 w 222"/>
              <a:gd name="T9" fmla="*/ 2147483647 h 509"/>
              <a:gd name="T10" fmla="*/ 2147483647 w 222"/>
              <a:gd name="T11" fmla="*/ 2147483647 h 5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509">
                <a:moveTo>
                  <a:pt x="6" y="0"/>
                </a:moveTo>
                <a:cubicBezTo>
                  <a:pt x="6" y="13"/>
                  <a:pt x="0" y="264"/>
                  <a:pt x="38" y="320"/>
                </a:cubicBezTo>
                <a:cubicBezTo>
                  <a:pt x="62" y="356"/>
                  <a:pt x="74" y="380"/>
                  <a:pt x="110" y="408"/>
                </a:cubicBezTo>
                <a:cubicBezTo>
                  <a:pt x="125" y="420"/>
                  <a:pt x="158" y="440"/>
                  <a:pt x="158" y="440"/>
                </a:cubicBezTo>
                <a:cubicBezTo>
                  <a:pt x="204" y="509"/>
                  <a:pt x="143" y="428"/>
                  <a:pt x="198" y="472"/>
                </a:cubicBezTo>
                <a:cubicBezTo>
                  <a:pt x="208" y="480"/>
                  <a:pt x="213" y="495"/>
                  <a:pt x="222" y="504"/>
                </a:cubicBezTo>
              </a:path>
            </a:pathLst>
          </a:custGeom>
          <a:noFill/>
          <a:ln w="28440">
            <a:solidFill>
              <a:srgbClr val="808080"/>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68580" tIns="34290" rIns="68580" bIns="34290" anchor="ctr"/>
          <a:lstStyle/>
          <a:p>
            <a:pPr defTabSz="685800"/>
            <a:endParaRPr lang="en-US">
              <a:solidFill>
                <a:srgbClr val="262626"/>
              </a:solidFill>
            </a:endParaRPr>
          </a:p>
        </p:txBody>
      </p:sp>
      <p:pic>
        <p:nvPicPr>
          <p:cNvPr id="18450" name="Picture 1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197411" y="1864117"/>
            <a:ext cx="563562" cy="62507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51" name="Text Box 18"/>
          <p:cNvSpPr txBox="1">
            <a:spLocks noChangeArrowheads="1"/>
          </p:cNvSpPr>
          <p:nvPr/>
        </p:nvSpPr>
        <p:spPr bwMode="auto">
          <a:xfrm>
            <a:off x="7071873" y="1441444"/>
            <a:ext cx="984250" cy="3408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defTabSz="685800" eaLnBrk="1" hangingPunct="1">
              <a:spcBef>
                <a:spcPct val="0"/>
              </a:spcBef>
              <a:buSzPct val="125000"/>
            </a:pPr>
            <a:r>
              <a:rPr lang="en-US" altLang="en-US" sz="800">
                <a:solidFill>
                  <a:srgbClr val="1A3B8A"/>
                </a:solidFill>
                <a:latin typeface="Arial Unicode MS" pitchFamily="34" charset="-128"/>
              </a:rPr>
              <a:t>Ethernet,  USB,</a:t>
            </a:r>
          </a:p>
          <a:p>
            <a:pPr algn="ctr" defTabSz="685800" eaLnBrk="1" hangingPunct="1">
              <a:spcBef>
                <a:spcPct val="0"/>
              </a:spcBef>
              <a:buSzPct val="125000"/>
            </a:pPr>
            <a:r>
              <a:rPr lang="en-US" altLang="en-US" sz="800">
                <a:solidFill>
                  <a:srgbClr val="1A3B8A"/>
                </a:solidFill>
                <a:latin typeface="Arial Unicode MS" pitchFamily="34" charset="-128"/>
              </a:rPr>
              <a:t>or wireless</a:t>
            </a:r>
          </a:p>
        </p:txBody>
      </p:sp>
      <p:sp>
        <p:nvSpPr>
          <p:cNvPr id="18452" name="Text Box 19"/>
          <p:cNvSpPr txBox="1">
            <a:spLocks noChangeArrowheads="1"/>
          </p:cNvSpPr>
          <p:nvPr/>
        </p:nvSpPr>
        <p:spPr bwMode="auto">
          <a:xfrm>
            <a:off x="7119499" y="1931982"/>
            <a:ext cx="985838" cy="3777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defTabSz="685800" eaLnBrk="1" hangingPunct="1">
              <a:lnSpc>
                <a:spcPct val="115000"/>
              </a:lnSpc>
              <a:spcAft>
                <a:spcPts val="500"/>
              </a:spcAft>
              <a:buSzPct val="125000"/>
            </a:pPr>
            <a:r>
              <a:rPr lang="en-US" altLang="en-US" sz="800">
                <a:solidFill>
                  <a:srgbClr val="1A3B8A"/>
                </a:solidFill>
                <a:latin typeface="Arial Unicode MS" pitchFamily="34" charset="-128"/>
              </a:rPr>
              <a:t>Regular telephone wiring</a:t>
            </a:r>
          </a:p>
        </p:txBody>
      </p:sp>
      <p:sp>
        <p:nvSpPr>
          <p:cNvPr id="18453" name="Line 20"/>
          <p:cNvSpPr>
            <a:spLocks noChangeShapeType="1"/>
          </p:cNvSpPr>
          <p:nvPr/>
        </p:nvSpPr>
        <p:spPr bwMode="auto">
          <a:xfrm>
            <a:off x="7229037" y="1772439"/>
            <a:ext cx="968375" cy="317897"/>
          </a:xfrm>
          <a:prstGeom prst="line">
            <a:avLst/>
          </a:prstGeom>
          <a:noFill/>
          <a:ln w="28440">
            <a:solidFill>
              <a:srgbClr val="CC0066"/>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8580" tIns="34290" rIns="68580" bIns="34290"/>
          <a:lstStyle/>
          <a:p>
            <a:pPr defTabSz="685800"/>
            <a:endParaRPr lang="en-US">
              <a:solidFill>
                <a:srgbClr val="262626"/>
              </a:solidFill>
            </a:endParaRPr>
          </a:p>
        </p:txBody>
      </p:sp>
      <p:sp>
        <p:nvSpPr>
          <p:cNvPr id="18454" name="Line 21"/>
          <p:cNvSpPr>
            <a:spLocks noChangeShapeType="1"/>
          </p:cNvSpPr>
          <p:nvPr/>
        </p:nvSpPr>
        <p:spPr bwMode="auto">
          <a:xfrm>
            <a:off x="7132199" y="1441446"/>
            <a:ext cx="790575" cy="1190"/>
          </a:xfrm>
          <a:prstGeom prst="line">
            <a:avLst/>
          </a:prstGeom>
          <a:noFill/>
          <a:ln w="28440">
            <a:solidFill>
              <a:srgbClr val="00CC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8580" tIns="34290" rIns="68580" bIns="34290"/>
          <a:lstStyle/>
          <a:p>
            <a:pPr defTabSz="685800"/>
            <a:endParaRPr lang="en-US">
              <a:solidFill>
                <a:srgbClr val="262626"/>
              </a:solidFill>
            </a:endParaRPr>
          </a:p>
        </p:txBody>
      </p:sp>
      <p:sp>
        <p:nvSpPr>
          <p:cNvPr id="18455" name="Text Box 22"/>
          <p:cNvSpPr txBox="1">
            <a:spLocks noChangeArrowheads="1"/>
          </p:cNvSpPr>
          <p:nvPr/>
        </p:nvSpPr>
        <p:spPr bwMode="auto">
          <a:xfrm>
            <a:off x="1995056" y="2109385"/>
            <a:ext cx="1071562" cy="5191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defTabSz="685800" eaLnBrk="1" hangingPunct="1">
              <a:lnSpc>
                <a:spcPct val="115000"/>
              </a:lnSpc>
              <a:spcBef>
                <a:spcPts val="438"/>
              </a:spcBef>
              <a:spcAft>
                <a:spcPts val="438"/>
              </a:spcAft>
              <a:buSzPct val="125000"/>
            </a:pPr>
            <a:r>
              <a:rPr lang="en-US" altLang="en-US" sz="1000" b="1" dirty="0" err="1">
                <a:solidFill>
                  <a:srgbClr val="1A3B8A"/>
                </a:solidFill>
                <a:latin typeface="Arial Unicode MS" pitchFamily="34" charset="-128"/>
              </a:rPr>
              <a:t>MicroNode</a:t>
            </a:r>
            <a:r>
              <a:rPr lang="en-US" altLang="en-US" sz="700" b="1" dirty="0">
                <a:solidFill>
                  <a:srgbClr val="1A3B8A"/>
                </a:solidFill>
                <a:latin typeface="Arial Unicode MS" pitchFamily="34" charset="-128"/>
              </a:rPr>
              <a:t> Coax  Brick Powering Not Shown</a:t>
            </a:r>
          </a:p>
        </p:txBody>
      </p:sp>
      <p:sp>
        <p:nvSpPr>
          <p:cNvPr id="18456" name="Line 23"/>
          <p:cNvSpPr>
            <a:spLocks noChangeShapeType="1"/>
          </p:cNvSpPr>
          <p:nvPr/>
        </p:nvSpPr>
        <p:spPr bwMode="auto">
          <a:xfrm>
            <a:off x="4063562" y="1199748"/>
            <a:ext cx="382587" cy="513160"/>
          </a:xfrm>
          <a:prstGeom prst="line">
            <a:avLst/>
          </a:prstGeom>
          <a:noFill/>
          <a:ln w="936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8580" tIns="34290" rIns="68580" bIns="34290"/>
          <a:lstStyle/>
          <a:p>
            <a:pPr defTabSz="685800"/>
            <a:endParaRPr lang="en-US">
              <a:solidFill>
                <a:srgbClr val="262626"/>
              </a:solidFill>
            </a:endParaRPr>
          </a:p>
        </p:txBody>
      </p:sp>
      <p:sp>
        <p:nvSpPr>
          <p:cNvPr id="18457" name="Freeform 24"/>
          <p:cNvSpPr>
            <a:spLocks/>
          </p:cNvSpPr>
          <p:nvPr/>
        </p:nvSpPr>
        <p:spPr bwMode="auto">
          <a:xfrm>
            <a:off x="4798575" y="2280836"/>
            <a:ext cx="1241425" cy="1170385"/>
          </a:xfrm>
          <a:custGeom>
            <a:avLst/>
            <a:gdLst>
              <a:gd name="T0" fmla="*/ 0 w 782"/>
              <a:gd name="T1" fmla="*/ 0 h 983"/>
              <a:gd name="T2" fmla="*/ 2147483647 w 782"/>
              <a:gd name="T3" fmla="*/ 2147483647 h 983"/>
              <a:gd name="T4" fmla="*/ 2147483647 w 782"/>
              <a:gd name="T5" fmla="*/ 2147483647 h 983"/>
              <a:gd name="T6" fmla="*/ 0 60000 65536"/>
              <a:gd name="T7" fmla="*/ 0 60000 65536"/>
              <a:gd name="T8" fmla="*/ 0 60000 65536"/>
            </a:gdLst>
            <a:ahLst/>
            <a:cxnLst>
              <a:cxn ang="T6">
                <a:pos x="T0" y="T1"/>
              </a:cxn>
              <a:cxn ang="T7">
                <a:pos x="T2" y="T3"/>
              </a:cxn>
              <a:cxn ang="T8">
                <a:pos x="T4" y="T5"/>
              </a:cxn>
            </a:cxnLst>
            <a:rect l="0" t="0" r="r" b="b"/>
            <a:pathLst>
              <a:path w="782" h="983">
                <a:moveTo>
                  <a:pt x="0" y="0"/>
                </a:moveTo>
                <a:cubicBezTo>
                  <a:pt x="268" y="30"/>
                  <a:pt x="536" y="44"/>
                  <a:pt x="659" y="208"/>
                </a:cubicBezTo>
                <a:cubicBezTo>
                  <a:pt x="782" y="372"/>
                  <a:pt x="720" y="822"/>
                  <a:pt x="736" y="983"/>
                </a:cubicBezTo>
              </a:path>
            </a:pathLst>
          </a:custGeom>
          <a:noFill/>
          <a:ln w="25560">
            <a:solidFill>
              <a:srgbClr val="80808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68580" tIns="34290" rIns="68580" bIns="34290" anchor="ctr"/>
          <a:lstStyle/>
          <a:p>
            <a:pPr defTabSz="685800"/>
            <a:endParaRPr lang="en-US">
              <a:solidFill>
                <a:srgbClr val="262626"/>
              </a:solidFill>
            </a:endParaRPr>
          </a:p>
        </p:txBody>
      </p:sp>
      <p:sp>
        <p:nvSpPr>
          <p:cNvPr id="18458" name="Freeform 25"/>
          <p:cNvSpPr>
            <a:spLocks/>
          </p:cNvSpPr>
          <p:nvPr/>
        </p:nvSpPr>
        <p:spPr bwMode="auto">
          <a:xfrm>
            <a:off x="4798575" y="2071286"/>
            <a:ext cx="2625725" cy="682229"/>
          </a:xfrm>
          <a:custGeom>
            <a:avLst/>
            <a:gdLst>
              <a:gd name="T0" fmla="*/ 0 w 1536"/>
              <a:gd name="T1" fmla="*/ 2147483647 h 728"/>
              <a:gd name="T2" fmla="*/ 2147483647 w 1536"/>
              <a:gd name="T3" fmla="*/ 2147483647 h 728"/>
              <a:gd name="T4" fmla="*/ 2147483647 w 1536"/>
              <a:gd name="T5" fmla="*/ 2147483647 h 728"/>
              <a:gd name="T6" fmla="*/ 2147483647 w 1536"/>
              <a:gd name="T7" fmla="*/ 2147483647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6" h="728">
                <a:moveTo>
                  <a:pt x="0" y="48"/>
                </a:moveTo>
                <a:cubicBezTo>
                  <a:pt x="36" y="24"/>
                  <a:pt x="72" y="0"/>
                  <a:pt x="240" y="96"/>
                </a:cubicBezTo>
                <a:cubicBezTo>
                  <a:pt x="408" y="192"/>
                  <a:pt x="792" y="520"/>
                  <a:pt x="1008" y="624"/>
                </a:cubicBezTo>
                <a:cubicBezTo>
                  <a:pt x="1224" y="728"/>
                  <a:pt x="1456" y="704"/>
                  <a:pt x="1536" y="720"/>
                </a:cubicBezTo>
              </a:path>
            </a:pathLst>
          </a:custGeom>
          <a:noFill/>
          <a:ln w="25560">
            <a:solidFill>
              <a:srgbClr val="808080"/>
            </a:solidFill>
            <a:round/>
            <a:headEnd type="triangl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68580" tIns="34290" rIns="68580" bIns="34290" anchor="ctr"/>
          <a:lstStyle/>
          <a:p>
            <a:pPr defTabSz="685800"/>
            <a:endParaRPr lang="en-US">
              <a:solidFill>
                <a:srgbClr val="262626"/>
              </a:solidFill>
            </a:endParaRPr>
          </a:p>
        </p:txBody>
      </p:sp>
      <p:pic>
        <p:nvPicPr>
          <p:cNvPr id="18460" name="Picture 27"/>
          <p:cNvPicPr>
            <a:picLocks noChangeAspect="1" noChangeArrowheads="1"/>
          </p:cNvPicPr>
          <p:nvPr/>
        </p:nvPicPr>
        <p:blipFill>
          <a:blip r:embed="rId11" cstate="email">
            <a:extLst>
              <a:ext uri="{28A0092B-C50C-407E-A947-70E740481C1C}">
                <a14:useLocalDpi xmlns:a14="http://schemas.microsoft.com/office/drawing/2010/main" val="0"/>
              </a:ext>
            </a:extLst>
          </a:blip>
          <a:srcRect l="4546" t="6734" b="15140"/>
          <a:stretch>
            <a:fillRect/>
          </a:stretch>
        </p:blipFill>
        <p:spPr bwMode="auto">
          <a:xfrm>
            <a:off x="5693925" y="3435742"/>
            <a:ext cx="2301875" cy="332185"/>
          </a:xfrm>
          <a:prstGeom prst="rect">
            <a:avLst/>
          </a:prstGeom>
          <a:noFill/>
          <a:ln>
            <a:noFill/>
          </a:ln>
          <a:effectLst/>
          <a:extLst>
            <a:ext uri="{909E8E84-426E-40dd-AFC4-6F175D3DCCD1}">
              <a14:hiddenFill xmlns:a14="http://schemas.microsoft.com/office/drawing/2010/main" xmlns="">
                <a:blipFill dpi="0" rotWithShape="0">
                  <a:blip/>
                  <a:srcRect l="4546" t="6734" b="15140"/>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61" name="Rectangle 28"/>
          <p:cNvSpPr>
            <a:spLocks noChangeArrowheads="1"/>
          </p:cNvSpPr>
          <p:nvPr/>
        </p:nvSpPr>
        <p:spPr bwMode="auto">
          <a:xfrm>
            <a:off x="179676" y="2975530"/>
            <a:ext cx="5807075" cy="18184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marL="342900" indent="-341313"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Arial" pitchFamily="34" charset="0"/>
                <a:ea typeface="SimSun" pitchFamily="2" charset="-122"/>
              </a:defRPr>
            </a:lvl1pPr>
            <a:lvl2pPr marL="741363" indent="-284163" eaLnBrk="0" hangingPunct="0">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Arial" pitchFamily="34" charset="0"/>
                <a:ea typeface="SimSun" pitchFamily="2" charset="-122"/>
              </a:defRPr>
            </a:lvl2pPr>
            <a:lvl3pPr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Arial" pitchFamily="34" charset="0"/>
                <a:ea typeface="SimSun" pitchFamily="2" charset="-122"/>
              </a:defRPr>
            </a:lvl3pPr>
            <a:lvl4pPr eaLnBrk="0" hangingPunct="0">
              <a:spcBef>
                <a:spcPts val="3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a:solidFill>
                  <a:srgbClr val="000000"/>
                </a:solidFill>
                <a:latin typeface="Arial" pitchFamily="34" charset="0"/>
                <a:ea typeface="SimSun" pitchFamily="2" charset="-122"/>
              </a:defRPr>
            </a:lvl4pPr>
            <a:lvl5pPr eaLnBrk="0" hangingPunct="0">
              <a:spcBef>
                <a:spcPts val="3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a:solidFill>
                  <a:srgbClr val="000000"/>
                </a:solidFill>
                <a:latin typeface="Arial" pitchFamily="34" charset="0"/>
                <a:ea typeface="SimSun" pitchFamily="2" charset="-122"/>
              </a:defRPr>
            </a:lvl9pPr>
          </a:lstStyle>
          <a:p>
            <a:pPr marL="1190" indent="0" defTabSz="685800" eaLnBrk="1" hangingPunct="1">
              <a:lnSpc>
                <a:spcPct val="90000"/>
              </a:lnSpc>
              <a:spcBef>
                <a:spcPts val="200"/>
              </a:spcBef>
            </a:pPr>
            <a:r>
              <a:rPr lang="en-US" altLang="en-US" sz="1600" b="1" dirty="0">
                <a:latin typeface="Arial Unicode MS" pitchFamily="34" charset="-128"/>
              </a:rPr>
              <a:t>Customer Premise Equipment (CPE) with </a:t>
            </a:r>
            <a:r>
              <a:rPr lang="en-US" altLang="en-US" sz="1600" b="1" dirty="0" err="1">
                <a:latin typeface="Arial Unicode MS" pitchFamily="34" charset="-128"/>
              </a:rPr>
              <a:t>MicroNodes</a:t>
            </a:r>
            <a:endParaRPr lang="en-US" altLang="en-US" sz="1600" b="1" dirty="0">
              <a:latin typeface="Arial Unicode MS" pitchFamily="34" charset="-128"/>
            </a:endParaRPr>
          </a:p>
          <a:p>
            <a:pPr marL="258365" indent="-257175" defTabSz="685800" eaLnBrk="1" hangingPunct="1">
              <a:lnSpc>
                <a:spcPct val="90000"/>
              </a:lnSpc>
              <a:spcBef>
                <a:spcPts val="200"/>
              </a:spcBef>
              <a:buFont typeface="Arial" panose="020B0604020202020204" pitchFamily="34" charset="0"/>
              <a:buChar char="•"/>
            </a:pPr>
            <a:r>
              <a:rPr lang="en-US" altLang="en-US" sz="1600" dirty="0">
                <a:latin typeface="Arial Unicode MS" pitchFamily="34" charset="-128"/>
              </a:rPr>
              <a:t>Single fiber supports both forward and return path</a:t>
            </a:r>
          </a:p>
          <a:p>
            <a:pPr marL="258365" indent="-257175" defTabSz="685800" eaLnBrk="1" hangingPunct="1">
              <a:lnSpc>
                <a:spcPct val="90000"/>
              </a:lnSpc>
              <a:spcBef>
                <a:spcPts val="200"/>
              </a:spcBef>
              <a:buFont typeface="Arial" panose="020B0604020202020204" pitchFamily="34" charset="0"/>
              <a:buChar char="•"/>
            </a:pPr>
            <a:r>
              <a:rPr lang="en-US" altLang="en-US" sz="1600" dirty="0" err="1">
                <a:latin typeface="Arial Unicode MS" pitchFamily="34" charset="-128"/>
              </a:rPr>
              <a:t>MicroNode</a:t>
            </a:r>
            <a:r>
              <a:rPr lang="en-US" altLang="en-US" sz="1600" dirty="0">
                <a:latin typeface="Arial Unicode MS" pitchFamily="34" charset="-128"/>
              </a:rPr>
              <a:t> provides optical to electrical conversion  </a:t>
            </a:r>
          </a:p>
          <a:p>
            <a:pPr marL="258365" indent="-257175" defTabSz="685800" eaLnBrk="1" hangingPunct="1">
              <a:lnSpc>
                <a:spcPct val="90000"/>
              </a:lnSpc>
              <a:spcBef>
                <a:spcPts val="200"/>
              </a:spcBef>
              <a:buFont typeface="Arial" panose="020B0604020202020204" pitchFamily="34" charset="0"/>
              <a:buChar char="•"/>
            </a:pPr>
            <a:r>
              <a:rPr lang="en-US" altLang="en-US" sz="1600" dirty="0">
                <a:latin typeface="Arial Unicode MS" pitchFamily="34" charset="-128"/>
              </a:rPr>
              <a:t>5-42 / 54-1002MHz support</a:t>
            </a:r>
          </a:p>
          <a:p>
            <a:pPr marL="258365" indent="-257175" defTabSz="685800" eaLnBrk="1" hangingPunct="1">
              <a:lnSpc>
                <a:spcPct val="90000"/>
              </a:lnSpc>
              <a:spcBef>
                <a:spcPts val="200"/>
              </a:spcBef>
              <a:buFont typeface="Arial" panose="020B0604020202020204" pitchFamily="34" charset="0"/>
              <a:buChar char="•"/>
            </a:pPr>
            <a:r>
              <a:rPr lang="en-US" altLang="en-US" sz="1600" dirty="0">
                <a:latin typeface="Arial Unicode MS" pitchFamily="34" charset="-128"/>
              </a:rPr>
              <a:t>SC/APC connector towards fiber network</a:t>
            </a:r>
          </a:p>
          <a:p>
            <a:pPr marL="258365" indent="-257175" defTabSz="685800" eaLnBrk="1" hangingPunct="1">
              <a:lnSpc>
                <a:spcPct val="90000"/>
              </a:lnSpc>
              <a:spcBef>
                <a:spcPts val="200"/>
              </a:spcBef>
              <a:buFont typeface="Arial" panose="020B0604020202020204" pitchFamily="34" charset="0"/>
              <a:buChar char="•"/>
            </a:pPr>
            <a:r>
              <a:rPr lang="en-US" altLang="en-US" sz="1600" dirty="0">
                <a:latin typeface="Arial Unicode MS" pitchFamily="34" charset="-128"/>
              </a:rPr>
              <a:t>“F” connector to 75 ohm coax cable towards premise</a:t>
            </a:r>
          </a:p>
          <a:p>
            <a:pPr marL="258365" indent="-257175" defTabSz="685800" eaLnBrk="1" hangingPunct="1">
              <a:lnSpc>
                <a:spcPct val="90000"/>
              </a:lnSpc>
              <a:spcBef>
                <a:spcPts val="200"/>
              </a:spcBef>
              <a:buFont typeface="Arial" panose="020B0604020202020204" pitchFamily="34" charset="0"/>
              <a:buChar char="•"/>
            </a:pPr>
            <a:r>
              <a:rPr lang="en-US" altLang="en-US" sz="1600" dirty="0">
                <a:latin typeface="Arial Unicode MS" pitchFamily="34" charset="-128"/>
              </a:rPr>
              <a:t>Dedicated or inserted powering options</a:t>
            </a:r>
          </a:p>
        </p:txBody>
      </p:sp>
      <p:sp>
        <p:nvSpPr>
          <p:cNvPr id="18462" name="Rectangle 29"/>
          <p:cNvSpPr>
            <a:spLocks noChangeArrowheads="1"/>
          </p:cNvSpPr>
          <p:nvPr/>
        </p:nvSpPr>
        <p:spPr bwMode="auto">
          <a:xfrm>
            <a:off x="6860738" y="1905789"/>
            <a:ext cx="384175" cy="273844"/>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68580" tIns="34290" rIns="68580" bIns="34290" anchor="ctr"/>
          <a:lstStyle/>
          <a:p>
            <a:pPr defTabSz="685800"/>
            <a:endParaRPr lang="en-US" altLang="en-US">
              <a:solidFill>
                <a:srgbClr val="262626"/>
              </a:solidFill>
            </a:endParaRPr>
          </a:p>
        </p:txBody>
      </p:sp>
      <p:sp>
        <p:nvSpPr>
          <p:cNvPr id="18463" name="Text Box 30"/>
          <p:cNvSpPr txBox="1">
            <a:spLocks noChangeArrowheads="1"/>
          </p:cNvSpPr>
          <p:nvPr/>
        </p:nvSpPr>
        <p:spPr bwMode="auto">
          <a:xfrm>
            <a:off x="3193258" y="704149"/>
            <a:ext cx="1408113" cy="648512"/>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defTabSz="685800" eaLnBrk="1" hangingPunct="1">
              <a:spcBef>
                <a:spcPts val="750"/>
              </a:spcBef>
              <a:spcAft>
                <a:spcPts val="750"/>
              </a:spcAft>
              <a:buSzPct val="125000"/>
            </a:pPr>
            <a:r>
              <a:rPr lang="en-US" altLang="en-US" sz="1200" b="1" dirty="0">
                <a:solidFill>
                  <a:srgbClr val="262626"/>
                </a:solidFill>
                <a:latin typeface="Arial Unicode MS" pitchFamily="34" charset="-128"/>
              </a:rPr>
              <a:t>Spare ports available for other devices</a:t>
            </a:r>
          </a:p>
        </p:txBody>
      </p:sp>
      <p:sp>
        <p:nvSpPr>
          <p:cNvPr id="18464" name="Line 31"/>
          <p:cNvSpPr>
            <a:spLocks noChangeShapeType="1"/>
          </p:cNvSpPr>
          <p:nvPr/>
        </p:nvSpPr>
        <p:spPr bwMode="auto">
          <a:xfrm>
            <a:off x="1871224" y="2006992"/>
            <a:ext cx="6350" cy="352425"/>
          </a:xfrm>
          <a:prstGeom prst="line">
            <a:avLst/>
          </a:prstGeom>
          <a:noFill/>
          <a:ln w="38160">
            <a:solidFill>
              <a:srgbClr val="0099CC"/>
            </a:solidFill>
            <a:miter lim="800000"/>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8580" tIns="34290" rIns="68580" bIns="34290"/>
          <a:lstStyle/>
          <a:p>
            <a:pPr defTabSz="685800"/>
            <a:endParaRPr lang="en-US">
              <a:solidFill>
                <a:srgbClr val="262626"/>
              </a:solidFill>
            </a:endParaRPr>
          </a:p>
        </p:txBody>
      </p:sp>
      <p:sp>
        <p:nvSpPr>
          <p:cNvPr id="18465" name="Line 32"/>
          <p:cNvSpPr>
            <a:spLocks noChangeShapeType="1"/>
          </p:cNvSpPr>
          <p:nvPr/>
        </p:nvSpPr>
        <p:spPr bwMode="auto">
          <a:xfrm flipH="1" flipV="1">
            <a:off x="2677674" y="2008183"/>
            <a:ext cx="6350" cy="100013"/>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8580" tIns="34290" rIns="68580" bIns="34290"/>
          <a:lstStyle/>
          <a:p>
            <a:pPr defTabSz="685800"/>
            <a:endParaRPr lang="en-US">
              <a:solidFill>
                <a:srgbClr val="262626"/>
              </a:solidFill>
            </a:endParaRPr>
          </a:p>
        </p:txBody>
      </p:sp>
      <p:pic>
        <p:nvPicPr>
          <p:cNvPr id="34" name="Picture 33"/>
          <p:cNvPicPr>
            <a:picLocks noChangeAspect="1"/>
          </p:cNvPicPr>
          <p:nvPr/>
        </p:nvPicPr>
        <p:blipFill>
          <a:blip r:embed="rId12"/>
          <a:stretch>
            <a:fillRect/>
          </a:stretch>
        </p:blipFill>
        <p:spPr>
          <a:xfrm>
            <a:off x="1833194" y="1146594"/>
            <a:ext cx="754464" cy="224663"/>
          </a:xfrm>
          <a:prstGeom prst="rect">
            <a:avLst/>
          </a:prstGeom>
          <a:noFill/>
        </p:spPr>
      </p:pic>
      <p:sp>
        <p:nvSpPr>
          <p:cNvPr id="35" name="Rectangle 9"/>
          <p:cNvSpPr txBox="1">
            <a:spLocks noChangeArrowheads="1"/>
          </p:cNvSpPr>
          <p:nvPr/>
        </p:nvSpPr>
        <p:spPr>
          <a:xfrm>
            <a:off x="337313" y="284039"/>
            <a:ext cx="7235465" cy="400050"/>
          </a:xfrm>
          <a:prstGeom prst="rect">
            <a:avLst/>
          </a:prstGeom>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8580" tIns="34290" rIns="68580" bIns="34290">
            <a:normAutofit fontScale="60000" lnSpcReduction="20000"/>
          </a:bodyPr>
          <a:lstStyle>
            <a:lvl1pPr algn="l" defTabSz="914377" rtl="0" eaLnBrk="1" fontAlgn="base" hangingPunct="1">
              <a:lnSpc>
                <a:spcPct val="90000"/>
              </a:lnSpc>
              <a:spcBef>
                <a:spcPct val="0"/>
              </a:spcBef>
              <a:spcAft>
                <a:spcPct val="0"/>
              </a:spcAft>
              <a:defRPr sz="4800" kern="1200" baseline="0">
                <a:solidFill>
                  <a:schemeClr val="tx2"/>
                </a:solidFill>
                <a:latin typeface="Times New Roman" panose="02020603050405020304" pitchFamily="18" charset="0"/>
                <a:ea typeface="ＭＳ Ｐゴシック" charset="0"/>
                <a:cs typeface="Times New Roman" panose="02020603050405020304" pitchFamily="18" charset="0"/>
              </a:defRPr>
            </a:lvl1pPr>
            <a:lvl2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2pPr>
            <a:lvl3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3pPr>
            <a:lvl4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4pPr>
            <a:lvl5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5pPr>
            <a:lvl6pPr marL="609585"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6pPr>
            <a:lvl7pPr marL="1219170"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7pPr>
            <a:lvl8pPr marL="1828754"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8pPr>
            <a:lvl9pPr marL="2438339"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9p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dirty="0" err="1" smtClean="0">
                <a:solidFill>
                  <a:srgbClr val="767171"/>
                </a:solidFill>
                <a:latin typeface="Tahoma" panose="020B0604030504040204" pitchFamily="34" charset="0"/>
                <a:ea typeface="Tahoma" panose="020B0604030504040204" pitchFamily="34" charset="0"/>
                <a:cs typeface="Tahoma" panose="020B0604030504040204" pitchFamily="34" charset="0"/>
              </a:rPr>
              <a:t>RFoG</a:t>
            </a:r>
            <a:r>
              <a:rPr lang="en-US" altLang="en-US" dirty="0" smtClean="0">
                <a:solidFill>
                  <a:srgbClr val="767171"/>
                </a:solidFill>
                <a:latin typeface="Tahoma" panose="020B0604030504040204" pitchFamily="34" charset="0"/>
                <a:ea typeface="Tahoma" panose="020B0604030504040204" pitchFamily="34" charset="0"/>
                <a:cs typeface="Tahoma" panose="020B0604030504040204" pitchFamily="34" charset="0"/>
              </a:rPr>
              <a:t> Home Architecture &amp; CPE</a:t>
            </a:r>
          </a:p>
        </p:txBody>
      </p:sp>
    </p:spTree>
    <p:extLst>
      <p:ext uri="{BB962C8B-B14F-4D97-AF65-F5344CB8AC3E}">
        <p14:creationId xmlns:p14="http://schemas.microsoft.com/office/powerpoint/2010/main" val="320675920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txBox="1">
            <a:spLocks noChangeArrowheads="1"/>
          </p:cNvSpPr>
          <p:nvPr/>
        </p:nvSpPr>
        <p:spPr bwMode="auto">
          <a:xfrm>
            <a:off x="335378" y="141370"/>
            <a:ext cx="650452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34290" rIns="0" bIns="3429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4800" kern="1200" baseline="0">
                <a:solidFill>
                  <a:schemeClr val="tx2"/>
                </a:solidFill>
                <a:latin typeface="Times New Roman" panose="02020603050405020304" pitchFamily="18" charset="0"/>
                <a:ea typeface="ＭＳ Ｐゴシック" charset="0"/>
                <a:cs typeface="Times New Roman" panose="02020603050405020304" pitchFamily="18" charset="0"/>
              </a:defRPr>
            </a:lvl1pPr>
            <a:lvl2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2pPr>
            <a:lvl3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3pPr>
            <a:lvl4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4pPr>
            <a:lvl5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5pPr>
            <a:lvl6pPr marL="609585"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6pPr>
            <a:lvl7pPr marL="1219170"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7pPr>
            <a:lvl8pPr marL="1828754"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8pPr>
            <a:lvl9pPr marL="2438339"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9p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sz="3200" dirty="0">
                <a:solidFill>
                  <a:schemeClr val="bg1"/>
                </a:solidFill>
                <a:latin typeface="Calibri" panose="020F0502020204030204" pitchFamily="34" charset="0"/>
                <a:ea typeface="Tahoma" panose="020B0604030504040204" pitchFamily="34" charset="0"/>
                <a:cs typeface="Tahoma" panose="020B0604030504040204" pitchFamily="34" charset="0"/>
              </a:rPr>
              <a:t>OBI:  Optical Beat Interference</a:t>
            </a:r>
          </a:p>
        </p:txBody>
      </p:sp>
      <p:sp>
        <p:nvSpPr>
          <p:cNvPr id="36" name="TextBox 35"/>
          <p:cNvSpPr txBox="1"/>
          <p:nvPr/>
        </p:nvSpPr>
        <p:spPr>
          <a:xfrm>
            <a:off x="337926" y="806523"/>
            <a:ext cx="7912289" cy="2008242"/>
          </a:xfrm>
          <a:prstGeom prst="rect">
            <a:avLst/>
          </a:prstGeom>
          <a:noFill/>
        </p:spPr>
        <p:txBody>
          <a:bodyPr wrap="square" lIns="68580" tIns="34290" rIns="68580" bIns="34290" rtlCol="0">
            <a:spAutoFit/>
          </a:bodyPr>
          <a:lstStyle/>
          <a:p>
            <a:pPr defTabSz="685800"/>
            <a:r>
              <a:rPr lang="en-US" u="sng" dirty="0">
                <a:solidFill>
                  <a:srgbClr val="262626"/>
                </a:solidFill>
                <a:latin typeface="Calibri" panose="020F0502020204030204" pitchFamily="34" charset="0"/>
              </a:rPr>
              <a:t>Upstream</a:t>
            </a:r>
            <a:r>
              <a:rPr lang="en-US" dirty="0">
                <a:solidFill>
                  <a:srgbClr val="262626"/>
                </a:solidFill>
                <a:latin typeface="Calibri" panose="020F0502020204030204" pitchFamily="34" charset="0"/>
              </a:rPr>
              <a:t> interference caused when:</a:t>
            </a:r>
          </a:p>
          <a:p>
            <a:pPr marL="257175" indent="-257175" defTabSz="685800">
              <a:buFont typeface="Arial" panose="020B0604020202020204" pitchFamily="34" charset="0"/>
              <a:buChar char="•"/>
            </a:pPr>
            <a:r>
              <a:rPr lang="en-US" dirty="0">
                <a:solidFill>
                  <a:srgbClr val="262626"/>
                </a:solidFill>
                <a:latin typeface="Calibri" panose="020F0502020204030204" pitchFamily="34" charset="0"/>
              </a:rPr>
              <a:t>Two or more RFoG micro nodes transmit simultaneously</a:t>
            </a:r>
          </a:p>
          <a:p>
            <a:pPr marL="257175" indent="-257175" defTabSz="685800">
              <a:buFont typeface="Arial" panose="020B0604020202020204" pitchFamily="34" charset="0"/>
              <a:buChar char="•"/>
            </a:pPr>
            <a:r>
              <a:rPr lang="en-US" dirty="0">
                <a:solidFill>
                  <a:srgbClr val="262626"/>
                </a:solidFill>
                <a:latin typeface="Calibri" panose="020F0502020204030204" pitchFamily="34" charset="0"/>
              </a:rPr>
              <a:t>At very close or same wavelengths</a:t>
            </a:r>
          </a:p>
          <a:p>
            <a:pPr defTabSz="685800"/>
            <a:endParaRPr lang="en-US" dirty="0">
              <a:solidFill>
                <a:srgbClr val="262626"/>
              </a:solidFill>
              <a:latin typeface="Calibri" panose="020F0502020204030204" pitchFamily="34" charset="0"/>
            </a:endParaRPr>
          </a:p>
          <a:p>
            <a:pPr defTabSz="685800"/>
            <a:r>
              <a:rPr lang="en-US" dirty="0">
                <a:solidFill>
                  <a:srgbClr val="262626"/>
                </a:solidFill>
                <a:latin typeface="Calibri" panose="020F0502020204030204" pitchFamily="34" charset="0"/>
              </a:rPr>
              <a:t>Why would micro nodes transmit simultaneously?</a:t>
            </a:r>
          </a:p>
          <a:p>
            <a:pPr marL="257175" indent="-257175" defTabSz="685800">
              <a:buFont typeface="Arial" panose="020B0604020202020204" pitchFamily="34" charset="0"/>
              <a:buChar char="•"/>
            </a:pPr>
            <a:r>
              <a:rPr lang="en-US" dirty="0">
                <a:solidFill>
                  <a:srgbClr val="262626"/>
                </a:solidFill>
                <a:latin typeface="Calibri" panose="020F0502020204030204" pitchFamily="34" charset="0"/>
              </a:rPr>
              <a:t>STB transmitting while CM transmitting.</a:t>
            </a:r>
          </a:p>
          <a:p>
            <a:pPr marL="257175" indent="-257175" defTabSz="685800">
              <a:buFont typeface="Arial" panose="020B0604020202020204" pitchFamily="34" charset="0"/>
              <a:buChar char="•"/>
            </a:pPr>
            <a:r>
              <a:rPr lang="en-US" dirty="0">
                <a:solidFill>
                  <a:srgbClr val="262626"/>
                </a:solidFill>
                <a:latin typeface="Calibri" panose="020F0502020204030204" pitchFamily="34" charset="0"/>
              </a:rPr>
              <a:t>CM transmitting on one upstream while another CM transmitting on another US.</a:t>
            </a:r>
          </a:p>
        </p:txBody>
      </p:sp>
    </p:spTree>
    <p:extLst>
      <p:ext uri="{BB962C8B-B14F-4D97-AF65-F5344CB8AC3E}">
        <p14:creationId xmlns:p14="http://schemas.microsoft.com/office/powerpoint/2010/main" val="272777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9"/>
          <p:cNvSpPr>
            <a:spLocks noGrp="1" noChangeArrowheads="1"/>
          </p:cNvSpPr>
          <p:nvPr>
            <p:ph type="title"/>
          </p:nvPr>
        </p:nvSpPr>
        <p:spPr>
          <a:xfrm>
            <a:off x="335378" y="141370"/>
            <a:ext cx="6504528" cy="400050"/>
          </a:xfrm>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34290" bIns="34290">
            <a:normAutofit fontScale="90000"/>
          </a:body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dirty="0" smtClean="0">
                <a:latin typeface="Calibri" panose="020F0502020204030204" pitchFamily="34" charset="0"/>
                <a:ea typeface="Tahoma" panose="020B0604030504040204" pitchFamily="34" charset="0"/>
                <a:cs typeface="Tahoma" panose="020B0604030504040204" pitchFamily="34" charset="0"/>
              </a:rPr>
              <a:t>OBI Example</a:t>
            </a:r>
          </a:p>
        </p:txBody>
      </p:sp>
      <p:cxnSp>
        <p:nvCxnSpPr>
          <p:cNvPr id="104" name="Straight Connector 103"/>
          <p:cNvCxnSpPr>
            <a:endCxn id="190" idx="2"/>
          </p:cNvCxnSpPr>
          <p:nvPr/>
        </p:nvCxnSpPr>
        <p:spPr>
          <a:xfrm flipV="1">
            <a:off x="1960062" y="3072423"/>
            <a:ext cx="2587531" cy="6371"/>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3370546" y="2759380"/>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cxnSp>
        <p:nvCxnSpPr>
          <p:cNvPr id="107" name="Straight Connector 106"/>
          <p:cNvCxnSpPr/>
          <p:nvPr/>
        </p:nvCxnSpPr>
        <p:spPr>
          <a:xfrm>
            <a:off x="1736786" y="2764077"/>
            <a:ext cx="0" cy="570812"/>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532844" y="2759379"/>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532844" y="3341545"/>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412603" y="2612550"/>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DOCSIS CMTS</a:t>
            </a:r>
          </a:p>
        </p:txBody>
      </p:sp>
      <p:sp>
        <p:nvSpPr>
          <p:cNvPr id="113" name="Rectangle 112"/>
          <p:cNvSpPr/>
          <p:nvPr/>
        </p:nvSpPr>
        <p:spPr>
          <a:xfrm>
            <a:off x="412603" y="3184187"/>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VIDEO</a:t>
            </a:r>
          </a:p>
        </p:txBody>
      </p:sp>
      <p:cxnSp>
        <p:nvCxnSpPr>
          <p:cNvPr id="114" name="Straight Connector 113"/>
          <p:cNvCxnSpPr/>
          <p:nvPr/>
        </p:nvCxnSpPr>
        <p:spPr>
          <a:xfrm flipH="1">
            <a:off x="1737743" y="3055728"/>
            <a:ext cx="68580" cy="1"/>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1840013" y="2764077"/>
            <a:ext cx="1108335" cy="629433"/>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20" name="Isosceles Triangle 119"/>
          <p:cNvSpPr/>
          <p:nvPr/>
        </p:nvSpPr>
        <p:spPr>
          <a:xfrm rot="16200000">
            <a:off x="1872589" y="2858022"/>
            <a:ext cx="512190" cy="441543"/>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grpSp>
        <p:nvGrpSpPr>
          <p:cNvPr id="121" name="Group 120"/>
          <p:cNvGrpSpPr/>
          <p:nvPr/>
        </p:nvGrpSpPr>
        <p:grpSpPr>
          <a:xfrm flipH="1">
            <a:off x="2441537" y="2859338"/>
            <a:ext cx="438912" cy="438912"/>
            <a:chOff x="2309194" y="4304444"/>
            <a:chExt cx="585216" cy="585216"/>
          </a:xfrm>
        </p:grpSpPr>
        <p:sp>
          <p:nvSpPr>
            <p:cNvPr id="122" name="Oval 121"/>
            <p:cNvSpPr>
              <a:spLocks noChangeAspect="1"/>
            </p:cNvSpPr>
            <p:nvPr/>
          </p:nvSpPr>
          <p:spPr>
            <a:xfrm>
              <a:off x="2309194" y="4304444"/>
              <a:ext cx="585216" cy="58521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23" name="Straight Arrow Connector 122"/>
            <p:cNvCxnSpPr>
              <a:cxnSpLocks noChangeAspect="1"/>
            </p:cNvCxnSpPr>
            <p:nvPr/>
          </p:nvCxnSpPr>
          <p:spPr>
            <a:xfrm flipV="1">
              <a:off x="2401855" y="438912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cxnSpLocks noChangeAspect="1"/>
            </p:cNvCxnSpPr>
            <p:nvPr/>
          </p:nvCxnSpPr>
          <p:spPr>
            <a:xfrm flipV="1">
              <a:off x="2546633" y="451866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3198312" y="3148397"/>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Fiber</a:t>
            </a:r>
          </a:p>
        </p:txBody>
      </p:sp>
      <p:cxnSp>
        <p:nvCxnSpPr>
          <p:cNvPr id="199" name="Straight Connector 198"/>
          <p:cNvCxnSpPr>
            <a:stCxn id="190" idx="2"/>
          </p:cNvCxnSpPr>
          <p:nvPr/>
        </p:nvCxnSpPr>
        <p:spPr>
          <a:xfrm flipV="1">
            <a:off x="4547593" y="2034069"/>
            <a:ext cx="1329999" cy="1038355"/>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5694138" y="753895"/>
            <a:ext cx="1605734" cy="981467"/>
            <a:chOff x="5006461" y="4076700"/>
            <a:chExt cx="2212848" cy="1352550"/>
          </a:xfrm>
        </p:grpSpPr>
        <p:grpSp>
          <p:nvGrpSpPr>
            <p:cNvPr id="148" name="Group 147"/>
            <p:cNvGrpSpPr/>
            <p:nvPr/>
          </p:nvGrpSpPr>
          <p:grpSpPr>
            <a:xfrm>
              <a:off x="5006461" y="4076700"/>
              <a:ext cx="2212848" cy="920750"/>
              <a:chOff x="5006461" y="4076700"/>
              <a:chExt cx="2212848" cy="920750"/>
            </a:xfrm>
          </p:grpSpPr>
          <p:cxnSp>
            <p:nvCxnSpPr>
              <p:cNvPr id="150" name="Straight Connector 149"/>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9" name="Freeform 148"/>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200" name="TextBox 199"/>
          <p:cNvSpPr txBox="1"/>
          <p:nvPr/>
        </p:nvSpPr>
        <p:spPr>
          <a:xfrm>
            <a:off x="6614072" y="2025875"/>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FF0000"/>
                </a:solidFill>
                <a:latin typeface="Calibri" panose="020F0502020204030204" pitchFamily="34" charset="0"/>
              </a:rPr>
              <a:t>Coax</a:t>
            </a:r>
          </a:p>
        </p:txBody>
      </p:sp>
      <p:sp>
        <p:nvSpPr>
          <p:cNvPr id="218" name="Rectangle 217"/>
          <p:cNvSpPr/>
          <p:nvPr/>
        </p:nvSpPr>
        <p:spPr>
          <a:xfrm>
            <a:off x="6188175" y="1312061"/>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 1</a:t>
            </a:r>
          </a:p>
        </p:txBody>
      </p:sp>
      <p:grpSp>
        <p:nvGrpSpPr>
          <p:cNvPr id="219" name="Group 218"/>
          <p:cNvGrpSpPr/>
          <p:nvPr/>
        </p:nvGrpSpPr>
        <p:grpSpPr>
          <a:xfrm>
            <a:off x="5694137" y="3253172"/>
            <a:ext cx="1605735" cy="1538681"/>
            <a:chOff x="9814683" y="1132192"/>
            <a:chExt cx="2140980" cy="2051575"/>
          </a:xfrm>
        </p:grpSpPr>
        <p:grpSp>
          <p:nvGrpSpPr>
            <p:cNvPr id="220" name="Group 219"/>
            <p:cNvGrpSpPr/>
            <p:nvPr/>
          </p:nvGrpSpPr>
          <p:grpSpPr>
            <a:xfrm>
              <a:off x="9814683" y="1132192"/>
              <a:ext cx="2140980" cy="2051575"/>
              <a:chOff x="9814683" y="1132192"/>
              <a:chExt cx="2140980" cy="2051575"/>
            </a:xfrm>
          </p:grpSpPr>
          <p:grpSp>
            <p:nvGrpSpPr>
              <p:cNvPr id="236" name="Group 235"/>
              <p:cNvGrpSpPr/>
              <p:nvPr/>
            </p:nvGrpSpPr>
            <p:grpSpPr>
              <a:xfrm>
                <a:off x="9814683" y="1132192"/>
                <a:ext cx="2140979" cy="1308623"/>
                <a:chOff x="5006461" y="4076700"/>
                <a:chExt cx="2212848" cy="1352550"/>
              </a:xfrm>
            </p:grpSpPr>
            <p:grpSp>
              <p:nvGrpSpPr>
                <p:cNvPr id="239" name="Group 238"/>
                <p:cNvGrpSpPr/>
                <p:nvPr/>
              </p:nvGrpSpPr>
              <p:grpSpPr>
                <a:xfrm>
                  <a:off x="5006461" y="4076700"/>
                  <a:ext cx="2212848" cy="920750"/>
                  <a:chOff x="5006461" y="4076700"/>
                  <a:chExt cx="2212848" cy="920750"/>
                </a:xfrm>
              </p:grpSpPr>
              <p:cxnSp>
                <p:nvCxnSpPr>
                  <p:cNvPr id="241" name="Straight Connector 240"/>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0" name="Freeform 239"/>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237" name="Arc 236"/>
              <p:cNvSpPr/>
              <p:nvPr/>
            </p:nvSpPr>
            <p:spPr>
              <a:xfrm>
                <a:off x="10765528" y="2023039"/>
                <a:ext cx="673038" cy="805128"/>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238" name="TextBox 237"/>
              <p:cNvSpPr txBox="1"/>
              <p:nvPr/>
            </p:nvSpPr>
            <p:spPr>
              <a:xfrm>
                <a:off x="11041263" y="2828167"/>
                <a:ext cx="914400" cy="355600"/>
              </a:xfrm>
              <a:prstGeom prst="rect">
                <a:avLst/>
              </a:prstGeom>
            </p:spPr>
            <p:txBody>
              <a:bodyPr vert="horz" wrap="none" lIns="0" tIns="45720" rIns="91440" bIns="45720" rtlCol="0">
                <a:normAutofit fontScale="92500" lnSpcReduction="20000"/>
              </a:bodyPr>
              <a:lstStyle/>
              <a:p>
                <a:pPr algn="ctr" defTabSz="685800"/>
                <a:r>
                  <a:rPr lang="en-US" sz="1400" b="1" dirty="0">
                    <a:solidFill>
                      <a:srgbClr val="FF0000"/>
                    </a:solidFill>
                    <a:latin typeface="Calibri" panose="020F0502020204030204" pitchFamily="34" charset="0"/>
                  </a:rPr>
                  <a:t>Coax</a:t>
                </a:r>
              </a:p>
            </p:txBody>
          </p:sp>
        </p:grpSp>
        <p:sp>
          <p:nvSpPr>
            <p:cNvPr id="221" name="Rectangle 220"/>
            <p:cNvSpPr/>
            <p:nvPr/>
          </p:nvSpPr>
          <p:spPr>
            <a:xfrm>
              <a:off x="10473399" y="1876415"/>
              <a:ext cx="733491" cy="416556"/>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2BAA96"/>
                  </a:solidFill>
                  <a:latin typeface="Calibri" panose="020F0502020204030204" pitchFamily="34" charset="0"/>
                </a:rPr>
                <a:t>CM 2</a:t>
              </a:r>
            </a:p>
          </p:txBody>
        </p:sp>
      </p:grpSp>
      <p:cxnSp>
        <p:nvCxnSpPr>
          <p:cNvPr id="250" name="Straight Connector 249"/>
          <p:cNvCxnSpPr>
            <a:stCxn id="190" idx="2"/>
            <a:endCxn id="91" idx="3"/>
          </p:cNvCxnSpPr>
          <p:nvPr/>
        </p:nvCxnSpPr>
        <p:spPr>
          <a:xfrm>
            <a:off x="4547593" y="3072423"/>
            <a:ext cx="1322748" cy="1444585"/>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Trapezoid 189"/>
          <p:cNvSpPr/>
          <p:nvPr/>
        </p:nvSpPr>
        <p:spPr>
          <a:xfrm rot="5400000">
            <a:off x="4224051" y="2936986"/>
            <a:ext cx="917958" cy="270875"/>
          </a:xfrm>
          <a:prstGeom prst="trapezoid">
            <a:avLst>
              <a:gd name="adj" fmla="val 42583"/>
            </a:avLst>
          </a:prstGeom>
          <a:solidFill>
            <a:schemeClr val="bg1"/>
          </a:solid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54" name="TextBox 253"/>
          <p:cNvSpPr txBox="1"/>
          <p:nvPr/>
        </p:nvSpPr>
        <p:spPr>
          <a:xfrm>
            <a:off x="5890886" y="2292575"/>
            <a:ext cx="13716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RFoG Micro Node 1</a:t>
            </a:r>
          </a:p>
        </p:txBody>
      </p:sp>
      <p:sp>
        <p:nvSpPr>
          <p:cNvPr id="257" name="TextBox 256"/>
          <p:cNvSpPr txBox="1"/>
          <p:nvPr/>
        </p:nvSpPr>
        <p:spPr>
          <a:xfrm>
            <a:off x="3844830" y="3777739"/>
            <a:ext cx="1371600" cy="738005"/>
          </a:xfrm>
          <a:prstGeom prst="rect">
            <a:avLst/>
          </a:prstGeom>
        </p:spPr>
        <p:txBody>
          <a:bodyPr vert="horz" wrap="none" lIns="0" tIns="34290" rIns="68580" bIns="34290" rtlCol="0">
            <a:normAutofit/>
          </a:bodyPr>
          <a:lstStyle/>
          <a:p>
            <a:pPr algn="ctr" defTabSz="685800"/>
            <a:r>
              <a:rPr lang="en-US" sz="1400" b="1" dirty="0">
                <a:solidFill>
                  <a:srgbClr val="2BAA96">
                    <a:lumMod val="75000"/>
                  </a:srgbClr>
                </a:solidFill>
                <a:latin typeface="Calibri" panose="020F0502020204030204" pitchFamily="34" charset="0"/>
              </a:rPr>
              <a:t>Optical Splitter</a:t>
            </a:r>
          </a:p>
          <a:p>
            <a:pPr algn="ctr" defTabSz="685800"/>
            <a:r>
              <a:rPr lang="en-US" sz="1400" b="1" dirty="0">
                <a:solidFill>
                  <a:srgbClr val="2BAA96">
                    <a:lumMod val="75000"/>
                  </a:srgbClr>
                </a:solidFill>
                <a:latin typeface="Calibri" panose="020F0502020204030204" pitchFamily="34" charset="0"/>
              </a:rPr>
              <a:t>1 x 32</a:t>
            </a:r>
          </a:p>
        </p:txBody>
      </p:sp>
      <p:grpSp>
        <p:nvGrpSpPr>
          <p:cNvPr id="10309" name="Group 10308"/>
          <p:cNvGrpSpPr/>
          <p:nvPr/>
        </p:nvGrpSpPr>
        <p:grpSpPr>
          <a:xfrm>
            <a:off x="3048000" y="3367472"/>
            <a:ext cx="1404784" cy="266700"/>
            <a:chOff x="5207000" y="4299462"/>
            <a:chExt cx="1873045" cy="355600"/>
          </a:xfrm>
        </p:grpSpPr>
        <p:cxnSp>
          <p:nvCxnSpPr>
            <p:cNvPr id="268" name="Straight Connector 267"/>
            <p:cNvCxnSpPr/>
            <p:nvPr/>
          </p:nvCxnSpPr>
          <p:spPr>
            <a:xfrm>
              <a:off x="5207000" y="4477262"/>
              <a:ext cx="1873045" cy="0"/>
            </a:xfrm>
            <a:prstGeom prst="line">
              <a:avLst/>
            </a:prstGeom>
            <a:ln w="57150" cap="rnd">
              <a:solidFill>
                <a:schemeClr val="tx2"/>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06" name="TextBox 305"/>
            <p:cNvSpPr txBox="1"/>
            <p:nvPr/>
          </p:nvSpPr>
          <p:spPr>
            <a:xfrm>
              <a:off x="5572022" y="4299462"/>
              <a:ext cx="1371600" cy="355600"/>
            </a:xfrm>
            <a:prstGeom prst="rect">
              <a:avLst/>
            </a:prstGeom>
            <a:solidFill>
              <a:schemeClr val="bg1"/>
            </a:solidFill>
          </p:spPr>
          <p:txBody>
            <a:bodyPr vert="horz" wrap="none" lIns="0" tIns="45720" rIns="91440" bIns="45720" rtlCol="0">
              <a:normAutofit fontScale="92500" lnSpcReduction="20000"/>
            </a:bodyPr>
            <a:lstStyle/>
            <a:p>
              <a:pPr algn="ctr" defTabSz="685800"/>
              <a:r>
                <a:rPr lang="el-GR" sz="1400" b="1" dirty="0">
                  <a:solidFill>
                    <a:srgbClr val="767171"/>
                  </a:solidFill>
                  <a:latin typeface="Calibri" panose="020F0502020204030204" pitchFamily="34" charset="0"/>
                </a:rPr>
                <a:t>λ</a:t>
              </a:r>
              <a:r>
                <a:rPr lang="en-US" sz="1400" b="1" dirty="0">
                  <a:solidFill>
                    <a:srgbClr val="767171"/>
                  </a:solidFill>
                  <a:latin typeface="Calibri" panose="020F0502020204030204" pitchFamily="34" charset="0"/>
                </a:rPr>
                <a:t> = 1610 nm</a:t>
              </a:r>
            </a:p>
          </p:txBody>
        </p:sp>
      </p:grpSp>
      <p:sp>
        <p:nvSpPr>
          <p:cNvPr id="72" name="TextBox 71"/>
          <p:cNvSpPr txBox="1"/>
          <p:nvPr/>
        </p:nvSpPr>
        <p:spPr>
          <a:xfrm>
            <a:off x="6956973" y="1711666"/>
            <a:ext cx="758278" cy="399934"/>
          </a:xfrm>
          <a:prstGeom prst="rect">
            <a:avLst/>
          </a:prstGeom>
        </p:spPr>
        <p:txBody>
          <a:bodyPr vert="horz" wrap="none" lIns="0" tIns="34290" rIns="68580" bIns="34290" rtlCol="0">
            <a:noAutofit/>
          </a:bodyPr>
          <a:lstStyle/>
          <a:p>
            <a:pPr algn="ctr" defTabSz="685800"/>
            <a:r>
              <a:rPr lang="en-US" sz="2100" b="1" dirty="0">
                <a:solidFill>
                  <a:srgbClr val="00AEEF"/>
                </a:solidFill>
                <a:latin typeface="Calibri" panose="020F0502020204030204" pitchFamily="34" charset="0"/>
              </a:rPr>
              <a:t>t</a:t>
            </a:r>
            <a:r>
              <a:rPr lang="en-US" sz="2100" b="1" baseline="-25000" dirty="0">
                <a:solidFill>
                  <a:srgbClr val="00AEEF"/>
                </a:solidFill>
                <a:latin typeface="Calibri" panose="020F0502020204030204" pitchFamily="34" charset="0"/>
              </a:rPr>
              <a:t>0</a:t>
            </a:r>
            <a:r>
              <a:rPr lang="en-US" sz="2100" b="1" dirty="0">
                <a:solidFill>
                  <a:srgbClr val="00AEEF"/>
                </a:solidFill>
                <a:latin typeface="Calibri" panose="020F0502020204030204" pitchFamily="34" charset="0"/>
              </a:rPr>
              <a:t>: f=f</a:t>
            </a:r>
            <a:r>
              <a:rPr lang="en-US" sz="2100" b="1" baseline="-25000" dirty="0">
                <a:solidFill>
                  <a:srgbClr val="00AEEF"/>
                </a:solidFill>
                <a:latin typeface="Calibri" panose="020F0502020204030204" pitchFamily="34" charset="0"/>
              </a:rPr>
              <a:t>1</a:t>
            </a:r>
          </a:p>
        </p:txBody>
      </p:sp>
      <p:sp>
        <p:nvSpPr>
          <p:cNvPr id="73" name="TextBox 72"/>
          <p:cNvSpPr txBox="1"/>
          <p:nvPr/>
        </p:nvSpPr>
        <p:spPr>
          <a:xfrm>
            <a:off x="6956973" y="4244593"/>
            <a:ext cx="758278" cy="385335"/>
          </a:xfrm>
          <a:prstGeom prst="rect">
            <a:avLst/>
          </a:prstGeom>
        </p:spPr>
        <p:txBody>
          <a:bodyPr vert="horz" wrap="none" lIns="0" tIns="34290" rIns="68580" bIns="34290" rtlCol="0">
            <a:noAutofit/>
          </a:bodyPr>
          <a:lstStyle/>
          <a:p>
            <a:pPr algn="ctr" defTabSz="685800"/>
            <a:r>
              <a:rPr lang="en-US" sz="2100" b="1" dirty="0">
                <a:solidFill>
                  <a:srgbClr val="00AEEF"/>
                </a:solidFill>
                <a:latin typeface="Calibri" panose="020F0502020204030204" pitchFamily="34" charset="0"/>
              </a:rPr>
              <a:t>t</a:t>
            </a:r>
            <a:r>
              <a:rPr lang="en-US" sz="2100" b="1" baseline="-25000" dirty="0">
                <a:solidFill>
                  <a:srgbClr val="00AEEF"/>
                </a:solidFill>
                <a:latin typeface="Calibri" panose="020F0502020204030204" pitchFamily="34" charset="0"/>
              </a:rPr>
              <a:t>0</a:t>
            </a:r>
            <a:r>
              <a:rPr lang="en-US" sz="2100" b="1" dirty="0">
                <a:solidFill>
                  <a:srgbClr val="00AEEF"/>
                </a:solidFill>
                <a:latin typeface="Calibri" panose="020F0502020204030204" pitchFamily="34" charset="0"/>
              </a:rPr>
              <a:t>: f=f</a:t>
            </a:r>
            <a:r>
              <a:rPr lang="en-US" sz="2100" b="1" baseline="-25000" dirty="0">
                <a:solidFill>
                  <a:srgbClr val="00AEEF"/>
                </a:solidFill>
                <a:latin typeface="Calibri" panose="020F0502020204030204" pitchFamily="34" charset="0"/>
              </a:rPr>
              <a:t>2</a:t>
            </a:r>
          </a:p>
        </p:txBody>
      </p:sp>
      <p:sp>
        <p:nvSpPr>
          <p:cNvPr id="78" name="TextBox 77"/>
          <p:cNvSpPr txBox="1"/>
          <p:nvPr/>
        </p:nvSpPr>
        <p:spPr>
          <a:xfrm>
            <a:off x="5890886" y="4741447"/>
            <a:ext cx="13716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RFoG Micro Node 2</a:t>
            </a:r>
          </a:p>
        </p:txBody>
      </p:sp>
      <p:grpSp>
        <p:nvGrpSpPr>
          <p:cNvPr id="90" name="Group 89"/>
          <p:cNvGrpSpPr/>
          <p:nvPr/>
        </p:nvGrpSpPr>
        <p:grpSpPr>
          <a:xfrm>
            <a:off x="5870341" y="4287265"/>
            <a:ext cx="768096" cy="459486"/>
            <a:chOff x="5727264" y="2076756"/>
            <a:chExt cx="1024128" cy="612648"/>
          </a:xfrm>
        </p:grpSpPr>
        <p:sp>
          <p:nvSpPr>
            <p:cNvPr id="91" name="Rectangle 90"/>
            <p:cNvSpPr/>
            <p:nvPr/>
          </p:nvSpPr>
          <p:spPr>
            <a:xfrm rot="10800000">
              <a:off x="5727264" y="207675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92" name="Isosceles Triangle 91"/>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93" name="Group 92"/>
            <p:cNvGrpSpPr/>
            <p:nvPr/>
          </p:nvGrpSpPr>
          <p:grpSpPr>
            <a:xfrm rot="10800000" flipV="1">
              <a:off x="5790588" y="2199956"/>
              <a:ext cx="430630" cy="427208"/>
              <a:chOff x="2309194" y="4304444"/>
              <a:chExt cx="585216" cy="585216"/>
            </a:xfrm>
          </p:grpSpPr>
          <p:sp>
            <p:nvSpPr>
              <p:cNvPr id="94" name="Oval 93"/>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95" name="Straight Arrow Connector 94"/>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nvGrpSpPr>
          <p:cNvPr id="74" name="Group 73"/>
          <p:cNvGrpSpPr/>
          <p:nvPr/>
        </p:nvGrpSpPr>
        <p:grpSpPr>
          <a:xfrm>
            <a:off x="5888502" y="1796132"/>
            <a:ext cx="768096" cy="459486"/>
            <a:chOff x="5727264" y="2107236"/>
            <a:chExt cx="1024128" cy="612648"/>
          </a:xfrm>
        </p:grpSpPr>
        <p:sp>
          <p:nvSpPr>
            <p:cNvPr id="79" name="Rectangle 78"/>
            <p:cNvSpPr/>
            <p:nvPr/>
          </p:nvSpPr>
          <p:spPr>
            <a:xfrm rot="10800000">
              <a:off x="5727264" y="21072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80" name="Isosceles Triangle 79"/>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81" name="Group 80"/>
            <p:cNvGrpSpPr/>
            <p:nvPr/>
          </p:nvGrpSpPr>
          <p:grpSpPr>
            <a:xfrm rot="10800000" flipV="1">
              <a:off x="5790588" y="2199956"/>
              <a:ext cx="430630" cy="427208"/>
              <a:chOff x="2309194" y="4304444"/>
              <a:chExt cx="585216" cy="585216"/>
            </a:xfrm>
          </p:grpSpPr>
          <p:sp>
            <p:nvSpPr>
              <p:cNvPr id="82" name="Oval 81"/>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97" name="Straight Arrow Connector 96"/>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99" name="TextBox 98"/>
          <p:cNvSpPr txBox="1"/>
          <p:nvPr/>
        </p:nvSpPr>
        <p:spPr>
          <a:xfrm>
            <a:off x="5505450" y="2687591"/>
            <a:ext cx="1945439" cy="399934"/>
          </a:xfrm>
          <a:prstGeom prst="rect">
            <a:avLst/>
          </a:prstGeom>
        </p:spPr>
        <p:txBody>
          <a:bodyPr vert="horz" wrap="none" lIns="0" tIns="34290" rIns="68580" bIns="34290" rtlCol="0">
            <a:noAutofit/>
          </a:bodyPr>
          <a:lstStyle/>
          <a:p>
            <a:pPr algn="ctr" defTabSz="685800"/>
            <a:r>
              <a:rPr lang="en-US" sz="2100" b="1" dirty="0">
                <a:solidFill>
                  <a:srgbClr val="00AEEF"/>
                </a:solidFill>
                <a:latin typeface="Calibri" panose="020F0502020204030204" pitchFamily="34" charset="0"/>
              </a:rPr>
              <a:t>t</a:t>
            </a:r>
            <a:r>
              <a:rPr lang="en-US" sz="2100" b="1" baseline="-25000" dirty="0">
                <a:solidFill>
                  <a:srgbClr val="00AEEF"/>
                </a:solidFill>
                <a:latin typeface="Calibri" panose="020F0502020204030204" pitchFamily="34" charset="0"/>
              </a:rPr>
              <a:t>1</a:t>
            </a:r>
            <a:r>
              <a:rPr lang="en-US" sz="2100" b="1" dirty="0">
                <a:solidFill>
                  <a:srgbClr val="00AEEF"/>
                </a:solidFill>
                <a:latin typeface="Calibri" panose="020F0502020204030204" pitchFamily="34" charset="0"/>
              </a:rPr>
              <a:t>: </a:t>
            </a:r>
            <a:r>
              <a:rPr lang="el-GR" sz="2100" b="1" dirty="0">
                <a:solidFill>
                  <a:srgbClr val="00AEEF"/>
                </a:solidFill>
                <a:latin typeface="Calibri" panose="020F0502020204030204" pitchFamily="34" charset="0"/>
              </a:rPr>
              <a:t>λ</a:t>
            </a:r>
            <a:r>
              <a:rPr lang="en-US" sz="2100" b="1" dirty="0">
                <a:solidFill>
                  <a:srgbClr val="00AEEF"/>
                </a:solidFill>
                <a:latin typeface="Calibri" panose="020F0502020204030204" pitchFamily="34" charset="0"/>
              </a:rPr>
              <a:t> = 1610 nm</a:t>
            </a:r>
          </a:p>
        </p:txBody>
      </p:sp>
      <p:sp>
        <p:nvSpPr>
          <p:cNvPr id="100" name="Arc 99"/>
          <p:cNvSpPr/>
          <p:nvPr/>
        </p:nvSpPr>
        <p:spPr>
          <a:xfrm>
            <a:off x="6423619" y="1424243"/>
            <a:ext cx="504779" cy="603846"/>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sp>
        <p:nvSpPr>
          <p:cNvPr id="101" name="TextBox 100"/>
          <p:cNvSpPr txBox="1"/>
          <p:nvPr/>
        </p:nvSpPr>
        <p:spPr>
          <a:xfrm>
            <a:off x="3952875" y="2035872"/>
            <a:ext cx="1312613" cy="399934"/>
          </a:xfrm>
          <a:prstGeom prst="rect">
            <a:avLst/>
          </a:prstGeom>
        </p:spPr>
        <p:txBody>
          <a:bodyPr vert="horz" wrap="none" lIns="0" tIns="34290" rIns="68580" bIns="34290" rtlCol="0">
            <a:noAutofit/>
          </a:bodyPr>
          <a:lstStyle/>
          <a:p>
            <a:pPr algn="ctr" defTabSz="685800"/>
            <a:r>
              <a:rPr lang="en-US" sz="2100" b="1" dirty="0">
                <a:solidFill>
                  <a:srgbClr val="00AEEF"/>
                </a:solidFill>
                <a:latin typeface="Calibri" panose="020F0502020204030204" pitchFamily="34" charset="0"/>
              </a:rPr>
              <a:t>t</a:t>
            </a:r>
            <a:r>
              <a:rPr lang="en-US" sz="2100" b="1" baseline="-25000" dirty="0">
                <a:solidFill>
                  <a:srgbClr val="00AEEF"/>
                </a:solidFill>
                <a:latin typeface="Calibri" panose="020F0502020204030204" pitchFamily="34" charset="0"/>
              </a:rPr>
              <a:t>2</a:t>
            </a:r>
            <a:r>
              <a:rPr lang="en-US" sz="2100" b="1" dirty="0">
                <a:solidFill>
                  <a:srgbClr val="00AEEF"/>
                </a:solidFill>
                <a:latin typeface="Calibri" panose="020F0502020204030204" pitchFamily="34" charset="0"/>
              </a:rPr>
              <a:t>: OBI</a:t>
            </a:r>
          </a:p>
        </p:txBody>
      </p:sp>
    </p:spTree>
    <p:extLst>
      <p:ext uri="{BB962C8B-B14F-4D97-AF65-F5344CB8AC3E}">
        <p14:creationId xmlns:p14="http://schemas.microsoft.com/office/powerpoint/2010/main" val="6268074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567"/>
            <a:ext cx="7886700" cy="571960"/>
          </a:xfrm>
        </p:spPr>
        <p:txBody>
          <a:bodyPr tIns="34290" bIns="34290" anchor="t">
            <a:normAutofit/>
          </a:bodyPr>
          <a:lstStyle/>
          <a:p>
            <a:r>
              <a:rPr lang="en-US" dirty="0" smtClean="0"/>
              <a:t>Optical Beat Interference </a:t>
            </a:r>
            <a:endParaRPr lang="en-US" sz="1700" dirty="0"/>
          </a:p>
        </p:txBody>
      </p:sp>
      <p:sp>
        <p:nvSpPr>
          <p:cNvPr id="73" name="TextBox 72"/>
          <p:cNvSpPr txBox="1"/>
          <p:nvPr/>
        </p:nvSpPr>
        <p:spPr>
          <a:xfrm>
            <a:off x="96563" y="1280254"/>
            <a:ext cx="3953070" cy="2069797"/>
          </a:xfrm>
          <a:prstGeom prst="rect">
            <a:avLst/>
          </a:prstGeom>
          <a:noFill/>
        </p:spPr>
        <p:txBody>
          <a:bodyPr wrap="square" lIns="68580" tIns="34290" rIns="68580" bIns="34290" rtlCol="0">
            <a:spAutoFit/>
          </a:bodyPr>
          <a:lstStyle/>
          <a:p>
            <a:pPr defTabSz="685800"/>
            <a:endParaRPr lang="en-US" sz="1000" dirty="0">
              <a:solidFill>
                <a:srgbClr val="262626"/>
              </a:solidFill>
            </a:endParaRPr>
          </a:p>
          <a:p>
            <a:pPr defTabSz="685800"/>
            <a:r>
              <a:rPr lang="en-US" sz="1500" b="1" dirty="0">
                <a:solidFill>
                  <a:srgbClr val="262626"/>
                </a:solidFill>
              </a:rPr>
              <a:t>Impacts of OBI include:</a:t>
            </a:r>
          </a:p>
          <a:p>
            <a:pPr defTabSz="685800"/>
            <a:endParaRPr lang="en-US" sz="1500" b="1" dirty="0">
              <a:solidFill>
                <a:srgbClr val="262626"/>
              </a:solidFill>
            </a:endParaRPr>
          </a:p>
          <a:p>
            <a:pPr marL="214308" indent="-214308" defTabSz="685800">
              <a:buFont typeface="Arial" panose="020B0604020202020204" pitchFamily="34" charset="0"/>
              <a:buChar char="•"/>
            </a:pPr>
            <a:r>
              <a:rPr lang="en-US" sz="1000" dirty="0">
                <a:solidFill>
                  <a:srgbClr val="262626"/>
                </a:solidFill>
              </a:rPr>
              <a:t>Return signal noise floor elevation</a:t>
            </a:r>
          </a:p>
          <a:p>
            <a:pPr marL="214308" indent="-214308" defTabSz="685800">
              <a:buFont typeface="Arial" panose="020B0604020202020204" pitchFamily="34" charset="0"/>
              <a:buChar char="•"/>
            </a:pPr>
            <a:r>
              <a:rPr lang="en-US" sz="1000" dirty="0">
                <a:solidFill>
                  <a:srgbClr val="262626"/>
                </a:solidFill>
              </a:rPr>
              <a:t>Service degradation on impacted CMTS receiver</a:t>
            </a:r>
          </a:p>
          <a:p>
            <a:pPr marL="214308" indent="-214308" defTabSz="685800">
              <a:buFont typeface="Arial" panose="020B0604020202020204" pitchFamily="34" charset="0"/>
              <a:buChar char="•"/>
            </a:pPr>
            <a:r>
              <a:rPr lang="en-US" sz="1000" dirty="0">
                <a:solidFill>
                  <a:srgbClr val="262626"/>
                </a:solidFill>
              </a:rPr>
              <a:t>Code word errors on CMTS upstream</a:t>
            </a:r>
          </a:p>
          <a:p>
            <a:pPr defTabSz="685800"/>
            <a:endParaRPr lang="en-US" sz="1000" dirty="0">
              <a:solidFill>
                <a:srgbClr val="262626"/>
              </a:solidFill>
            </a:endParaRPr>
          </a:p>
          <a:p>
            <a:pPr defTabSz="685800"/>
            <a:endParaRPr lang="en-US" sz="1000" dirty="0">
              <a:solidFill>
                <a:srgbClr val="262626"/>
              </a:solidFill>
            </a:endParaRPr>
          </a:p>
          <a:p>
            <a:pPr defTabSz="685800"/>
            <a:endParaRPr lang="en-US" sz="1000" dirty="0">
              <a:solidFill>
                <a:srgbClr val="262626"/>
              </a:solidFill>
            </a:endParaRPr>
          </a:p>
          <a:p>
            <a:pPr defTabSz="685800"/>
            <a:endParaRPr lang="en-US" sz="1000" dirty="0">
              <a:solidFill>
                <a:srgbClr val="262626"/>
              </a:solidFill>
            </a:endParaRPr>
          </a:p>
          <a:p>
            <a:pPr defTabSz="685800"/>
            <a:endParaRPr lang="en-US" sz="1000" dirty="0">
              <a:solidFill>
                <a:srgbClr val="262626"/>
              </a:solidFill>
            </a:endParaRPr>
          </a:p>
          <a:p>
            <a:pPr defTabSz="685800"/>
            <a:endParaRPr lang="en-US" sz="1000" dirty="0">
              <a:solidFill>
                <a:srgbClr val="262626"/>
              </a:solidFill>
            </a:endParaRPr>
          </a:p>
        </p:txBody>
      </p:sp>
      <p:sp>
        <p:nvSpPr>
          <p:cNvPr id="3" name="TextBox 2"/>
          <p:cNvSpPr txBox="1"/>
          <p:nvPr/>
        </p:nvSpPr>
        <p:spPr>
          <a:xfrm>
            <a:off x="103517" y="3544330"/>
            <a:ext cx="4294518" cy="1377300"/>
          </a:xfrm>
          <a:prstGeom prst="rect">
            <a:avLst/>
          </a:prstGeom>
          <a:noFill/>
        </p:spPr>
        <p:txBody>
          <a:bodyPr wrap="square" lIns="68580" tIns="34290" rIns="68580" bIns="34290" rtlCol="0">
            <a:spAutoFit/>
          </a:bodyPr>
          <a:lstStyle/>
          <a:p>
            <a:pPr defTabSz="685800"/>
            <a:r>
              <a:rPr lang="en-US" sz="1500" b="1" dirty="0">
                <a:solidFill>
                  <a:srgbClr val="262626"/>
                </a:solidFill>
              </a:rPr>
              <a:t>Statistically chances of OBI will increase when:</a:t>
            </a:r>
          </a:p>
          <a:p>
            <a:pPr defTabSz="685800"/>
            <a:endParaRPr lang="en-US" sz="1500" b="1" dirty="0">
              <a:solidFill>
                <a:srgbClr val="262626"/>
              </a:solidFill>
            </a:endParaRPr>
          </a:p>
          <a:p>
            <a:pPr marL="214308" indent="-214308" defTabSz="685800">
              <a:buFont typeface="Arial" panose="020B0604020202020204" pitchFamily="34" charset="0"/>
              <a:buChar char="•"/>
            </a:pPr>
            <a:r>
              <a:rPr lang="en-US" sz="1000" dirty="0">
                <a:solidFill>
                  <a:srgbClr val="262626"/>
                </a:solidFill>
              </a:rPr>
              <a:t>Multiple </a:t>
            </a:r>
            <a:r>
              <a:rPr lang="en-US" sz="1000" dirty="0" err="1">
                <a:solidFill>
                  <a:srgbClr val="262626"/>
                </a:solidFill>
              </a:rPr>
              <a:t>upstreams</a:t>
            </a:r>
            <a:r>
              <a:rPr lang="en-US" sz="1000" dirty="0">
                <a:solidFill>
                  <a:srgbClr val="262626"/>
                </a:solidFill>
              </a:rPr>
              <a:t> are used (DOCSIS 3.0)</a:t>
            </a:r>
          </a:p>
          <a:p>
            <a:pPr marL="214308" indent="-214308" defTabSz="685800">
              <a:buFont typeface="Arial" panose="020B0604020202020204" pitchFamily="34" charset="0"/>
              <a:buChar char="•"/>
            </a:pPr>
            <a:r>
              <a:rPr lang="en-US" sz="1000" dirty="0">
                <a:solidFill>
                  <a:srgbClr val="262626"/>
                </a:solidFill>
              </a:rPr>
              <a:t>Number of active customers increase</a:t>
            </a:r>
          </a:p>
          <a:p>
            <a:pPr marL="214308" indent="-214308" defTabSz="685800">
              <a:buFont typeface="Arial" panose="020B0604020202020204" pitchFamily="34" charset="0"/>
              <a:buChar char="•"/>
            </a:pPr>
            <a:r>
              <a:rPr lang="en-US" sz="1000" dirty="0">
                <a:solidFill>
                  <a:srgbClr val="262626"/>
                </a:solidFill>
              </a:rPr>
              <a:t>Increase of upstream data being transmitted </a:t>
            </a:r>
          </a:p>
          <a:p>
            <a:pPr defTabSz="685800"/>
            <a:endParaRPr lang="en-US" sz="1000" dirty="0">
              <a:solidFill>
                <a:srgbClr val="262626"/>
              </a:solidFill>
            </a:endParaRPr>
          </a:p>
        </p:txBody>
      </p:sp>
      <p:cxnSp>
        <p:nvCxnSpPr>
          <p:cNvPr id="113" name="Straight Connector 112"/>
          <p:cNvCxnSpPr>
            <a:endCxn id="188" idx="2"/>
          </p:cNvCxnSpPr>
          <p:nvPr/>
        </p:nvCxnSpPr>
        <p:spPr>
          <a:xfrm flipV="1">
            <a:off x="2983791" y="3032660"/>
            <a:ext cx="2587531" cy="6371"/>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4394275" y="2719617"/>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cxnSp>
        <p:nvCxnSpPr>
          <p:cNvPr id="132" name="Straight Connector 131"/>
          <p:cNvCxnSpPr/>
          <p:nvPr/>
        </p:nvCxnSpPr>
        <p:spPr>
          <a:xfrm>
            <a:off x="2760515" y="2724314"/>
            <a:ext cx="0" cy="570812"/>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556573" y="2719616"/>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556573" y="3301783"/>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1436332" y="2572787"/>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DOCSIS CMTS</a:t>
            </a:r>
          </a:p>
        </p:txBody>
      </p:sp>
      <p:sp>
        <p:nvSpPr>
          <p:cNvPr id="143" name="Rectangle 142"/>
          <p:cNvSpPr/>
          <p:nvPr/>
        </p:nvSpPr>
        <p:spPr>
          <a:xfrm>
            <a:off x="1436332" y="3144424"/>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VIDEO</a:t>
            </a:r>
          </a:p>
        </p:txBody>
      </p:sp>
      <p:cxnSp>
        <p:nvCxnSpPr>
          <p:cNvPr id="144" name="Straight Connector 143"/>
          <p:cNvCxnSpPr/>
          <p:nvPr/>
        </p:nvCxnSpPr>
        <p:spPr>
          <a:xfrm flipH="1">
            <a:off x="2761472" y="3015965"/>
            <a:ext cx="68580" cy="1"/>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2863742" y="2724314"/>
            <a:ext cx="1108335" cy="629433"/>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47" name="Isosceles Triangle 146"/>
          <p:cNvSpPr/>
          <p:nvPr/>
        </p:nvSpPr>
        <p:spPr>
          <a:xfrm rot="16200000">
            <a:off x="2896318" y="2818259"/>
            <a:ext cx="512190" cy="441543"/>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grpSp>
        <p:nvGrpSpPr>
          <p:cNvPr id="148" name="Group 147"/>
          <p:cNvGrpSpPr/>
          <p:nvPr/>
        </p:nvGrpSpPr>
        <p:grpSpPr>
          <a:xfrm flipH="1">
            <a:off x="3465266" y="2819575"/>
            <a:ext cx="438912" cy="438912"/>
            <a:chOff x="2309194" y="4304444"/>
            <a:chExt cx="585216" cy="585216"/>
          </a:xfrm>
        </p:grpSpPr>
        <p:sp>
          <p:nvSpPr>
            <p:cNvPr id="149" name="Oval 148"/>
            <p:cNvSpPr>
              <a:spLocks noChangeAspect="1"/>
            </p:cNvSpPr>
            <p:nvPr/>
          </p:nvSpPr>
          <p:spPr>
            <a:xfrm>
              <a:off x="2309194" y="4304444"/>
              <a:ext cx="585216" cy="58521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53" name="Straight Arrow Connector 152"/>
            <p:cNvCxnSpPr>
              <a:cxnSpLocks noChangeAspect="1"/>
            </p:cNvCxnSpPr>
            <p:nvPr/>
          </p:nvCxnSpPr>
          <p:spPr>
            <a:xfrm flipV="1">
              <a:off x="2401855" y="438912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noChangeAspect="1"/>
            </p:cNvCxnSpPr>
            <p:nvPr/>
          </p:nvCxnSpPr>
          <p:spPr>
            <a:xfrm flipV="1">
              <a:off x="2546633" y="451866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4222041" y="3108634"/>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Fiber</a:t>
            </a:r>
          </a:p>
        </p:txBody>
      </p:sp>
      <p:cxnSp>
        <p:nvCxnSpPr>
          <p:cNvPr id="169" name="Straight Connector 168"/>
          <p:cNvCxnSpPr>
            <a:stCxn id="188" idx="2"/>
          </p:cNvCxnSpPr>
          <p:nvPr/>
        </p:nvCxnSpPr>
        <p:spPr>
          <a:xfrm flipV="1">
            <a:off x="5571322" y="1994306"/>
            <a:ext cx="1329999" cy="1038355"/>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6717867" y="714132"/>
            <a:ext cx="1605734" cy="981467"/>
            <a:chOff x="5006461" y="4076700"/>
            <a:chExt cx="2212848" cy="1352550"/>
          </a:xfrm>
        </p:grpSpPr>
        <p:grpSp>
          <p:nvGrpSpPr>
            <p:cNvPr id="171" name="Group 170"/>
            <p:cNvGrpSpPr/>
            <p:nvPr/>
          </p:nvGrpSpPr>
          <p:grpSpPr>
            <a:xfrm>
              <a:off x="5006461" y="4076700"/>
              <a:ext cx="2212848" cy="920750"/>
              <a:chOff x="5006461" y="4076700"/>
              <a:chExt cx="2212848" cy="920750"/>
            </a:xfrm>
          </p:grpSpPr>
          <p:cxnSp>
            <p:nvCxnSpPr>
              <p:cNvPr id="173" name="Straight Connector 172"/>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2" name="Freeform 171"/>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175" name="TextBox 174"/>
          <p:cNvSpPr txBox="1"/>
          <p:nvPr/>
        </p:nvSpPr>
        <p:spPr>
          <a:xfrm>
            <a:off x="7637801" y="1986113"/>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FF0000"/>
                </a:solidFill>
                <a:latin typeface="Calibri" panose="020F0502020204030204" pitchFamily="34" charset="0"/>
              </a:rPr>
              <a:t>Coax</a:t>
            </a:r>
          </a:p>
        </p:txBody>
      </p:sp>
      <p:sp>
        <p:nvSpPr>
          <p:cNvPr id="176" name="Rectangle 175"/>
          <p:cNvSpPr/>
          <p:nvPr/>
        </p:nvSpPr>
        <p:spPr>
          <a:xfrm>
            <a:off x="7211904" y="1272299"/>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 1</a:t>
            </a:r>
          </a:p>
        </p:txBody>
      </p:sp>
      <p:grpSp>
        <p:nvGrpSpPr>
          <p:cNvPr id="177" name="Group 176"/>
          <p:cNvGrpSpPr/>
          <p:nvPr/>
        </p:nvGrpSpPr>
        <p:grpSpPr>
          <a:xfrm>
            <a:off x="6717866" y="3213409"/>
            <a:ext cx="1605735" cy="1538681"/>
            <a:chOff x="9814683" y="1132192"/>
            <a:chExt cx="2140980" cy="2051575"/>
          </a:xfrm>
        </p:grpSpPr>
        <p:grpSp>
          <p:nvGrpSpPr>
            <p:cNvPr id="178" name="Group 177"/>
            <p:cNvGrpSpPr/>
            <p:nvPr/>
          </p:nvGrpSpPr>
          <p:grpSpPr>
            <a:xfrm>
              <a:off x="9814683" y="1132192"/>
              <a:ext cx="2140980" cy="2051575"/>
              <a:chOff x="9814683" y="1132192"/>
              <a:chExt cx="2140980" cy="2051575"/>
            </a:xfrm>
          </p:grpSpPr>
          <p:grpSp>
            <p:nvGrpSpPr>
              <p:cNvPr id="180" name="Group 179"/>
              <p:cNvGrpSpPr/>
              <p:nvPr/>
            </p:nvGrpSpPr>
            <p:grpSpPr>
              <a:xfrm>
                <a:off x="9814683" y="1132192"/>
                <a:ext cx="2140979" cy="1308623"/>
                <a:chOff x="5006461" y="4076700"/>
                <a:chExt cx="2212848" cy="1352550"/>
              </a:xfrm>
            </p:grpSpPr>
            <p:grpSp>
              <p:nvGrpSpPr>
                <p:cNvPr id="183" name="Group 182"/>
                <p:cNvGrpSpPr/>
                <p:nvPr/>
              </p:nvGrpSpPr>
              <p:grpSpPr>
                <a:xfrm>
                  <a:off x="5006461" y="4076700"/>
                  <a:ext cx="2212848" cy="920750"/>
                  <a:chOff x="5006461" y="4076700"/>
                  <a:chExt cx="2212848" cy="920750"/>
                </a:xfrm>
              </p:grpSpPr>
              <p:cxnSp>
                <p:nvCxnSpPr>
                  <p:cNvPr id="185" name="Straight Connector 184"/>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4" name="Freeform 183"/>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181" name="Arc 180"/>
              <p:cNvSpPr/>
              <p:nvPr/>
            </p:nvSpPr>
            <p:spPr>
              <a:xfrm>
                <a:off x="10765528" y="2023039"/>
                <a:ext cx="673038" cy="805128"/>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182" name="TextBox 181"/>
              <p:cNvSpPr txBox="1"/>
              <p:nvPr/>
            </p:nvSpPr>
            <p:spPr>
              <a:xfrm>
                <a:off x="11041263" y="2828167"/>
                <a:ext cx="914400" cy="355600"/>
              </a:xfrm>
              <a:prstGeom prst="rect">
                <a:avLst/>
              </a:prstGeom>
            </p:spPr>
            <p:txBody>
              <a:bodyPr vert="horz" wrap="none" lIns="0" tIns="45720" rIns="91440" bIns="45720" rtlCol="0">
                <a:normAutofit fontScale="92500" lnSpcReduction="20000"/>
              </a:bodyPr>
              <a:lstStyle/>
              <a:p>
                <a:pPr algn="ctr" defTabSz="685800"/>
                <a:r>
                  <a:rPr lang="en-US" sz="1400" b="1" dirty="0">
                    <a:solidFill>
                      <a:srgbClr val="FF0000"/>
                    </a:solidFill>
                    <a:latin typeface="Calibri" panose="020F0502020204030204" pitchFamily="34" charset="0"/>
                  </a:rPr>
                  <a:t>Coax</a:t>
                </a:r>
              </a:p>
            </p:txBody>
          </p:sp>
        </p:grpSp>
        <p:sp>
          <p:nvSpPr>
            <p:cNvPr id="179" name="Rectangle 178"/>
            <p:cNvSpPr/>
            <p:nvPr/>
          </p:nvSpPr>
          <p:spPr>
            <a:xfrm>
              <a:off x="10473399" y="1876415"/>
              <a:ext cx="733491" cy="416556"/>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srgbClr val="2BAA96"/>
                  </a:solidFill>
                  <a:latin typeface="Calibri" panose="020F0502020204030204" pitchFamily="34" charset="0"/>
                </a:rPr>
                <a:t>CM 2</a:t>
              </a:r>
            </a:p>
          </p:txBody>
        </p:sp>
      </p:grpSp>
      <p:cxnSp>
        <p:nvCxnSpPr>
          <p:cNvPr id="187" name="Straight Connector 186"/>
          <p:cNvCxnSpPr>
            <a:stCxn id="188" idx="2"/>
            <a:endCxn id="202" idx="3"/>
          </p:cNvCxnSpPr>
          <p:nvPr/>
        </p:nvCxnSpPr>
        <p:spPr>
          <a:xfrm>
            <a:off x="5571322" y="3032661"/>
            <a:ext cx="1322748" cy="1444585"/>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8" name="Trapezoid 187"/>
          <p:cNvSpPr/>
          <p:nvPr/>
        </p:nvSpPr>
        <p:spPr>
          <a:xfrm rot="5400000">
            <a:off x="5247780" y="2897223"/>
            <a:ext cx="917958" cy="270875"/>
          </a:xfrm>
          <a:prstGeom prst="trapezoid">
            <a:avLst>
              <a:gd name="adj" fmla="val 42583"/>
            </a:avLst>
          </a:prstGeom>
          <a:solidFill>
            <a:schemeClr val="bg1"/>
          </a:solid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89" name="TextBox 188"/>
          <p:cNvSpPr txBox="1"/>
          <p:nvPr/>
        </p:nvSpPr>
        <p:spPr>
          <a:xfrm>
            <a:off x="6914615" y="2252813"/>
            <a:ext cx="13716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RFoG Micro Node 1</a:t>
            </a:r>
          </a:p>
        </p:txBody>
      </p:sp>
      <p:sp>
        <p:nvSpPr>
          <p:cNvPr id="190" name="TextBox 189"/>
          <p:cNvSpPr txBox="1"/>
          <p:nvPr/>
        </p:nvSpPr>
        <p:spPr>
          <a:xfrm>
            <a:off x="4868559" y="3737976"/>
            <a:ext cx="1371600" cy="738005"/>
          </a:xfrm>
          <a:prstGeom prst="rect">
            <a:avLst/>
          </a:prstGeom>
        </p:spPr>
        <p:txBody>
          <a:bodyPr vert="horz" wrap="none" lIns="0" tIns="34290" rIns="68580" bIns="34290" rtlCol="0">
            <a:normAutofit/>
          </a:bodyPr>
          <a:lstStyle/>
          <a:p>
            <a:pPr algn="ctr" defTabSz="685800"/>
            <a:r>
              <a:rPr lang="en-US" sz="1400" b="1" dirty="0">
                <a:solidFill>
                  <a:srgbClr val="2BAA96">
                    <a:lumMod val="75000"/>
                  </a:srgbClr>
                </a:solidFill>
                <a:latin typeface="Calibri" panose="020F0502020204030204" pitchFamily="34" charset="0"/>
              </a:rPr>
              <a:t>Optical Splitter</a:t>
            </a:r>
          </a:p>
          <a:p>
            <a:pPr algn="ctr" defTabSz="685800"/>
            <a:r>
              <a:rPr lang="en-US" sz="1400" b="1" dirty="0">
                <a:solidFill>
                  <a:srgbClr val="2BAA96">
                    <a:lumMod val="75000"/>
                  </a:srgbClr>
                </a:solidFill>
                <a:latin typeface="Calibri" panose="020F0502020204030204" pitchFamily="34" charset="0"/>
              </a:rPr>
              <a:t>1 x 32</a:t>
            </a:r>
          </a:p>
        </p:txBody>
      </p:sp>
      <p:grpSp>
        <p:nvGrpSpPr>
          <p:cNvPr id="191" name="Group 190"/>
          <p:cNvGrpSpPr/>
          <p:nvPr/>
        </p:nvGrpSpPr>
        <p:grpSpPr>
          <a:xfrm>
            <a:off x="4071729" y="3327709"/>
            <a:ext cx="1404784" cy="266700"/>
            <a:chOff x="5207000" y="4299462"/>
            <a:chExt cx="1873045" cy="355600"/>
          </a:xfrm>
        </p:grpSpPr>
        <p:cxnSp>
          <p:nvCxnSpPr>
            <p:cNvPr id="192" name="Straight Connector 191"/>
            <p:cNvCxnSpPr/>
            <p:nvPr/>
          </p:nvCxnSpPr>
          <p:spPr>
            <a:xfrm>
              <a:off x="5207000" y="4477262"/>
              <a:ext cx="1873045" cy="0"/>
            </a:xfrm>
            <a:prstGeom prst="line">
              <a:avLst/>
            </a:prstGeom>
            <a:ln w="57150" cap="rnd">
              <a:solidFill>
                <a:schemeClr val="tx2"/>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572022" y="4299462"/>
              <a:ext cx="1371600" cy="355600"/>
            </a:xfrm>
            <a:prstGeom prst="rect">
              <a:avLst/>
            </a:prstGeom>
            <a:solidFill>
              <a:schemeClr val="bg1"/>
            </a:solidFill>
          </p:spPr>
          <p:txBody>
            <a:bodyPr vert="horz" wrap="none" lIns="0" tIns="45720" rIns="91440" bIns="45720" rtlCol="0">
              <a:normAutofit fontScale="92500" lnSpcReduction="20000"/>
            </a:bodyPr>
            <a:lstStyle/>
            <a:p>
              <a:pPr algn="ctr" defTabSz="685800"/>
              <a:r>
                <a:rPr lang="el-GR" sz="1400" b="1" dirty="0">
                  <a:solidFill>
                    <a:srgbClr val="767171"/>
                  </a:solidFill>
                  <a:latin typeface="Calibri" panose="020F0502020204030204" pitchFamily="34" charset="0"/>
                </a:rPr>
                <a:t>λ</a:t>
              </a:r>
              <a:r>
                <a:rPr lang="en-US" sz="1400" b="1" dirty="0">
                  <a:solidFill>
                    <a:srgbClr val="767171"/>
                  </a:solidFill>
                  <a:latin typeface="Calibri" panose="020F0502020204030204" pitchFamily="34" charset="0"/>
                </a:rPr>
                <a:t> = 1610 nm</a:t>
              </a:r>
            </a:p>
          </p:txBody>
        </p:sp>
      </p:grpSp>
      <p:sp>
        <p:nvSpPr>
          <p:cNvPr id="194" name="TextBox 193"/>
          <p:cNvSpPr txBox="1"/>
          <p:nvPr/>
        </p:nvSpPr>
        <p:spPr>
          <a:xfrm>
            <a:off x="7980701" y="1671903"/>
            <a:ext cx="758278" cy="399934"/>
          </a:xfrm>
          <a:prstGeom prst="rect">
            <a:avLst/>
          </a:prstGeom>
        </p:spPr>
        <p:txBody>
          <a:bodyPr vert="horz" wrap="none" lIns="0" tIns="34290" rIns="68580" bIns="34290" rtlCol="0">
            <a:noAutofit/>
          </a:bodyPr>
          <a:lstStyle/>
          <a:p>
            <a:pPr algn="ctr" defTabSz="685800"/>
            <a:r>
              <a:rPr lang="en-US" sz="2100" b="1" dirty="0">
                <a:solidFill>
                  <a:srgbClr val="00AEEF"/>
                </a:solidFill>
                <a:latin typeface="Calibri" panose="020F0502020204030204" pitchFamily="34" charset="0"/>
              </a:rPr>
              <a:t>t</a:t>
            </a:r>
            <a:r>
              <a:rPr lang="en-US" sz="2100" b="1" baseline="-25000" dirty="0">
                <a:solidFill>
                  <a:srgbClr val="00AEEF"/>
                </a:solidFill>
                <a:latin typeface="Calibri" panose="020F0502020204030204" pitchFamily="34" charset="0"/>
              </a:rPr>
              <a:t>0</a:t>
            </a:r>
            <a:r>
              <a:rPr lang="en-US" sz="2100" b="1" dirty="0">
                <a:solidFill>
                  <a:srgbClr val="00AEEF"/>
                </a:solidFill>
                <a:latin typeface="Calibri" panose="020F0502020204030204" pitchFamily="34" charset="0"/>
              </a:rPr>
              <a:t>: f=f</a:t>
            </a:r>
            <a:r>
              <a:rPr lang="en-US" sz="2100" b="1" baseline="-25000" dirty="0">
                <a:solidFill>
                  <a:srgbClr val="00AEEF"/>
                </a:solidFill>
                <a:latin typeface="Calibri" panose="020F0502020204030204" pitchFamily="34" charset="0"/>
              </a:rPr>
              <a:t>1</a:t>
            </a:r>
          </a:p>
        </p:txBody>
      </p:sp>
      <p:sp>
        <p:nvSpPr>
          <p:cNvPr id="195" name="TextBox 194"/>
          <p:cNvSpPr txBox="1"/>
          <p:nvPr/>
        </p:nvSpPr>
        <p:spPr>
          <a:xfrm>
            <a:off x="7980701" y="4204830"/>
            <a:ext cx="758278" cy="385335"/>
          </a:xfrm>
          <a:prstGeom prst="rect">
            <a:avLst/>
          </a:prstGeom>
        </p:spPr>
        <p:txBody>
          <a:bodyPr vert="horz" wrap="none" lIns="0" tIns="34290" rIns="68580" bIns="34290" rtlCol="0">
            <a:noAutofit/>
          </a:bodyPr>
          <a:lstStyle/>
          <a:p>
            <a:pPr algn="ctr" defTabSz="685800"/>
            <a:r>
              <a:rPr lang="en-US" sz="2100" b="1" dirty="0">
                <a:solidFill>
                  <a:srgbClr val="00AEEF"/>
                </a:solidFill>
                <a:latin typeface="Calibri" panose="020F0502020204030204" pitchFamily="34" charset="0"/>
              </a:rPr>
              <a:t>t</a:t>
            </a:r>
            <a:r>
              <a:rPr lang="en-US" sz="2100" b="1" baseline="-25000" dirty="0">
                <a:solidFill>
                  <a:srgbClr val="00AEEF"/>
                </a:solidFill>
                <a:latin typeface="Calibri" panose="020F0502020204030204" pitchFamily="34" charset="0"/>
              </a:rPr>
              <a:t>0</a:t>
            </a:r>
            <a:r>
              <a:rPr lang="en-US" sz="2100" b="1" dirty="0">
                <a:solidFill>
                  <a:srgbClr val="00AEEF"/>
                </a:solidFill>
                <a:latin typeface="Calibri" panose="020F0502020204030204" pitchFamily="34" charset="0"/>
              </a:rPr>
              <a:t>: f=f</a:t>
            </a:r>
            <a:r>
              <a:rPr lang="en-US" sz="2100" b="1" baseline="-25000" dirty="0">
                <a:solidFill>
                  <a:srgbClr val="00AEEF"/>
                </a:solidFill>
                <a:latin typeface="Calibri" panose="020F0502020204030204" pitchFamily="34" charset="0"/>
              </a:rPr>
              <a:t>2</a:t>
            </a:r>
          </a:p>
        </p:txBody>
      </p:sp>
      <p:sp>
        <p:nvSpPr>
          <p:cNvPr id="196" name="7-Point Star 195"/>
          <p:cNvSpPr/>
          <p:nvPr/>
        </p:nvSpPr>
        <p:spPr>
          <a:xfrm>
            <a:off x="6459634" y="2007501"/>
            <a:ext cx="414602" cy="306092"/>
          </a:xfrm>
          <a:prstGeom prst="star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97" name="7-Point Star 196"/>
          <p:cNvSpPr/>
          <p:nvPr/>
        </p:nvSpPr>
        <p:spPr>
          <a:xfrm>
            <a:off x="6459634" y="4080171"/>
            <a:ext cx="414602" cy="306092"/>
          </a:xfrm>
          <a:prstGeom prst="star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00" name="TextBox 199"/>
          <p:cNvSpPr txBox="1"/>
          <p:nvPr/>
        </p:nvSpPr>
        <p:spPr>
          <a:xfrm>
            <a:off x="6914615" y="4701684"/>
            <a:ext cx="13716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RFoG Micro Node 2</a:t>
            </a:r>
          </a:p>
        </p:txBody>
      </p:sp>
      <p:grpSp>
        <p:nvGrpSpPr>
          <p:cNvPr id="201" name="Group 200"/>
          <p:cNvGrpSpPr/>
          <p:nvPr/>
        </p:nvGrpSpPr>
        <p:grpSpPr>
          <a:xfrm>
            <a:off x="6894070" y="4247502"/>
            <a:ext cx="768096" cy="459486"/>
            <a:chOff x="5727264" y="2076756"/>
            <a:chExt cx="1024128" cy="612648"/>
          </a:xfrm>
        </p:grpSpPr>
        <p:sp>
          <p:nvSpPr>
            <p:cNvPr id="202" name="Rectangle 201"/>
            <p:cNvSpPr/>
            <p:nvPr/>
          </p:nvSpPr>
          <p:spPr>
            <a:xfrm rot="10800000">
              <a:off x="5727264" y="207675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203" name="Isosceles Triangle 202"/>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204" name="Group 203"/>
            <p:cNvGrpSpPr/>
            <p:nvPr/>
          </p:nvGrpSpPr>
          <p:grpSpPr>
            <a:xfrm rot="10800000" flipV="1">
              <a:off x="5790588" y="2199956"/>
              <a:ext cx="430630" cy="427208"/>
              <a:chOff x="2309194" y="4304444"/>
              <a:chExt cx="585216" cy="585216"/>
            </a:xfrm>
          </p:grpSpPr>
          <p:sp>
            <p:nvSpPr>
              <p:cNvPr id="205" name="Oval 204"/>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206" name="Straight Arrow Connector 205"/>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nvGrpSpPr>
          <p:cNvPr id="208" name="Group 207"/>
          <p:cNvGrpSpPr/>
          <p:nvPr/>
        </p:nvGrpSpPr>
        <p:grpSpPr>
          <a:xfrm>
            <a:off x="6912231" y="1756370"/>
            <a:ext cx="768096" cy="459486"/>
            <a:chOff x="5727264" y="2107236"/>
            <a:chExt cx="1024128" cy="612648"/>
          </a:xfrm>
        </p:grpSpPr>
        <p:sp>
          <p:nvSpPr>
            <p:cNvPr id="209" name="Rectangle 208"/>
            <p:cNvSpPr/>
            <p:nvPr/>
          </p:nvSpPr>
          <p:spPr>
            <a:xfrm rot="10800000">
              <a:off x="5727264" y="21072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210" name="Isosceles Triangle 209"/>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211" name="Group 210"/>
            <p:cNvGrpSpPr/>
            <p:nvPr/>
          </p:nvGrpSpPr>
          <p:grpSpPr>
            <a:xfrm rot="10800000" flipV="1">
              <a:off x="5790588" y="2199956"/>
              <a:ext cx="430630" cy="427208"/>
              <a:chOff x="2309194" y="4304444"/>
              <a:chExt cx="585216" cy="585216"/>
            </a:xfrm>
          </p:grpSpPr>
          <p:sp>
            <p:nvSpPr>
              <p:cNvPr id="212" name="Oval 211"/>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213" name="Straight Arrow Connector 212"/>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215" name="TextBox 214"/>
          <p:cNvSpPr txBox="1"/>
          <p:nvPr/>
        </p:nvSpPr>
        <p:spPr>
          <a:xfrm>
            <a:off x="6529179" y="2647828"/>
            <a:ext cx="1945439" cy="399934"/>
          </a:xfrm>
          <a:prstGeom prst="rect">
            <a:avLst/>
          </a:prstGeom>
        </p:spPr>
        <p:txBody>
          <a:bodyPr vert="horz" wrap="none" lIns="0" tIns="34290" rIns="68580" bIns="34290" rtlCol="0">
            <a:noAutofit/>
          </a:bodyPr>
          <a:lstStyle/>
          <a:p>
            <a:pPr algn="ctr" defTabSz="685800"/>
            <a:r>
              <a:rPr lang="en-US" sz="2100" b="1" dirty="0">
                <a:solidFill>
                  <a:srgbClr val="00AEEF"/>
                </a:solidFill>
                <a:latin typeface="Calibri" panose="020F0502020204030204" pitchFamily="34" charset="0"/>
              </a:rPr>
              <a:t>t</a:t>
            </a:r>
            <a:r>
              <a:rPr lang="en-US" sz="2100" b="1" baseline="-25000" dirty="0">
                <a:solidFill>
                  <a:srgbClr val="00AEEF"/>
                </a:solidFill>
                <a:latin typeface="Calibri" panose="020F0502020204030204" pitchFamily="34" charset="0"/>
              </a:rPr>
              <a:t>1</a:t>
            </a:r>
            <a:r>
              <a:rPr lang="en-US" sz="2100" b="1" dirty="0">
                <a:solidFill>
                  <a:srgbClr val="00AEEF"/>
                </a:solidFill>
                <a:latin typeface="Calibri" panose="020F0502020204030204" pitchFamily="34" charset="0"/>
              </a:rPr>
              <a:t>: </a:t>
            </a:r>
            <a:r>
              <a:rPr lang="el-GR" sz="2100" b="1" dirty="0">
                <a:solidFill>
                  <a:srgbClr val="00AEEF"/>
                </a:solidFill>
                <a:latin typeface="Calibri" panose="020F0502020204030204" pitchFamily="34" charset="0"/>
              </a:rPr>
              <a:t>λ</a:t>
            </a:r>
            <a:r>
              <a:rPr lang="en-US" sz="2100" b="1" dirty="0">
                <a:solidFill>
                  <a:srgbClr val="00AEEF"/>
                </a:solidFill>
                <a:latin typeface="Calibri" panose="020F0502020204030204" pitchFamily="34" charset="0"/>
              </a:rPr>
              <a:t> = 1610 nm</a:t>
            </a:r>
          </a:p>
        </p:txBody>
      </p:sp>
      <p:sp>
        <p:nvSpPr>
          <p:cNvPr id="216" name="Arc 215"/>
          <p:cNvSpPr/>
          <p:nvPr/>
        </p:nvSpPr>
        <p:spPr>
          <a:xfrm>
            <a:off x="7447348" y="1384480"/>
            <a:ext cx="504779" cy="603846"/>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sp>
        <p:nvSpPr>
          <p:cNvPr id="217" name="TextBox 216"/>
          <p:cNvSpPr txBox="1"/>
          <p:nvPr/>
        </p:nvSpPr>
        <p:spPr>
          <a:xfrm>
            <a:off x="4976604" y="1996109"/>
            <a:ext cx="1312613" cy="399934"/>
          </a:xfrm>
          <a:prstGeom prst="rect">
            <a:avLst/>
          </a:prstGeom>
        </p:spPr>
        <p:txBody>
          <a:bodyPr vert="horz" wrap="none" lIns="0" tIns="34290" rIns="68580" bIns="34290" rtlCol="0">
            <a:noAutofit/>
          </a:bodyPr>
          <a:lstStyle/>
          <a:p>
            <a:pPr algn="ctr" defTabSz="685800"/>
            <a:r>
              <a:rPr lang="en-US" sz="2100" b="1" dirty="0">
                <a:solidFill>
                  <a:srgbClr val="00AEEF"/>
                </a:solidFill>
                <a:latin typeface="Calibri" panose="020F0502020204030204" pitchFamily="34" charset="0"/>
              </a:rPr>
              <a:t>t</a:t>
            </a:r>
            <a:r>
              <a:rPr lang="en-US" sz="2100" b="1" baseline="-25000" dirty="0">
                <a:solidFill>
                  <a:srgbClr val="00AEEF"/>
                </a:solidFill>
                <a:latin typeface="Calibri" panose="020F0502020204030204" pitchFamily="34" charset="0"/>
              </a:rPr>
              <a:t>2</a:t>
            </a:r>
            <a:r>
              <a:rPr lang="en-US" sz="2100" b="1" dirty="0">
                <a:solidFill>
                  <a:srgbClr val="00AEEF"/>
                </a:solidFill>
                <a:latin typeface="Calibri" panose="020F0502020204030204" pitchFamily="34" charset="0"/>
              </a:rPr>
              <a:t>: OBI</a:t>
            </a:r>
          </a:p>
        </p:txBody>
      </p:sp>
    </p:spTree>
    <p:extLst>
      <p:ext uri="{BB962C8B-B14F-4D97-AF65-F5344CB8AC3E}">
        <p14:creationId xmlns:p14="http://schemas.microsoft.com/office/powerpoint/2010/main" val="998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4.79167E-6 -1.48148E-6 L -4.79167E-6 -1.48148E-6 C -0.00286 0.00231 -0.00586 0.0044 -0.00846 0.00741 C -0.00976 0.0088 -0.01042 0.01157 -0.01172 0.01296 C -0.01263 0.01412 -0.01393 0.01389 -0.01484 0.01481 C -0.01706 0.01713 -0.01914 0.01991 -0.02122 0.02245 L -0.02435 0.02616 C -0.02539 0.0287 -0.0263 0.03148 -0.02747 0.03356 C -0.02838 0.03518 -0.02969 0.03588 -0.03073 0.0375 C -0.0319 0.03912 -0.03268 0.04143 -0.03385 0.04305 C -0.03489 0.04444 -0.03594 0.04537 -0.03698 0.04676 C -0.03841 0.04861 -0.03984 0.05069 -0.04127 0.05231 C -0.04232 0.0537 -0.04349 0.05463 -0.0444 0.05625 C -0.04557 0.05787 -0.04635 0.06018 -0.04765 0.0618 C -0.04961 0.06458 -0.05195 0.06667 -0.0539 0.06921 C -0.05677 0.07315 -0.05989 0.07616 -0.06237 0.08055 C -0.06341 0.08241 -0.06432 0.08472 -0.06549 0.08611 C -0.06654 0.08727 -0.06771 0.0875 -0.06875 0.08796 C -0.06979 0.08935 -0.07096 0.09028 -0.07187 0.0919 C -0.07305 0.09352 -0.07383 0.09583 -0.075 0.09745 C -0.0763 0.09907 -0.07786 0.09977 -0.0793 0.10116 C -0.08815 0.10995 -0.08086 0.10417 -0.08984 0.11065 C -0.09323 0.11667 -0.09258 0.11667 -0.09726 0.11991 C -0.09935 0.12153 -0.10169 0.12153 -0.10351 0.12361 C -0.10768 0.12847 -0.1056 0.12685 -0.10989 0.1294 C -0.11706 0.1419 -0.10885 0.1294 -0.11732 0.1368 C -0.11953 0.13889 -0.12122 0.14282 -0.1237 0.14444 C -0.12474 0.14491 -0.12578 0.14537 -0.12682 0.1463 C -0.13034 0.14884 -0.13073 0.15046 -0.13424 0.15185 C -0.14167 0.15486 -0.14857 0.15463 -0.15638 0.15555 C -0.18242 0.15509 -0.20846 0.15532 -0.2345 0.1537 C -0.2375 0.15347 -0.24297 0.15 -0.24297 0.15 C -0.24375 0.14861 -0.24818 0.14167 -0.24831 0.13866 C -0.24857 0.13055 -0.24857 0.1206 -0.24505 0.11435 C -0.24414 0.11273 -0.2431 0.11157 -0.24193 0.11065 C -0.24088 0.10972 -0.23984 0.10926 -0.2388 0.1088 C -0.23385 0.10926 -0.22877 0.10833 -0.22396 0.11065 C -0.22292 0.11111 -0.22318 0.11435 -0.22292 0.1162 C -0.22239 0.1206 -0.22226 0.125 -0.22187 0.1294 C -0.22252 0.13611 -0.22252 0.14352 -0.22396 0.15 C -0.22474 0.15347 -0.23346 0.15741 -0.23346 0.15741 L -0.25143 0.15926 L -0.25781 0.16134 C -0.26328 0.16296 -0.26536 0.16435 -0.27148 0.16505 C -0.27578 0.16528 -0.27995 0.16505 -0.28411 0.16505 L -0.28411 0.16505 " pathEditMode="relative" ptsTypes="AAAAAAAAAAAAAAAAAAAAAAAAAAAAAAAAAAAAAAAAAAAAAA">
                                      <p:cBhvr>
                                        <p:cTn id="12" dur="2000" fill="hold"/>
                                        <p:tgtEl>
                                          <p:spTgt spid="196"/>
                                        </p:tgtEl>
                                        <p:attrNameLst>
                                          <p:attrName>ppt_x</p:attrName>
                                          <p:attrName>ppt_y</p:attrName>
                                        </p:attrNameLst>
                                      </p:cBhvr>
                                    </p:animMotion>
                                  </p:childTnLst>
                                </p:cTn>
                              </p:par>
                              <p:par>
                                <p:cTn id="13" presetID="0" presetClass="path" presetSubtype="0" accel="50000" decel="50000" fill="hold" grpId="1" nodeType="withEffect">
                                  <p:stCondLst>
                                    <p:cond delay="0"/>
                                  </p:stCondLst>
                                  <p:childTnLst>
                                    <p:animMotion origin="layout" path="M 0 0 L 0 0 C -0.00287 -0.00254 -0.00599 -0.0044 -0.00847 -0.00764 C -0.00951 -0.00903 -0.00977 -0.01157 -0.01068 -0.01319 C -0.01185 -0.01551 -0.01354 -0.0169 -0.01485 -0.01898 C -0.01745 -0.02315 -0.01953 -0.02824 -0.02227 -0.03194 C -0.02396 -0.03449 -0.02578 -0.03703 -0.02748 -0.03958 C -0.02852 -0.04097 -0.02969 -0.0419 -0.03073 -0.04328 C -0.0319 -0.0449 -0.03268 -0.04722 -0.03386 -0.04884 C -0.0349 -0.05046 -0.03607 -0.05115 -0.03698 -0.05278 C -0.03932 -0.05625 -0.04167 -0.05949 -0.04336 -0.06389 C -0.04414 -0.06574 -0.04466 -0.06805 -0.04544 -0.06967 C -0.04636 -0.07129 -0.04766 -0.07222 -0.0487 -0.07338 C -0.04935 -0.07592 -0.05 -0.07847 -0.05078 -0.08078 C -0.05339 -0.08865 -0.05534 -0.09282 -0.05821 -0.09953 C -0.06003 -0.10949 -0.05794 -0.10162 -0.06237 -0.11088 C -0.06315 -0.11273 -0.06367 -0.11481 -0.06446 -0.11666 C -0.07565 -0.14051 -0.06081 -0.10578 -0.06979 -0.12778 C -0.07188 -0.13287 -0.07617 -0.14282 -0.07617 -0.14282 C -0.07787 -0.15231 -0.0763 -0.1456 -0.08034 -0.15602 C -0.08177 -0.15972 -0.08321 -0.16342 -0.08464 -0.16736 L -0.08672 -0.17291 L -0.0888 -0.17847 C -0.08946 -0.18032 -0.0905 -0.18194 -0.09089 -0.18426 C -0.09193 -0.18912 -0.09232 -0.19259 -0.09414 -0.19722 C -0.0961 -0.20254 -0.09844 -0.20717 -0.10039 -0.21227 C -0.10117 -0.21412 -0.10169 -0.21643 -0.10261 -0.21805 C -0.10378 -0.22014 -0.10547 -0.22153 -0.10677 -0.22361 C -0.10794 -0.22523 -0.10886 -0.22754 -0.1099 -0.22916 C -0.11263 -0.23333 -0.11315 -0.2331 -0.11628 -0.23495 C -0.11732 -0.23611 -0.11823 -0.23773 -0.1194 -0.23865 C -0.12044 -0.23935 -0.12839 -0.24236 -0.12891 -0.24236 C -0.15925 -0.24352 -0.18959 -0.24375 -0.21979 -0.24421 C -0.22578 -0.2449 -0.2319 -0.24444 -0.23776 -0.24606 C -0.23906 -0.24653 -0.24037 -0.24791 -0.24102 -0.25 C -0.2418 -0.25278 -0.24167 -0.25625 -0.24206 -0.25926 C -0.24167 -0.26944 -0.24388 -0.28588 -0.2388 -0.2949 C -0.23789 -0.29653 -0.23672 -0.29745 -0.23568 -0.29861 C -0.23321 -0.29815 -0.23047 -0.29884 -0.22826 -0.29676 C -0.22722 -0.29606 -0.22787 -0.29282 -0.22722 -0.2912 C -0.22396 -0.2824 -0.22422 -0.28912 -0.22188 -0.27986 C -0.2211 -0.27639 -0.22057 -0.27245 -0.21979 -0.26875 L -0.21875 -0.26296 C -0.22162 -0.2331 -0.21732 -0.25532 -0.25052 -0.25 C -0.25169 -0.24977 -0.25248 -0.24722 -0.25365 -0.24606 C -0.25469 -0.24537 -0.25573 -0.2449 -0.25677 -0.24421 C -0.26498 -0.23449 -0.25873 -0.24051 -0.27787 -0.24051 L -0.27787 -0.24051 " pathEditMode="relative" ptsTypes="AAAAAAAAAAAAAAAAAAAAAAAAAAAAAAAAAAAAAAAAAAAAAAAA">
                                      <p:cBhvr>
                                        <p:cTn id="14" dur="2000" fill="hold"/>
                                        <p:tgtEl>
                                          <p:spTgt spid="1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6" grpId="1" animBg="1"/>
      <p:bldP spid="197" grpId="0" animBg="1"/>
      <p:bldP spid="19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7" name="Straight Connector 236"/>
          <p:cNvCxnSpPr>
            <a:stCxn id="111" idx="3"/>
            <a:endCxn id="118" idx="2"/>
          </p:cNvCxnSpPr>
          <p:nvPr/>
        </p:nvCxnSpPr>
        <p:spPr>
          <a:xfrm flipV="1">
            <a:off x="5883159" y="3106872"/>
            <a:ext cx="1191409" cy="263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1160" y="159191"/>
            <a:ext cx="7886700" cy="506674"/>
          </a:xfrm>
        </p:spPr>
        <p:txBody>
          <a:bodyPr tIns="34290" bIns="34290" anchor="t">
            <a:normAutofit fontScale="90000"/>
          </a:bodyPr>
          <a:lstStyle/>
          <a:p>
            <a:r>
              <a:rPr lang="en-US" dirty="0" smtClean="0"/>
              <a:t>Addressing OBI – Active Splitter</a:t>
            </a:r>
            <a:endParaRPr lang="en-US" sz="1700" dirty="0"/>
          </a:p>
        </p:txBody>
      </p:sp>
      <p:sp>
        <p:nvSpPr>
          <p:cNvPr id="3" name="TextBox 2"/>
          <p:cNvSpPr txBox="1"/>
          <p:nvPr/>
        </p:nvSpPr>
        <p:spPr>
          <a:xfrm>
            <a:off x="380244" y="763568"/>
            <a:ext cx="4839958" cy="1685077"/>
          </a:xfrm>
          <a:prstGeom prst="rect">
            <a:avLst/>
          </a:prstGeom>
          <a:noFill/>
        </p:spPr>
        <p:txBody>
          <a:bodyPr wrap="square" lIns="68580" tIns="34290" rIns="68580" bIns="34290" rtlCol="0">
            <a:spAutoFit/>
          </a:bodyPr>
          <a:lstStyle/>
          <a:p>
            <a:pPr defTabSz="685800"/>
            <a:r>
              <a:rPr lang="en-US" sz="1500" b="1" dirty="0">
                <a:solidFill>
                  <a:srgbClr val="262626"/>
                </a:solidFill>
              </a:rPr>
              <a:t>Active splitters have been developed to prevent OBI by isolating the optical domain for each subscriber:</a:t>
            </a:r>
          </a:p>
          <a:p>
            <a:pPr defTabSz="685800"/>
            <a:endParaRPr lang="en-US" sz="1500" b="1" dirty="0">
              <a:solidFill>
                <a:srgbClr val="262626"/>
              </a:solidFill>
            </a:endParaRPr>
          </a:p>
          <a:p>
            <a:pPr defTabSz="685800"/>
            <a:r>
              <a:rPr lang="en-US" sz="1500" b="1" dirty="0">
                <a:solidFill>
                  <a:srgbClr val="262626"/>
                </a:solidFill>
              </a:rPr>
              <a:t>PROs:</a:t>
            </a:r>
          </a:p>
          <a:p>
            <a:pPr marL="214308" indent="-214308" defTabSz="685800">
              <a:buFont typeface="Arial" panose="020B0604020202020204" pitchFamily="34" charset="0"/>
              <a:buChar char="•"/>
            </a:pPr>
            <a:r>
              <a:rPr lang="en-US" sz="1000" dirty="0">
                <a:solidFill>
                  <a:srgbClr val="262626"/>
                </a:solidFill>
              </a:rPr>
              <a:t>By isolating optical domain, this can eliminate OBI.</a:t>
            </a:r>
          </a:p>
          <a:p>
            <a:pPr marL="214308" indent="-214308" defTabSz="685800">
              <a:buFont typeface="Arial" panose="020B0604020202020204" pitchFamily="34" charset="0"/>
              <a:buChar char="•"/>
            </a:pPr>
            <a:r>
              <a:rPr lang="en-US" sz="1000" dirty="0">
                <a:solidFill>
                  <a:srgbClr val="262626"/>
                </a:solidFill>
              </a:rPr>
              <a:t>Subtending splitters can scale to support over 1000 ONUs</a:t>
            </a:r>
          </a:p>
          <a:p>
            <a:pPr marL="214308" indent="-214308" defTabSz="685800">
              <a:buFont typeface="Arial" panose="020B0604020202020204" pitchFamily="34" charset="0"/>
              <a:buChar char="•"/>
            </a:pPr>
            <a:r>
              <a:rPr lang="en-US" sz="1000" dirty="0">
                <a:solidFill>
                  <a:srgbClr val="262626"/>
                </a:solidFill>
              </a:rPr>
              <a:t>Does not require site visit to change CPE for existing </a:t>
            </a:r>
            <a:r>
              <a:rPr lang="en-US" sz="1000" dirty="0" err="1">
                <a:solidFill>
                  <a:srgbClr val="262626"/>
                </a:solidFill>
              </a:rPr>
              <a:t>RFoG</a:t>
            </a:r>
            <a:r>
              <a:rPr lang="en-US" sz="1000" dirty="0">
                <a:solidFill>
                  <a:srgbClr val="262626"/>
                </a:solidFill>
              </a:rPr>
              <a:t> networks</a:t>
            </a:r>
          </a:p>
        </p:txBody>
      </p:sp>
      <p:sp>
        <p:nvSpPr>
          <p:cNvPr id="285" name="TextBox 284"/>
          <p:cNvSpPr txBox="1"/>
          <p:nvPr/>
        </p:nvSpPr>
        <p:spPr>
          <a:xfrm>
            <a:off x="377531" y="2986371"/>
            <a:ext cx="4294518" cy="1915909"/>
          </a:xfrm>
          <a:prstGeom prst="rect">
            <a:avLst/>
          </a:prstGeom>
          <a:noFill/>
        </p:spPr>
        <p:txBody>
          <a:bodyPr wrap="square" lIns="68580" tIns="34290" rIns="68580" bIns="34290" rtlCol="0">
            <a:spAutoFit/>
          </a:bodyPr>
          <a:lstStyle/>
          <a:p>
            <a:pPr defTabSz="685800"/>
            <a:endParaRPr lang="en-US" sz="1500" b="1" dirty="0">
              <a:solidFill>
                <a:srgbClr val="262626"/>
              </a:solidFill>
            </a:endParaRPr>
          </a:p>
          <a:p>
            <a:pPr defTabSz="685800"/>
            <a:r>
              <a:rPr lang="en-US" sz="1500" b="1" dirty="0">
                <a:solidFill>
                  <a:srgbClr val="262626"/>
                </a:solidFill>
              </a:rPr>
              <a:t>CONs:</a:t>
            </a:r>
          </a:p>
          <a:p>
            <a:pPr marL="214308" indent="-214308" defTabSz="685800">
              <a:buFont typeface="Arial" panose="020B0604020202020204" pitchFamily="34" charset="0"/>
              <a:buChar char="•"/>
            </a:pPr>
            <a:r>
              <a:rPr lang="en-US" sz="1000" dirty="0">
                <a:solidFill>
                  <a:srgbClr val="262626"/>
                </a:solidFill>
              </a:rPr>
              <a:t>Requires powered facilities in the field</a:t>
            </a:r>
          </a:p>
          <a:p>
            <a:pPr marL="214308" indent="-214308" defTabSz="685800">
              <a:buFont typeface="Arial" panose="020B0604020202020204" pitchFamily="34" charset="0"/>
              <a:buChar char="•"/>
            </a:pPr>
            <a:r>
              <a:rPr lang="en-US" sz="1000" dirty="0">
                <a:solidFill>
                  <a:srgbClr val="262626"/>
                </a:solidFill>
              </a:rPr>
              <a:t>Requires 19” rack space in the field</a:t>
            </a:r>
          </a:p>
          <a:p>
            <a:pPr marL="214308" indent="-214308" defTabSz="685800">
              <a:buFont typeface="Arial" panose="020B0604020202020204" pitchFamily="34" charset="0"/>
              <a:buChar char="•"/>
            </a:pPr>
            <a:r>
              <a:rPr lang="en-US" sz="1000" dirty="0">
                <a:solidFill>
                  <a:srgbClr val="262626"/>
                </a:solidFill>
              </a:rPr>
              <a:t>First subscriber costs are extremely high for new deployments or less-dense applications</a:t>
            </a:r>
          </a:p>
          <a:p>
            <a:pPr marL="214308" indent="-214308" defTabSz="685800">
              <a:buFont typeface="Arial" panose="020B0604020202020204" pitchFamily="34" charset="0"/>
              <a:buChar char="•"/>
            </a:pPr>
            <a:r>
              <a:rPr lang="en-US" sz="1000" dirty="0">
                <a:solidFill>
                  <a:srgbClr val="262626"/>
                </a:solidFill>
              </a:rPr>
              <a:t>Active devices create additional points of failure in the network</a:t>
            </a:r>
          </a:p>
          <a:p>
            <a:pPr marL="214308" indent="-214308" defTabSz="685800">
              <a:buFont typeface="Arial" panose="020B0604020202020204" pitchFamily="34" charset="0"/>
              <a:buChar char="•"/>
            </a:pPr>
            <a:r>
              <a:rPr lang="en-US" sz="1000" dirty="0">
                <a:solidFill>
                  <a:srgbClr val="262626"/>
                </a:solidFill>
              </a:rPr>
              <a:t>May not be compatible with existing passive splitter deployments</a:t>
            </a:r>
          </a:p>
          <a:p>
            <a:pPr defTabSz="685800"/>
            <a:endParaRPr lang="en-US" sz="1000" dirty="0">
              <a:solidFill>
                <a:srgbClr val="262626"/>
              </a:solidFill>
            </a:endParaRPr>
          </a:p>
          <a:p>
            <a:pPr defTabSz="685800"/>
            <a:endParaRPr lang="en-US" sz="1000" dirty="0">
              <a:solidFill>
                <a:srgbClr val="262626"/>
              </a:solidFill>
            </a:endParaRPr>
          </a:p>
          <a:p>
            <a:pPr defTabSz="685800"/>
            <a:endParaRPr lang="en-US" sz="1000" dirty="0">
              <a:solidFill>
                <a:srgbClr val="262626"/>
              </a:solidFill>
            </a:endParaRPr>
          </a:p>
        </p:txBody>
      </p:sp>
      <p:cxnSp>
        <p:nvCxnSpPr>
          <p:cNvPr id="105" name="Straight Connector 104"/>
          <p:cNvCxnSpPr/>
          <p:nvPr/>
        </p:nvCxnSpPr>
        <p:spPr>
          <a:xfrm>
            <a:off x="4671596" y="2794785"/>
            <a:ext cx="0" cy="570812"/>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467654" y="2790087"/>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467654" y="3372254"/>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3347413" y="2643258"/>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DOCSIS CMTS</a:t>
            </a:r>
          </a:p>
        </p:txBody>
      </p:sp>
      <p:sp>
        <p:nvSpPr>
          <p:cNvPr id="109" name="Rectangle 108"/>
          <p:cNvSpPr/>
          <p:nvPr/>
        </p:nvSpPr>
        <p:spPr>
          <a:xfrm>
            <a:off x="3347413" y="3214895"/>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VIDEO</a:t>
            </a:r>
          </a:p>
        </p:txBody>
      </p:sp>
      <p:cxnSp>
        <p:nvCxnSpPr>
          <p:cNvPr id="110" name="Straight Connector 109"/>
          <p:cNvCxnSpPr/>
          <p:nvPr/>
        </p:nvCxnSpPr>
        <p:spPr>
          <a:xfrm flipH="1">
            <a:off x="4672553" y="3086436"/>
            <a:ext cx="68580" cy="1"/>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4774823" y="2794785"/>
            <a:ext cx="1108335" cy="629433"/>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12" name="Isosceles Triangle 111"/>
          <p:cNvSpPr/>
          <p:nvPr/>
        </p:nvSpPr>
        <p:spPr>
          <a:xfrm rot="16200000">
            <a:off x="4807399" y="2888730"/>
            <a:ext cx="512190" cy="441543"/>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grpSp>
        <p:nvGrpSpPr>
          <p:cNvPr id="113" name="Group 112"/>
          <p:cNvGrpSpPr/>
          <p:nvPr/>
        </p:nvGrpSpPr>
        <p:grpSpPr>
          <a:xfrm flipH="1">
            <a:off x="5376347" y="2890046"/>
            <a:ext cx="438912" cy="438912"/>
            <a:chOff x="2309194" y="4304444"/>
            <a:chExt cx="585216" cy="585216"/>
          </a:xfrm>
        </p:grpSpPr>
        <p:sp>
          <p:nvSpPr>
            <p:cNvPr id="114" name="Oval 113"/>
            <p:cNvSpPr>
              <a:spLocks noChangeAspect="1"/>
            </p:cNvSpPr>
            <p:nvPr/>
          </p:nvSpPr>
          <p:spPr>
            <a:xfrm>
              <a:off x="2309194" y="4304444"/>
              <a:ext cx="585216" cy="58521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16" name="Straight Arrow Connector 115"/>
            <p:cNvCxnSpPr>
              <a:cxnSpLocks noChangeAspect="1"/>
            </p:cNvCxnSpPr>
            <p:nvPr/>
          </p:nvCxnSpPr>
          <p:spPr>
            <a:xfrm flipV="1">
              <a:off x="2401855" y="438912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cxnSpLocks noChangeAspect="1"/>
            </p:cNvCxnSpPr>
            <p:nvPr/>
          </p:nvCxnSpPr>
          <p:spPr>
            <a:xfrm flipV="1">
              <a:off x="2546633" y="451866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18" name="Rectangle 117"/>
          <p:cNvSpPr/>
          <p:nvPr/>
        </p:nvSpPr>
        <p:spPr>
          <a:xfrm rot="5400000">
            <a:off x="6016796" y="2854209"/>
            <a:ext cx="2620869" cy="50532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ACTIVE SPLITTER</a:t>
            </a:r>
          </a:p>
        </p:txBody>
      </p:sp>
      <p:grpSp>
        <p:nvGrpSpPr>
          <p:cNvPr id="119" name="Group 118"/>
          <p:cNvGrpSpPr/>
          <p:nvPr/>
        </p:nvGrpSpPr>
        <p:grpSpPr>
          <a:xfrm>
            <a:off x="7878942" y="1477603"/>
            <a:ext cx="386286" cy="236108"/>
            <a:chOff x="5006461" y="4076700"/>
            <a:chExt cx="2212848" cy="1352550"/>
          </a:xfrm>
        </p:grpSpPr>
        <p:grpSp>
          <p:nvGrpSpPr>
            <p:cNvPr id="120" name="Group 119"/>
            <p:cNvGrpSpPr/>
            <p:nvPr/>
          </p:nvGrpSpPr>
          <p:grpSpPr>
            <a:xfrm>
              <a:off x="5006461" y="4076700"/>
              <a:ext cx="2212848" cy="920750"/>
              <a:chOff x="5006461" y="4076700"/>
              <a:chExt cx="2212848" cy="920750"/>
            </a:xfrm>
          </p:grpSpPr>
          <p:cxnSp>
            <p:nvCxnSpPr>
              <p:cNvPr id="126" name="Straight Connector 125"/>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21" name="Freeform 120"/>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144" name="Group 143"/>
          <p:cNvGrpSpPr/>
          <p:nvPr/>
        </p:nvGrpSpPr>
        <p:grpSpPr>
          <a:xfrm>
            <a:off x="7462894" y="1694036"/>
            <a:ext cx="535511" cy="267756"/>
            <a:chOff x="7825740" y="3186292"/>
            <a:chExt cx="714014" cy="357008"/>
          </a:xfrm>
        </p:grpSpPr>
        <p:sp>
          <p:nvSpPr>
            <p:cNvPr id="145" name="Arc 144"/>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147" name="Arc 146"/>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159" name="Group 158"/>
          <p:cNvGrpSpPr/>
          <p:nvPr/>
        </p:nvGrpSpPr>
        <p:grpSpPr>
          <a:xfrm>
            <a:off x="7884959" y="1832533"/>
            <a:ext cx="386286" cy="236108"/>
            <a:chOff x="5006461" y="4076700"/>
            <a:chExt cx="2212848" cy="1352550"/>
          </a:xfrm>
        </p:grpSpPr>
        <p:grpSp>
          <p:nvGrpSpPr>
            <p:cNvPr id="160" name="Group 159"/>
            <p:cNvGrpSpPr/>
            <p:nvPr/>
          </p:nvGrpSpPr>
          <p:grpSpPr>
            <a:xfrm>
              <a:off x="5006461" y="4076700"/>
              <a:ext cx="2212848" cy="920750"/>
              <a:chOff x="5006461" y="4076700"/>
              <a:chExt cx="2212848" cy="920750"/>
            </a:xfrm>
          </p:grpSpPr>
          <p:cxnSp>
            <p:nvCxnSpPr>
              <p:cNvPr id="162" name="Straight Connector 161"/>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1" name="Freeform 160"/>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164" name="Group 163"/>
          <p:cNvGrpSpPr/>
          <p:nvPr/>
        </p:nvGrpSpPr>
        <p:grpSpPr>
          <a:xfrm>
            <a:off x="7468910" y="2048966"/>
            <a:ext cx="535511" cy="267756"/>
            <a:chOff x="7825740" y="3186292"/>
            <a:chExt cx="714014" cy="357008"/>
          </a:xfrm>
        </p:grpSpPr>
        <p:sp>
          <p:nvSpPr>
            <p:cNvPr id="165" name="Arc 164"/>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166" name="Arc 165"/>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167" name="Group 166"/>
          <p:cNvGrpSpPr/>
          <p:nvPr/>
        </p:nvGrpSpPr>
        <p:grpSpPr>
          <a:xfrm>
            <a:off x="7884959" y="2193483"/>
            <a:ext cx="386286" cy="236108"/>
            <a:chOff x="5006461" y="4076700"/>
            <a:chExt cx="2212848" cy="1352550"/>
          </a:xfrm>
        </p:grpSpPr>
        <p:grpSp>
          <p:nvGrpSpPr>
            <p:cNvPr id="168" name="Group 167"/>
            <p:cNvGrpSpPr/>
            <p:nvPr/>
          </p:nvGrpSpPr>
          <p:grpSpPr>
            <a:xfrm>
              <a:off x="5006461" y="4076700"/>
              <a:ext cx="2212848" cy="920750"/>
              <a:chOff x="5006461" y="4076700"/>
              <a:chExt cx="2212848" cy="920750"/>
            </a:xfrm>
          </p:grpSpPr>
          <p:cxnSp>
            <p:nvCxnSpPr>
              <p:cNvPr id="170" name="Straight Connector 169"/>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9" name="Freeform 168"/>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172" name="Group 171"/>
          <p:cNvGrpSpPr/>
          <p:nvPr/>
        </p:nvGrpSpPr>
        <p:grpSpPr>
          <a:xfrm>
            <a:off x="7468910" y="2409917"/>
            <a:ext cx="535511" cy="267756"/>
            <a:chOff x="7825740" y="3186292"/>
            <a:chExt cx="714014" cy="357008"/>
          </a:xfrm>
        </p:grpSpPr>
        <p:sp>
          <p:nvSpPr>
            <p:cNvPr id="173" name="Arc 172"/>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174" name="Arc 173"/>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175" name="Group 174"/>
          <p:cNvGrpSpPr/>
          <p:nvPr/>
        </p:nvGrpSpPr>
        <p:grpSpPr>
          <a:xfrm flipV="1">
            <a:off x="7506228" y="4280153"/>
            <a:ext cx="535511" cy="267756"/>
            <a:chOff x="7825740" y="3186292"/>
            <a:chExt cx="714014" cy="357008"/>
          </a:xfrm>
        </p:grpSpPr>
        <p:sp>
          <p:nvSpPr>
            <p:cNvPr id="176" name="Arc 175"/>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177" name="Arc 176"/>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179" name="Group 178"/>
          <p:cNvGrpSpPr/>
          <p:nvPr/>
        </p:nvGrpSpPr>
        <p:grpSpPr>
          <a:xfrm>
            <a:off x="7920341" y="4320383"/>
            <a:ext cx="386286" cy="236108"/>
            <a:chOff x="5006461" y="4076700"/>
            <a:chExt cx="2212848" cy="1352550"/>
          </a:xfrm>
        </p:grpSpPr>
        <p:grpSp>
          <p:nvGrpSpPr>
            <p:cNvPr id="180" name="Group 179"/>
            <p:cNvGrpSpPr/>
            <p:nvPr/>
          </p:nvGrpSpPr>
          <p:grpSpPr>
            <a:xfrm>
              <a:off x="5006461" y="4076700"/>
              <a:ext cx="2212848" cy="920750"/>
              <a:chOff x="5006461" y="4076700"/>
              <a:chExt cx="2212848" cy="920750"/>
            </a:xfrm>
          </p:grpSpPr>
          <p:cxnSp>
            <p:nvCxnSpPr>
              <p:cNvPr id="184" name="Straight Connector 183"/>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3" name="Freeform 182"/>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192" name="Group 191"/>
          <p:cNvGrpSpPr/>
          <p:nvPr/>
        </p:nvGrpSpPr>
        <p:grpSpPr>
          <a:xfrm flipV="1">
            <a:off x="7500213" y="3937255"/>
            <a:ext cx="535511" cy="267756"/>
            <a:chOff x="7825740" y="3186292"/>
            <a:chExt cx="714014" cy="357008"/>
          </a:xfrm>
        </p:grpSpPr>
        <p:sp>
          <p:nvSpPr>
            <p:cNvPr id="193" name="Arc 192"/>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198" name="Arc 197"/>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199" name="Group 198"/>
          <p:cNvGrpSpPr/>
          <p:nvPr/>
        </p:nvGrpSpPr>
        <p:grpSpPr>
          <a:xfrm>
            <a:off x="7914326" y="3977484"/>
            <a:ext cx="386286" cy="236108"/>
            <a:chOff x="5006461" y="4076700"/>
            <a:chExt cx="2212848" cy="1352550"/>
          </a:xfrm>
        </p:grpSpPr>
        <p:grpSp>
          <p:nvGrpSpPr>
            <p:cNvPr id="200" name="Group 199"/>
            <p:cNvGrpSpPr/>
            <p:nvPr/>
          </p:nvGrpSpPr>
          <p:grpSpPr>
            <a:xfrm>
              <a:off x="5006461" y="4076700"/>
              <a:ext cx="2212848" cy="920750"/>
              <a:chOff x="5006461" y="4076700"/>
              <a:chExt cx="2212848" cy="920750"/>
            </a:xfrm>
          </p:grpSpPr>
          <p:cxnSp>
            <p:nvCxnSpPr>
              <p:cNvPr id="202" name="Straight Connector 201"/>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01" name="Freeform 200"/>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204" name="Group 203"/>
          <p:cNvGrpSpPr/>
          <p:nvPr/>
        </p:nvGrpSpPr>
        <p:grpSpPr>
          <a:xfrm flipV="1">
            <a:off x="7488181" y="3624431"/>
            <a:ext cx="535511" cy="267756"/>
            <a:chOff x="7825740" y="3186292"/>
            <a:chExt cx="714014" cy="357008"/>
          </a:xfrm>
        </p:grpSpPr>
        <p:sp>
          <p:nvSpPr>
            <p:cNvPr id="205" name="Arc 204"/>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206" name="Arc 205"/>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207" name="Group 206"/>
          <p:cNvGrpSpPr/>
          <p:nvPr/>
        </p:nvGrpSpPr>
        <p:grpSpPr>
          <a:xfrm>
            <a:off x="7902295" y="3664661"/>
            <a:ext cx="386286" cy="236108"/>
            <a:chOff x="5006461" y="4076700"/>
            <a:chExt cx="2212848" cy="1352550"/>
          </a:xfrm>
        </p:grpSpPr>
        <p:grpSp>
          <p:nvGrpSpPr>
            <p:cNvPr id="208" name="Group 207"/>
            <p:cNvGrpSpPr/>
            <p:nvPr/>
          </p:nvGrpSpPr>
          <p:grpSpPr>
            <a:xfrm>
              <a:off x="5006461" y="4076700"/>
              <a:ext cx="2212848" cy="920750"/>
              <a:chOff x="5006461" y="4076700"/>
              <a:chExt cx="2212848" cy="920750"/>
            </a:xfrm>
          </p:grpSpPr>
          <p:cxnSp>
            <p:nvCxnSpPr>
              <p:cNvPr id="210" name="Straight Connector 209"/>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09" name="Freeform 208"/>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212" name="Group 211"/>
          <p:cNvGrpSpPr/>
          <p:nvPr/>
        </p:nvGrpSpPr>
        <p:grpSpPr>
          <a:xfrm>
            <a:off x="7890975" y="2524348"/>
            <a:ext cx="386286" cy="236108"/>
            <a:chOff x="5006461" y="4076700"/>
            <a:chExt cx="2212848" cy="1352550"/>
          </a:xfrm>
        </p:grpSpPr>
        <p:grpSp>
          <p:nvGrpSpPr>
            <p:cNvPr id="213" name="Group 212"/>
            <p:cNvGrpSpPr/>
            <p:nvPr/>
          </p:nvGrpSpPr>
          <p:grpSpPr>
            <a:xfrm>
              <a:off x="5006461" y="4076700"/>
              <a:ext cx="2212848" cy="920750"/>
              <a:chOff x="5006461" y="4076700"/>
              <a:chExt cx="2212848" cy="920750"/>
            </a:xfrm>
          </p:grpSpPr>
          <p:cxnSp>
            <p:nvCxnSpPr>
              <p:cNvPr id="215" name="Straight Connector 214"/>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14" name="Freeform 213"/>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217" name="Group 216"/>
          <p:cNvGrpSpPr/>
          <p:nvPr/>
        </p:nvGrpSpPr>
        <p:grpSpPr>
          <a:xfrm>
            <a:off x="7474927" y="2740782"/>
            <a:ext cx="535511" cy="267756"/>
            <a:chOff x="7825740" y="3186292"/>
            <a:chExt cx="714014" cy="357008"/>
          </a:xfrm>
        </p:grpSpPr>
        <p:sp>
          <p:nvSpPr>
            <p:cNvPr id="218" name="Arc 217"/>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219" name="Arc 218"/>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220" name="Group 219"/>
          <p:cNvGrpSpPr/>
          <p:nvPr/>
        </p:nvGrpSpPr>
        <p:grpSpPr>
          <a:xfrm>
            <a:off x="7903007" y="2981551"/>
            <a:ext cx="386286" cy="236108"/>
            <a:chOff x="5006461" y="4076700"/>
            <a:chExt cx="2212848" cy="1352550"/>
          </a:xfrm>
        </p:grpSpPr>
        <p:grpSp>
          <p:nvGrpSpPr>
            <p:cNvPr id="221" name="Group 220"/>
            <p:cNvGrpSpPr/>
            <p:nvPr/>
          </p:nvGrpSpPr>
          <p:grpSpPr>
            <a:xfrm>
              <a:off x="5006461" y="4076700"/>
              <a:ext cx="2212848" cy="920750"/>
              <a:chOff x="5006461" y="4076700"/>
              <a:chExt cx="2212848" cy="920750"/>
            </a:xfrm>
          </p:grpSpPr>
          <p:cxnSp>
            <p:nvCxnSpPr>
              <p:cNvPr id="223" name="Straight Connector 222"/>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22" name="Freeform 221"/>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grpSp>
        <p:nvGrpSpPr>
          <p:cNvPr id="228" name="Group 227"/>
          <p:cNvGrpSpPr/>
          <p:nvPr/>
        </p:nvGrpSpPr>
        <p:grpSpPr>
          <a:xfrm flipV="1">
            <a:off x="7494198" y="3293564"/>
            <a:ext cx="535511" cy="267756"/>
            <a:chOff x="7825740" y="3186292"/>
            <a:chExt cx="714014" cy="357008"/>
          </a:xfrm>
        </p:grpSpPr>
        <p:sp>
          <p:nvSpPr>
            <p:cNvPr id="229" name="Arc 228"/>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230" name="Arc 229"/>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231" name="Group 230"/>
          <p:cNvGrpSpPr/>
          <p:nvPr/>
        </p:nvGrpSpPr>
        <p:grpSpPr>
          <a:xfrm>
            <a:off x="7908311" y="3333794"/>
            <a:ext cx="386286" cy="236108"/>
            <a:chOff x="5006461" y="4076700"/>
            <a:chExt cx="2212848" cy="1352550"/>
          </a:xfrm>
        </p:grpSpPr>
        <p:grpSp>
          <p:nvGrpSpPr>
            <p:cNvPr id="232" name="Group 231"/>
            <p:cNvGrpSpPr/>
            <p:nvPr/>
          </p:nvGrpSpPr>
          <p:grpSpPr>
            <a:xfrm>
              <a:off x="5006461" y="4076700"/>
              <a:ext cx="2212848" cy="920750"/>
              <a:chOff x="5006461" y="4076700"/>
              <a:chExt cx="2212848" cy="920750"/>
            </a:xfrm>
          </p:grpSpPr>
          <p:cxnSp>
            <p:nvCxnSpPr>
              <p:cNvPr id="234" name="Straight Connector 233"/>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33" name="Freeform 232"/>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cxnSp>
        <p:nvCxnSpPr>
          <p:cNvPr id="236" name="Straight Connector 235"/>
          <p:cNvCxnSpPr/>
          <p:nvPr/>
        </p:nvCxnSpPr>
        <p:spPr>
          <a:xfrm>
            <a:off x="7599046" y="3176225"/>
            <a:ext cx="279896"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8" name="7-Point Star 237"/>
          <p:cNvSpPr/>
          <p:nvPr/>
        </p:nvSpPr>
        <p:spPr>
          <a:xfrm>
            <a:off x="7750837" y="1483525"/>
            <a:ext cx="414602" cy="306092"/>
          </a:xfrm>
          <a:prstGeom prst="star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39" name="7-Point Star 238"/>
          <p:cNvSpPr/>
          <p:nvPr/>
        </p:nvSpPr>
        <p:spPr>
          <a:xfrm>
            <a:off x="7768885" y="1862518"/>
            <a:ext cx="414602" cy="306092"/>
          </a:xfrm>
          <a:prstGeom prst="star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0" name="7-Point Star 239"/>
          <p:cNvSpPr/>
          <p:nvPr/>
        </p:nvSpPr>
        <p:spPr>
          <a:xfrm>
            <a:off x="7804980" y="2223468"/>
            <a:ext cx="414602" cy="306092"/>
          </a:xfrm>
          <a:prstGeom prst="star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1" name="7-Point Star 240"/>
          <p:cNvSpPr/>
          <p:nvPr/>
        </p:nvSpPr>
        <p:spPr>
          <a:xfrm>
            <a:off x="6923811" y="1827914"/>
            <a:ext cx="414602" cy="306092"/>
          </a:xfrm>
          <a:prstGeom prst="star7">
            <a:avLst/>
          </a:prstGeom>
          <a:solidFill>
            <a:schemeClr val="accent2">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2" name="7-Point Star 241"/>
          <p:cNvSpPr/>
          <p:nvPr/>
        </p:nvSpPr>
        <p:spPr>
          <a:xfrm>
            <a:off x="6914434" y="2181455"/>
            <a:ext cx="414602" cy="306092"/>
          </a:xfrm>
          <a:prstGeom prst="star7">
            <a:avLst/>
          </a:prstGeom>
          <a:solidFill>
            <a:schemeClr val="accent5">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3" name="7-Point Star 242"/>
          <p:cNvSpPr/>
          <p:nvPr/>
        </p:nvSpPr>
        <p:spPr>
          <a:xfrm>
            <a:off x="6917294" y="2543833"/>
            <a:ext cx="414602" cy="306092"/>
          </a:xfrm>
          <a:prstGeom prst="star7">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Tree>
    <p:extLst>
      <p:ext uri="{BB962C8B-B14F-4D97-AF65-F5344CB8AC3E}">
        <p14:creationId xmlns:p14="http://schemas.microsoft.com/office/powerpoint/2010/main" val="275752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 0 L 0 0 C -0.00273 0.00532 -0.00547 0.01064 -0.00794 0.0162 C -0.00898 0.01851 -0.00951 0.02129 -0.01055 0.02338 C -0.01211 0.02615 -0.01419 0.02777 -0.01589 0.03032 C -0.01771 0.0331 -0.0194 0.03657 -0.02109 0.03958 C -0.0224 0.04189 -0.02409 0.04398 -0.02513 0.04676 C -0.02682 0.05138 -0.02734 0.05902 -0.03034 0.06064 C -0.04115 0.06713 -0.03542 0.06551 -0.0474 0.06551 L -0.0474 0.06551 " pathEditMode="relative" ptsTypes="AAAAAAAAAA">
                                      <p:cBhvr>
                                        <p:cTn id="14" dur="2000" fill="hold"/>
                                        <p:tgtEl>
                                          <p:spTgt spid="238"/>
                                        </p:tgtEl>
                                        <p:attrNameLst>
                                          <p:attrName>ppt_x</p:attrName>
                                          <p:attrName>ppt_y</p:attrName>
                                        </p:attrNameLst>
                                      </p:cBhvr>
                                    </p:animMotion>
                                  </p:childTnLst>
                                  <p:subTnLst>
                                    <p:set>
                                      <p:cBhvr override="childStyle">
                                        <p:cTn dur="1" fill="hold" display="0" masterRel="sameClick" afterEffect="1">
                                          <p:stCondLst>
                                            <p:cond evt="end" delay="0">
                                              <p:tn val="13"/>
                                            </p:cond>
                                          </p:stCondLst>
                                        </p:cTn>
                                        <p:tgtEl>
                                          <p:spTgt spid="238"/>
                                        </p:tgtEl>
                                        <p:attrNameLst>
                                          <p:attrName>style.visibility</p:attrName>
                                        </p:attrNameLst>
                                      </p:cBhvr>
                                      <p:to>
                                        <p:strVal val="hidden"/>
                                      </p:to>
                                    </p:set>
                                  </p:subTnLst>
                                </p:cTn>
                              </p:par>
                              <p:par>
                                <p:cTn id="15" presetID="0" presetClass="path" presetSubtype="0" accel="50000" decel="50000" fill="hold" grpId="1" nodeType="withEffect">
                                  <p:stCondLst>
                                    <p:cond delay="0"/>
                                  </p:stCondLst>
                                  <p:childTnLst>
                                    <p:animMotion origin="layout" path="M 0 0 L 0 0 C -0.00313 0.00533 -0.00599 0.01112 -0.00925 0.01621 C -0.01042 0.01806 -0.01198 0.01922 -0.01316 0.02084 C -0.02331 0.03588 -0.01133 0.02107 -0.0211 0.03264 L -0.0237 0.04676 C -0.02513 0.05417 -0.02474 0.05417 -0.02774 0.06065 C -0.02839 0.0625 -0.02943 0.06389 -0.03034 0.06551 C -0.03998 0.06297 -0.03646 0.06297 -0.04076 0.06297 L -0.04076 0.06297 " pathEditMode="relative" ptsTypes="AAAAAAAAAA">
                                      <p:cBhvr>
                                        <p:cTn id="16" dur="2000" fill="hold"/>
                                        <p:tgtEl>
                                          <p:spTgt spid="239"/>
                                        </p:tgtEl>
                                        <p:attrNameLst>
                                          <p:attrName>ppt_x</p:attrName>
                                          <p:attrName>ppt_y</p:attrName>
                                        </p:attrNameLst>
                                      </p:cBhvr>
                                    </p:animMotion>
                                  </p:childTnLst>
                                  <p:subTnLst>
                                    <p:set>
                                      <p:cBhvr override="childStyle">
                                        <p:cTn dur="1" fill="hold" display="0" masterRel="sameClick" afterEffect="1">
                                          <p:stCondLst>
                                            <p:cond evt="end" delay="0">
                                              <p:tn val="15"/>
                                            </p:cond>
                                          </p:stCondLst>
                                        </p:cTn>
                                        <p:tgtEl>
                                          <p:spTgt spid="239"/>
                                        </p:tgtEl>
                                        <p:attrNameLst>
                                          <p:attrName>style.visibility</p:attrName>
                                        </p:attrNameLst>
                                      </p:cBhvr>
                                      <p:to>
                                        <p:strVal val="hidden"/>
                                      </p:to>
                                    </p:set>
                                  </p:subTnLst>
                                </p:cTn>
                              </p:par>
                              <p:par>
                                <p:cTn id="17" presetID="0" presetClass="path" presetSubtype="0" accel="50000" decel="50000" fill="hold" grpId="1" nodeType="withEffect">
                                  <p:stCondLst>
                                    <p:cond delay="0"/>
                                  </p:stCondLst>
                                  <p:childTnLst>
                                    <p:animMotion origin="layout" path="M 0 0 L 0 0 C -0.00403 0.00139 -0.00794 0.00278 -0.01185 0.00463 C -0.01458 0.00579 -0.01979 0.00926 -0.01979 0.00926 C -0.0207 0.01088 -0.02174 0.01227 -0.02239 0.01389 C -0.02435 0.01852 -0.02773 0.02801 -0.02773 0.02801 C -0.02864 0.03426 -0.02916 0.04051 -0.03034 0.04676 C -0.03073 0.04908 -0.03086 0.05163 -0.03164 0.05371 C -0.03346 0.05811 -0.03515 0.06551 -0.03828 0.06551 L -0.0487 0.06551 L -0.0487 0.06551 " pathEditMode="relative" ptsTypes="AAAAAAAAAAA">
                                      <p:cBhvr>
                                        <p:cTn id="18" dur="2000" fill="hold"/>
                                        <p:tgtEl>
                                          <p:spTgt spid="240"/>
                                        </p:tgtEl>
                                        <p:attrNameLst>
                                          <p:attrName>ppt_x</p:attrName>
                                          <p:attrName>ppt_y</p:attrName>
                                        </p:attrNameLst>
                                      </p:cBhvr>
                                    </p:animMotion>
                                  </p:childTnLst>
                                  <p:subTnLst>
                                    <p:set>
                                      <p:cBhvr override="childStyle">
                                        <p:cTn dur="1" fill="hold" display="0" masterRel="sameClick" afterEffect="1">
                                          <p:stCondLst>
                                            <p:cond evt="end" delay="0">
                                              <p:tn val="17"/>
                                            </p:cond>
                                          </p:stCondLst>
                                        </p:cTn>
                                        <p:tgtEl>
                                          <p:spTgt spid="24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 0 L 0 0 C -0.00052 0.03658 -0.00065 0.07315 -0.00143 0.10996 C -0.00156 0.12084 -0.00182 0.13172 -0.00273 0.1426 C -0.00312 0.14746 -0.00482 0.15186 -0.00534 0.15672 C -0.00547 0.1588 -0.00742 0.18357 -0.00924 0.18473 C -0.01914 0.19075 -0.0069 0.18264 -0.01719 0.19167 C -0.01992 0.19422 -0.02513 0.19561 -0.02773 0.19653 C -0.02903 0.19792 -0.03021 0.19977 -0.03164 0.20116 C -0.03515 0.2044 -0.03984 0.2044 -0.04349 0.20579 C -0.05573 0.21065 -0.0332 0.20973 -0.06315 0.21042 C -0.08515 0.21112 -0.10703 0.21042 -0.1289 0.21042 L -0.1289 0.21042 " pathEditMode="relative" ptsTypes="AAAAAAAAAAAAA">
                                      <p:cBhvr>
                                        <p:cTn id="30" dur="2000" fill="hold"/>
                                        <p:tgtEl>
                                          <p:spTgt spid="241"/>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L 0 0 C 0.00052 0.02639 0.00143 0.05278 0.00143 0.0794 C 0.00143 0.09098 0.00078 0.10278 0 0.11436 C -0.00039 0.12246 -0.00429 0.12894 -0.00781 0.13311 C -0.00911 0.13473 -0.01028 0.13658 -0.01172 0.13774 C -0.01432 0.13982 -0.01693 0.14167 -0.01966 0.14237 C -0.02526 0.14399 -0.03112 0.14375 -0.03672 0.14468 C -0.04075 0.14538 -0.04466 0.1463 -0.04857 0.14723 C -0.06224 0.1463 -0.07591 0.14769 -0.08932 0.14468 C -0.09088 0.14445 -0.09075 0.13959 -0.09193 0.13774 C -0.0931 0.13612 -0.09466 0.13612 -0.09596 0.13542 C -0.10989 0.13797 -0.11354 0.13774 -0.10651 0.13774 L -0.10651 0.13774 " pathEditMode="relative" ptsTypes="AAAAAAAAAAAAAA">
                                      <p:cBhvr>
                                        <p:cTn id="32" dur="2000" fill="hold"/>
                                        <p:tgtEl>
                                          <p:spTgt spid="242"/>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L 0 0 C -0.0056 0.04398 0 -0.00486 -0.00404 0.05116 C -0.00443 0.05694 -0.00547 0.05949 -0.00794 0.06296 C -0.00925 0.06458 -0.01042 0.06643 -0.01185 0.06759 C -0.02669 0.0794 -0.0431 0.07361 -0.05925 0.07454 C -0.06445 0.07384 -0.06979 0.07338 -0.075 0.07222 C -0.08802 0.06921 -0.07018 0.06991 -0.08281 0.06991 L -0.08281 0.06991 " pathEditMode="relative" ptsTypes="AAAAAAAAA">
                                      <p:cBhvr>
                                        <p:cTn id="34" dur="2000" fill="hold"/>
                                        <p:tgtEl>
                                          <p:spTgt spid="2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8" grpId="1" animBg="1"/>
      <p:bldP spid="239" grpId="0" animBg="1"/>
      <p:bldP spid="239" grpId="1" animBg="1"/>
      <p:bldP spid="240" grpId="0" animBg="1"/>
      <p:bldP spid="240" grpId="1" animBg="1"/>
      <p:bldP spid="241" grpId="0" animBg="1"/>
      <p:bldP spid="241" grpId="1" animBg="1"/>
      <p:bldP spid="242" grpId="0" animBg="1"/>
      <p:bldP spid="242" grpId="1" animBg="1"/>
      <p:bldP spid="243" grpId="0" animBg="1"/>
      <p:bldP spid="24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5706"/>
            <a:ext cx="7886700" cy="602490"/>
          </a:xfrm>
        </p:spPr>
        <p:txBody>
          <a:bodyPr tIns="34290" bIns="34290" anchor="t">
            <a:normAutofit/>
          </a:bodyPr>
          <a:lstStyle/>
          <a:p>
            <a:r>
              <a:rPr lang="en-US" dirty="0" smtClean="0"/>
              <a:t>Addressing OBI – Selectable Upstream</a:t>
            </a:r>
            <a:endParaRPr lang="en-US" sz="1700" dirty="0"/>
          </a:p>
        </p:txBody>
      </p:sp>
      <p:sp>
        <p:nvSpPr>
          <p:cNvPr id="3" name="TextBox 2"/>
          <p:cNvSpPr txBox="1"/>
          <p:nvPr/>
        </p:nvSpPr>
        <p:spPr>
          <a:xfrm>
            <a:off x="103518" y="811692"/>
            <a:ext cx="4839958" cy="1762021"/>
          </a:xfrm>
          <a:prstGeom prst="rect">
            <a:avLst/>
          </a:prstGeom>
          <a:noFill/>
        </p:spPr>
        <p:txBody>
          <a:bodyPr wrap="square" lIns="68580" tIns="34290" rIns="68580" bIns="34290" rtlCol="0">
            <a:spAutoFit/>
          </a:bodyPr>
          <a:lstStyle/>
          <a:p>
            <a:pPr defTabSz="685800"/>
            <a:r>
              <a:rPr lang="en-US" sz="1500" b="1" dirty="0">
                <a:solidFill>
                  <a:srgbClr val="262626"/>
                </a:solidFill>
              </a:rPr>
              <a:t>R-ONUs are available with upstream wavelength conditioning that eliminate OBI:</a:t>
            </a:r>
          </a:p>
          <a:p>
            <a:pPr defTabSz="685800"/>
            <a:endParaRPr lang="en-US" sz="1500" b="1" dirty="0">
              <a:solidFill>
                <a:srgbClr val="262626"/>
              </a:solidFill>
            </a:endParaRPr>
          </a:p>
          <a:p>
            <a:pPr defTabSz="685800"/>
            <a:r>
              <a:rPr lang="en-US" sz="1500" b="1" dirty="0">
                <a:solidFill>
                  <a:srgbClr val="262626"/>
                </a:solidFill>
              </a:rPr>
              <a:t>PROs:</a:t>
            </a:r>
          </a:p>
          <a:p>
            <a:pPr marL="214308" indent="-214308" defTabSz="685800">
              <a:buFont typeface="Arial" panose="020B0604020202020204" pitchFamily="34" charset="0"/>
              <a:buChar char="•"/>
            </a:pPr>
            <a:r>
              <a:rPr lang="en-US" sz="1000" dirty="0">
                <a:solidFill>
                  <a:srgbClr val="262626"/>
                </a:solidFill>
              </a:rPr>
              <a:t>OBI is eliminated by not allowing R-ONUs to share the same wavelength.</a:t>
            </a:r>
          </a:p>
          <a:p>
            <a:pPr marL="214308" indent="-214308" defTabSz="685800">
              <a:buFont typeface="Arial" panose="020B0604020202020204" pitchFamily="34" charset="0"/>
              <a:buChar char="•"/>
            </a:pPr>
            <a:r>
              <a:rPr lang="en-US" sz="1000" dirty="0">
                <a:solidFill>
                  <a:srgbClr val="262626"/>
                </a:solidFill>
              </a:rPr>
              <a:t>Lower initial cost compared to active splitter solutions</a:t>
            </a:r>
          </a:p>
          <a:p>
            <a:pPr marL="214308" indent="-214308" defTabSz="685800">
              <a:buFont typeface="Arial" panose="020B0604020202020204" pitchFamily="34" charset="0"/>
              <a:buChar char="•"/>
            </a:pPr>
            <a:r>
              <a:rPr lang="en-US" sz="1000" dirty="0">
                <a:solidFill>
                  <a:srgbClr val="262626"/>
                </a:solidFill>
              </a:rPr>
              <a:t>Utilizes existing passive infrastructure</a:t>
            </a:r>
          </a:p>
          <a:p>
            <a:pPr defTabSz="685800"/>
            <a:endParaRPr lang="en-US" sz="1000" dirty="0">
              <a:solidFill>
                <a:srgbClr val="262626"/>
              </a:solidFill>
            </a:endParaRPr>
          </a:p>
          <a:p>
            <a:pPr defTabSz="685800"/>
            <a:endParaRPr lang="en-US" sz="1000" dirty="0">
              <a:solidFill>
                <a:srgbClr val="262626"/>
              </a:solidFill>
            </a:endParaRPr>
          </a:p>
        </p:txBody>
      </p:sp>
      <p:sp>
        <p:nvSpPr>
          <p:cNvPr id="285" name="TextBox 284"/>
          <p:cNvSpPr txBox="1"/>
          <p:nvPr/>
        </p:nvSpPr>
        <p:spPr>
          <a:xfrm>
            <a:off x="100807" y="3139019"/>
            <a:ext cx="4294518" cy="1454244"/>
          </a:xfrm>
          <a:prstGeom prst="rect">
            <a:avLst/>
          </a:prstGeom>
          <a:noFill/>
        </p:spPr>
        <p:txBody>
          <a:bodyPr wrap="square" lIns="68580" tIns="34290" rIns="68580" bIns="34290" rtlCol="0">
            <a:spAutoFit/>
          </a:bodyPr>
          <a:lstStyle/>
          <a:p>
            <a:pPr defTabSz="685800"/>
            <a:endParaRPr lang="en-US" sz="1500" b="1" dirty="0">
              <a:solidFill>
                <a:srgbClr val="262626"/>
              </a:solidFill>
            </a:endParaRPr>
          </a:p>
          <a:p>
            <a:pPr defTabSz="685800"/>
            <a:r>
              <a:rPr lang="en-US" sz="1500" b="1" dirty="0">
                <a:solidFill>
                  <a:srgbClr val="262626"/>
                </a:solidFill>
              </a:rPr>
              <a:t>CONs:</a:t>
            </a:r>
          </a:p>
          <a:p>
            <a:pPr marL="214308" indent="-214308" defTabSz="685800">
              <a:buFont typeface="Arial" panose="020B0604020202020204" pitchFamily="34" charset="0"/>
              <a:buChar char="•"/>
            </a:pPr>
            <a:r>
              <a:rPr lang="en-US" sz="1000" dirty="0">
                <a:solidFill>
                  <a:srgbClr val="262626"/>
                </a:solidFill>
              </a:rPr>
              <a:t>Available wavelength selections are currently limited thus limiting the number of R-ONUs per splitter (currently 16)</a:t>
            </a:r>
          </a:p>
          <a:p>
            <a:pPr marL="214308" indent="-214308" defTabSz="685800">
              <a:buFont typeface="Arial" panose="020B0604020202020204" pitchFamily="34" charset="0"/>
              <a:buChar char="•"/>
            </a:pPr>
            <a:r>
              <a:rPr lang="en-US" sz="1000" dirty="0">
                <a:solidFill>
                  <a:srgbClr val="262626"/>
                </a:solidFill>
              </a:rPr>
              <a:t>Requires manual setting for each R-ONU to be effective</a:t>
            </a:r>
          </a:p>
          <a:p>
            <a:pPr marL="214308" indent="-214308" defTabSz="685800">
              <a:buFont typeface="Arial" panose="020B0604020202020204" pitchFamily="34" charset="0"/>
              <a:buChar char="•"/>
            </a:pPr>
            <a:r>
              <a:rPr lang="en-US" sz="1000" dirty="0">
                <a:solidFill>
                  <a:srgbClr val="262626"/>
                </a:solidFill>
              </a:rPr>
              <a:t>Requires detailed record keeping for all customer settings</a:t>
            </a:r>
          </a:p>
          <a:p>
            <a:pPr marL="214308" indent="-214308" defTabSz="685800">
              <a:buFont typeface="Arial" panose="020B0604020202020204" pitchFamily="34" charset="0"/>
              <a:buChar char="•"/>
            </a:pPr>
            <a:r>
              <a:rPr lang="en-US" sz="1000" dirty="0">
                <a:solidFill>
                  <a:srgbClr val="262626"/>
                </a:solidFill>
              </a:rPr>
              <a:t>Misconfiguration compromises OBI prevention</a:t>
            </a:r>
          </a:p>
          <a:p>
            <a:pPr defTabSz="685800"/>
            <a:endParaRPr lang="en-US" sz="1000" dirty="0">
              <a:solidFill>
                <a:srgbClr val="262626"/>
              </a:solidFill>
            </a:endParaRPr>
          </a:p>
        </p:txBody>
      </p:sp>
      <p:cxnSp>
        <p:nvCxnSpPr>
          <p:cNvPr id="121" name="Straight Connector 120"/>
          <p:cNvCxnSpPr/>
          <p:nvPr/>
        </p:nvCxnSpPr>
        <p:spPr>
          <a:xfrm flipV="1">
            <a:off x="2768034" y="2995151"/>
            <a:ext cx="2587531" cy="6371"/>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4178517" y="2682108"/>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cxnSp>
        <p:nvCxnSpPr>
          <p:cNvPr id="141" name="Straight Connector 140"/>
          <p:cNvCxnSpPr/>
          <p:nvPr/>
        </p:nvCxnSpPr>
        <p:spPr>
          <a:xfrm>
            <a:off x="2544758" y="2686805"/>
            <a:ext cx="0" cy="570812"/>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340815" y="2682107"/>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340815" y="3264274"/>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1220574" y="2535278"/>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DOCSIS CMTS</a:t>
            </a:r>
          </a:p>
        </p:txBody>
      </p:sp>
      <p:sp>
        <p:nvSpPr>
          <p:cNvPr id="148" name="Rectangle 147"/>
          <p:cNvSpPr/>
          <p:nvPr/>
        </p:nvSpPr>
        <p:spPr>
          <a:xfrm>
            <a:off x="1220574" y="3106915"/>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VIDEO</a:t>
            </a:r>
          </a:p>
        </p:txBody>
      </p:sp>
      <p:cxnSp>
        <p:nvCxnSpPr>
          <p:cNvPr id="150" name="Straight Connector 149"/>
          <p:cNvCxnSpPr/>
          <p:nvPr/>
        </p:nvCxnSpPr>
        <p:spPr>
          <a:xfrm flipH="1">
            <a:off x="2545715" y="2978456"/>
            <a:ext cx="68580" cy="1"/>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2647984" y="2686805"/>
            <a:ext cx="1108335" cy="629433"/>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54" name="Isosceles Triangle 153"/>
          <p:cNvSpPr/>
          <p:nvPr/>
        </p:nvSpPr>
        <p:spPr>
          <a:xfrm rot="16200000">
            <a:off x="2680560" y="2780750"/>
            <a:ext cx="512190" cy="441543"/>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grpSp>
        <p:nvGrpSpPr>
          <p:cNvPr id="155" name="Group 154"/>
          <p:cNvGrpSpPr/>
          <p:nvPr/>
        </p:nvGrpSpPr>
        <p:grpSpPr>
          <a:xfrm flipH="1">
            <a:off x="3249509" y="2782066"/>
            <a:ext cx="438912" cy="438912"/>
            <a:chOff x="2309194" y="4304444"/>
            <a:chExt cx="585216" cy="585216"/>
          </a:xfrm>
        </p:grpSpPr>
        <p:sp>
          <p:nvSpPr>
            <p:cNvPr id="157" name="Oval 156"/>
            <p:cNvSpPr>
              <a:spLocks noChangeAspect="1"/>
            </p:cNvSpPr>
            <p:nvPr/>
          </p:nvSpPr>
          <p:spPr>
            <a:xfrm>
              <a:off x="2309194" y="4304444"/>
              <a:ext cx="585216" cy="58521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59" name="Straight Arrow Connector 158"/>
            <p:cNvCxnSpPr>
              <a:cxnSpLocks noChangeAspect="1"/>
            </p:cNvCxnSpPr>
            <p:nvPr/>
          </p:nvCxnSpPr>
          <p:spPr>
            <a:xfrm flipV="1">
              <a:off x="2401855" y="438912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cxnSpLocks noChangeAspect="1"/>
            </p:cNvCxnSpPr>
            <p:nvPr/>
          </p:nvCxnSpPr>
          <p:spPr>
            <a:xfrm flipV="1">
              <a:off x="2546633" y="451866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4006283" y="3071125"/>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Fiber</a:t>
            </a:r>
          </a:p>
        </p:txBody>
      </p:sp>
      <p:sp>
        <p:nvSpPr>
          <p:cNvPr id="174" name="Trapezoid 173"/>
          <p:cNvSpPr/>
          <p:nvPr/>
        </p:nvSpPr>
        <p:spPr>
          <a:xfrm rot="5400000">
            <a:off x="5198031" y="2904953"/>
            <a:ext cx="550142" cy="173671"/>
          </a:xfrm>
          <a:prstGeom prst="trapezoid">
            <a:avLst>
              <a:gd name="adj" fmla="val 42583"/>
            </a:avLst>
          </a:prstGeom>
          <a:solidFill>
            <a:schemeClr val="bg1"/>
          </a:solid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77" name="TextBox 176"/>
          <p:cNvSpPr txBox="1"/>
          <p:nvPr/>
        </p:nvSpPr>
        <p:spPr>
          <a:xfrm>
            <a:off x="4856284" y="2206847"/>
            <a:ext cx="879398" cy="442295"/>
          </a:xfrm>
          <a:prstGeom prst="rect">
            <a:avLst/>
          </a:prstGeom>
        </p:spPr>
        <p:txBody>
          <a:bodyPr vert="horz" wrap="none" lIns="0" tIns="34290" rIns="68580" bIns="34290" rtlCol="0">
            <a:normAutofit fontScale="92500" lnSpcReduction="10000"/>
          </a:bodyPr>
          <a:lstStyle/>
          <a:p>
            <a:pPr algn="ctr" defTabSz="685800"/>
            <a:r>
              <a:rPr lang="en-US" sz="1400" b="1" dirty="0">
                <a:solidFill>
                  <a:srgbClr val="2BAA96">
                    <a:lumMod val="75000"/>
                  </a:srgbClr>
                </a:solidFill>
                <a:latin typeface="Calibri" panose="020F0502020204030204" pitchFamily="34" charset="0"/>
              </a:rPr>
              <a:t>Optical Splitter</a:t>
            </a:r>
          </a:p>
          <a:p>
            <a:pPr algn="ctr" defTabSz="685800"/>
            <a:r>
              <a:rPr lang="en-US" sz="1400" b="1" dirty="0">
                <a:solidFill>
                  <a:srgbClr val="2BAA96">
                    <a:lumMod val="75000"/>
                  </a:srgbClr>
                </a:solidFill>
                <a:latin typeface="Calibri" panose="020F0502020204030204" pitchFamily="34" charset="0"/>
              </a:rPr>
              <a:t>1 x 32</a:t>
            </a:r>
          </a:p>
        </p:txBody>
      </p:sp>
      <p:grpSp>
        <p:nvGrpSpPr>
          <p:cNvPr id="272" name="Group 271"/>
          <p:cNvGrpSpPr/>
          <p:nvPr/>
        </p:nvGrpSpPr>
        <p:grpSpPr>
          <a:xfrm>
            <a:off x="5865115" y="909386"/>
            <a:ext cx="1605734" cy="981467"/>
            <a:chOff x="5006461" y="4076700"/>
            <a:chExt cx="2212848" cy="1352550"/>
          </a:xfrm>
        </p:grpSpPr>
        <p:grpSp>
          <p:nvGrpSpPr>
            <p:cNvPr id="273" name="Group 272"/>
            <p:cNvGrpSpPr/>
            <p:nvPr/>
          </p:nvGrpSpPr>
          <p:grpSpPr>
            <a:xfrm>
              <a:off x="5006461" y="4076700"/>
              <a:ext cx="2212848" cy="920750"/>
              <a:chOff x="5006461" y="4076700"/>
              <a:chExt cx="2212848" cy="920750"/>
            </a:xfrm>
          </p:grpSpPr>
          <p:cxnSp>
            <p:nvCxnSpPr>
              <p:cNvPr id="275" name="Straight Connector 274"/>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4" name="Freeform 273"/>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277" name="TextBox 276"/>
          <p:cNvSpPr txBox="1"/>
          <p:nvPr/>
        </p:nvSpPr>
        <p:spPr>
          <a:xfrm>
            <a:off x="6785050" y="2181367"/>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FF0000"/>
                </a:solidFill>
                <a:latin typeface="Calibri" panose="020F0502020204030204" pitchFamily="34" charset="0"/>
              </a:rPr>
              <a:t>Coax</a:t>
            </a:r>
          </a:p>
        </p:txBody>
      </p:sp>
      <p:sp>
        <p:nvSpPr>
          <p:cNvPr id="278" name="Rectangle 277"/>
          <p:cNvSpPr/>
          <p:nvPr/>
        </p:nvSpPr>
        <p:spPr>
          <a:xfrm>
            <a:off x="6359152" y="1467553"/>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 1</a:t>
            </a:r>
          </a:p>
        </p:txBody>
      </p:sp>
      <p:grpSp>
        <p:nvGrpSpPr>
          <p:cNvPr id="280" name="Group 279"/>
          <p:cNvGrpSpPr/>
          <p:nvPr/>
        </p:nvGrpSpPr>
        <p:grpSpPr>
          <a:xfrm>
            <a:off x="6059480" y="1951624"/>
            <a:ext cx="768096" cy="459486"/>
            <a:chOff x="5727264" y="2107236"/>
            <a:chExt cx="1024128" cy="612648"/>
          </a:xfrm>
        </p:grpSpPr>
        <p:sp>
          <p:nvSpPr>
            <p:cNvPr id="281" name="Rectangle 280"/>
            <p:cNvSpPr/>
            <p:nvPr/>
          </p:nvSpPr>
          <p:spPr>
            <a:xfrm rot="10800000">
              <a:off x="5727264" y="21072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282" name="Isosceles Triangle 281"/>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283" name="Group 282"/>
            <p:cNvGrpSpPr/>
            <p:nvPr/>
          </p:nvGrpSpPr>
          <p:grpSpPr>
            <a:xfrm rot="10800000" flipV="1">
              <a:off x="5790588" y="2199956"/>
              <a:ext cx="430630" cy="427208"/>
              <a:chOff x="2309194" y="4304444"/>
              <a:chExt cx="585216" cy="585216"/>
            </a:xfrm>
          </p:grpSpPr>
          <p:sp>
            <p:nvSpPr>
              <p:cNvPr id="284" name="Oval 283"/>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286" name="Straight Arrow Connector 285"/>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288" name="Arc 287"/>
          <p:cNvSpPr/>
          <p:nvPr/>
        </p:nvSpPr>
        <p:spPr>
          <a:xfrm>
            <a:off x="6594596" y="1579734"/>
            <a:ext cx="504779" cy="603846"/>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grpSp>
        <p:nvGrpSpPr>
          <p:cNvPr id="289" name="Group 288"/>
          <p:cNvGrpSpPr/>
          <p:nvPr/>
        </p:nvGrpSpPr>
        <p:grpSpPr>
          <a:xfrm>
            <a:off x="7038197" y="1974181"/>
            <a:ext cx="1605734" cy="981467"/>
            <a:chOff x="5006461" y="4076700"/>
            <a:chExt cx="2212848" cy="1352550"/>
          </a:xfrm>
        </p:grpSpPr>
        <p:grpSp>
          <p:nvGrpSpPr>
            <p:cNvPr id="290" name="Group 289"/>
            <p:cNvGrpSpPr/>
            <p:nvPr/>
          </p:nvGrpSpPr>
          <p:grpSpPr>
            <a:xfrm>
              <a:off x="5006461" y="4076700"/>
              <a:ext cx="2212848" cy="920750"/>
              <a:chOff x="5006461" y="4076700"/>
              <a:chExt cx="2212848" cy="920750"/>
            </a:xfrm>
          </p:grpSpPr>
          <p:cxnSp>
            <p:nvCxnSpPr>
              <p:cNvPr id="292" name="Straight Connector 291"/>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1" name="Freeform 290"/>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294" name="TextBox 293"/>
          <p:cNvSpPr txBox="1"/>
          <p:nvPr/>
        </p:nvSpPr>
        <p:spPr>
          <a:xfrm>
            <a:off x="7958132" y="3246161"/>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FF0000"/>
                </a:solidFill>
                <a:latin typeface="Calibri" panose="020F0502020204030204" pitchFamily="34" charset="0"/>
              </a:rPr>
              <a:t>Coax</a:t>
            </a:r>
          </a:p>
        </p:txBody>
      </p:sp>
      <p:sp>
        <p:nvSpPr>
          <p:cNvPr id="295" name="Rectangle 294"/>
          <p:cNvSpPr/>
          <p:nvPr/>
        </p:nvSpPr>
        <p:spPr>
          <a:xfrm>
            <a:off x="7532234" y="2532347"/>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 2</a:t>
            </a:r>
          </a:p>
        </p:txBody>
      </p:sp>
      <p:grpSp>
        <p:nvGrpSpPr>
          <p:cNvPr id="296" name="Group 295"/>
          <p:cNvGrpSpPr/>
          <p:nvPr/>
        </p:nvGrpSpPr>
        <p:grpSpPr>
          <a:xfrm>
            <a:off x="7232561" y="3016418"/>
            <a:ext cx="768096" cy="459486"/>
            <a:chOff x="5727264" y="2107236"/>
            <a:chExt cx="1024128" cy="612648"/>
          </a:xfrm>
        </p:grpSpPr>
        <p:sp>
          <p:nvSpPr>
            <p:cNvPr id="297" name="Rectangle 296"/>
            <p:cNvSpPr/>
            <p:nvPr/>
          </p:nvSpPr>
          <p:spPr>
            <a:xfrm rot="10800000">
              <a:off x="5727264" y="21072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298" name="Isosceles Triangle 297"/>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299" name="Group 298"/>
            <p:cNvGrpSpPr/>
            <p:nvPr/>
          </p:nvGrpSpPr>
          <p:grpSpPr>
            <a:xfrm rot="10800000" flipV="1">
              <a:off x="5790588" y="2199956"/>
              <a:ext cx="430630" cy="427208"/>
              <a:chOff x="2309194" y="4304444"/>
              <a:chExt cx="585216" cy="585216"/>
            </a:xfrm>
          </p:grpSpPr>
          <p:sp>
            <p:nvSpPr>
              <p:cNvPr id="300" name="Oval 299"/>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301" name="Straight Arrow Connector 300"/>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303" name="Arc 302"/>
          <p:cNvSpPr/>
          <p:nvPr/>
        </p:nvSpPr>
        <p:spPr>
          <a:xfrm>
            <a:off x="7767678" y="2644529"/>
            <a:ext cx="504779" cy="603846"/>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grpSp>
        <p:nvGrpSpPr>
          <p:cNvPr id="304" name="Group 303"/>
          <p:cNvGrpSpPr/>
          <p:nvPr/>
        </p:nvGrpSpPr>
        <p:grpSpPr>
          <a:xfrm>
            <a:off x="6316299" y="3436018"/>
            <a:ext cx="1605734" cy="981467"/>
            <a:chOff x="5006461" y="4076700"/>
            <a:chExt cx="2212848" cy="1352550"/>
          </a:xfrm>
        </p:grpSpPr>
        <p:grpSp>
          <p:nvGrpSpPr>
            <p:cNvPr id="305" name="Group 304"/>
            <p:cNvGrpSpPr/>
            <p:nvPr/>
          </p:nvGrpSpPr>
          <p:grpSpPr>
            <a:xfrm>
              <a:off x="5006461" y="4076700"/>
              <a:ext cx="2212848" cy="920750"/>
              <a:chOff x="5006461" y="4076700"/>
              <a:chExt cx="2212848" cy="920750"/>
            </a:xfrm>
          </p:grpSpPr>
          <p:cxnSp>
            <p:nvCxnSpPr>
              <p:cNvPr id="307" name="Straight Connector 306"/>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6" name="Freeform 305"/>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309" name="TextBox 308"/>
          <p:cNvSpPr txBox="1"/>
          <p:nvPr/>
        </p:nvSpPr>
        <p:spPr>
          <a:xfrm>
            <a:off x="7236233" y="4707998"/>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FF0000"/>
                </a:solidFill>
                <a:latin typeface="Calibri" panose="020F0502020204030204" pitchFamily="34" charset="0"/>
              </a:rPr>
              <a:t>Coax</a:t>
            </a:r>
          </a:p>
        </p:txBody>
      </p:sp>
      <p:sp>
        <p:nvSpPr>
          <p:cNvPr id="310" name="Rectangle 309"/>
          <p:cNvSpPr/>
          <p:nvPr/>
        </p:nvSpPr>
        <p:spPr>
          <a:xfrm>
            <a:off x="6810336" y="3994184"/>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 3</a:t>
            </a:r>
          </a:p>
        </p:txBody>
      </p:sp>
      <p:grpSp>
        <p:nvGrpSpPr>
          <p:cNvPr id="311" name="Group 310"/>
          <p:cNvGrpSpPr/>
          <p:nvPr/>
        </p:nvGrpSpPr>
        <p:grpSpPr>
          <a:xfrm>
            <a:off x="6510663" y="4478255"/>
            <a:ext cx="768096" cy="459486"/>
            <a:chOff x="5727264" y="2107236"/>
            <a:chExt cx="1024128" cy="612648"/>
          </a:xfrm>
        </p:grpSpPr>
        <p:sp>
          <p:nvSpPr>
            <p:cNvPr id="312" name="Rectangle 311"/>
            <p:cNvSpPr/>
            <p:nvPr/>
          </p:nvSpPr>
          <p:spPr>
            <a:xfrm rot="10800000">
              <a:off x="5727264" y="21072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313" name="Isosceles Triangle 312"/>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314" name="Group 313"/>
            <p:cNvGrpSpPr/>
            <p:nvPr/>
          </p:nvGrpSpPr>
          <p:grpSpPr>
            <a:xfrm rot="10800000" flipV="1">
              <a:off x="5790588" y="2199956"/>
              <a:ext cx="430630" cy="427208"/>
              <a:chOff x="2309194" y="4304444"/>
              <a:chExt cx="585216" cy="585216"/>
            </a:xfrm>
          </p:grpSpPr>
          <p:sp>
            <p:nvSpPr>
              <p:cNvPr id="315" name="Oval 314"/>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316" name="Straight Arrow Connector 315"/>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7" name="Straight Arrow Connector 316"/>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318" name="Arc 317"/>
          <p:cNvSpPr/>
          <p:nvPr/>
        </p:nvSpPr>
        <p:spPr>
          <a:xfrm>
            <a:off x="7045780" y="4106366"/>
            <a:ext cx="504779" cy="603846"/>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grpSp>
        <p:nvGrpSpPr>
          <p:cNvPr id="320" name="Group 319"/>
          <p:cNvGrpSpPr/>
          <p:nvPr/>
        </p:nvGrpSpPr>
        <p:grpSpPr>
          <a:xfrm rot="16200000" flipV="1">
            <a:off x="5304451" y="2387931"/>
            <a:ext cx="1177733" cy="674078"/>
            <a:chOff x="7825740" y="3186292"/>
            <a:chExt cx="714014" cy="357008"/>
          </a:xfrm>
        </p:grpSpPr>
        <p:sp>
          <p:nvSpPr>
            <p:cNvPr id="321" name="Arc 320"/>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322" name="Arc 321"/>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323" name="Group 322"/>
          <p:cNvGrpSpPr/>
          <p:nvPr/>
        </p:nvGrpSpPr>
        <p:grpSpPr>
          <a:xfrm rot="21288677" flipV="1">
            <a:off x="4816130" y="2927176"/>
            <a:ext cx="3155993" cy="374924"/>
            <a:chOff x="7825740" y="3186292"/>
            <a:chExt cx="714014" cy="357008"/>
          </a:xfrm>
        </p:grpSpPr>
        <p:sp>
          <p:nvSpPr>
            <p:cNvPr id="324" name="Arc 323"/>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325" name="Arc 324"/>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326" name="Group 325"/>
          <p:cNvGrpSpPr/>
          <p:nvPr/>
        </p:nvGrpSpPr>
        <p:grpSpPr>
          <a:xfrm flipV="1">
            <a:off x="5214877" y="3015483"/>
            <a:ext cx="1645694" cy="1706576"/>
            <a:chOff x="7825740" y="3186292"/>
            <a:chExt cx="714014" cy="357008"/>
          </a:xfrm>
        </p:grpSpPr>
        <p:sp>
          <p:nvSpPr>
            <p:cNvPr id="327" name="Arc 326"/>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328" name="Arc 327"/>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sp>
        <p:nvSpPr>
          <p:cNvPr id="329" name="7-Point Star 328"/>
          <p:cNvSpPr/>
          <p:nvPr/>
        </p:nvSpPr>
        <p:spPr>
          <a:xfrm>
            <a:off x="5976323" y="2215904"/>
            <a:ext cx="414602" cy="306092"/>
          </a:xfrm>
          <a:prstGeom prst="star7">
            <a:avLst/>
          </a:prstGeom>
          <a:solidFill>
            <a:schemeClr val="accent2">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330" name="7-Point Star 329"/>
          <p:cNvSpPr/>
          <p:nvPr/>
        </p:nvSpPr>
        <p:spPr>
          <a:xfrm>
            <a:off x="7022422" y="3066451"/>
            <a:ext cx="414602" cy="306092"/>
          </a:xfrm>
          <a:prstGeom prst="star7">
            <a:avLst/>
          </a:prstGeom>
          <a:solidFill>
            <a:schemeClr val="accent5">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331" name="7-Point Star 330"/>
          <p:cNvSpPr/>
          <p:nvPr/>
        </p:nvSpPr>
        <p:spPr>
          <a:xfrm>
            <a:off x="6240625" y="4582501"/>
            <a:ext cx="414602" cy="306092"/>
          </a:xfrm>
          <a:prstGeom prst="star7">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Tree>
    <p:extLst>
      <p:ext uri="{BB962C8B-B14F-4D97-AF65-F5344CB8AC3E}">
        <p14:creationId xmlns:p14="http://schemas.microsoft.com/office/powerpoint/2010/main" val="56597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 0 L 0 0 C -0.00039 0.01158 -0.00052 0.02338 -0.00105 0.03496 C -0.00118 0.03681 -0.0017 0.03843 -0.00209 0.04028 C -0.00287 0.04352 -0.00677 0.05695 -0.00795 0.05764 C -0.01797 0.06366 -0.00248 0.05463 -0.01485 0.06134 C -0.0168 0.06227 -0.01875 0.06412 -0.02084 0.06482 C -0.02305 0.06528 -0.02539 0.06574 -0.02774 0.06644 C -0.0293 0.0669 -0.03099 0.06783 -0.03269 0.06829 C -0.03529 0.06898 -0.03789 0.06945 -0.0405 0.06991 C -0.04154 0.07107 -0.04245 0.07269 -0.04349 0.07361 C -0.0444 0.07431 -0.04558 0.07408 -0.04649 0.07523 C -0.0487 0.07824 -0.05039 0.08218 -0.05235 0.08588 L -0.0543 0.08935 C -0.05469 0.09097 -0.05482 0.09306 -0.05534 0.09445 C -0.05651 0.09815 -0.0573 0.10278 -0.05925 0.10509 C -0.06185 0.1081 -0.06368 0.11019 -0.06615 0.11389 C -0.06693 0.11482 -0.06719 0.1169 -0.0681 0.11736 C -0.07097 0.11875 -0.07409 0.11852 -0.07709 0.11922 C -0.12409 0.14005 -0.08998 0.12547 -0.21511 0.11922 C -0.21654 0.11898 -0.21719 0.11551 -0.2181 0.11389 C -0.21745 0.10209 -0.21732 0.09028 -0.21615 0.07871 C -0.21576 0.07523 -0.21289 0.0713 -0.2112 0.06991 C -0.20938 0.06852 -0.20534 0.06644 -0.20534 0.06644 C -0.20157 0.06713 -0.19558 0.06551 -0.19245 0.07176 C -0.19089 0.075 -0.18855 0.08218 -0.18855 0.08218 C -0.18815 0.08704 -0.1875 0.09167 -0.1875 0.0963 C -0.1875 0.10116 -0.1875 0.11134 -0.1905 0.11551 C -0.19115 0.11644 -0.19727 0.11898 -0.1974 0.11922 C -0.20664 0.12014 -0.21589 0.12037 -0.225 0.12084 C -0.22605 0.12153 -0.22696 0.12199 -0.228 0.12269 C -0.2293 0.12338 -0.2306 0.12361 -0.2319 0.12431 C -0.23399 0.12547 -0.23789 0.12778 -0.23789 0.12778 C -0.24089 0.12732 -0.24388 0.12755 -0.24675 0.12616 C -0.24766 0.1257 -0.24779 0.12292 -0.2487 0.12269 C -0.25235 0.12153 -0.25599 0.12269 -0.25951 0.12269 L -0.25951 0.12269 " pathEditMode="relative" ptsTypes="AAAAAAAAAAAAAAAAAAAAAAAAAAAAAAAAAAAAA">
                                      <p:cBhvr>
                                        <p:cTn id="14" dur="2000" fill="hold"/>
                                        <p:tgtEl>
                                          <p:spTgt spid="329"/>
                                        </p:tgtEl>
                                        <p:attrNameLst>
                                          <p:attrName>ppt_x</p:attrName>
                                          <p:attrName>ppt_y</p:attrName>
                                        </p:attrNameLst>
                                      </p:cBhvr>
                                    </p:animMotion>
                                  </p:childTnLst>
                                </p:cTn>
                              </p:par>
                              <p:par>
                                <p:cTn id="15" presetID="0" presetClass="path" presetSubtype="0" accel="50000" decel="50000" fill="hold" grpId="1" nodeType="withEffect">
                                  <p:stCondLst>
                                    <p:cond delay="0"/>
                                  </p:stCondLst>
                                  <p:childTnLst>
                                    <p:animMotion origin="layout" path="M 0 0 L 0 0 C -0.00703 0.00069 -0.01393 0.00093 -0.02083 0.00185 C -0.02305 0.00208 -0.02539 0.00324 -0.02773 0.00347 C -0.03359 0.0044 -0.03958 0.00463 -0.04544 0.00532 C -0.0474 0.00579 -0.04935 0.00718 -0.0513 0.00694 C -0.05768 0.00671 -0.07474 0.00625 -0.0849 0.00185 C -0.08594 0.00139 -0.08685 0.00046 -0.08789 0 C -0.08919 -0.0007 -0.0905 -0.00116 -0.0918 -0.00162 C -0.09401 -0.00556 -0.09414 -0.00532 -0.0957 -0.01042 C -0.09635 -0.0125 -0.09844 -0.02107 -0.09974 -0.02269 C -0.10052 -0.02384 -0.10169 -0.02407 -0.1026 -0.02454 C -0.10404 -0.02639 -0.10521 -0.02847 -0.10664 -0.02986 C -0.10833 -0.03171 -0.11302 -0.03264 -0.11445 -0.03333 C -0.1155 -0.0338 -0.11654 -0.03426 -0.11745 -0.03519 C -0.11875 -0.03611 -0.11992 -0.0382 -0.12135 -0.03866 C -0.12734 -0.04005 -0.1332 -0.04005 -0.13919 -0.04028 L -0.21016 -0.04213 C -0.21419 -0.04259 -0.2181 -0.04306 -0.22201 -0.04398 C -0.23359 -0.0463 -0.21862 -0.04676 -0.23776 -0.04745 L -0.31875 -0.04907 C -0.31875 -0.04907 -0.3263 -0.05093 -0.3276 -0.05255 C -0.32852 -0.05394 -0.32878 -0.05648 -0.32956 -0.05787 C -0.33034 -0.05949 -0.33151 -0.06019 -0.33255 -0.06134 C -0.3332 -0.0662 -0.33477 -0.0706 -0.33451 -0.07546 C -0.33412 -0.08195 -0.33425 -0.08843 -0.33346 -0.09491 C -0.3332 -0.09722 -0.32956 -0.10417 -0.32852 -0.10532 C -0.32773 -0.10625 -0.32656 -0.10648 -0.32565 -0.10718 C -0.32005 -0.10648 -0.31406 -0.1088 -0.30885 -0.10532 C -0.3069 -0.10417 -0.3069 -0.09491 -0.3069 -0.09491 C -0.30651 -0.08958 -0.30638 -0.08426 -0.30586 -0.07894 C -0.30521 -0.0713 -0.30313 -0.07431 -0.3069 -0.06505 C -0.30755 -0.0632 -0.30872 -0.06227 -0.30977 -0.06134 C -0.31615 -0.05648 -0.31576 -0.05857 -0.32266 -0.05625 C -0.32526 -0.05532 -0.32787 -0.05301 -0.3306 -0.05255 C -0.35091 -0.04954 -0.33841 -0.05093 -0.36797 -0.05093 L -0.36797 -0.05093 " pathEditMode="relative" ptsTypes="AAAAAAAAAAAAAAAAAAAAAAAAAAAAAAAAAAAAA">
                                      <p:cBhvr>
                                        <p:cTn id="16" dur="2000" fill="hold"/>
                                        <p:tgtEl>
                                          <p:spTgt spid="330"/>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0 0 L 0 0 C -0.00364 -0.0007 -0.00729 -0.0007 -0.01094 -0.00185 C -0.01328 -0.00255 -0.01549 -0.0044 -0.01784 -0.00533 C -0.01979 -0.00625 -0.02174 -0.00648 -0.0237 -0.00718 C -0.02539 -0.00833 -0.02721 -0.00903 -0.02864 -0.01065 C -0.02982 -0.01204 -0.0306 -0.01435 -0.03164 -0.01597 C -0.04049 -0.0294 -0.03125 -0.01343 -0.03854 -0.02639 C -0.03893 -0.0287 -0.03919 -0.03102 -0.03958 -0.03333 C -0.03984 -0.03519 -0.04023 -0.03681 -0.04049 -0.03866 L -0.04245 -0.05278 C -0.04284 -0.06435 -0.04297 -0.07616 -0.04349 -0.08773 C -0.04362 -0.0919 -0.04414 -0.09607 -0.04453 -0.1 C -0.04687 -0.1338 -0.04362 -0.0956 -0.04739 -0.14213 C -0.04778 -0.14699 -0.04883 -0.15671 -0.04935 -0.16158 C -0.05 -0.1662 -0.05078 -0.17083 -0.05143 -0.17546 C -0.05169 -0.17778 -0.05182 -0.18033 -0.05234 -0.18264 L -0.05429 -0.18958 C -0.05469 -0.1919 -0.0556 -0.19931 -0.05638 -0.20185 C -0.0569 -0.2037 -0.05781 -0.20509 -0.05833 -0.20718 C -0.05911 -0.21042 -0.05963 -0.21412 -0.06028 -0.21759 C -0.06054 -0.21945 -0.06094 -0.22107 -0.0612 -0.22292 C -0.06185 -0.22755 -0.06237 -0.23241 -0.06328 -0.23704 C -0.06354 -0.23866 -0.06393 -0.24051 -0.06419 -0.24213 C -0.06458 -0.24445 -0.06484 -0.24699 -0.06523 -0.24931 C -0.06588 -0.25324 -0.06797 -0.26435 -0.06914 -0.26852 C -0.06966 -0.27037 -0.07044 -0.27199 -0.07109 -0.27384 C -0.07161 -0.27732 -0.07226 -0.28264 -0.07304 -0.28611 C -0.07474 -0.29306 -0.07513 -0.29167 -0.07604 -0.29838 C -0.07643 -0.30116 -0.0763 -0.3044 -0.07708 -0.30718 C -0.0776 -0.30926 -0.07916 -0.31042 -0.07995 -0.3125 C -0.08073 -0.31412 -0.08112 -0.3162 -0.08203 -0.31759 C -0.08815 -0.32732 -0.08594 -0.32269 -0.09088 -0.32639 C -0.09206 -0.32732 -0.09596 -0.33148 -0.09778 -0.33171 C -0.10768 -0.33264 -0.11745 -0.33287 -0.12734 -0.33333 C -0.13581 -0.33843 -0.13372 -0.3382 -0.14518 -0.33866 C -0.16354 -0.33958 -0.18203 -0.33982 -0.20039 -0.34051 C -0.20377 -0.34167 -0.20599 -0.34236 -0.20924 -0.34398 C -0.21028 -0.34445 -0.2112 -0.34537 -0.21224 -0.34583 C -0.21458 -0.34653 -0.21679 -0.34699 -0.21914 -0.34745 C -0.22018 -0.34815 -0.22109 -0.34861 -0.22213 -0.34931 C -0.22344 -0.35 -0.22487 -0.35 -0.22604 -0.35093 C -0.22721 -0.35185 -0.22799 -0.35347 -0.22903 -0.3544 C -0.22995 -0.35533 -0.23099 -0.35556 -0.23203 -0.35625 C -0.23294 -0.35857 -0.23372 -0.36111 -0.23489 -0.3632 C -0.23581 -0.36482 -0.23698 -0.36551 -0.23789 -0.36667 C -0.24492 -0.37685 -0.23372 -0.36296 -0.24284 -0.37384 C -0.24349 -0.37546 -0.24479 -0.37685 -0.24479 -0.37917 C -0.24479 -0.38519 -0.24466 -0.40764 -0.23789 -0.41065 L -0.23398 -0.41227 C -0.22474 -0.4088 -0.22591 -0.41343 -0.22304 -0.40185 C -0.22265 -0.40023 -0.22239 -0.39838 -0.22213 -0.39653 C -0.22174 -0.39259 -0.22148 -0.38843 -0.22109 -0.38426 C -0.22083 -0.38195 -0.22018 -0.37963 -0.22018 -0.37732 C -0.22018 -0.36852 -0.21992 -0.35949 -0.22109 -0.35093 C -0.22135 -0.34908 -0.22304 -0.34977 -0.22409 -0.34931 L -0.23203 -0.34583 C -0.24023 -0.3463 -0.24844 -0.34653 -0.25664 -0.34745 C -0.25898 -0.34769 -0.26133 -0.34792 -0.26354 -0.34931 C -0.26445 -0.34977 -0.26484 -0.35185 -0.26549 -0.35278 C -0.26614 -0.35347 -0.26679 -0.35394 -0.26745 -0.3544 L -0.26745 -0.3544 " pathEditMode="relative" ptsTypes="AAAAAAAAAAAAAAAAAAAAAAAAAAAAAAAAAAAAAAAAAAAAAAAAAAAAAAAAAAAAAA">
                                      <p:cBhvr>
                                        <p:cTn id="18" dur="2000" fill="hold"/>
                                        <p:tgtEl>
                                          <p:spTgt spid="3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P spid="329" grpId="1" animBg="1"/>
      <p:bldP spid="330" grpId="0" animBg="1"/>
      <p:bldP spid="330" grpId="1" animBg="1"/>
      <p:bldP spid="331" grpId="0" animBg="1"/>
      <p:bldP spid="33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100807" y="3590203"/>
            <a:ext cx="3748970" cy="830997"/>
          </a:xfrm>
          <a:prstGeom prst="rect">
            <a:avLst/>
          </a:prstGeom>
          <a:noFill/>
        </p:spPr>
        <p:txBody>
          <a:bodyPr wrap="square" lIns="68580" tIns="34290" rIns="68580" bIns="34290" rtlCol="0">
            <a:spAutoFit/>
          </a:bodyPr>
          <a:lstStyle/>
          <a:p>
            <a:pPr defTabSz="685800"/>
            <a:endParaRPr lang="en-US" sz="1500" b="1" dirty="0">
              <a:solidFill>
                <a:srgbClr val="262626"/>
              </a:solidFill>
            </a:endParaRPr>
          </a:p>
          <a:p>
            <a:pPr defTabSz="685800"/>
            <a:r>
              <a:rPr lang="en-US" sz="1500" b="1" dirty="0">
                <a:solidFill>
                  <a:srgbClr val="262626"/>
                </a:solidFill>
              </a:rPr>
              <a:t>CONs:</a:t>
            </a:r>
          </a:p>
          <a:p>
            <a:pPr marL="214308" indent="-214308" defTabSz="685800">
              <a:buFont typeface="Arial" panose="020B0604020202020204" pitchFamily="34" charset="0"/>
              <a:buChar char="•"/>
            </a:pPr>
            <a:r>
              <a:rPr lang="en-US" sz="1000" dirty="0">
                <a:solidFill>
                  <a:srgbClr val="262626"/>
                </a:solidFill>
              </a:rPr>
              <a:t>Although mitigated extensively, OBI is not entirely eliminated</a:t>
            </a:r>
          </a:p>
          <a:p>
            <a:pPr defTabSz="685800"/>
            <a:endParaRPr lang="en-US" sz="1000" dirty="0">
              <a:solidFill>
                <a:srgbClr val="262626"/>
              </a:solidFill>
            </a:endParaRPr>
          </a:p>
        </p:txBody>
      </p:sp>
      <p:sp>
        <p:nvSpPr>
          <p:cNvPr id="159" name="TextBox 158"/>
          <p:cNvSpPr txBox="1"/>
          <p:nvPr/>
        </p:nvSpPr>
        <p:spPr>
          <a:xfrm>
            <a:off x="103518" y="748695"/>
            <a:ext cx="4839958" cy="2069797"/>
          </a:xfrm>
          <a:prstGeom prst="rect">
            <a:avLst/>
          </a:prstGeom>
          <a:noFill/>
        </p:spPr>
        <p:txBody>
          <a:bodyPr wrap="square" lIns="68580" tIns="34290" rIns="68580" bIns="34290" rtlCol="0">
            <a:spAutoFit/>
          </a:bodyPr>
          <a:lstStyle/>
          <a:p>
            <a:pPr defTabSz="685800"/>
            <a:r>
              <a:rPr lang="en-US" sz="1500" b="1" dirty="0" err="1" smtClean="0">
                <a:solidFill>
                  <a:srgbClr val="262626"/>
                </a:solidFill>
              </a:rPr>
              <a:t>MicroNodes</a:t>
            </a:r>
            <a:r>
              <a:rPr lang="en-US" sz="1500" b="1" dirty="0" smtClean="0">
                <a:solidFill>
                  <a:srgbClr val="262626"/>
                </a:solidFill>
              </a:rPr>
              <a:t> </a:t>
            </a:r>
            <a:r>
              <a:rPr lang="en-US" sz="1500" b="1" dirty="0">
                <a:solidFill>
                  <a:srgbClr val="262626"/>
                </a:solidFill>
              </a:rPr>
              <a:t>implement wavelength randomization to combat OBI:</a:t>
            </a:r>
          </a:p>
          <a:p>
            <a:pPr defTabSz="685800"/>
            <a:endParaRPr lang="en-US" sz="1500" b="1" dirty="0">
              <a:solidFill>
                <a:srgbClr val="262626"/>
              </a:solidFill>
            </a:endParaRPr>
          </a:p>
          <a:p>
            <a:pPr defTabSz="685800"/>
            <a:r>
              <a:rPr lang="en-US" sz="1500" b="1" dirty="0">
                <a:solidFill>
                  <a:srgbClr val="262626"/>
                </a:solidFill>
              </a:rPr>
              <a:t>PROs:</a:t>
            </a:r>
          </a:p>
          <a:p>
            <a:pPr marL="214308" indent="-214308" defTabSz="685800">
              <a:buFont typeface="Arial" panose="020B0604020202020204" pitchFamily="34" charset="0"/>
              <a:buChar char="•"/>
            </a:pPr>
            <a:r>
              <a:rPr lang="en-US" sz="1000" dirty="0">
                <a:solidFill>
                  <a:srgbClr val="262626"/>
                </a:solidFill>
              </a:rPr>
              <a:t>OBI is mitigated by randomly adjusting upstream wavelengths.</a:t>
            </a:r>
          </a:p>
          <a:p>
            <a:pPr marL="214308" indent="-214308" defTabSz="685800">
              <a:buFont typeface="Arial" panose="020B0604020202020204" pitchFamily="34" charset="0"/>
              <a:buChar char="•"/>
            </a:pPr>
            <a:r>
              <a:rPr lang="en-US" sz="1000" dirty="0">
                <a:solidFill>
                  <a:srgbClr val="262626"/>
                </a:solidFill>
              </a:rPr>
              <a:t>Lower initial cost compared to active splitter solutions</a:t>
            </a:r>
          </a:p>
          <a:p>
            <a:pPr marL="214308" indent="-214308" defTabSz="685800">
              <a:buFont typeface="Arial" panose="020B0604020202020204" pitchFamily="34" charset="0"/>
              <a:buChar char="•"/>
            </a:pPr>
            <a:r>
              <a:rPr lang="en-US" sz="1000" dirty="0">
                <a:solidFill>
                  <a:srgbClr val="262626"/>
                </a:solidFill>
              </a:rPr>
              <a:t>Utilizes existing passive infrastructure</a:t>
            </a:r>
          </a:p>
          <a:p>
            <a:pPr marL="214308" indent="-214308" defTabSz="685800">
              <a:buFont typeface="Arial" panose="020B0604020202020204" pitchFamily="34" charset="0"/>
              <a:buChar char="•"/>
            </a:pPr>
            <a:r>
              <a:rPr lang="en-US" sz="1000" dirty="0">
                <a:solidFill>
                  <a:srgbClr val="262626"/>
                </a:solidFill>
              </a:rPr>
              <a:t>No extensive record keeping</a:t>
            </a:r>
          </a:p>
          <a:p>
            <a:pPr marL="214308" indent="-214308" defTabSz="685800">
              <a:buFont typeface="Arial" panose="020B0604020202020204" pitchFamily="34" charset="0"/>
              <a:buChar char="•"/>
            </a:pPr>
            <a:r>
              <a:rPr lang="en-US" sz="1000" dirty="0">
                <a:solidFill>
                  <a:srgbClr val="262626"/>
                </a:solidFill>
              </a:rPr>
              <a:t>No manual configurations required</a:t>
            </a:r>
          </a:p>
          <a:p>
            <a:pPr defTabSz="685800"/>
            <a:endParaRPr lang="en-US" sz="1000" dirty="0">
              <a:solidFill>
                <a:srgbClr val="262626"/>
              </a:solidFill>
            </a:endParaRPr>
          </a:p>
          <a:p>
            <a:pPr defTabSz="685800"/>
            <a:endParaRPr lang="en-US" sz="1000" dirty="0">
              <a:solidFill>
                <a:srgbClr val="262626"/>
              </a:solidFill>
            </a:endParaRPr>
          </a:p>
        </p:txBody>
      </p:sp>
      <p:sp>
        <p:nvSpPr>
          <p:cNvPr id="160" name="Title 1"/>
          <p:cNvSpPr>
            <a:spLocks noGrp="1"/>
          </p:cNvSpPr>
          <p:nvPr>
            <p:ph type="title"/>
          </p:nvPr>
        </p:nvSpPr>
        <p:spPr>
          <a:xfrm>
            <a:off x="71438" y="75706"/>
            <a:ext cx="7886700" cy="577828"/>
          </a:xfrm>
        </p:spPr>
        <p:txBody>
          <a:bodyPr tIns="34290" bIns="34290" anchor="t">
            <a:normAutofit/>
          </a:bodyPr>
          <a:lstStyle/>
          <a:p>
            <a:r>
              <a:rPr lang="en-US" dirty="0"/>
              <a:t>Addressing OBI – Wavelength Randomization</a:t>
            </a:r>
          </a:p>
        </p:txBody>
      </p:sp>
      <p:cxnSp>
        <p:nvCxnSpPr>
          <p:cNvPr id="148" name="Straight Connector 147"/>
          <p:cNvCxnSpPr/>
          <p:nvPr/>
        </p:nvCxnSpPr>
        <p:spPr>
          <a:xfrm flipV="1">
            <a:off x="3056790" y="2995151"/>
            <a:ext cx="2587531" cy="6371"/>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4467273" y="2682108"/>
            <a:ext cx="310019" cy="31001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cxnSp>
        <p:nvCxnSpPr>
          <p:cNvPr id="173" name="Straight Connector 172"/>
          <p:cNvCxnSpPr/>
          <p:nvPr/>
        </p:nvCxnSpPr>
        <p:spPr>
          <a:xfrm>
            <a:off x="2833514" y="2686805"/>
            <a:ext cx="0" cy="570812"/>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629571" y="2682107"/>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629571" y="3264274"/>
            <a:ext cx="196799"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1509330" y="2535278"/>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DOCSIS CMTS</a:t>
            </a:r>
          </a:p>
        </p:txBody>
      </p:sp>
      <p:sp>
        <p:nvSpPr>
          <p:cNvPr id="177" name="Rectangle 176"/>
          <p:cNvSpPr/>
          <p:nvPr/>
        </p:nvSpPr>
        <p:spPr>
          <a:xfrm>
            <a:off x="1509330" y="3106915"/>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VIDEO</a:t>
            </a:r>
          </a:p>
        </p:txBody>
      </p:sp>
      <p:cxnSp>
        <p:nvCxnSpPr>
          <p:cNvPr id="178" name="Straight Connector 177"/>
          <p:cNvCxnSpPr/>
          <p:nvPr/>
        </p:nvCxnSpPr>
        <p:spPr>
          <a:xfrm flipH="1">
            <a:off x="2834471" y="2978456"/>
            <a:ext cx="68580" cy="1"/>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2936741" y="2686805"/>
            <a:ext cx="1108335" cy="629433"/>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80" name="Isosceles Triangle 179"/>
          <p:cNvSpPr/>
          <p:nvPr/>
        </p:nvSpPr>
        <p:spPr>
          <a:xfrm rot="16200000">
            <a:off x="2969316" y="2780750"/>
            <a:ext cx="512190" cy="441543"/>
          </a:xfrm>
          <a:prstGeom prst="triangl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grpSp>
        <p:nvGrpSpPr>
          <p:cNvPr id="181" name="Group 180"/>
          <p:cNvGrpSpPr/>
          <p:nvPr/>
        </p:nvGrpSpPr>
        <p:grpSpPr>
          <a:xfrm flipH="1">
            <a:off x="3538265" y="2782066"/>
            <a:ext cx="438912" cy="438912"/>
            <a:chOff x="2309194" y="4304444"/>
            <a:chExt cx="585216" cy="585216"/>
          </a:xfrm>
        </p:grpSpPr>
        <p:sp>
          <p:nvSpPr>
            <p:cNvPr id="182" name="Oval 181"/>
            <p:cNvSpPr>
              <a:spLocks noChangeAspect="1"/>
            </p:cNvSpPr>
            <p:nvPr/>
          </p:nvSpPr>
          <p:spPr>
            <a:xfrm>
              <a:off x="2309194" y="4304444"/>
              <a:ext cx="585216" cy="58521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183" name="Straight Arrow Connector 182"/>
            <p:cNvCxnSpPr>
              <a:cxnSpLocks noChangeAspect="1"/>
            </p:cNvCxnSpPr>
            <p:nvPr/>
          </p:nvCxnSpPr>
          <p:spPr>
            <a:xfrm flipV="1">
              <a:off x="2401855" y="438912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cxnSpLocks noChangeAspect="1"/>
            </p:cNvCxnSpPr>
            <p:nvPr/>
          </p:nvCxnSpPr>
          <p:spPr>
            <a:xfrm flipV="1">
              <a:off x="2546633" y="4518660"/>
              <a:ext cx="266532" cy="274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85" name="TextBox 184"/>
          <p:cNvSpPr txBox="1"/>
          <p:nvPr/>
        </p:nvSpPr>
        <p:spPr>
          <a:xfrm>
            <a:off x="4295039" y="3071125"/>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2BAA96">
                    <a:lumMod val="75000"/>
                  </a:srgbClr>
                </a:solidFill>
                <a:latin typeface="Calibri" panose="020F0502020204030204" pitchFamily="34" charset="0"/>
              </a:rPr>
              <a:t>Fiber</a:t>
            </a:r>
          </a:p>
        </p:txBody>
      </p:sp>
      <p:sp>
        <p:nvSpPr>
          <p:cNvPr id="186" name="Trapezoid 185"/>
          <p:cNvSpPr/>
          <p:nvPr/>
        </p:nvSpPr>
        <p:spPr>
          <a:xfrm rot="5400000">
            <a:off x="5486787" y="2904953"/>
            <a:ext cx="550142" cy="173671"/>
          </a:xfrm>
          <a:prstGeom prst="trapezoid">
            <a:avLst>
              <a:gd name="adj" fmla="val 42583"/>
            </a:avLst>
          </a:prstGeom>
          <a:solidFill>
            <a:schemeClr val="bg1"/>
          </a:solid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187" name="TextBox 186"/>
          <p:cNvSpPr txBox="1"/>
          <p:nvPr/>
        </p:nvSpPr>
        <p:spPr>
          <a:xfrm>
            <a:off x="5145040" y="2206847"/>
            <a:ext cx="879398" cy="442295"/>
          </a:xfrm>
          <a:prstGeom prst="rect">
            <a:avLst/>
          </a:prstGeom>
        </p:spPr>
        <p:txBody>
          <a:bodyPr vert="horz" wrap="none" lIns="0" tIns="34290" rIns="68580" bIns="34290" rtlCol="0">
            <a:normAutofit fontScale="92500" lnSpcReduction="10000"/>
          </a:bodyPr>
          <a:lstStyle/>
          <a:p>
            <a:pPr algn="ctr" defTabSz="685800"/>
            <a:r>
              <a:rPr lang="en-US" sz="1400" b="1" dirty="0">
                <a:solidFill>
                  <a:srgbClr val="2BAA96">
                    <a:lumMod val="75000"/>
                  </a:srgbClr>
                </a:solidFill>
                <a:latin typeface="Calibri" panose="020F0502020204030204" pitchFamily="34" charset="0"/>
              </a:rPr>
              <a:t>Optical Splitter</a:t>
            </a:r>
          </a:p>
          <a:p>
            <a:pPr algn="ctr" defTabSz="685800"/>
            <a:r>
              <a:rPr lang="en-US" sz="1400" b="1" dirty="0">
                <a:solidFill>
                  <a:srgbClr val="2BAA96">
                    <a:lumMod val="75000"/>
                  </a:srgbClr>
                </a:solidFill>
                <a:latin typeface="Calibri" panose="020F0502020204030204" pitchFamily="34" charset="0"/>
              </a:rPr>
              <a:t>1 x 32</a:t>
            </a:r>
          </a:p>
        </p:txBody>
      </p:sp>
      <p:grpSp>
        <p:nvGrpSpPr>
          <p:cNvPr id="188" name="Group 187"/>
          <p:cNvGrpSpPr/>
          <p:nvPr/>
        </p:nvGrpSpPr>
        <p:grpSpPr>
          <a:xfrm>
            <a:off x="6153871" y="909386"/>
            <a:ext cx="1605734" cy="981467"/>
            <a:chOff x="5006461" y="4076700"/>
            <a:chExt cx="2212848" cy="1352550"/>
          </a:xfrm>
        </p:grpSpPr>
        <p:grpSp>
          <p:nvGrpSpPr>
            <p:cNvPr id="189" name="Group 188"/>
            <p:cNvGrpSpPr/>
            <p:nvPr/>
          </p:nvGrpSpPr>
          <p:grpSpPr>
            <a:xfrm>
              <a:off x="5006461" y="4076700"/>
              <a:ext cx="2212848" cy="920750"/>
              <a:chOff x="5006461" y="4076700"/>
              <a:chExt cx="2212848" cy="920750"/>
            </a:xfrm>
          </p:grpSpPr>
          <p:cxnSp>
            <p:nvCxnSpPr>
              <p:cNvPr id="191" name="Straight Connector 190"/>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0" name="Freeform 189"/>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193" name="TextBox 192"/>
          <p:cNvSpPr txBox="1"/>
          <p:nvPr/>
        </p:nvSpPr>
        <p:spPr>
          <a:xfrm>
            <a:off x="7073806" y="2181367"/>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FF0000"/>
                </a:solidFill>
                <a:latin typeface="Calibri" panose="020F0502020204030204" pitchFamily="34" charset="0"/>
              </a:rPr>
              <a:t>Coax</a:t>
            </a:r>
          </a:p>
        </p:txBody>
      </p:sp>
      <p:sp>
        <p:nvSpPr>
          <p:cNvPr id="194" name="Rectangle 193"/>
          <p:cNvSpPr/>
          <p:nvPr/>
        </p:nvSpPr>
        <p:spPr>
          <a:xfrm>
            <a:off x="6647908" y="1467553"/>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 1</a:t>
            </a:r>
          </a:p>
        </p:txBody>
      </p:sp>
      <p:grpSp>
        <p:nvGrpSpPr>
          <p:cNvPr id="195" name="Group 194"/>
          <p:cNvGrpSpPr/>
          <p:nvPr/>
        </p:nvGrpSpPr>
        <p:grpSpPr>
          <a:xfrm>
            <a:off x="6348236" y="1951624"/>
            <a:ext cx="768096" cy="459486"/>
            <a:chOff x="5727264" y="2107236"/>
            <a:chExt cx="1024128" cy="612648"/>
          </a:xfrm>
        </p:grpSpPr>
        <p:sp>
          <p:nvSpPr>
            <p:cNvPr id="196" name="Rectangle 195"/>
            <p:cNvSpPr/>
            <p:nvPr/>
          </p:nvSpPr>
          <p:spPr>
            <a:xfrm rot="10800000">
              <a:off x="5727264" y="21072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197" name="Isosceles Triangle 196"/>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198" name="Group 197"/>
            <p:cNvGrpSpPr/>
            <p:nvPr/>
          </p:nvGrpSpPr>
          <p:grpSpPr>
            <a:xfrm rot="10800000" flipV="1">
              <a:off x="5790588" y="2199956"/>
              <a:ext cx="430630" cy="427208"/>
              <a:chOff x="2309194" y="4304444"/>
              <a:chExt cx="585216" cy="585216"/>
            </a:xfrm>
          </p:grpSpPr>
          <p:sp>
            <p:nvSpPr>
              <p:cNvPr id="199" name="Oval 198"/>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200" name="Straight Arrow Connector 199"/>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202" name="Arc 201"/>
          <p:cNvSpPr/>
          <p:nvPr/>
        </p:nvSpPr>
        <p:spPr>
          <a:xfrm>
            <a:off x="6883352" y="1579734"/>
            <a:ext cx="504779" cy="603846"/>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grpSp>
        <p:nvGrpSpPr>
          <p:cNvPr id="203" name="Group 202"/>
          <p:cNvGrpSpPr/>
          <p:nvPr/>
        </p:nvGrpSpPr>
        <p:grpSpPr>
          <a:xfrm>
            <a:off x="7326953" y="1974181"/>
            <a:ext cx="1605734" cy="981467"/>
            <a:chOff x="5006461" y="4076700"/>
            <a:chExt cx="2212848" cy="1352550"/>
          </a:xfrm>
        </p:grpSpPr>
        <p:grpSp>
          <p:nvGrpSpPr>
            <p:cNvPr id="204" name="Group 203"/>
            <p:cNvGrpSpPr/>
            <p:nvPr/>
          </p:nvGrpSpPr>
          <p:grpSpPr>
            <a:xfrm>
              <a:off x="5006461" y="4076700"/>
              <a:ext cx="2212848" cy="920750"/>
              <a:chOff x="5006461" y="4076700"/>
              <a:chExt cx="2212848" cy="920750"/>
            </a:xfrm>
          </p:grpSpPr>
          <p:cxnSp>
            <p:nvCxnSpPr>
              <p:cNvPr id="206" name="Straight Connector 205"/>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5" name="Freeform 204"/>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208" name="TextBox 207"/>
          <p:cNvSpPr txBox="1"/>
          <p:nvPr/>
        </p:nvSpPr>
        <p:spPr>
          <a:xfrm>
            <a:off x="8246888" y="3246161"/>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FF0000"/>
                </a:solidFill>
                <a:latin typeface="Calibri" panose="020F0502020204030204" pitchFamily="34" charset="0"/>
              </a:rPr>
              <a:t>Coax</a:t>
            </a:r>
          </a:p>
        </p:txBody>
      </p:sp>
      <p:sp>
        <p:nvSpPr>
          <p:cNvPr id="209" name="Rectangle 208"/>
          <p:cNvSpPr/>
          <p:nvPr/>
        </p:nvSpPr>
        <p:spPr>
          <a:xfrm>
            <a:off x="7820990" y="2532347"/>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 2</a:t>
            </a:r>
          </a:p>
        </p:txBody>
      </p:sp>
      <p:grpSp>
        <p:nvGrpSpPr>
          <p:cNvPr id="210" name="Group 209"/>
          <p:cNvGrpSpPr/>
          <p:nvPr/>
        </p:nvGrpSpPr>
        <p:grpSpPr>
          <a:xfrm>
            <a:off x="7521317" y="3016418"/>
            <a:ext cx="768096" cy="459486"/>
            <a:chOff x="5727264" y="2107236"/>
            <a:chExt cx="1024128" cy="612648"/>
          </a:xfrm>
        </p:grpSpPr>
        <p:sp>
          <p:nvSpPr>
            <p:cNvPr id="211" name="Rectangle 210"/>
            <p:cNvSpPr/>
            <p:nvPr/>
          </p:nvSpPr>
          <p:spPr>
            <a:xfrm rot="10800000">
              <a:off x="5727264" y="21072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212" name="Isosceles Triangle 211"/>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213" name="Group 212"/>
            <p:cNvGrpSpPr/>
            <p:nvPr/>
          </p:nvGrpSpPr>
          <p:grpSpPr>
            <a:xfrm rot="10800000" flipV="1">
              <a:off x="5790588" y="2199956"/>
              <a:ext cx="430630" cy="427208"/>
              <a:chOff x="2309194" y="4304444"/>
              <a:chExt cx="585216" cy="585216"/>
            </a:xfrm>
          </p:grpSpPr>
          <p:sp>
            <p:nvSpPr>
              <p:cNvPr id="214" name="Oval 213"/>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215" name="Straight Arrow Connector 214"/>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217" name="Arc 216"/>
          <p:cNvSpPr/>
          <p:nvPr/>
        </p:nvSpPr>
        <p:spPr>
          <a:xfrm>
            <a:off x="8056434" y="2644529"/>
            <a:ext cx="504779" cy="603846"/>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grpSp>
        <p:nvGrpSpPr>
          <p:cNvPr id="218" name="Group 217"/>
          <p:cNvGrpSpPr/>
          <p:nvPr/>
        </p:nvGrpSpPr>
        <p:grpSpPr>
          <a:xfrm>
            <a:off x="6605055" y="3436018"/>
            <a:ext cx="1605734" cy="981467"/>
            <a:chOff x="5006461" y="4076700"/>
            <a:chExt cx="2212848" cy="1352550"/>
          </a:xfrm>
        </p:grpSpPr>
        <p:grpSp>
          <p:nvGrpSpPr>
            <p:cNvPr id="219" name="Group 218"/>
            <p:cNvGrpSpPr/>
            <p:nvPr/>
          </p:nvGrpSpPr>
          <p:grpSpPr>
            <a:xfrm>
              <a:off x="5006461" y="4076700"/>
              <a:ext cx="2212848" cy="920750"/>
              <a:chOff x="5006461" y="4076700"/>
              <a:chExt cx="2212848" cy="920750"/>
            </a:xfrm>
          </p:grpSpPr>
          <p:cxnSp>
            <p:nvCxnSpPr>
              <p:cNvPr id="221" name="Straight Connector 220"/>
              <p:cNvCxnSpPr/>
              <p:nvPr/>
            </p:nvCxnSpPr>
            <p:spPr>
              <a:xfrm flipH="1">
                <a:off x="5006461"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6112885" y="4076700"/>
                <a:ext cx="1106424" cy="920750"/>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0" name="Freeform 219"/>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223" name="TextBox 222"/>
          <p:cNvSpPr txBox="1"/>
          <p:nvPr/>
        </p:nvSpPr>
        <p:spPr>
          <a:xfrm>
            <a:off x="7524989" y="4707998"/>
            <a:ext cx="685800" cy="266700"/>
          </a:xfrm>
          <a:prstGeom prst="rect">
            <a:avLst/>
          </a:prstGeom>
        </p:spPr>
        <p:txBody>
          <a:bodyPr vert="horz" wrap="none" lIns="0" tIns="34290" rIns="68580" bIns="34290" rtlCol="0">
            <a:normAutofit lnSpcReduction="10000"/>
          </a:bodyPr>
          <a:lstStyle/>
          <a:p>
            <a:pPr algn="ctr" defTabSz="685800"/>
            <a:r>
              <a:rPr lang="en-US" sz="1400" b="1" dirty="0">
                <a:solidFill>
                  <a:srgbClr val="FF0000"/>
                </a:solidFill>
                <a:latin typeface="Calibri" panose="020F0502020204030204" pitchFamily="34" charset="0"/>
              </a:rPr>
              <a:t>Coax</a:t>
            </a:r>
          </a:p>
        </p:txBody>
      </p:sp>
      <p:sp>
        <p:nvSpPr>
          <p:cNvPr id="224" name="Rectangle 223"/>
          <p:cNvSpPr/>
          <p:nvPr/>
        </p:nvSpPr>
        <p:spPr>
          <a:xfrm>
            <a:off x="7099092" y="3994184"/>
            <a:ext cx="550118" cy="31241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2BAA96"/>
                </a:solidFill>
                <a:latin typeface="Calibri" panose="020F0502020204030204" pitchFamily="34" charset="0"/>
              </a:rPr>
              <a:t>CM 3</a:t>
            </a:r>
          </a:p>
        </p:txBody>
      </p:sp>
      <p:grpSp>
        <p:nvGrpSpPr>
          <p:cNvPr id="225" name="Group 224"/>
          <p:cNvGrpSpPr/>
          <p:nvPr/>
        </p:nvGrpSpPr>
        <p:grpSpPr>
          <a:xfrm>
            <a:off x="6799419" y="4478255"/>
            <a:ext cx="768096" cy="459486"/>
            <a:chOff x="5727264" y="2107236"/>
            <a:chExt cx="1024128" cy="612648"/>
          </a:xfrm>
        </p:grpSpPr>
        <p:sp>
          <p:nvSpPr>
            <p:cNvPr id="226" name="Rectangle 225"/>
            <p:cNvSpPr/>
            <p:nvPr/>
          </p:nvSpPr>
          <p:spPr>
            <a:xfrm rot="10800000">
              <a:off x="5727264" y="21072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sp>
          <p:nvSpPr>
            <p:cNvPr id="227" name="Isosceles Triangle 226"/>
            <p:cNvSpPr/>
            <p:nvPr/>
          </p:nvSpPr>
          <p:spPr>
            <a:xfrm rot="16200000">
              <a:off x="6271116" y="22291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grpSp>
          <p:nvGrpSpPr>
            <p:cNvPr id="228" name="Group 227"/>
            <p:cNvGrpSpPr/>
            <p:nvPr/>
          </p:nvGrpSpPr>
          <p:grpSpPr>
            <a:xfrm rot="10800000" flipV="1">
              <a:off x="5790588" y="2199956"/>
              <a:ext cx="430630" cy="427208"/>
              <a:chOff x="2309194" y="4304444"/>
              <a:chExt cx="585216" cy="585216"/>
            </a:xfrm>
          </p:grpSpPr>
          <p:sp>
            <p:nvSpPr>
              <p:cNvPr id="229" name="Oval 228"/>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230" name="Straight Arrow Connector 229"/>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232" name="Arc 231"/>
          <p:cNvSpPr/>
          <p:nvPr/>
        </p:nvSpPr>
        <p:spPr>
          <a:xfrm>
            <a:off x="7334536" y="4106366"/>
            <a:ext cx="504779" cy="603846"/>
          </a:xfrm>
          <a:prstGeom prst="arc">
            <a:avLst>
              <a:gd name="adj1" fmla="val 17806238"/>
              <a:gd name="adj2" fmla="val 5336038"/>
            </a:avLst>
          </a:prstGeom>
          <a:ln w="57150" cap="rnd">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grpSp>
        <p:nvGrpSpPr>
          <p:cNvPr id="233" name="Group 232"/>
          <p:cNvGrpSpPr/>
          <p:nvPr/>
        </p:nvGrpSpPr>
        <p:grpSpPr>
          <a:xfrm rot="16200000" flipV="1">
            <a:off x="5593207" y="2387931"/>
            <a:ext cx="1177733" cy="674078"/>
            <a:chOff x="7825740" y="3186292"/>
            <a:chExt cx="714014" cy="357008"/>
          </a:xfrm>
        </p:grpSpPr>
        <p:sp>
          <p:nvSpPr>
            <p:cNvPr id="234" name="Arc 233"/>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235" name="Arc 234"/>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236" name="Group 235"/>
          <p:cNvGrpSpPr/>
          <p:nvPr/>
        </p:nvGrpSpPr>
        <p:grpSpPr>
          <a:xfrm rot="21288677" flipV="1">
            <a:off x="5104886" y="2927176"/>
            <a:ext cx="3155993" cy="374924"/>
            <a:chOff x="7825740" y="3186292"/>
            <a:chExt cx="714014" cy="357008"/>
          </a:xfrm>
        </p:grpSpPr>
        <p:sp>
          <p:nvSpPr>
            <p:cNvPr id="237" name="Arc 236"/>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238" name="Arc 237"/>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grpSp>
        <p:nvGrpSpPr>
          <p:cNvPr id="239" name="Group 238"/>
          <p:cNvGrpSpPr/>
          <p:nvPr/>
        </p:nvGrpSpPr>
        <p:grpSpPr>
          <a:xfrm flipV="1">
            <a:off x="5503633" y="3015483"/>
            <a:ext cx="1645694" cy="1706576"/>
            <a:chOff x="7825740" y="3186292"/>
            <a:chExt cx="714014" cy="357008"/>
          </a:xfrm>
        </p:grpSpPr>
        <p:sp>
          <p:nvSpPr>
            <p:cNvPr id="240" name="Arc 239"/>
            <p:cNvSpPr/>
            <p:nvPr/>
          </p:nvSpPr>
          <p:spPr>
            <a:xfrm rot="5400000">
              <a:off x="7825740" y="3186293"/>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sp>
          <p:nvSpPr>
            <p:cNvPr id="241" name="Arc 240"/>
            <p:cNvSpPr/>
            <p:nvPr/>
          </p:nvSpPr>
          <p:spPr>
            <a:xfrm rot="16200000">
              <a:off x="8182747" y="3186292"/>
              <a:ext cx="357007" cy="357007"/>
            </a:xfrm>
            <a:prstGeom prst="arc">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400">
                <a:solidFill>
                  <a:srgbClr val="262626"/>
                </a:solidFill>
              </a:endParaRPr>
            </a:p>
          </p:txBody>
        </p:sp>
      </p:grpSp>
      <p:sp>
        <p:nvSpPr>
          <p:cNvPr id="242" name="7-Point Star 241"/>
          <p:cNvSpPr/>
          <p:nvPr/>
        </p:nvSpPr>
        <p:spPr>
          <a:xfrm>
            <a:off x="6265079" y="2215904"/>
            <a:ext cx="414602" cy="306092"/>
          </a:xfrm>
          <a:prstGeom prst="star7">
            <a:avLst/>
          </a:prstGeom>
          <a:solidFill>
            <a:schemeClr val="accent2">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3" name="7-Point Star 242"/>
          <p:cNvSpPr/>
          <p:nvPr/>
        </p:nvSpPr>
        <p:spPr>
          <a:xfrm>
            <a:off x="7311178" y="3066451"/>
            <a:ext cx="414602" cy="306092"/>
          </a:xfrm>
          <a:prstGeom prst="star7">
            <a:avLst/>
          </a:prstGeom>
          <a:solidFill>
            <a:schemeClr val="accent5">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4" name="7-Point Star 243"/>
          <p:cNvSpPr/>
          <p:nvPr/>
        </p:nvSpPr>
        <p:spPr>
          <a:xfrm>
            <a:off x="6529381" y="4582501"/>
            <a:ext cx="414602" cy="306092"/>
          </a:xfrm>
          <a:prstGeom prst="star7">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5" name="7-Point Star 244"/>
          <p:cNvSpPr/>
          <p:nvPr/>
        </p:nvSpPr>
        <p:spPr>
          <a:xfrm>
            <a:off x="6253048" y="2215904"/>
            <a:ext cx="414602" cy="306092"/>
          </a:xfrm>
          <a:prstGeom prst="star7">
            <a:avLst/>
          </a:prstGeom>
          <a:solidFill>
            <a:schemeClr val="accent5">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6" name="7-Point Star 245"/>
          <p:cNvSpPr/>
          <p:nvPr/>
        </p:nvSpPr>
        <p:spPr>
          <a:xfrm>
            <a:off x="7299146" y="3066451"/>
            <a:ext cx="414602" cy="306092"/>
          </a:xfrm>
          <a:prstGeom prst="star7">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7" name="7-Point Star 246"/>
          <p:cNvSpPr/>
          <p:nvPr/>
        </p:nvSpPr>
        <p:spPr>
          <a:xfrm>
            <a:off x="6517349" y="4582501"/>
            <a:ext cx="414602" cy="306092"/>
          </a:xfrm>
          <a:prstGeom prst="star7">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8" name="7-Point Star 247"/>
          <p:cNvSpPr/>
          <p:nvPr/>
        </p:nvSpPr>
        <p:spPr>
          <a:xfrm>
            <a:off x="6259062" y="2209889"/>
            <a:ext cx="414602" cy="306092"/>
          </a:xfrm>
          <a:prstGeom prst="star7">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49" name="7-Point Star 248"/>
          <p:cNvSpPr/>
          <p:nvPr/>
        </p:nvSpPr>
        <p:spPr>
          <a:xfrm>
            <a:off x="7305160" y="3060436"/>
            <a:ext cx="414602" cy="306092"/>
          </a:xfrm>
          <a:prstGeom prst="star7">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
        <p:nvSpPr>
          <p:cNvPr id="250" name="7-Point Star 249"/>
          <p:cNvSpPr/>
          <p:nvPr/>
        </p:nvSpPr>
        <p:spPr>
          <a:xfrm>
            <a:off x="6523363" y="4576486"/>
            <a:ext cx="414602" cy="306092"/>
          </a:xfrm>
          <a:prstGeom prst="star7">
            <a:avLst/>
          </a:prstGeom>
          <a:solidFill>
            <a:schemeClr val="accent5">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900" dirty="0">
              <a:solidFill>
                <a:prstClr val="white"/>
              </a:solidFill>
            </a:endParaRPr>
          </a:p>
        </p:txBody>
      </p:sp>
    </p:spTree>
    <p:extLst>
      <p:ext uri="{BB962C8B-B14F-4D97-AF65-F5344CB8AC3E}">
        <p14:creationId xmlns:p14="http://schemas.microsoft.com/office/powerpoint/2010/main" val="351850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2.5E-6 3.33333E-6 L -2.5E-6 0.00023 C -0.00039 0.01157 -0.00052 0.02338 -0.00104 0.03495 C -0.00117 0.0368 -0.00169 0.03842 -0.00208 0.04027 C -0.00286 0.04352 -0.00677 0.05694 -0.00794 0.05764 C -0.01797 0.06365 -0.00247 0.05463 -0.01484 0.06134 C -0.01679 0.06227 -0.01875 0.06412 -0.02083 0.06481 C -0.02304 0.06527 -0.02539 0.06574 -0.02773 0.06643 C -0.02929 0.06689 -0.03099 0.06782 -0.03268 0.06828 C -0.03528 0.06898 -0.03789 0.06944 -0.04049 0.0699 C -0.04153 0.07106 -0.04245 0.07268 -0.04349 0.07361 C -0.0444 0.0743 -0.04557 0.07407 -0.04648 0.07523 C -0.0487 0.07824 -0.05039 0.08217 -0.05234 0.08588 L -0.05429 0.08935 C -0.05468 0.09097 -0.05482 0.09305 -0.05534 0.09444 C -0.05651 0.09814 -0.05729 0.10277 -0.05924 0.10509 C -0.06185 0.1081 -0.06367 0.11018 -0.06614 0.11389 C -0.06692 0.11481 -0.06718 0.11689 -0.0681 0.11736 C -0.07096 0.11875 -0.07409 0.11852 -0.07708 0.11921 C -0.12409 0.14004 -0.08997 0.12546 -0.2151 0.11921 C -0.21653 0.11898 -0.21718 0.11551 -0.2181 0.11389 C -0.21745 0.10208 -0.21732 0.09027 -0.21614 0.0787 C -0.21575 0.07523 -0.21289 0.07129 -0.2112 0.0699 C -0.20937 0.06852 -0.20534 0.06643 -0.20534 0.06666 C -0.20156 0.06713 -0.19557 0.06551 -0.19245 0.07176 C -0.19088 0.075 -0.18854 0.08217 -0.18854 0.0824 C -0.18815 0.08703 -0.1875 0.09166 -0.1875 0.09629 C -0.1875 0.10115 -0.1875 0.11134 -0.19049 0.11551 C -0.19114 0.11643 -0.19726 0.11898 -0.19739 0.11921 C -0.20664 0.12014 -0.21588 0.12037 -0.225 0.12083 C -0.22604 0.12152 -0.22695 0.12199 -0.22799 0.12268 C -0.22929 0.12338 -0.2306 0.12361 -0.2319 0.1243 C -0.23398 0.12546 -0.23789 0.12777 -0.23789 0.12801 C -0.24088 0.12731 -0.24388 0.12754 -0.24674 0.12615 C -0.24765 0.12569 -0.24778 0.12291 -0.2487 0.12268 C -0.25234 0.12152 -0.25599 0.12268 -0.2595 0.12268 L -0.2595 0.12291 " pathEditMode="relative" rAng="0" ptsTypes="AAAAAAAAAAAAAAAAAAAAAAAAAAAAAAAAAAAAA">
                                      <p:cBhvr>
                                        <p:cTn id="14" dur="2000" fill="hold"/>
                                        <p:tgtEl>
                                          <p:spTgt spid="242"/>
                                        </p:tgtEl>
                                        <p:attrNameLst>
                                          <p:attrName>ppt_x</p:attrName>
                                          <p:attrName>ppt_y</p:attrName>
                                        </p:attrNameLst>
                                      </p:cBhvr>
                                      <p:rCtr x="-12982" y="6481"/>
                                    </p:animMotion>
                                  </p:childTnLst>
                                </p:cTn>
                              </p:par>
                              <p:par>
                                <p:cTn id="15" presetID="0" presetClass="path" presetSubtype="0" accel="50000" decel="50000" fill="hold" grpId="1" nodeType="withEffect">
                                  <p:stCondLst>
                                    <p:cond delay="0"/>
                                  </p:stCondLst>
                                  <p:childTnLst>
                                    <p:animMotion origin="layout" path="M 4.375E-6 4.07407E-6 L 4.375E-6 0.00023 C -0.00704 0.00069 -0.01394 0.00092 -0.02084 0.00185 C -0.02305 0.00208 -0.02539 0.00324 -0.02774 0.00347 C -0.0336 0.00439 -0.03959 0.00463 -0.04545 0.00532 C -0.0474 0.00578 -0.04935 0.00717 -0.05131 0.00694 C -0.05769 0.00671 -0.07474 0.00625 -0.0849 0.00185 C -0.08594 0.00138 -0.08685 0.00046 -0.08789 4.07407E-6 C -0.0892 -0.0007 -0.0905 -0.00116 -0.0918 -0.00162 C -0.09401 -0.00556 -0.09414 -0.00533 -0.09571 -0.01042 C -0.09636 -0.0125 -0.09844 -0.02107 -0.09974 -0.02269 C -0.10053 -0.02385 -0.1017 -0.02408 -0.10261 -0.02454 C -0.10404 -0.02639 -0.10521 -0.02848 -0.10664 -0.02987 C -0.10834 -0.03172 -0.11303 -0.03264 -0.11446 -0.03334 C -0.1155 -0.0338 -0.11654 -0.03426 -0.11745 -0.03519 C -0.11875 -0.03612 -0.11993 -0.0382 -0.12136 -0.03866 C -0.12735 -0.04005 -0.13321 -0.04005 -0.1392 -0.04028 L -0.21016 -0.04213 C -0.2142 -0.0426 -0.2181 -0.04306 -0.22201 -0.04399 C -0.2336 -0.0463 -0.21862 -0.04676 -0.23776 -0.04746 L -0.31875 -0.04908 C -0.31875 -0.04885 -0.32631 -0.05093 -0.32761 -0.05255 C -0.32852 -0.05394 -0.32878 -0.05649 -0.32956 -0.05787 C -0.33034 -0.05949 -0.33151 -0.06019 -0.33256 -0.06135 C -0.33321 -0.06621 -0.33477 -0.07061 -0.33451 -0.07547 C -0.33412 -0.08195 -0.33425 -0.08843 -0.33347 -0.09491 C -0.33321 -0.09723 -0.32956 -0.10417 -0.32852 -0.10533 C -0.32774 -0.10625 -0.32657 -0.10649 -0.32566 -0.10718 C -0.32006 -0.10649 -0.31407 -0.1088 -0.30886 -0.10533 C -0.30691 -0.10417 -0.30691 -0.09491 -0.30691 -0.09468 C -0.30651 -0.08959 -0.30638 -0.08426 -0.30586 -0.07894 C -0.30521 -0.0713 -0.30313 -0.07431 -0.30691 -0.06505 C -0.30756 -0.0632 -0.30873 -0.06227 -0.30977 -0.06135 C -0.31615 -0.05649 -0.31576 -0.05857 -0.32266 -0.05625 C -0.32526 -0.05533 -0.32787 -0.05301 -0.3306 -0.05255 C -0.35092 -0.04954 -0.33842 -0.05093 -0.36797 -0.05093 L -0.36797 -0.0507 " pathEditMode="relative" rAng="0" ptsTypes="AAAAAAAAAAAAAAAAAAAAAAAAAAAAAAAAAAAAA">
                                      <p:cBhvr>
                                        <p:cTn id="16" dur="2000" fill="hold"/>
                                        <p:tgtEl>
                                          <p:spTgt spid="243"/>
                                        </p:tgtEl>
                                        <p:attrNameLst>
                                          <p:attrName>ppt_x</p:attrName>
                                          <p:attrName>ppt_y</p:attrName>
                                        </p:attrNameLst>
                                      </p:cBhvr>
                                      <p:rCtr x="-18398" y="-5023"/>
                                    </p:animMotion>
                                  </p:childTnLst>
                                </p:cTn>
                              </p:par>
                              <p:par>
                                <p:cTn id="17" presetID="0" presetClass="path" presetSubtype="0" accel="50000" decel="50000" fill="hold" grpId="1" nodeType="withEffect">
                                  <p:stCondLst>
                                    <p:cond delay="0"/>
                                  </p:stCondLst>
                                  <p:childTnLst>
                                    <p:animMotion origin="layout" path="M 1.25E-6 -1.85185E-6 L 1.25E-6 0.00023 C -0.00365 -0.00069 -0.00729 -0.00069 -0.01094 -0.00185 C -0.01328 -0.00254 -0.0155 -0.0044 -0.01784 -0.00532 C -0.01979 -0.00625 -0.02175 -0.00648 -0.0237 -0.00717 C -0.02539 -0.00833 -0.02721 -0.00903 -0.02865 -0.01065 C -0.02982 -0.01204 -0.0306 -0.01435 -0.03164 -0.01597 C -0.0405 -0.0294 -0.03125 -0.01342 -0.03854 -0.02639 C -0.03893 -0.0287 -0.03919 -0.03102 -0.03958 -0.03333 C -0.03984 -0.03518 -0.04024 -0.0368 -0.0405 -0.03866 L -0.04245 -0.05278 C -0.04284 -0.06435 -0.04297 -0.07616 -0.04349 -0.08773 C -0.04362 -0.0919 -0.04414 -0.09606 -0.04453 -0.1 C -0.04688 -0.13379 -0.04362 -0.0956 -0.0474 -0.14213 C -0.04779 -0.14699 -0.04883 -0.15671 -0.04935 -0.16157 C -0.05 -0.1662 -0.05078 -0.17083 -0.05143 -0.17546 C -0.05169 -0.17778 -0.05182 -0.18032 -0.05234 -0.18264 L -0.0543 -0.18958 C -0.05469 -0.1919 -0.0556 -0.1993 -0.05638 -0.20185 C -0.0569 -0.2037 -0.05781 -0.20509 -0.05833 -0.20717 C -0.05912 -0.21041 -0.05964 -0.21412 -0.06029 -0.21759 C -0.06055 -0.21944 -0.06094 -0.22106 -0.0612 -0.22291 C -0.06185 -0.22754 -0.06237 -0.23241 -0.06328 -0.23704 C -0.06354 -0.23866 -0.06393 -0.24051 -0.06419 -0.24213 C -0.06458 -0.24444 -0.06484 -0.24699 -0.06524 -0.2493 C -0.06589 -0.25324 -0.06797 -0.26435 -0.06914 -0.26852 C -0.06966 -0.27037 -0.07044 -0.27199 -0.07109 -0.27384 C -0.07162 -0.27731 -0.07227 -0.28264 -0.07305 -0.28611 C -0.07474 -0.29305 -0.07513 -0.29166 -0.07604 -0.29838 C -0.07643 -0.30116 -0.0763 -0.3044 -0.07708 -0.30717 C -0.07761 -0.30926 -0.07917 -0.31041 -0.07995 -0.3125 C -0.08073 -0.31412 -0.08112 -0.3162 -0.08203 -0.31759 C -0.08815 -0.32731 -0.08594 -0.32268 -0.09089 -0.32639 C -0.09206 -0.32731 -0.09596 -0.33148 -0.09779 -0.33171 C -0.10768 -0.33264 -0.11745 -0.33287 -0.12734 -0.33333 C -0.13581 -0.33842 -0.13373 -0.33819 -0.14518 -0.33866 C -0.16354 -0.33958 -0.18203 -0.33981 -0.20039 -0.34051 C -0.20378 -0.34166 -0.20599 -0.34236 -0.20925 -0.34398 C -0.21029 -0.34444 -0.2112 -0.34537 -0.21224 -0.34583 C -0.21458 -0.34653 -0.2168 -0.34699 -0.21914 -0.34745 C -0.22018 -0.34815 -0.22109 -0.34861 -0.22214 -0.3493 C -0.22344 -0.35 -0.22487 -0.35 -0.22604 -0.35092 C -0.22721 -0.35185 -0.228 -0.35347 -0.22904 -0.3544 C -0.22995 -0.35532 -0.23099 -0.35555 -0.23203 -0.35625 C -0.23294 -0.35856 -0.23373 -0.36111 -0.2349 -0.36319 C -0.23581 -0.36481 -0.23698 -0.36551 -0.23789 -0.36666 C -0.24492 -0.37685 -0.23373 -0.36296 -0.24284 -0.37384 C -0.24349 -0.37546 -0.24479 -0.37685 -0.24479 -0.37916 C -0.24479 -0.38518 -0.24466 -0.40764 -0.23789 -0.41065 L -0.23399 -0.41227 C -0.22474 -0.40879 -0.22591 -0.41342 -0.22305 -0.40185 C -0.22266 -0.40023 -0.2224 -0.39838 -0.22214 -0.39653 C -0.22175 -0.39259 -0.22149 -0.38842 -0.22109 -0.38426 C -0.22083 -0.38194 -0.22018 -0.37963 -0.22018 -0.37731 C -0.22018 -0.36852 -0.21992 -0.35949 -0.22109 -0.35092 C -0.22136 -0.34907 -0.22305 -0.34977 -0.22409 -0.3493 L -0.23203 -0.34583 C -0.24024 -0.34629 -0.24844 -0.34653 -0.25664 -0.34745 C -0.25899 -0.34768 -0.26133 -0.34791 -0.26354 -0.3493 C -0.26445 -0.34977 -0.26484 -0.35185 -0.2655 -0.35278 C -0.26615 -0.35347 -0.2668 -0.35393 -0.26745 -0.3544 L -0.26745 -0.35416 " pathEditMode="relative" rAng="0" ptsTypes="AAAAAAAAAAAAAAAAAAAAAAAAAAAAAAAAAAAAAAAAAAAAAAAAAAAAAAAAAAAAAA">
                                      <p:cBhvr>
                                        <p:cTn id="18" dur="2000" fill="hold"/>
                                        <p:tgtEl>
                                          <p:spTgt spid="244"/>
                                        </p:tgtEl>
                                        <p:attrNameLst>
                                          <p:attrName>ppt_x</p:attrName>
                                          <p:attrName>ppt_y</p:attrName>
                                        </p:attrNameLst>
                                      </p:cBhvr>
                                      <p:rCtr x="-13372" y="-2060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4.16667E-7 3.33333E-6 L -4.16667E-7 0.00023 C -0.00039 0.01157 -0.00052 0.02338 -0.00104 0.03495 C -0.00117 0.0368 -0.00169 0.03842 -0.00208 0.04027 C -0.00286 0.04352 -0.00677 0.05694 -0.00794 0.05764 C -0.01797 0.06365 -0.00247 0.05463 -0.01484 0.06134 C -0.0168 0.06227 -0.01875 0.06412 -0.02083 0.06481 C -0.02305 0.06527 -0.02539 0.06574 -0.02773 0.06643 C -0.0293 0.06689 -0.03099 0.06782 -0.03268 0.06828 C -0.03529 0.06898 -0.03789 0.06944 -0.04049 0.0699 C -0.04154 0.07106 -0.04245 0.07268 -0.04349 0.07361 C -0.0444 0.0743 -0.04557 0.07407 -0.04648 0.07523 C -0.0487 0.07824 -0.05039 0.08217 -0.05234 0.08588 L -0.0543 0.08935 C -0.05469 0.09097 -0.05482 0.09305 -0.05534 0.09444 C -0.05651 0.09814 -0.05729 0.10277 -0.05924 0.10509 C -0.06185 0.1081 -0.06367 0.11018 -0.06615 0.11389 C -0.06693 0.11481 -0.06719 0.11689 -0.0681 0.11736 C -0.07096 0.11875 -0.07409 0.11852 -0.07708 0.11921 C -0.12409 0.14004 -0.08997 0.12546 -0.2151 0.11921 C -0.21654 0.11898 -0.21719 0.11551 -0.2181 0.11389 C -0.21745 0.10208 -0.21732 0.09027 -0.21615 0.0787 C -0.21575 0.07523 -0.21289 0.07129 -0.2112 0.0699 C -0.20937 0.06852 -0.20534 0.06643 -0.20534 0.06666 C -0.20156 0.06713 -0.19557 0.06551 -0.19245 0.07176 C -0.19088 0.075 -0.18854 0.08217 -0.18854 0.0824 C -0.18815 0.08703 -0.1875 0.09166 -0.1875 0.09629 C -0.1875 0.10115 -0.1875 0.11134 -0.19049 0.11551 C -0.19115 0.11643 -0.19727 0.11898 -0.1974 0.11921 C -0.20664 0.12014 -0.21588 0.12037 -0.225 0.12083 C -0.22604 0.12152 -0.22695 0.12199 -0.22799 0.12268 C -0.2293 0.12338 -0.2306 0.12361 -0.2319 0.1243 C -0.23398 0.12546 -0.23789 0.12777 -0.23789 0.12801 C -0.24088 0.12731 -0.24388 0.12754 -0.24674 0.12615 C -0.24766 0.12569 -0.24779 0.12291 -0.2487 0.12268 C -0.25234 0.12152 -0.25599 0.12268 -0.2595 0.12268 L -0.2595 0.12291 " pathEditMode="relative" rAng="0" ptsTypes="AAAAAAAAAAAAAAAAAAAAAAAAAAAAAAAAAAAAA">
                                      <p:cBhvr>
                                        <p:cTn id="30" dur="2000" fill="hold"/>
                                        <p:tgtEl>
                                          <p:spTgt spid="245"/>
                                        </p:tgtEl>
                                        <p:attrNameLst>
                                          <p:attrName>ppt_x</p:attrName>
                                          <p:attrName>ppt_y</p:attrName>
                                        </p:attrNameLst>
                                      </p:cBhvr>
                                      <p:rCtr x="-12982" y="6481"/>
                                    </p:animMotion>
                                  </p:childTnLst>
                                </p:cTn>
                              </p:par>
                              <p:par>
                                <p:cTn id="31" presetID="0" presetClass="path" presetSubtype="0" accel="50000" decel="50000" fill="hold" grpId="1" nodeType="withEffect">
                                  <p:stCondLst>
                                    <p:cond delay="0"/>
                                  </p:stCondLst>
                                  <p:childTnLst>
                                    <p:animMotion origin="layout" path="M -3.54167E-6 4.07407E-6 L -3.54167E-6 0.00023 C -0.00703 0.00069 -0.01393 0.00092 -0.02083 0.00185 C -0.02304 0.00208 -0.02539 0.00324 -0.02773 0.00347 C -0.03359 0.00439 -0.03958 0.00463 -0.04544 0.00532 C -0.04739 0.00578 -0.04935 0.00717 -0.0513 0.00694 C -0.05768 0.00671 -0.07474 0.00625 -0.08489 0.00185 C -0.08593 0.00138 -0.08685 0.00046 -0.08789 4.07407E-6 C -0.08919 -0.0007 -0.09049 -0.00116 -0.09179 -0.00162 C -0.09401 -0.00556 -0.09414 -0.00533 -0.0957 -0.01042 C -0.09635 -0.0125 -0.09843 -0.02107 -0.09974 -0.02269 C -0.10052 -0.02385 -0.10169 -0.02408 -0.1026 -0.02454 C -0.10403 -0.02639 -0.1052 -0.02848 -0.10664 -0.02987 C -0.10833 -0.03172 -0.11302 -0.03264 -0.11445 -0.03334 C -0.11549 -0.0338 -0.11653 -0.03426 -0.11744 -0.03519 C -0.11875 -0.03612 -0.11992 -0.0382 -0.12135 -0.03866 C -0.12734 -0.04005 -0.1332 -0.04005 -0.13919 -0.04028 L -0.21015 -0.04213 C -0.21419 -0.0426 -0.2181 -0.04306 -0.222 -0.04399 C -0.23359 -0.0463 -0.21862 -0.04676 -0.23776 -0.04746 L -0.31875 -0.04908 C -0.31875 -0.04885 -0.3263 -0.05093 -0.3276 -0.05255 C -0.32851 -0.05394 -0.32877 -0.05649 -0.32955 -0.05787 C -0.33033 -0.05949 -0.33151 -0.06019 -0.33255 -0.06135 C -0.3332 -0.06621 -0.33476 -0.07061 -0.3345 -0.07547 C -0.33411 -0.08195 -0.33424 -0.08843 -0.33346 -0.09491 C -0.3332 -0.09723 -0.32955 -0.10417 -0.32851 -0.10533 C -0.32773 -0.10625 -0.32656 -0.10649 -0.32565 -0.10718 C -0.32005 -0.10649 -0.31406 -0.1088 -0.30885 -0.10533 C -0.3069 -0.10417 -0.3069 -0.09491 -0.3069 -0.09468 C -0.30651 -0.08959 -0.30638 -0.08426 -0.30586 -0.07894 C -0.3052 -0.0713 -0.30312 -0.07431 -0.3069 -0.06505 C -0.30755 -0.0632 -0.30872 -0.06227 -0.30976 -0.06135 C -0.31614 -0.05649 -0.31575 -0.05857 -0.32265 -0.05625 C -0.32526 -0.05533 -0.32786 -0.05301 -0.3306 -0.05255 C -0.35091 -0.04954 -0.33841 -0.05093 -0.36797 -0.05093 L -0.36797 -0.0507 " pathEditMode="relative" rAng="0" ptsTypes="AAAAAAAAAAAAAAAAAAAAAAAAAAAAAAAAAAAAA">
                                      <p:cBhvr>
                                        <p:cTn id="32" dur="2000" fill="hold"/>
                                        <p:tgtEl>
                                          <p:spTgt spid="246"/>
                                        </p:tgtEl>
                                        <p:attrNameLst>
                                          <p:attrName>ppt_x</p:attrName>
                                          <p:attrName>ppt_y</p:attrName>
                                        </p:attrNameLst>
                                      </p:cBhvr>
                                      <p:rCtr x="-18398" y="-5023"/>
                                    </p:animMotion>
                                  </p:childTnLst>
                                </p:cTn>
                              </p:par>
                              <p:par>
                                <p:cTn id="33" presetID="0" presetClass="path" presetSubtype="0" accel="50000" decel="50000" fill="hold" grpId="1" nodeType="withEffect">
                                  <p:stCondLst>
                                    <p:cond delay="0"/>
                                  </p:stCondLst>
                                  <p:childTnLst>
                                    <p:animMotion origin="layout" path="M 3.33333E-6 -1.85185E-6 L 3.33333E-6 0.00023 C -0.00365 -0.00069 -0.00729 -0.00069 -0.01094 -0.00185 C -0.01328 -0.00254 -0.0155 -0.0044 -0.01784 -0.00532 C -0.01979 -0.00625 -0.02175 -0.00648 -0.0237 -0.00717 C -0.02539 -0.00833 -0.02722 -0.00903 -0.02865 -0.01065 C -0.02982 -0.01204 -0.0306 -0.01435 -0.03164 -0.01597 C -0.0405 -0.0294 -0.03125 -0.01342 -0.03854 -0.02639 C -0.03894 -0.0287 -0.0392 -0.03102 -0.03959 -0.03333 C -0.03985 -0.03518 -0.04024 -0.0368 -0.0405 -0.03866 L -0.04245 -0.05278 C -0.04284 -0.06435 -0.04297 -0.07616 -0.04349 -0.08773 C -0.04362 -0.0919 -0.04414 -0.09606 -0.04453 -0.1 C -0.04688 -0.13379 -0.04362 -0.0956 -0.0474 -0.14213 C -0.04779 -0.14699 -0.04883 -0.15671 -0.04935 -0.16157 C -0.05 -0.1662 -0.05078 -0.17083 -0.05144 -0.17546 C -0.0517 -0.17778 -0.05183 -0.18032 -0.05235 -0.18264 L -0.0543 -0.18958 C -0.05469 -0.1919 -0.0556 -0.1993 -0.05638 -0.20185 C -0.0569 -0.2037 -0.05782 -0.20509 -0.05834 -0.20717 C -0.05912 -0.21041 -0.05964 -0.21412 -0.06029 -0.21759 C -0.06055 -0.21944 -0.06094 -0.22106 -0.0612 -0.22291 C -0.06185 -0.22754 -0.06237 -0.23241 -0.06328 -0.23704 C -0.06354 -0.23866 -0.06394 -0.24051 -0.0642 -0.24213 C -0.06459 -0.24444 -0.06485 -0.24699 -0.06524 -0.2493 C -0.06589 -0.25324 -0.06797 -0.26435 -0.06914 -0.26852 C -0.06966 -0.27037 -0.07045 -0.27199 -0.0711 -0.27384 C -0.07162 -0.27731 -0.07227 -0.28264 -0.07305 -0.28611 C -0.07474 -0.29305 -0.07513 -0.29166 -0.07604 -0.29838 C -0.07644 -0.30116 -0.07631 -0.3044 -0.07709 -0.30717 C -0.07761 -0.30926 -0.07917 -0.31041 -0.07995 -0.3125 C -0.08073 -0.31412 -0.08112 -0.3162 -0.08203 -0.31759 C -0.08815 -0.32731 -0.08594 -0.32268 -0.09089 -0.32639 C -0.09206 -0.32731 -0.09597 -0.33148 -0.09779 -0.33171 C -0.10769 -0.33264 -0.11745 -0.33287 -0.12735 -0.33333 C -0.13581 -0.33842 -0.13373 -0.33819 -0.14519 -0.33866 C -0.16354 -0.33958 -0.18203 -0.33981 -0.20039 -0.34051 C -0.20378 -0.34166 -0.20599 -0.34236 -0.20925 -0.34398 C -0.21029 -0.34444 -0.2112 -0.34537 -0.21224 -0.34583 C -0.21459 -0.34653 -0.2168 -0.34699 -0.21914 -0.34745 C -0.22019 -0.34815 -0.2211 -0.34861 -0.22214 -0.3493 C -0.22344 -0.35 -0.22487 -0.35 -0.22604 -0.35092 C -0.22722 -0.35185 -0.228 -0.35347 -0.22904 -0.3544 C -0.22995 -0.35532 -0.23099 -0.35555 -0.23203 -0.35625 C -0.23295 -0.35856 -0.23373 -0.36111 -0.2349 -0.36319 C -0.23581 -0.36481 -0.23698 -0.36551 -0.23789 -0.36666 C -0.24493 -0.37685 -0.23373 -0.36296 -0.24284 -0.37384 C -0.24349 -0.37546 -0.24479 -0.37685 -0.24479 -0.37916 C -0.24479 -0.38518 -0.24466 -0.40764 -0.23789 -0.41065 L -0.23399 -0.41227 C -0.22474 -0.40879 -0.22591 -0.41342 -0.22305 -0.40185 C -0.22266 -0.40023 -0.2224 -0.39838 -0.22214 -0.39653 C -0.22175 -0.39259 -0.22149 -0.38842 -0.2211 -0.38426 C -0.22084 -0.38194 -0.22019 -0.37963 -0.22019 -0.37731 C -0.22019 -0.36852 -0.21993 -0.35949 -0.2211 -0.35092 C -0.22136 -0.34907 -0.22305 -0.34977 -0.22409 -0.3493 L -0.23203 -0.34583 C -0.24024 -0.34629 -0.24844 -0.34653 -0.25664 -0.34745 C -0.25899 -0.34768 -0.26133 -0.34791 -0.26354 -0.3493 C -0.26446 -0.34977 -0.26485 -0.35185 -0.2655 -0.35278 C -0.26615 -0.35347 -0.2668 -0.35393 -0.26745 -0.3544 L -0.26745 -0.35416 " pathEditMode="relative" rAng="0" ptsTypes="AAAAAAAAAAAAAAAAAAAAAAAAAAAAAAAAAAAAAAAAAAAAAAAAAAAAAAAAAAAAAA">
                                      <p:cBhvr>
                                        <p:cTn id="34" dur="2000" fill="hold"/>
                                        <p:tgtEl>
                                          <p:spTgt spid="247"/>
                                        </p:tgtEl>
                                        <p:attrNameLst>
                                          <p:attrName>ppt_x</p:attrName>
                                          <p:attrName>ppt_y</p:attrName>
                                        </p:attrNameLst>
                                      </p:cBhvr>
                                      <p:rCtr x="-13372" y="-2060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1.45833E-6 7.40741E-7 L -1.45833E-6 0.00023 C -0.00039 0.01157 -0.00052 0.02338 -0.00104 0.03495 C -0.00117 0.0368 -0.00169 0.03843 -0.00208 0.04028 C -0.00286 0.04352 -0.00703 0.05694 -0.0082 0.05764 C -0.01797 0.06366 -0.00286 0.05463 -0.0151 0.06134 C -0.0168 0.06227 -0.01888 0.06412 -0.02096 0.06481 C -0.02318 0.06528 -0.02539 0.06574 -0.02799 0.06643 C -0.02956 0.0669 -0.03125 0.06782 -0.03281 0.06829 C -0.03542 0.06898 -0.03815 0.06944 -0.04088 0.06991 C -0.04153 0.07106 -0.04245 0.07268 -0.04349 0.07361 C -0.04453 0.0743 -0.0457 0.07407 -0.04674 0.07523 C -0.04883 0.07824 -0.05052 0.08218 -0.0526 0.08588 L -0.0543 0.08935 C -0.05469 0.09097 -0.05482 0.09305 -0.05534 0.09444 C -0.05651 0.09815 -0.05742 0.10278 -0.05924 0.10509 C -0.06185 0.1081 -0.0638 0.11018 -0.06614 0.11389 C -0.06706 0.11481 -0.06719 0.1169 -0.0681 0.11736 C -0.07096 0.11875 -0.07409 0.11852 -0.07721 0.11921 C -0.12409 0.14005 -0.0901 0.12546 -0.21627 0.11921 C -0.21653 0.11898 -0.21719 0.11551 -0.2181 0.11389 C -0.21745 0.10208 -0.21732 0.09028 -0.21627 0.0787 C -0.21627 0.07523 -0.21289 0.0713 -0.21172 0.06991 C -0.20937 0.06852 -0.20716 0.06643 -0.20716 0.06667 C -0.20156 0.06713 -0.19557 0.06551 -0.19245 0.07176 C -0.19088 0.075 -0.18854 0.08218 -0.18854 0.08241 C -0.18828 0.08704 -0.1875 0.09167 -0.1875 0.0963 C -0.1875 0.10116 -0.1875 0.11134 -0.19062 0.11551 C -0.19114 0.11643 -0.19726 0.11898 -0.19739 0.11921 C -0.20716 0.12014 -0.21627 0.12037 -0.22539 0.12083 C -0.22604 0.12153 -0.22695 0.12199 -0.22799 0.12268 C -0.2293 0.12338 -0.2306 0.12361 -0.2319 0.1243 C -0.23398 0.12546 -0.23789 0.12778 -0.23789 0.12801 C -0.24088 0.12731 -0.24388 0.12755 -0.24674 0.12616 C -0.24765 0.12569 -0.24778 0.12292 -0.2487 0.12268 C -0.25234 0.12153 -0.25599 0.12268 -0.2595 0.12268 L -0.2595 0.12292 " pathEditMode="relative" rAng="0" ptsTypes="AAAAAAAAAAAAAAAAAAAAAAAAAAAAAAAAAAAAA">
                                      <p:cBhvr>
                                        <p:cTn id="46" dur="2000" fill="hold"/>
                                        <p:tgtEl>
                                          <p:spTgt spid="248"/>
                                        </p:tgtEl>
                                        <p:attrNameLst>
                                          <p:attrName>ppt_x</p:attrName>
                                          <p:attrName>ppt_y</p:attrName>
                                        </p:attrNameLst>
                                      </p:cBhvr>
                                      <p:rCtr x="-12982" y="6481"/>
                                    </p:animMotion>
                                  </p:childTnLst>
                                </p:cTn>
                              </p:par>
                              <p:par>
                                <p:cTn id="47" presetID="0" presetClass="path" presetSubtype="0" accel="50000" decel="50000" fill="hold" grpId="1" nodeType="withEffect">
                                  <p:stCondLst>
                                    <p:cond delay="0"/>
                                  </p:stCondLst>
                                  <p:childTnLst>
                                    <p:animMotion origin="layout" path="M -4.58333E-6 1.48148E-6 L -4.58333E-6 0.00023 C -0.00703 0.00069 -0.01393 0.00092 -0.02083 0.00185 C -0.02304 0.00208 -0.02539 0.00324 -0.02773 0.00347 C -0.03359 0.0044 -0.03958 0.00463 -0.04544 0.00532 C -0.04739 0.00579 -0.04934 0.00717 -0.0513 0.00694 C -0.05768 0.00671 -0.07473 0.00625 -0.08489 0.00185 C -0.08593 0.00139 -0.08684 0.00046 -0.08789 1.48148E-6 C -0.08919 -0.0007 -0.09049 -0.00116 -0.09179 -0.00162 C -0.09401 -0.00556 -0.09414 -0.00533 -0.0957 -0.01042 C -0.09635 -0.0125 -0.09843 -0.02107 -0.09973 -0.02269 C -0.10052 -0.02384 -0.10169 -0.02408 -0.1026 -0.02454 C -0.10403 -0.02639 -0.1052 -0.02847 -0.10664 -0.02986 C -0.10833 -0.03171 -0.11302 -0.03264 -0.11445 -0.03333 C -0.11549 -0.0338 -0.11653 -0.03426 -0.11744 -0.03519 C -0.11875 -0.03611 -0.11992 -0.0382 -0.12135 -0.03866 C -0.12734 -0.04005 -0.1332 -0.04005 -0.13919 -0.04028 L -0.21015 -0.04213 C -0.21419 -0.04259 -0.21809 -0.04306 -0.222 -0.04398 C -0.23359 -0.0463 -0.21862 -0.04676 -0.23776 -0.04746 L -0.31875 -0.04908 C -0.31875 -0.04884 -0.3263 -0.05093 -0.3276 -0.05255 C -0.32851 -0.05394 -0.32877 -0.05648 -0.32955 -0.05787 C -0.33033 -0.05949 -0.33151 -0.06019 -0.33255 -0.06134 C -0.3332 -0.06621 -0.33476 -0.0706 -0.3345 -0.07546 C -0.33411 -0.08195 -0.33424 -0.08843 -0.33346 -0.09491 C -0.3332 -0.09722 -0.32955 -0.10417 -0.32851 -0.10533 C -0.32773 -0.10625 -0.32656 -0.10648 -0.32565 -0.10718 C -0.32005 -0.10648 -0.31406 -0.1088 -0.30885 -0.10533 C -0.3069 -0.10417 -0.3069 -0.09491 -0.3069 -0.09468 C -0.30651 -0.08958 -0.30638 -0.08426 -0.30585 -0.07894 C -0.3052 -0.0713 -0.30312 -0.07431 -0.3069 -0.06505 C -0.30755 -0.0632 -0.30872 -0.06227 -0.30976 -0.06134 C -0.31614 -0.05648 -0.31575 -0.05857 -0.32265 -0.05625 C -0.32526 -0.05533 -0.32786 -0.05301 -0.33059 -0.05255 C -0.35091 -0.04954 -0.33841 -0.05093 -0.36796 -0.05093 L -0.36796 -0.0507 " pathEditMode="relative" rAng="0" ptsTypes="AAAAAAAAAAAAAAAAAAAAAAAAAAAAAAAAAAAAA">
                                      <p:cBhvr>
                                        <p:cTn id="48" dur="2000" fill="hold"/>
                                        <p:tgtEl>
                                          <p:spTgt spid="249"/>
                                        </p:tgtEl>
                                        <p:attrNameLst>
                                          <p:attrName>ppt_x</p:attrName>
                                          <p:attrName>ppt_y</p:attrName>
                                        </p:attrNameLst>
                                      </p:cBhvr>
                                      <p:rCtr x="-18398" y="-5023"/>
                                    </p:animMotion>
                                  </p:childTnLst>
                                </p:cTn>
                              </p:par>
                              <p:par>
                                <p:cTn id="49" presetID="0" presetClass="path" presetSubtype="0" accel="50000" decel="50000" fill="hold" grpId="1" nodeType="withEffect">
                                  <p:stCondLst>
                                    <p:cond delay="0"/>
                                  </p:stCondLst>
                                  <p:childTnLst>
                                    <p:animMotion origin="layout" path="M 2.29167E-6 -4.44444E-6 L 2.29167E-6 0.00024 C -0.00365 -0.00069 -0.00729 -0.00069 -0.01094 -0.00185 C -0.01328 -0.00254 -0.0155 -0.00439 -0.01784 -0.00532 C -0.01979 -0.00625 -0.02175 -0.00648 -0.0237 -0.00717 C -0.02539 -0.00833 -0.02722 -0.00902 -0.02865 -0.01064 C -0.02982 -0.01203 -0.0306 -0.01435 -0.03164 -0.01597 C -0.0405 -0.02939 -0.03125 -0.01342 -0.03854 -0.02638 C -0.03893 -0.0287 -0.03919 -0.03101 -0.03959 -0.03333 C -0.03985 -0.03518 -0.04024 -0.0368 -0.0405 -0.03865 L -0.04245 -0.05277 C -0.04284 -0.06435 -0.04297 -0.07615 -0.04349 -0.08773 C -0.04362 -0.09189 -0.04414 -0.09606 -0.04453 -0.1 C -0.04688 -0.13379 -0.04362 -0.0956 -0.0474 -0.14213 C -0.04779 -0.14699 -0.04883 -0.15671 -0.04935 -0.16157 C -0.05 -0.1662 -0.05078 -0.17083 -0.05143 -0.17546 C -0.05169 -0.17777 -0.05183 -0.18032 -0.05235 -0.18263 L -0.0543 -0.18958 C -0.05469 -0.19189 -0.0556 -0.1993 -0.05638 -0.20185 C -0.0569 -0.2037 -0.05781 -0.20509 -0.05834 -0.20717 C -0.05912 -0.21041 -0.05964 -0.21412 -0.06029 -0.21759 C -0.06055 -0.21944 -0.06094 -0.22106 -0.0612 -0.22291 C -0.06185 -0.22754 -0.06237 -0.2324 -0.06328 -0.23703 C -0.06354 -0.23865 -0.06393 -0.2405 -0.06419 -0.24213 C -0.06459 -0.24444 -0.06485 -0.24699 -0.06524 -0.2493 C -0.06589 -0.25324 -0.06797 -0.26435 -0.06914 -0.26851 C -0.06966 -0.27037 -0.07044 -0.27199 -0.0711 -0.27384 C -0.07162 -0.27731 -0.07227 -0.28263 -0.07305 -0.28611 C -0.07474 -0.29305 -0.07513 -0.29166 -0.07604 -0.29838 C -0.07643 -0.30115 -0.0763 -0.30439 -0.07709 -0.30717 C -0.07761 -0.30925 -0.07917 -0.31041 -0.07995 -0.3125 C -0.08073 -0.31412 -0.08112 -0.3162 -0.08203 -0.31759 C -0.08815 -0.32731 -0.08594 -0.32268 -0.09089 -0.32638 C -0.09206 -0.32731 -0.09597 -0.33148 -0.09779 -0.33171 C -0.10768 -0.33263 -0.11745 -0.33287 -0.12735 -0.33333 C -0.13581 -0.33842 -0.13373 -0.33819 -0.14518 -0.33865 C -0.16354 -0.33958 -0.18203 -0.33981 -0.20039 -0.3405 C -0.20378 -0.34166 -0.20599 -0.34236 -0.20925 -0.34398 C -0.21029 -0.34444 -0.2112 -0.34537 -0.21224 -0.34583 C -0.21459 -0.34652 -0.2168 -0.34699 -0.21914 -0.34745 C -0.22018 -0.34814 -0.2211 -0.34861 -0.22214 -0.3493 C -0.22344 -0.35 -0.22487 -0.35 -0.22604 -0.35092 C -0.22722 -0.35185 -0.228 -0.35347 -0.22904 -0.35439 C -0.22995 -0.35532 -0.23099 -0.35555 -0.23203 -0.35625 C -0.23294 -0.35856 -0.23373 -0.36111 -0.2349 -0.36319 C -0.23581 -0.36481 -0.23698 -0.3655 -0.23789 -0.36666 C -0.24492 -0.37685 -0.23373 -0.36296 -0.24284 -0.37384 C -0.24349 -0.37546 -0.24479 -0.37685 -0.24479 -0.37916 C -0.24479 -0.38518 -0.24466 -0.40763 -0.23789 -0.41064 L -0.23399 -0.41226 C -0.22474 -0.40879 -0.22591 -0.41342 -0.22305 -0.40185 C -0.22266 -0.40023 -0.2224 -0.39838 -0.22214 -0.39652 C -0.22175 -0.39259 -0.22149 -0.38842 -0.2211 -0.38425 C -0.22084 -0.38194 -0.22018 -0.37963 -0.22018 -0.37731 C -0.22018 -0.36851 -0.21992 -0.35949 -0.2211 -0.35092 C -0.22136 -0.34907 -0.22305 -0.34976 -0.22409 -0.3493 L -0.23203 -0.34583 C -0.24024 -0.34629 -0.24844 -0.34652 -0.25664 -0.34745 C -0.25899 -0.34768 -0.26133 -0.34791 -0.26354 -0.3493 C -0.26446 -0.34976 -0.26485 -0.35185 -0.2655 -0.35277 C -0.26615 -0.35347 -0.2668 -0.35393 -0.26745 -0.35439 L -0.26745 -0.35416 " pathEditMode="relative" rAng="0" ptsTypes="AAAAAAAAAAAAAAAAAAAAAAAAAAAAAAAAAAAAAAAAAAAAAAAAAAAAAAAAAAAAAA">
                                      <p:cBhvr>
                                        <p:cTn id="50" dur="2000" fill="hold"/>
                                        <p:tgtEl>
                                          <p:spTgt spid="250"/>
                                        </p:tgtEl>
                                        <p:attrNameLst>
                                          <p:attrName>ppt_x</p:attrName>
                                          <p:attrName>ppt_y</p:attrName>
                                        </p:attrNameLst>
                                      </p:cBhvr>
                                      <p:rCtr x="-13372" y="-2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48" grpId="1" animBg="1"/>
      <p:bldP spid="249" grpId="0" animBg="1"/>
      <p:bldP spid="249" grpId="1" animBg="1"/>
      <p:bldP spid="250" grpId="0" animBg="1"/>
      <p:bldP spid="25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837844" y="3615834"/>
            <a:ext cx="1852133" cy="896165"/>
          </a:xfrm>
          <a:prstGeom prst="rect">
            <a:avLst/>
          </a:prstGeom>
          <a:solidFill>
            <a:schemeClr val="bg1"/>
          </a:solidFill>
        </p:spPr>
        <p:txBody>
          <a:bodyPr vert="horz" wrap="none" lIns="0" tIns="34290" rIns="68580" bIns="34290" rtlCol="0">
            <a:normAutofit/>
          </a:bodyPr>
          <a:lstStyle/>
          <a:p>
            <a:pPr marL="342900" lvl="1" defTabSz="685800">
              <a:tabLst>
                <a:tab pos="428625" algn="l"/>
                <a:tab pos="561975" algn="r"/>
              </a:tabLst>
            </a:pPr>
            <a:r>
              <a:rPr lang="en-US" sz="1500" b="1" dirty="0">
                <a:solidFill>
                  <a:srgbClr val="767171"/>
                </a:solidFill>
                <a:latin typeface="Calibri" panose="020F0502020204030204" pitchFamily="34" charset="0"/>
              </a:rPr>
              <a:t>Upstream</a:t>
            </a:r>
          </a:p>
          <a:p>
            <a:pPr defTabSz="685800">
              <a:tabLst>
                <a:tab pos="561975" algn="r"/>
                <a:tab pos="685800" algn="l"/>
              </a:tabLst>
            </a:pPr>
            <a:r>
              <a:rPr lang="en-US" sz="1400" b="1" dirty="0">
                <a:solidFill>
                  <a:srgbClr val="144997"/>
                </a:solidFill>
                <a:latin typeface="Calibri" panose="020F0502020204030204" pitchFamily="34" charset="0"/>
              </a:rPr>
              <a:t>	</a:t>
            </a:r>
            <a:r>
              <a:rPr lang="el-GR" sz="1400" b="1" dirty="0">
                <a:solidFill>
                  <a:srgbClr val="144997"/>
                </a:solidFill>
                <a:latin typeface="Calibri" panose="020F0502020204030204" pitchFamily="34" charset="0"/>
              </a:rPr>
              <a:t>λ</a:t>
            </a:r>
            <a:r>
              <a:rPr lang="en-US" sz="1400" b="1" dirty="0">
                <a:solidFill>
                  <a:srgbClr val="144997"/>
                </a:solidFill>
                <a:latin typeface="Calibri" panose="020F0502020204030204" pitchFamily="34" charset="0"/>
              </a:rPr>
              <a:t>:	1610 nm</a:t>
            </a:r>
          </a:p>
          <a:p>
            <a:pPr defTabSz="685800">
              <a:tabLst>
                <a:tab pos="561975" algn="r"/>
                <a:tab pos="685800" algn="l"/>
              </a:tabLst>
            </a:pPr>
            <a:r>
              <a:rPr lang="en-US" sz="1400" b="1" dirty="0">
                <a:solidFill>
                  <a:srgbClr val="144997"/>
                </a:solidFill>
                <a:latin typeface="Calibri" panose="020F0502020204030204" pitchFamily="34" charset="0"/>
              </a:rPr>
              <a:t>	</a:t>
            </a:r>
            <a:r>
              <a:rPr lang="en-US" sz="1400" b="1" dirty="0" err="1">
                <a:solidFill>
                  <a:srgbClr val="144997"/>
                </a:solidFill>
                <a:latin typeface="Calibri" panose="020F0502020204030204" pitchFamily="34" charset="0"/>
              </a:rPr>
              <a:t>Tx</a:t>
            </a:r>
            <a:r>
              <a:rPr lang="en-US" sz="1400" b="1" dirty="0">
                <a:solidFill>
                  <a:srgbClr val="144997"/>
                </a:solidFill>
                <a:latin typeface="Calibri" panose="020F0502020204030204" pitchFamily="34" charset="0"/>
              </a:rPr>
              <a:t>:	3 </a:t>
            </a:r>
            <a:r>
              <a:rPr lang="en-US" sz="1400" b="1" dirty="0" err="1">
                <a:solidFill>
                  <a:srgbClr val="144997"/>
                </a:solidFill>
                <a:latin typeface="Calibri" panose="020F0502020204030204" pitchFamily="34" charset="0"/>
              </a:rPr>
              <a:t>dBm</a:t>
            </a:r>
            <a:endParaRPr lang="en-US" sz="1400" b="1" dirty="0">
              <a:solidFill>
                <a:srgbClr val="144997"/>
              </a:solidFill>
              <a:latin typeface="Calibri" panose="020F0502020204030204" pitchFamily="34" charset="0"/>
            </a:endParaRPr>
          </a:p>
        </p:txBody>
      </p:sp>
      <p:grpSp>
        <p:nvGrpSpPr>
          <p:cNvPr id="2055" name="Group 2054"/>
          <p:cNvGrpSpPr/>
          <p:nvPr/>
        </p:nvGrpSpPr>
        <p:grpSpPr>
          <a:xfrm>
            <a:off x="4368433" y="900002"/>
            <a:ext cx="3479462" cy="2155314"/>
            <a:chOff x="6891378" y="1619103"/>
            <a:chExt cx="4639282" cy="2873752"/>
          </a:xfrm>
        </p:grpSpPr>
        <p:grpSp>
          <p:nvGrpSpPr>
            <p:cNvPr id="19" name="Group 18"/>
            <p:cNvGrpSpPr/>
            <p:nvPr/>
          </p:nvGrpSpPr>
          <p:grpSpPr>
            <a:xfrm>
              <a:off x="6891378" y="1619103"/>
              <a:ext cx="4639282" cy="1930373"/>
              <a:chOff x="5006461" y="4076700"/>
              <a:chExt cx="2212848" cy="920750"/>
            </a:xfrm>
          </p:grpSpPr>
          <p:cxnSp>
            <p:nvCxnSpPr>
              <p:cNvPr id="21" name="Straight Connector 20"/>
              <p:cNvCxnSpPr/>
              <p:nvPr/>
            </p:nvCxnSpPr>
            <p:spPr>
              <a:xfrm flipH="1">
                <a:off x="5006461" y="4076700"/>
                <a:ext cx="1106424" cy="920750"/>
              </a:xfrm>
              <a:prstGeom prst="line">
                <a:avLst/>
              </a:prstGeom>
              <a:ln w="1524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12885" y="4076700"/>
                <a:ext cx="1106424" cy="920750"/>
              </a:xfrm>
              <a:prstGeom prst="line">
                <a:avLst/>
              </a:prstGeom>
              <a:ln w="1524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19"/>
            <p:cNvSpPr/>
            <p:nvPr/>
          </p:nvSpPr>
          <p:spPr>
            <a:xfrm>
              <a:off x="7400464" y="3254753"/>
              <a:ext cx="3621111" cy="1238102"/>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9" name="Rectangle 9"/>
          <p:cNvSpPr txBox="1">
            <a:spLocks noChangeArrowheads="1"/>
          </p:cNvSpPr>
          <p:nvPr/>
        </p:nvSpPr>
        <p:spPr bwMode="auto">
          <a:xfrm>
            <a:off x="335378" y="141370"/>
            <a:ext cx="650452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34290" rIns="0" bIns="3429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4800" kern="1200" baseline="0">
                <a:solidFill>
                  <a:schemeClr val="tx2"/>
                </a:solidFill>
                <a:latin typeface="Times New Roman" panose="02020603050405020304" pitchFamily="18" charset="0"/>
                <a:ea typeface="ＭＳ Ｐゴシック" charset="0"/>
                <a:cs typeface="Times New Roman" panose="02020603050405020304" pitchFamily="18" charset="0"/>
              </a:defRPr>
            </a:lvl1pPr>
            <a:lvl2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2pPr>
            <a:lvl3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3pPr>
            <a:lvl4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4pPr>
            <a:lvl5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5pPr>
            <a:lvl6pPr marL="609585"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6pPr>
            <a:lvl7pPr marL="1219170"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7pPr>
            <a:lvl8pPr marL="1828754"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8pPr>
            <a:lvl9pPr marL="2438339"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9p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sz="3200" dirty="0" smtClean="0">
                <a:solidFill>
                  <a:srgbClr val="FFFFFF"/>
                </a:solidFill>
                <a:latin typeface="Calibri" panose="020F0502020204030204" pitchFamily="34" charset="0"/>
                <a:ea typeface="Tahoma" panose="020B0604030504040204" pitchFamily="34" charset="0"/>
                <a:cs typeface="Tahoma" panose="020B0604030504040204" pitchFamily="34" charset="0"/>
              </a:rPr>
              <a:t>Standard Micro Nodes</a:t>
            </a:r>
            <a:endParaRPr lang="en-US" altLang="en-US" sz="3200" dirty="0">
              <a:solidFill>
                <a:srgbClr val="FFFFFF"/>
              </a:solidFill>
              <a:latin typeface="Calibri" panose="020F0502020204030204" pitchFamily="34" charset="0"/>
              <a:ea typeface="Tahoma" panose="020B0604030504040204" pitchFamily="34" charset="0"/>
              <a:cs typeface="Tahoma" panose="020B0604030504040204" pitchFamily="34" charset="0"/>
            </a:endParaRPr>
          </a:p>
        </p:txBody>
      </p:sp>
      <p:sp>
        <p:nvSpPr>
          <p:cNvPr id="4" name="Arc 3"/>
          <p:cNvSpPr/>
          <p:nvPr/>
        </p:nvSpPr>
        <p:spPr>
          <a:xfrm rot="5400000">
            <a:off x="1704975" y="2271566"/>
            <a:ext cx="1152525" cy="1152525"/>
          </a:xfrm>
          <a:prstGeom prst="arc">
            <a:avLst/>
          </a:prstGeom>
          <a:ln w="76200" cap="rnd"/>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sp>
        <p:nvSpPr>
          <p:cNvPr id="10" name="Arc 9"/>
          <p:cNvSpPr/>
          <p:nvPr/>
        </p:nvSpPr>
        <p:spPr>
          <a:xfrm rot="10800000">
            <a:off x="3805237" y="2053683"/>
            <a:ext cx="1588294" cy="1588294"/>
          </a:xfrm>
          <a:prstGeom prst="arc">
            <a:avLst>
              <a:gd name="adj1" fmla="val 10948656"/>
              <a:gd name="adj2" fmla="val 0"/>
            </a:avLst>
          </a:prstGeom>
          <a:ln w="76200" cap="rnd">
            <a:solidFill>
              <a:schemeClr val="accent6"/>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cxnSp>
        <p:nvCxnSpPr>
          <p:cNvPr id="7" name="Straight Connector 6"/>
          <p:cNvCxnSpPr/>
          <p:nvPr/>
        </p:nvCxnSpPr>
        <p:spPr>
          <a:xfrm>
            <a:off x="809625" y="3424091"/>
            <a:ext cx="1471613" cy="0"/>
          </a:xfrm>
          <a:prstGeom prst="line">
            <a:avLst/>
          </a:prstGeom>
          <a:ln w="76200" cap="rn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9592" y="2255737"/>
            <a:ext cx="1852133" cy="896165"/>
          </a:xfrm>
          <a:prstGeom prst="rect">
            <a:avLst/>
          </a:prstGeom>
          <a:solidFill>
            <a:schemeClr val="bg1"/>
          </a:solidFill>
        </p:spPr>
        <p:txBody>
          <a:bodyPr vert="horz" wrap="none" lIns="0" tIns="34290" rIns="68580" bIns="34290" rtlCol="0">
            <a:normAutofit/>
          </a:bodyPr>
          <a:lstStyle/>
          <a:p>
            <a:pPr marL="342900" lvl="1" defTabSz="685800">
              <a:tabLst>
                <a:tab pos="428625" algn="l"/>
                <a:tab pos="561975" algn="r"/>
              </a:tabLst>
            </a:pPr>
            <a:r>
              <a:rPr lang="en-US" sz="1500" b="1" dirty="0">
                <a:solidFill>
                  <a:srgbClr val="767171"/>
                </a:solidFill>
                <a:latin typeface="Calibri" panose="020F0502020204030204" pitchFamily="34" charset="0"/>
              </a:rPr>
              <a:t>Downstream</a:t>
            </a:r>
          </a:p>
          <a:p>
            <a:pPr defTabSz="685800">
              <a:tabLst>
                <a:tab pos="561975" algn="r"/>
                <a:tab pos="685800" algn="l"/>
              </a:tabLst>
            </a:pPr>
            <a:r>
              <a:rPr lang="en-US" sz="1400" b="1" dirty="0">
                <a:solidFill>
                  <a:srgbClr val="144997"/>
                </a:solidFill>
                <a:latin typeface="Calibri" panose="020F0502020204030204" pitchFamily="34" charset="0"/>
              </a:rPr>
              <a:t>	</a:t>
            </a:r>
            <a:r>
              <a:rPr lang="el-GR" sz="1400" b="1" dirty="0">
                <a:solidFill>
                  <a:srgbClr val="144997"/>
                </a:solidFill>
                <a:latin typeface="Calibri" panose="020F0502020204030204" pitchFamily="34" charset="0"/>
              </a:rPr>
              <a:t>λ</a:t>
            </a:r>
            <a:r>
              <a:rPr lang="en-US" sz="1400" b="1" dirty="0">
                <a:solidFill>
                  <a:srgbClr val="144997"/>
                </a:solidFill>
                <a:latin typeface="Calibri" panose="020F0502020204030204" pitchFamily="34" charset="0"/>
              </a:rPr>
              <a:t>:	1550 nm</a:t>
            </a:r>
          </a:p>
          <a:p>
            <a:pPr defTabSz="685800">
              <a:tabLst>
                <a:tab pos="561975" algn="r"/>
                <a:tab pos="685800" algn="l"/>
              </a:tabLst>
            </a:pPr>
            <a:r>
              <a:rPr lang="en-US" sz="1400" b="1" dirty="0">
                <a:solidFill>
                  <a:srgbClr val="144997"/>
                </a:solidFill>
                <a:latin typeface="Calibri" panose="020F0502020204030204" pitchFamily="34" charset="0"/>
              </a:rPr>
              <a:t>	Rx:	-6 to 0 </a:t>
            </a:r>
            <a:r>
              <a:rPr lang="en-US" sz="1400" b="1" dirty="0" err="1">
                <a:solidFill>
                  <a:srgbClr val="144997"/>
                </a:solidFill>
                <a:latin typeface="Calibri" panose="020F0502020204030204" pitchFamily="34" charset="0"/>
              </a:rPr>
              <a:t>dBm</a:t>
            </a:r>
            <a:endParaRPr lang="en-US" sz="1400" b="1" dirty="0">
              <a:solidFill>
                <a:srgbClr val="144997"/>
              </a:solidFill>
              <a:latin typeface="Calibri" panose="020F0502020204030204" pitchFamily="34" charset="0"/>
            </a:endParaRPr>
          </a:p>
        </p:txBody>
      </p:sp>
      <p:sp>
        <p:nvSpPr>
          <p:cNvPr id="38" name="Rectangle 37"/>
          <p:cNvSpPr/>
          <p:nvPr/>
        </p:nvSpPr>
        <p:spPr>
          <a:xfrm>
            <a:off x="5118472" y="2535412"/>
            <a:ext cx="550118" cy="312417"/>
          </a:xfrm>
          <a:prstGeom prst="rect">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144997"/>
                </a:solidFill>
                <a:latin typeface="Calibri" panose="020F0502020204030204" pitchFamily="34" charset="0"/>
              </a:rPr>
              <a:t>CM</a:t>
            </a:r>
          </a:p>
        </p:txBody>
      </p:sp>
      <p:grpSp>
        <p:nvGrpSpPr>
          <p:cNvPr id="2058" name="Group 2057"/>
          <p:cNvGrpSpPr/>
          <p:nvPr/>
        </p:nvGrpSpPr>
        <p:grpSpPr>
          <a:xfrm rot="2700000">
            <a:off x="2087045" y="3766153"/>
            <a:ext cx="714827" cy="868913"/>
            <a:chOff x="8051197" y="4933648"/>
            <a:chExt cx="953103" cy="1158550"/>
          </a:xfrm>
        </p:grpSpPr>
        <p:cxnSp>
          <p:nvCxnSpPr>
            <p:cNvPr id="2057" name="Straight Connector 2056"/>
            <p:cNvCxnSpPr/>
            <p:nvPr/>
          </p:nvCxnSpPr>
          <p:spPr>
            <a:xfrm rot="2700000">
              <a:off x="8051197" y="5410200"/>
              <a:ext cx="953103" cy="0"/>
            </a:xfrm>
            <a:prstGeom prst="line">
              <a:avLst/>
            </a:prstGeom>
            <a:ln w="4762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2700000">
              <a:off x="8051197" y="6092198"/>
              <a:ext cx="953103" cy="0"/>
            </a:xfrm>
            <a:prstGeom prst="line">
              <a:avLst/>
            </a:prstGeom>
            <a:ln w="47625" cap="rnd">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rot="8100000">
            <a:off x="413665" y="2647584"/>
            <a:ext cx="714827" cy="868913"/>
            <a:chOff x="8051197" y="4933648"/>
            <a:chExt cx="953103" cy="1158550"/>
          </a:xfrm>
        </p:grpSpPr>
        <p:cxnSp>
          <p:nvCxnSpPr>
            <p:cNvPr id="54" name="Straight Connector 53"/>
            <p:cNvCxnSpPr/>
            <p:nvPr/>
          </p:nvCxnSpPr>
          <p:spPr>
            <a:xfrm rot="2700000">
              <a:off x="8051197" y="5410200"/>
              <a:ext cx="953103" cy="0"/>
            </a:xfrm>
            <a:prstGeom prst="line">
              <a:avLst/>
            </a:prstGeom>
            <a:ln w="4762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8900000">
              <a:off x="8051197" y="6092198"/>
              <a:ext cx="953103" cy="0"/>
            </a:xfrm>
            <a:prstGeom prst="line">
              <a:avLst/>
            </a:prstGeom>
            <a:ln w="47625" cap="rnd">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6211" y="1385476"/>
            <a:ext cx="1800248" cy="1374513"/>
          </a:xfrm>
          <a:prstGeom prst="rect">
            <a:avLst/>
          </a:prstGeom>
        </p:spPr>
      </p:pic>
      <p:sp>
        <p:nvSpPr>
          <p:cNvPr id="33" name="TextBox 32"/>
          <p:cNvSpPr txBox="1"/>
          <p:nvPr/>
        </p:nvSpPr>
        <p:spPr>
          <a:xfrm>
            <a:off x="5607063" y="2255737"/>
            <a:ext cx="1852133" cy="896165"/>
          </a:xfrm>
          <a:prstGeom prst="rect">
            <a:avLst/>
          </a:prstGeom>
          <a:noFill/>
        </p:spPr>
        <p:txBody>
          <a:bodyPr vert="horz" wrap="none" lIns="0" tIns="34290" rIns="68580" bIns="34290" rtlCol="0">
            <a:normAutofit/>
          </a:bodyPr>
          <a:lstStyle/>
          <a:p>
            <a:pPr marL="342900" lvl="1" defTabSz="685800">
              <a:tabLst>
                <a:tab pos="428625" algn="l"/>
                <a:tab pos="561975" algn="r"/>
              </a:tabLst>
            </a:pPr>
            <a:r>
              <a:rPr lang="en-US" sz="1500" b="1" dirty="0">
                <a:solidFill>
                  <a:srgbClr val="767171"/>
                </a:solidFill>
                <a:latin typeface="Calibri" panose="020F0502020204030204" pitchFamily="34" charset="0"/>
              </a:rPr>
              <a:t>Downstream</a:t>
            </a:r>
          </a:p>
          <a:p>
            <a:pPr defTabSz="685800">
              <a:tabLst>
                <a:tab pos="561975" algn="r"/>
                <a:tab pos="685800" algn="l"/>
              </a:tabLst>
            </a:pPr>
            <a:r>
              <a:rPr lang="en-US" sz="1400" b="1" dirty="0">
                <a:solidFill>
                  <a:srgbClr val="144997"/>
                </a:solidFill>
                <a:latin typeface="Calibri" panose="020F0502020204030204" pitchFamily="34" charset="0"/>
              </a:rPr>
              <a:t>	Freq.:	54 to 1002 MHz</a:t>
            </a:r>
          </a:p>
          <a:p>
            <a:pPr defTabSz="685800">
              <a:tabLst>
                <a:tab pos="561975" algn="r"/>
                <a:tab pos="685800" algn="l"/>
              </a:tabLst>
            </a:pPr>
            <a:r>
              <a:rPr lang="en-US" sz="1400" b="1" dirty="0">
                <a:solidFill>
                  <a:srgbClr val="144997"/>
                </a:solidFill>
                <a:latin typeface="Calibri" panose="020F0502020204030204" pitchFamily="34" charset="0"/>
              </a:rPr>
              <a:t>	</a:t>
            </a:r>
            <a:r>
              <a:rPr lang="en-US" sz="1400" b="1" dirty="0" err="1">
                <a:solidFill>
                  <a:srgbClr val="144997"/>
                </a:solidFill>
                <a:latin typeface="Calibri" panose="020F0502020204030204" pitchFamily="34" charset="0"/>
              </a:rPr>
              <a:t>Tx</a:t>
            </a:r>
            <a:r>
              <a:rPr lang="en-US" sz="1400" b="1" dirty="0">
                <a:solidFill>
                  <a:srgbClr val="144997"/>
                </a:solidFill>
                <a:latin typeface="Calibri" panose="020F0502020204030204" pitchFamily="34" charset="0"/>
              </a:rPr>
              <a:t>:	17 </a:t>
            </a:r>
            <a:r>
              <a:rPr lang="en-US" sz="1400" b="1" dirty="0" err="1">
                <a:solidFill>
                  <a:srgbClr val="144997"/>
                </a:solidFill>
                <a:latin typeface="Calibri" panose="020F0502020204030204" pitchFamily="34" charset="0"/>
              </a:rPr>
              <a:t>dBmV</a:t>
            </a:r>
            <a:endParaRPr lang="en-US" sz="1400" b="1" dirty="0">
              <a:solidFill>
                <a:srgbClr val="144997"/>
              </a:solidFill>
              <a:latin typeface="Calibri" panose="020F0502020204030204" pitchFamily="34" charset="0"/>
            </a:endParaRPr>
          </a:p>
        </p:txBody>
      </p:sp>
      <p:sp>
        <p:nvSpPr>
          <p:cNvPr id="34" name="TextBox 33"/>
          <p:cNvSpPr txBox="1"/>
          <p:nvPr/>
        </p:nvSpPr>
        <p:spPr>
          <a:xfrm>
            <a:off x="2944855" y="3615834"/>
            <a:ext cx="1852133" cy="896165"/>
          </a:xfrm>
          <a:prstGeom prst="rect">
            <a:avLst/>
          </a:prstGeom>
          <a:noFill/>
        </p:spPr>
        <p:txBody>
          <a:bodyPr vert="horz" wrap="none" lIns="0" tIns="34290" rIns="68580" bIns="34290" rtlCol="0">
            <a:normAutofit/>
          </a:bodyPr>
          <a:lstStyle/>
          <a:p>
            <a:pPr marL="342900" lvl="1" defTabSz="685800">
              <a:tabLst>
                <a:tab pos="428625" algn="l"/>
                <a:tab pos="561975" algn="r"/>
              </a:tabLst>
            </a:pPr>
            <a:r>
              <a:rPr lang="en-US" sz="1500" b="1" dirty="0">
                <a:solidFill>
                  <a:srgbClr val="767171"/>
                </a:solidFill>
                <a:latin typeface="Calibri" panose="020F0502020204030204" pitchFamily="34" charset="0"/>
              </a:rPr>
              <a:t>Upstream</a:t>
            </a:r>
          </a:p>
          <a:p>
            <a:pPr defTabSz="685800">
              <a:tabLst>
                <a:tab pos="561975" algn="r"/>
                <a:tab pos="685800" algn="l"/>
              </a:tabLst>
            </a:pPr>
            <a:r>
              <a:rPr lang="en-US" sz="1400" b="1" dirty="0">
                <a:solidFill>
                  <a:srgbClr val="144997"/>
                </a:solidFill>
                <a:latin typeface="Calibri" panose="020F0502020204030204" pitchFamily="34" charset="0"/>
              </a:rPr>
              <a:t>	Freq.:	5 to 42 MHz</a:t>
            </a:r>
          </a:p>
        </p:txBody>
      </p:sp>
    </p:spTree>
    <p:extLst>
      <p:ext uri="{BB962C8B-B14F-4D97-AF65-F5344CB8AC3E}">
        <p14:creationId xmlns:p14="http://schemas.microsoft.com/office/powerpoint/2010/main" val="36769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3059907" y="850106"/>
            <a:ext cx="4941094" cy="3673079"/>
            <a:chOff x="2556278" y="1133867"/>
            <a:chExt cx="6587721" cy="4896833"/>
          </a:xfrm>
        </p:grpSpPr>
        <p:sp>
          <p:nvSpPr>
            <p:cNvPr id="13" name="Rectangle 12"/>
            <p:cNvSpPr/>
            <p:nvPr/>
          </p:nvSpPr>
          <p:spPr>
            <a:xfrm>
              <a:off x="2556278" y="1133867"/>
              <a:ext cx="6587721" cy="733334"/>
            </a:xfrm>
            <a:prstGeom prst="rect">
              <a:avLst/>
            </a:prstGeom>
            <a:gradFill flip="none" rotWithShape="1">
              <a:gsLst>
                <a:gs pos="0">
                  <a:srgbClr val="96DAFF"/>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200" b="1">
                <a:solidFill>
                  <a:srgbClr val="FFFFFF"/>
                </a:solidFill>
              </a:endParaRPr>
            </a:p>
          </p:txBody>
        </p:sp>
        <p:sp>
          <p:nvSpPr>
            <p:cNvPr id="14" name="Rectangle 13"/>
            <p:cNvSpPr/>
            <p:nvPr/>
          </p:nvSpPr>
          <p:spPr>
            <a:xfrm>
              <a:off x="2556278" y="1967202"/>
              <a:ext cx="6587721" cy="733334"/>
            </a:xfrm>
            <a:prstGeom prst="rect">
              <a:avLst/>
            </a:prstGeom>
            <a:gradFill flip="none" rotWithShape="1">
              <a:gsLst>
                <a:gs pos="0">
                  <a:srgbClr val="96DAFF"/>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200" b="1">
                <a:solidFill>
                  <a:srgbClr val="FFFFFF"/>
                </a:solidFill>
              </a:endParaRPr>
            </a:p>
          </p:txBody>
        </p:sp>
        <p:sp>
          <p:nvSpPr>
            <p:cNvPr id="15" name="Rectangle 14"/>
            <p:cNvSpPr/>
            <p:nvPr/>
          </p:nvSpPr>
          <p:spPr>
            <a:xfrm>
              <a:off x="2556278" y="2798949"/>
              <a:ext cx="6587721" cy="733334"/>
            </a:xfrm>
            <a:prstGeom prst="rect">
              <a:avLst/>
            </a:prstGeom>
            <a:gradFill flip="none" rotWithShape="1">
              <a:gsLst>
                <a:gs pos="0">
                  <a:srgbClr val="96DAFF"/>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200" b="1">
                <a:solidFill>
                  <a:srgbClr val="FFFFFF"/>
                </a:solidFill>
              </a:endParaRPr>
            </a:p>
          </p:txBody>
        </p:sp>
        <p:sp>
          <p:nvSpPr>
            <p:cNvPr id="16" name="Rectangle 15"/>
            <p:cNvSpPr/>
            <p:nvPr/>
          </p:nvSpPr>
          <p:spPr>
            <a:xfrm>
              <a:off x="2556278" y="3632283"/>
              <a:ext cx="6587721" cy="733334"/>
            </a:xfrm>
            <a:prstGeom prst="rect">
              <a:avLst/>
            </a:prstGeom>
            <a:gradFill flip="none" rotWithShape="1">
              <a:gsLst>
                <a:gs pos="0">
                  <a:srgbClr val="96DAFF"/>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200" b="1">
                <a:solidFill>
                  <a:srgbClr val="FFFFFF"/>
                </a:solidFill>
              </a:endParaRPr>
            </a:p>
          </p:txBody>
        </p:sp>
        <p:sp>
          <p:nvSpPr>
            <p:cNvPr id="17" name="Rectangle 16"/>
            <p:cNvSpPr/>
            <p:nvPr/>
          </p:nvSpPr>
          <p:spPr>
            <a:xfrm>
              <a:off x="2556278" y="4464031"/>
              <a:ext cx="6587721" cy="733334"/>
            </a:xfrm>
            <a:prstGeom prst="rect">
              <a:avLst/>
            </a:prstGeom>
            <a:gradFill flip="none" rotWithShape="1">
              <a:gsLst>
                <a:gs pos="0">
                  <a:srgbClr val="96DAFF"/>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200" b="1">
                <a:solidFill>
                  <a:srgbClr val="FFFFFF"/>
                </a:solidFill>
              </a:endParaRPr>
            </a:p>
          </p:txBody>
        </p:sp>
        <p:sp>
          <p:nvSpPr>
            <p:cNvPr id="18" name="Rectangle 17"/>
            <p:cNvSpPr/>
            <p:nvPr/>
          </p:nvSpPr>
          <p:spPr>
            <a:xfrm>
              <a:off x="2556278" y="5297366"/>
              <a:ext cx="6587721" cy="733334"/>
            </a:xfrm>
            <a:prstGeom prst="rect">
              <a:avLst/>
            </a:prstGeom>
            <a:gradFill flip="none" rotWithShape="1">
              <a:gsLst>
                <a:gs pos="0">
                  <a:srgbClr val="96DAFF"/>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200" b="1">
                <a:solidFill>
                  <a:srgbClr val="FFFFFF"/>
                </a:solidFill>
              </a:endParaRPr>
            </a:p>
          </p:txBody>
        </p:sp>
        <p:sp>
          <p:nvSpPr>
            <p:cNvPr id="14352" name="TextBox 19"/>
            <p:cNvSpPr txBox="1">
              <a:spLocks noChangeArrowheads="1"/>
            </p:cNvSpPr>
            <p:nvPr/>
          </p:nvSpPr>
          <p:spPr bwMode="auto">
            <a:xfrm>
              <a:off x="2895231" y="1315282"/>
              <a:ext cx="4362466" cy="400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37931725" indent="-37474525" eaLnBrk="0" hangingPunct="0">
                <a:spcBef>
                  <a:spcPct val="20000"/>
                </a:spcBef>
                <a:buClr>
                  <a:srgbClr val="00B0C9"/>
                </a:buClr>
                <a:buChar char="–"/>
                <a:defRPr>
                  <a:solidFill>
                    <a:schemeClr val="tx1"/>
                  </a:solidFill>
                  <a:latin typeface="Arial" panose="020B0604020202020204" pitchFamily="34" charset="0"/>
                </a:defRPr>
              </a:lvl2pPr>
              <a:lvl3pPr marL="1031875" indent="-117475" eaLnBrk="0" hangingPunct="0">
                <a:spcBef>
                  <a:spcPct val="20000"/>
                </a:spcBef>
                <a:buClr>
                  <a:srgbClr val="00B0C9"/>
                </a:buClr>
                <a:buChar char="•"/>
                <a:defRPr sz="1600">
                  <a:solidFill>
                    <a:schemeClr val="tx1"/>
                  </a:solidFill>
                  <a:latin typeface="Arial" panose="020B0604020202020204" pitchFamily="34" charset="0"/>
                </a:defRPr>
              </a:lvl3pPr>
              <a:lvl4pPr marL="1546225" indent="-174625" eaLnBrk="0" hangingPunct="0">
                <a:spcBef>
                  <a:spcPct val="20000"/>
                </a:spcBef>
                <a:buClr>
                  <a:srgbClr val="00B0C9"/>
                </a:buClr>
                <a:buChar char="–"/>
                <a:defRPr sz="1400">
                  <a:solidFill>
                    <a:schemeClr val="tx1"/>
                  </a:solidFill>
                  <a:latin typeface="Arial" panose="020B0604020202020204" pitchFamily="34" charset="0"/>
                </a:defRPr>
              </a:lvl4pPr>
              <a:lvl5pPr marL="2003425" indent="-174625" eaLnBrk="0" hangingPunct="0">
                <a:spcBef>
                  <a:spcPct val="20000"/>
                </a:spcBef>
                <a:buClr>
                  <a:srgbClr val="00B0C9"/>
                </a:buClr>
                <a:buChar char="»"/>
                <a:defRPr sz="1400">
                  <a:solidFill>
                    <a:schemeClr val="tx1"/>
                  </a:solidFill>
                  <a:latin typeface="Arial" panose="020B0604020202020204" pitchFamily="34" charset="0"/>
                </a:defRPr>
              </a:lvl5pPr>
              <a:lvl6pPr marL="24606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178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3750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322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350">
                  <a:ea typeface="MS PGothic" panose="020B0600070205080204" pitchFamily="34" charset="-128"/>
                </a:rPr>
                <a:t>The primary facility of any cable network</a:t>
              </a:r>
            </a:p>
          </p:txBody>
        </p:sp>
        <p:sp>
          <p:nvSpPr>
            <p:cNvPr id="14353" name="TextBox 20"/>
            <p:cNvSpPr txBox="1">
              <a:spLocks noChangeArrowheads="1"/>
            </p:cNvSpPr>
            <p:nvPr/>
          </p:nvSpPr>
          <p:spPr bwMode="auto">
            <a:xfrm>
              <a:off x="2895231" y="2011930"/>
              <a:ext cx="5721727" cy="6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37931725" indent="-37474525" eaLnBrk="0" hangingPunct="0">
                <a:spcBef>
                  <a:spcPct val="20000"/>
                </a:spcBef>
                <a:buClr>
                  <a:srgbClr val="00B0C9"/>
                </a:buClr>
                <a:buChar char="–"/>
                <a:defRPr>
                  <a:solidFill>
                    <a:schemeClr val="tx1"/>
                  </a:solidFill>
                  <a:latin typeface="Arial" panose="020B0604020202020204" pitchFamily="34" charset="0"/>
                </a:defRPr>
              </a:lvl2pPr>
              <a:lvl3pPr marL="1031875" indent="-117475" eaLnBrk="0" hangingPunct="0">
                <a:spcBef>
                  <a:spcPct val="20000"/>
                </a:spcBef>
                <a:buClr>
                  <a:srgbClr val="00B0C9"/>
                </a:buClr>
                <a:buChar char="•"/>
                <a:defRPr sz="1600">
                  <a:solidFill>
                    <a:schemeClr val="tx1"/>
                  </a:solidFill>
                  <a:latin typeface="Arial" panose="020B0604020202020204" pitchFamily="34" charset="0"/>
                </a:defRPr>
              </a:lvl3pPr>
              <a:lvl4pPr marL="1546225" indent="-174625" eaLnBrk="0" hangingPunct="0">
                <a:spcBef>
                  <a:spcPct val="20000"/>
                </a:spcBef>
                <a:buClr>
                  <a:srgbClr val="00B0C9"/>
                </a:buClr>
                <a:buChar char="–"/>
                <a:defRPr sz="1400">
                  <a:solidFill>
                    <a:schemeClr val="tx1"/>
                  </a:solidFill>
                  <a:latin typeface="Arial" panose="020B0604020202020204" pitchFamily="34" charset="0"/>
                </a:defRPr>
              </a:lvl4pPr>
              <a:lvl5pPr marL="2003425" indent="-174625" eaLnBrk="0" hangingPunct="0">
                <a:spcBef>
                  <a:spcPct val="20000"/>
                </a:spcBef>
                <a:buClr>
                  <a:srgbClr val="00B0C9"/>
                </a:buClr>
                <a:buChar char="»"/>
                <a:defRPr sz="1400">
                  <a:solidFill>
                    <a:schemeClr val="tx1"/>
                  </a:solidFill>
                  <a:latin typeface="Arial" panose="020B0604020202020204" pitchFamily="34" charset="0"/>
                </a:defRPr>
              </a:lvl5pPr>
              <a:lvl6pPr marL="24606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178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3750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322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350">
                  <a:ea typeface="MS PGothic" panose="020B0600070205080204" pitchFamily="34" charset="-128"/>
                </a:rPr>
                <a:t>Fiber optic receiver that converts light from the optical</a:t>
              </a:r>
              <a:br>
                <a:rPr lang="en-US" altLang="en-US" sz="1350">
                  <a:ea typeface="MS PGothic" panose="020B0600070205080204" pitchFamily="34" charset="-128"/>
                </a:rPr>
              </a:br>
              <a:r>
                <a:rPr lang="en-US" altLang="en-US" sz="1350">
                  <a:ea typeface="MS PGothic" panose="020B0600070205080204" pitchFamily="34" charset="-128"/>
                </a:rPr>
                <a:t>distribution system into RF signals</a:t>
              </a:r>
            </a:p>
          </p:txBody>
        </p:sp>
        <p:sp>
          <p:nvSpPr>
            <p:cNvPr id="14354" name="TextBox 21"/>
            <p:cNvSpPr txBox="1">
              <a:spLocks noChangeArrowheads="1"/>
            </p:cNvSpPr>
            <p:nvPr/>
          </p:nvSpPr>
          <p:spPr bwMode="auto">
            <a:xfrm>
              <a:off x="2895231" y="2837080"/>
              <a:ext cx="4490698" cy="6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37931725" indent="-37474525" eaLnBrk="0" hangingPunct="0">
                <a:spcBef>
                  <a:spcPct val="20000"/>
                </a:spcBef>
                <a:buClr>
                  <a:srgbClr val="00B0C9"/>
                </a:buClr>
                <a:buChar char="–"/>
                <a:defRPr>
                  <a:solidFill>
                    <a:schemeClr val="tx1"/>
                  </a:solidFill>
                  <a:latin typeface="Arial" panose="020B0604020202020204" pitchFamily="34" charset="0"/>
                </a:defRPr>
              </a:lvl2pPr>
              <a:lvl3pPr marL="1031875" indent="-117475" eaLnBrk="0" hangingPunct="0">
                <a:spcBef>
                  <a:spcPct val="20000"/>
                </a:spcBef>
                <a:buClr>
                  <a:srgbClr val="00B0C9"/>
                </a:buClr>
                <a:buChar char="•"/>
                <a:defRPr sz="1600">
                  <a:solidFill>
                    <a:schemeClr val="tx1"/>
                  </a:solidFill>
                  <a:latin typeface="Arial" panose="020B0604020202020204" pitchFamily="34" charset="0"/>
                </a:defRPr>
              </a:lvl3pPr>
              <a:lvl4pPr marL="1546225" indent="-174625" eaLnBrk="0" hangingPunct="0">
                <a:spcBef>
                  <a:spcPct val="20000"/>
                </a:spcBef>
                <a:buClr>
                  <a:srgbClr val="00B0C9"/>
                </a:buClr>
                <a:buChar char="–"/>
                <a:defRPr sz="1400">
                  <a:solidFill>
                    <a:schemeClr val="tx1"/>
                  </a:solidFill>
                  <a:latin typeface="Arial" panose="020B0604020202020204" pitchFamily="34" charset="0"/>
                </a:defRPr>
              </a:lvl4pPr>
              <a:lvl5pPr marL="2003425" indent="-174625" eaLnBrk="0" hangingPunct="0">
                <a:spcBef>
                  <a:spcPct val="20000"/>
                </a:spcBef>
                <a:buClr>
                  <a:srgbClr val="00B0C9"/>
                </a:buClr>
                <a:buChar char="»"/>
                <a:defRPr sz="1400">
                  <a:solidFill>
                    <a:schemeClr val="tx1"/>
                  </a:solidFill>
                  <a:latin typeface="Arial" panose="020B0604020202020204" pitchFamily="34" charset="0"/>
                </a:defRPr>
              </a:lvl5pPr>
              <a:lvl6pPr marL="24606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178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3750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322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350">
                  <a:ea typeface="MS PGothic" panose="020B0600070205080204" pitchFamily="34" charset="-128"/>
                </a:rPr>
                <a:t>Boosts the RF signal level along the main</a:t>
              </a:r>
              <a:br>
                <a:rPr lang="en-US" altLang="en-US" sz="1350">
                  <a:ea typeface="MS PGothic" panose="020B0600070205080204" pitchFamily="34" charset="-128"/>
                </a:rPr>
              </a:br>
              <a:r>
                <a:rPr lang="en-US" altLang="en-US" sz="1350">
                  <a:ea typeface="MS PGothic" panose="020B0600070205080204" pitchFamily="34" charset="-128"/>
                </a:rPr>
                <a:t>coaxial cables</a:t>
              </a:r>
            </a:p>
          </p:txBody>
        </p:sp>
        <p:sp>
          <p:nvSpPr>
            <p:cNvPr id="14355" name="TextBox 22"/>
            <p:cNvSpPr txBox="1">
              <a:spLocks noChangeArrowheads="1"/>
            </p:cNvSpPr>
            <p:nvPr/>
          </p:nvSpPr>
          <p:spPr bwMode="auto">
            <a:xfrm>
              <a:off x="2895231" y="3677350"/>
              <a:ext cx="5516556" cy="6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37931725" indent="-37474525" eaLnBrk="0" hangingPunct="0">
                <a:spcBef>
                  <a:spcPct val="20000"/>
                </a:spcBef>
                <a:buClr>
                  <a:srgbClr val="00B0C9"/>
                </a:buClr>
                <a:buChar char="–"/>
                <a:defRPr>
                  <a:solidFill>
                    <a:schemeClr val="tx1"/>
                  </a:solidFill>
                  <a:latin typeface="Arial" panose="020B0604020202020204" pitchFamily="34" charset="0"/>
                </a:defRPr>
              </a:lvl2pPr>
              <a:lvl3pPr marL="1031875" indent="-117475" eaLnBrk="0" hangingPunct="0">
                <a:spcBef>
                  <a:spcPct val="20000"/>
                </a:spcBef>
                <a:buClr>
                  <a:srgbClr val="00B0C9"/>
                </a:buClr>
                <a:buChar char="•"/>
                <a:defRPr sz="1600">
                  <a:solidFill>
                    <a:schemeClr val="tx1"/>
                  </a:solidFill>
                  <a:latin typeface="Arial" panose="020B0604020202020204" pitchFamily="34" charset="0"/>
                </a:defRPr>
              </a:lvl3pPr>
              <a:lvl4pPr marL="1546225" indent="-174625" eaLnBrk="0" hangingPunct="0">
                <a:spcBef>
                  <a:spcPct val="20000"/>
                </a:spcBef>
                <a:buClr>
                  <a:srgbClr val="00B0C9"/>
                </a:buClr>
                <a:buChar char="–"/>
                <a:defRPr sz="1400">
                  <a:solidFill>
                    <a:schemeClr val="tx1"/>
                  </a:solidFill>
                  <a:latin typeface="Arial" panose="020B0604020202020204" pitchFamily="34" charset="0"/>
                </a:defRPr>
              </a:lvl4pPr>
              <a:lvl5pPr marL="2003425" indent="-174625" eaLnBrk="0" hangingPunct="0">
                <a:spcBef>
                  <a:spcPct val="20000"/>
                </a:spcBef>
                <a:buClr>
                  <a:srgbClr val="00B0C9"/>
                </a:buClr>
                <a:buChar char="»"/>
                <a:defRPr sz="1400">
                  <a:solidFill>
                    <a:schemeClr val="tx1"/>
                  </a:solidFill>
                  <a:latin typeface="Arial" panose="020B0604020202020204" pitchFamily="34" charset="0"/>
                </a:defRPr>
              </a:lvl5pPr>
              <a:lvl6pPr marL="24606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178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3750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322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350">
                  <a:ea typeface="MS PGothic" panose="020B0600070205080204" pitchFamily="34" charset="-128"/>
                </a:rPr>
                <a:t>Passive device located on the feeder line to provide</a:t>
              </a:r>
              <a:br>
                <a:rPr lang="en-US" altLang="en-US" sz="1350">
                  <a:ea typeface="MS PGothic" panose="020B0600070205080204" pitchFamily="34" charset="-128"/>
                </a:rPr>
              </a:br>
              <a:r>
                <a:rPr lang="en-US" altLang="en-US" sz="1350">
                  <a:ea typeface="MS PGothic" panose="020B0600070205080204" pitchFamily="34" charset="-128"/>
                </a:rPr>
                <a:t>connection to customer’s drop</a:t>
              </a:r>
            </a:p>
          </p:txBody>
        </p:sp>
        <p:sp>
          <p:nvSpPr>
            <p:cNvPr id="14356" name="TextBox 23"/>
            <p:cNvSpPr txBox="1">
              <a:spLocks noChangeArrowheads="1"/>
            </p:cNvSpPr>
            <p:nvPr/>
          </p:nvSpPr>
          <p:spPr bwMode="auto">
            <a:xfrm>
              <a:off x="2895231" y="4502501"/>
              <a:ext cx="4977980" cy="6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37931725" indent="-37474525" eaLnBrk="0" hangingPunct="0">
                <a:spcBef>
                  <a:spcPct val="20000"/>
                </a:spcBef>
                <a:buClr>
                  <a:srgbClr val="00B0C9"/>
                </a:buClr>
                <a:buChar char="–"/>
                <a:defRPr>
                  <a:solidFill>
                    <a:schemeClr val="tx1"/>
                  </a:solidFill>
                  <a:latin typeface="Arial" panose="020B0604020202020204" pitchFamily="34" charset="0"/>
                </a:defRPr>
              </a:lvl2pPr>
              <a:lvl3pPr marL="1031875" indent="-117475" eaLnBrk="0" hangingPunct="0">
                <a:spcBef>
                  <a:spcPct val="20000"/>
                </a:spcBef>
                <a:buClr>
                  <a:srgbClr val="00B0C9"/>
                </a:buClr>
                <a:buChar char="•"/>
                <a:defRPr sz="1600">
                  <a:solidFill>
                    <a:schemeClr val="tx1"/>
                  </a:solidFill>
                  <a:latin typeface="Arial" panose="020B0604020202020204" pitchFamily="34" charset="0"/>
                </a:defRPr>
              </a:lvl3pPr>
              <a:lvl4pPr marL="1546225" indent="-174625" eaLnBrk="0" hangingPunct="0">
                <a:spcBef>
                  <a:spcPct val="20000"/>
                </a:spcBef>
                <a:buClr>
                  <a:srgbClr val="00B0C9"/>
                </a:buClr>
                <a:buChar char="–"/>
                <a:defRPr sz="1400">
                  <a:solidFill>
                    <a:schemeClr val="tx1"/>
                  </a:solidFill>
                  <a:latin typeface="Arial" panose="020B0604020202020204" pitchFamily="34" charset="0"/>
                </a:defRPr>
              </a:lvl4pPr>
              <a:lvl5pPr marL="2003425" indent="-174625" eaLnBrk="0" hangingPunct="0">
                <a:spcBef>
                  <a:spcPct val="20000"/>
                </a:spcBef>
                <a:buClr>
                  <a:srgbClr val="00B0C9"/>
                </a:buClr>
                <a:buChar char="»"/>
                <a:defRPr sz="1400">
                  <a:solidFill>
                    <a:schemeClr val="tx1"/>
                  </a:solidFill>
                  <a:latin typeface="Arial" panose="020B0604020202020204" pitchFamily="34" charset="0"/>
                </a:defRPr>
              </a:lvl5pPr>
              <a:lvl6pPr marL="24606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178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3750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322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350">
                  <a:ea typeface="MS PGothic" panose="020B0600070205080204" pitchFamily="34" charset="-128"/>
                </a:rPr>
                <a:t>Transport RF CATV signals from the tap to the</a:t>
              </a:r>
              <a:br>
                <a:rPr lang="en-US" altLang="en-US" sz="1350">
                  <a:ea typeface="MS PGothic" panose="020B0600070205080204" pitchFamily="34" charset="-128"/>
                </a:rPr>
              </a:br>
              <a:r>
                <a:rPr lang="en-US" altLang="en-US" sz="1350">
                  <a:ea typeface="MS PGothic" panose="020B0600070205080204" pitchFamily="34" charset="-128"/>
                </a:rPr>
                <a:t>in-house wiring</a:t>
              </a:r>
            </a:p>
          </p:txBody>
        </p:sp>
        <p:sp>
          <p:nvSpPr>
            <p:cNvPr id="14357" name="TextBox 24"/>
            <p:cNvSpPr txBox="1">
              <a:spLocks noChangeArrowheads="1"/>
            </p:cNvSpPr>
            <p:nvPr/>
          </p:nvSpPr>
          <p:spPr bwMode="auto">
            <a:xfrm>
              <a:off x="2895231" y="5342770"/>
              <a:ext cx="5499458" cy="677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37931725" indent="-37474525" eaLnBrk="0" hangingPunct="0">
                <a:spcBef>
                  <a:spcPct val="20000"/>
                </a:spcBef>
                <a:buClr>
                  <a:srgbClr val="00B0C9"/>
                </a:buClr>
                <a:buChar char="–"/>
                <a:defRPr>
                  <a:solidFill>
                    <a:schemeClr val="tx1"/>
                  </a:solidFill>
                  <a:latin typeface="Arial" panose="020B0604020202020204" pitchFamily="34" charset="0"/>
                </a:defRPr>
              </a:lvl2pPr>
              <a:lvl3pPr marL="1031875" indent="-117475" eaLnBrk="0" hangingPunct="0">
                <a:spcBef>
                  <a:spcPct val="20000"/>
                </a:spcBef>
                <a:buClr>
                  <a:srgbClr val="00B0C9"/>
                </a:buClr>
                <a:buChar char="•"/>
                <a:defRPr sz="1600">
                  <a:solidFill>
                    <a:schemeClr val="tx1"/>
                  </a:solidFill>
                  <a:latin typeface="Arial" panose="020B0604020202020204" pitchFamily="34" charset="0"/>
                </a:defRPr>
              </a:lvl3pPr>
              <a:lvl4pPr marL="1546225" indent="-174625" eaLnBrk="0" hangingPunct="0">
                <a:spcBef>
                  <a:spcPct val="20000"/>
                </a:spcBef>
                <a:buClr>
                  <a:srgbClr val="00B0C9"/>
                </a:buClr>
                <a:buChar char="–"/>
                <a:defRPr sz="1400">
                  <a:solidFill>
                    <a:schemeClr val="tx1"/>
                  </a:solidFill>
                  <a:latin typeface="Arial" panose="020B0604020202020204" pitchFamily="34" charset="0"/>
                </a:defRPr>
              </a:lvl4pPr>
              <a:lvl5pPr marL="2003425" indent="-174625" eaLnBrk="0" hangingPunct="0">
                <a:spcBef>
                  <a:spcPct val="20000"/>
                </a:spcBef>
                <a:buClr>
                  <a:srgbClr val="00B0C9"/>
                </a:buClr>
                <a:buChar char="»"/>
                <a:defRPr sz="1400">
                  <a:solidFill>
                    <a:schemeClr val="tx1"/>
                  </a:solidFill>
                  <a:latin typeface="Arial" panose="020B0604020202020204" pitchFamily="34" charset="0"/>
                </a:defRPr>
              </a:lvl5pPr>
              <a:lvl6pPr marL="24606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178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3750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322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350" dirty="0">
                  <a:ea typeface="MS PGothic" panose="020B0600070205080204" pitchFamily="34" charset="-128"/>
                </a:rPr>
                <a:t>Electronics used to provide video, audio, telephony,</a:t>
              </a:r>
              <a:br>
                <a:rPr lang="en-US" altLang="en-US" sz="1350" dirty="0">
                  <a:ea typeface="MS PGothic" panose="020B0600070205080204" pitchFamily="34" charset="-128"/>
                </a:rPr>
              </a:br>
              <a:r>
                <a:rPr lang="en-US" altLang="en-US" sz="1350" dirty="0" smtClean="0">
                  <a:ea typeface="MS PGothic" panose="020B0600070205080204" pitchFamily="34" charset="-128"/>
                </a:rPr>
                <a:t>etc. for </a:t>
              </a:r>
              <a:r>
                <a:rPr lang="en-US" altLang="en-US" sz="1350" dirty="0">
                  <a:ea typeface="MS PGothic" panose="020B0600070205080204" pitchFamily="34" charset="-128"/>
                </a:rPr>
                <a:t>the customer</a:t>
              </a:r>
            </a:p>
          </p:txBody>
        </p:sp>
      </p:grpSp>
      <p:sp>
        <p:nvSpPr>
          <p:cNvPr id="14339" name="Rectangle 6"/>
          <p:cNvSpPr txBox="1">
            <a:spLocks noChangeArrowheads="1"/>
          </p:cNvSpPr>
          <p:nvPr/>
        </p:nvSpPr>
        <p:spPr bwMode="auto">
          <a:xfrm>
            <a:off x="1485899" y="66675"/>
            <a:ext cx="6372639"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lr>
                <a:srgbClr val="00B0C9"/>
              </a:buClr>
              <a:buChar char="•"/>
              <a:defRPr sz="2000">
                <a:solidFill>
                  <a:schemeClr val="tx1"/>
                </a:solidFill>
                <a:latin typeface="Arial" panose="020B0604020202020204" pitchFamily="34" charset="0"/>
              </a:defRPr>
            </a:lvl1pPr>
            <a:lvl2pPr marL="37931725" indent="-37474525" eaLnBrk="0" hangingPunct="0">
              <a:spcBef>
                <a:spcPct val="20000"/>
              </a:spcBef>
              <a:buClr>
                <a:srgbClr val="00B0C9"/>
              </a:buClr>
              <a:buChar char="–"/>
              <a:defRPr>
                <a:solidFill>
                  <a:schemeClr val="tx1"/>
                </a:solidFill>
                <a:latin typeface="Arial" panose="020B0604020202020204" pitchFamily="34" charset="0"/>
              </a:defRPr>
            </a:lvl2pPr>
            <a:lvl3pPr marL="1031875" indent="-117475" eaLnBrk="0" hangingPunct="0">
              <a:spcBef>
                <a:spcPct val="20000"/>
              </a:spcBef>
              <a:buClr>
                <a:srgbClr val="00B0C9"/>
              </a:buClr>
              <a:buChar char="•"/>
              <a:defRPr sz="1600">
                <a:solidFill>
                  <a:schemeClr val="tx1"/>
                </a:solidFill>
                <a:latin typeface="Arial" panose="020B0604020202020204" pitchFamily="34" charset="0"/>
              </a:defRPr>
            </a:lvl3pPr>
            <a:lvl4pPr marL="1546225" indent="-174625" eaLnBrk="0" hangingPunct="0">
              <a:spcBef>
                <a:spcPct val="20000"/>
              </a:spcBef>
              <a:buClr>
                <a:srgbClr val="00B0C9"/>
              </a:buClr>
              <a:buChar char="–"/>
              <a:defRPr sz="1400">
                <a:solidFill>
                  <a:schemeClr val="tx1"/>
                </a:solidFill>
                <a:latin typeface="Arial" panose="020B0604020202020204" pitchFamily="34" charset="0"/>
              </a:defRPr>
            </a:lvl4pPr>
            <a:lvl5pPr marL="2003425" indent="-174625" eaLnBrk="0" hangingPunct="0">
              <a:spcBef>
                <a:spcPct val="20000"/>
              </a:spcBef>
              <a:buClr>
                <a:srgbClr val="00B0C9"/>
              </a:buClr>
              <a:buChar char="»"/>
              <a:defRPr sz="1400">
                <a:solidFill>
                  <a:schemeClr val="tx1"/>
                </a:solidFill>
                <a:latin typeface="Arial" panose="020B0604020202020204" pitchFamily="34" charset="0"/>
              </a:defRPr>
            </a:lvl5pPr>
            <a:lvl6pPr marL="24606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178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3750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32225" indent="-174625"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a:lnSpc>
                <a:spcPct val="90000"/>
              </a:lnSpc>
              <a:spcBef>
                <a:spcPct val="0"/>
              </a:spcBef>
              <a:buClrTx/>
              <a:buFontTx/>
              <a:buNone/>
            </a:pPr>
            <a:r>
              <a:rPr lang="en-US" altLang="en-US" sz="3000" i="1" dirty="0">
                <a:solidFill>
                  <a:schemeClr val="bg1"/>
                </a:solidFill>
                <a:latin typeface="+mn-lt"/>
                <a:ea typeface="MS PGothic" panose="020B0600070205080204" pitchFamily="34" charset="-128"/>
              </a:rPr>
              <a:t>Components of the HFC Cable System</a:t>
            </a:r>
          </a:p>
        </p:txBody>
      </p:sp>
      <p:sp>
        <p:nvSpPr>
          <p:cNvPr id="7" name="Pentagon 6"/>
          <p:cNvSpPr/>
          <p:nvPr/>
        </p:nvSpPr>
        <p:spPr>
          <a:xfrm>
            <a:off x="1562100" y="850107"/>
            <a:ext cx="1666875" cy="550069"/>
          </a:xfrm>
          <a:prstGeom prst="homePlate">
            <a:avLst>
              <a:gd name="adj" fmla="val 24545"/>
            </a:avLst>
          </a:prstGeom>
          <a:solidFill>
            <a:srgbClr val="009A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1200" b="1">
                <a:solidFill>
                  <a:srgbClr val="FFFFFF"/>
                </a:solidFill>
              </a:rPr>
              <a:t>Headend</a:t>
            </a:r>
          </a:p>
        </p:txBody>
      </p:sp>
      <p:sp>
        <p:nvSpPr>
          <p:cNvPr id="8" name="Pentagon 7"/>
          <p:cNvSpPr/>
          <p:nvPr/>
        </p:nvSpPr>
        <p:spPr>
          <a:xfrm>
            <a:off x="1562100" y="1475185"/>
            <a:ext cx="1666875" cy="550069"/>
          </a:xfrm>
          <a:prstGeom prst="homePlate">
            <a:avLst>
              <a:gd name="adj" fmla="val 24545"/>
            </a:avLst>
          </a:prstGeom>
          <a:solidFill>
            <a:srgbClr val="009A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1200" b="1">
                <a:solidFill>
                  <a:srgbClr val="FFFFFF"/>
                </a:solidFill>
              </a:rPr>
              <a:t>Node</a:t>
            </a:r>
          </a:p>
        </p:txBody>
      </p:sp>
      <p:sp>
        <p:nvSpPr>
          <p:cNvPr id="9" name="Pentagon 8"/>
          <p:cNvSpPr/>
          <p:nvPr/>
        </p:nvSpPr>
        <p:spPr>
          <a:xfrm>
            <a:off x="1562100" y="2099073"/>
            <a:ext cx="1666875" cy="550069"/>
          </a:xfrm>
          <a:prstGeom prst="homePlate">
            <a:avLst>
              <a:gd name="adj" fmla="val 24545"/>
            </a:avLst>
          </a:prstGeom>
          <a:solidFill>
            <a:srgbClr val="009A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1200" b="1">
                <a:solidFill>
                  <a:srgbClr val="FFFFFF"/>
                </a:solidFill>
              </a:rPr>
              <a:t>Amplifier</a:t>
            </a:r>
          </a:p>
        </p:txBody>
      </p:sp>
      <p:sp>
        <p:nvSpPr>
          <p:cNvPr id="10" name="Pentagon 9"/>
          <p:cNvSpPr/>
          <p:nvPr/>
        </p:nvSpPr>
        <p:spPr>
          <a:xfrm>
            <a:off x="1562100" y="2724150"/>
            <a:ext cx="1666875" cy="550069"/>
          </a:xfrm>
          <a:prstGeom prst="homePlate">
            <a:avLst>
              <a:gd name="adj" fmla="val 24545"/>
            </a:avLst>
          </a:prstGeom>
          <a:solidFill>
            <a:srgbClr val="009A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1200" b="1">
                <a:solidFill>
                  <a:srgbClr val="FFFFFF"/>
                </a:solidFill>
              </a:rPr>
              <a:t>Tap</a:t>
            </a:r>
          </a:p>
        </p:txBody>
      </p:sp>
      <p:sp>
        <p:nvSpPr>
          <p:cNvPr id="11" name="Pentagon 10"/>
          <p:cNvSpPr/>
          <p:nvPr/>
        </p:nvSpPr>
        <p:spPr>
          <a:xfrm>
            <a:off x="1562100" y="3348038"/>
            <a:ext cx="1666875" cy="550069"/>
          </a:xfrm>
          <a:prstGeom prst="homePlate">
            <a:avLst>
              <a:gd name="adj" fmla="val 24545"/>
            </a:avLst>
          </a:prstGeom>
          <a:solidFill>
            <a:srgbClr val="009A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1200" b="1">
                <a:solidFill>
                  <a:srgbClr val="FFFFFF"/>
                </a:solidFill>
              </a:rPr>
              <a:t>Drop cable</a:t>
            </a:r>
          </a:p>
        </p:txBody>
      </p:sp>
      <p:sp>
        <p:nvSpPr>
          <p:cNvPr id="12" name="Pentagon 11"/>
          <p:cNvSpPr/>
          <p:nvPr/>
        </p:nvSpPr>
        <p:spPr>
          <a:xfrm>
            <a:off x="1562100" y="3973116"/>
            <a:ext cx="1666875" cy="550069"/>
          </a:xfrm>
          <a:prstGeom prst="homePlate">
            <a:avLst>
              <a:gd name="adj" fmla="val 24545"/>
            </a:avLst>
          </a:prstGeom>
          <a:solidFill>
            <a:srgbClr val="009A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1200" b="1">
                <a:solidFill>
                  <a:srgbClr val="FFFFFF"/>
                </a:solidFill>
              </a:rPr>
              <a:t>Customer Premises</a:t>
            </a:r>
            <a:br>
              <a:rPr lang="en-US" altLang="en-US" sz="1200" b="1">
                <a:solidFill>
                  <a:srgbClr val="FFFFFF"/>
                </a:solidFill>
              </a:rPr>
            </a:br>
            <a:r>
              <a:rPr lang="en-US" altLang="en-US" sz="1200" b="1">
                <a:solidFill>
                  <a:srgbClr val="FFFFFF"/>
                </a:solidFill>
              </a:rPr>
              <a:t>Equipment (CPE)</a:t>
            </a:r>
          </a:p>
        </p:txBody>
      </p:sp>
    </p:spTree>
    <p:custDataLst>
      <p:tags r:id="rId1"/>
    </p:custDataLst>
    <p:extLst>
      <p:ext uri="{BB962C8B-B14F-4D97-AF65-F5344CB8AC3E}">
        <p14:creationId xmlns:p14="http://schemas.microsoft.com/office/powerpoint/2010/main" val="12543191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5" name="Group 2054"/>
          <p:cNvGrpSpPr/>
          <p:nvPr/>
        </p:nvGrpSpPr>
        <p:grpSpPr>
          <a:xfrm>
            <a:off x="4368433" y="900002"/>
            <a:ext cx="3479462" cy="2155314"/>
            <a:chOff x="6891378" y="1619103"/>
            <a:chExt cx="4639282" cy="2873752"/>
          </a:xfrm>
        </p:grpSpPr>
        <p:grpSp>
          <p:nvGrpSpPr>
            <p:cNvPr id="19" name="Group 18"/>
            <p:cNvGrpSpPr/>
            <p:nvPr/>
          </p:nvGrpSpPr>
          <p:grpSpPr>
            <a:xfrm>
              <a:off x="6891378" y="1619103"/>
              <a:ext cx="4639282" cy="1930373"/>
              <a:chOff x="5006461" y="4076700"/>
              <a:chExt cx="2212848" cy="920750"/>
            </a:xfrm>
          </p:grpSpPr>
          <p:cxnSp>
            <p:nvCxnSpPr>
              <p:cNvPr id="21" name="Straight Connector 20"/>
              <p:cNvCxnSpPr/>
              <p:nvPr/>
            </p:nvCxnSpPr>
            <p:spPr>
              <a:xfrm flipH="1">
                <a:off x="5006461" y="4076700"/>
                <a:ext cx="1106424" cy="920750"/>
              </a:xfrm>
              <a:prstGeom prst="line">
                <a:avLst/>
              </a:prstGeom>
              <a:ln w="1524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12885" y="4076700"/>
                <a:ext cx="1106424" cy="920750"/>
              </a:xfrm>
              <a:prstGeom prst="line">
                <a:avLst/>
              </a:prstGeom>
              <a:ln w="1524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19"/>
            <p:cNvSpPr/>
            <p:nvPr/>
          </p:nvSpPr>
          <p:spPr>
            <a:xfrm>
              <a:off x="7400464" y="3254753"/>
              <a:ext cx="3621111" cy="1238102"/>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sp>
        <p:nvSpPr>
          <p:cNvPr id="9" name="Rectangle 9"/>
          <p:cNvSpPr txBox="1">
            <a:spLocks noChangeArrowheads="1"/>
          </p:cNvSpPr>
          <p:nvPr/>
        </p:nvSpPr>
        <p:spPr bwMode="auto">
          <a:xfrm>
            <a:off x="335378" y="153701"/>
            <a:ext cx="650452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34290" rIns="0" bIns="3429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4800" kern="1200" baseline="0">
                <a:solidFill>
                  <a:schemeClr val="tx2"/>
                </a:solidFill>
                <a:latin typeface="Times New Roman" panose="02020603050405020304" pitchFamily="18" charset="0"/>
                <a:ea typeface="ＭＳ Ｐゴシック" charset="0"/>
                <a:cs typeface="Times New Roman" panose="02020603050405020304" pitchFamily="18" charset="0"/>
              </a:defRPr>
            </a:lvl1pPr>
            <a:lvl2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2pPr>
            <a:lvl3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3pPr>
            <a:lvl4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4pPr>
            <a:lvl5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5pPr>
            <a:lvl6pPr marL="609585"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6pPr>
            <a:lvl7pPr marL="1219170"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7pPr>
            <a:lvl8pPr marL="1828754"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8pPr>
            <a:lvl9pPr marL="2438339"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9p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sz="3200" dirty="0" smtClean="0">
                <a:solidFill>
                  <a:srgbClr val="FFFFFF"/>
                </a:solidFill>
                <a:latin typeface="Calibri" panose="020F0502020204030204" pitchFamily="34" charset="0"/>
                <a:ea typeface="Tahoma" panose="020B0604030504040204" pitchFamily="34" charset="0"/>
                <a:cs typeface="Tahoma" panose="020B0604030504040204" pitchFamily="34" charset="0"/>
              </a:rPr>
              <a:t>Micro </a:t>
            </a:r>
            <a:r>
              <a:rPr lang="en-US" altLang="en-US" sz="3200" dirty="0">
                <a:solidFill>
                  <a:srgbClr val="FFFFFF"/>
                </a:solidFill>
                <a:latin typeface="Calibri" panose="020F0502020204030204" pitchFamily="34" charset="0"/>
                <a:ea typeface="Tahoma" panose="020B0604030504040204" pitchFamily="34" charset="0"/>
                <a:cs typeface="Tahoma" panose="020B0604030504040204" pitchFamily="34" charset="0"/>
              </a:rPr>
              <a:t>Nodes: </a:t>
            </a:r>
            <a:r>
              <a:rPr lang="en-US" altLang="en-US" sz="3200" dirty="0" smtClean="0">
                <a:solidFill>
                  <a:srgbClr val="FFFFFF"/>
                </a:solidFill>
                <a:latin typeface="Calibri" panose="020F0502020204030204" pitchFamily="34" charset="0"/>
                <a:ea typeface="Tahoma" panose="020B0604030504040204" pitchFamily="34" charset="0"/>
                <a:cs typeface="Tahoma" panose="020B0604030504040204" pitchFamily="34" charset="0"/>
              </a:rPr>
              <a:t> with a PON bypass filter</a:t>
            </a:r>
            <a:endParaRPr lang="en-US" altLang="en-US" sz="3200" dirty="0">
              <a:solidFill>
                <a:srgbClr val="FFFFFF"/>
              </a:solidFill>
              <a:latin typeface="Calibri" panose="020F0502020204030204" pitchFamily="34" charset="0"/>
              <a:ea typeface="Tahoma" panose="020B0604030504040204" pitchFamily="34" charset="0"/>
              <a:cs typeface="Tahoma" panose="020B0604030504040204" pitchFamily="34" charset="0"/>
            </a:endParaRPr>
          </a:p>
        </p:txBody>
      </p:sp>
      <p:pic>
        <p:nvPicPr>
          <p:cNvPr id="2" name="Picture 1"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97829" y="1214328"/>
            <a:ext cx="1643292" cy="1571845"/>
          </a:xfrm>
          <a:prstGeom prst="rect">
            <a:avLst/>
          </a:prstGeom>
        </p:spPr>
      </p:pic>
      <p:sp>
        <p:nvSpPr>
          <p:cNvPr id="4" name="Arc 3"/>
          <p:cNvSpPr/>
          <p:nvPr/>
        </p:nvSpPr>
        <p:spPr>
          <a:xfrm rot="5400000">
            <a:off x="1704975" y="2271566"/>
            <a:ext cx="1152525" cy="1152525"/>
          </a:xfrm>
          <a:prstGeom prst="arc">
            <a:avLst/>
          </a:prstGeom>
          <a:ln w="76200" cap="rnd"/>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sp>
        <p:nvSpPr>
          <p:cNvPr id="10" name="Arc 9"/>
          <p:cNvSpPr/>
          <p:nvPr/>
        </p:nvSpPr>
        <p:spPr>
          <a:xfrm rot="10800000">
            <a:off x="3805237" y="2053683"/>
            <a:ext cx="1588294" cy="1588294"/>
          </a:xfrm>
          <a:prstGeom prst="arc">
            <a:avLst>
              <a:gd name="adj1" fmla="val 10948656"/>
              <a:gd name="adj2" fmla="val 0"/>
            </a:avLst>
          </a:prstGeom>
          <a:ln w="76200" cap="rnd">
            <a:solidFill>
              <a:schemeClr val="accent6"/>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262626"/>
              </a:solidFill>
            </a:endParaRPr>
          </a:p>
        </p:txBody>
      </p:sp>
      <p:cxnSp>
        <p:nvCxnSpPr>
          <p:cNvPr id="7" name="Straight Connector 6"/>
          <p:cNvCxnSpPr/>
          <p:nvPr/>
        </p:nvCxnSpPr>
        <p:spPr>
          <a:xfrm>
            <a:off x="809625" y="3424091"/>
            <a:ext cx="1471613" cy="0"/>
          </a:xfrm>
          <a:prstGeom prst="line">
            <a:avLst/>
          </a:prstGeom>
          <a:ln w="76200" cap="rn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9593" y="2255737"/>
            <a:ext cx="1694970" cy="896165"/>
          </a:xfrm>
          <a:prstGeom prst="rect">
            <a:avLst/>
          </a:prstGeom>
          <a:solidFill>
            <a:schemeClr val="bg1"/>
          </a:solidFill>
        </p:spPr>
        <p:txBody>
          <a:bodyPr vert="horz" wrap="none" lIns="0" tIns="34290" rIns="68580" bIns="34290" rtlCol="0">
            <a:normAutofit lnSpcReduction="10000"/>
          </a:bodyPr>
          <a:lstStyle/>
          <a:p>
            <a:pPr defTabSz="685800">
              <a:tabLst>
                <a:tab pos="857250" algn="ctr"/>
              </a:tabLst>
            </a:pPr>
            <a:r>
              <a:rPr lang="en-US" sz="1500" b="1" dirty="0">
                <a:solidFill>
                  <a:srgbClr val="767171"/>
                </a:solidFill>
                <a:latin typeface="Calibri" panose="020F0502020204030204" pitchFamily="34" charset="0"/>
              </a:rPr>
              <a:t>	Downstream </a:t>
            </a:r>
            <a:r>
              <a:rPr lang="el-GR" sz="1500" b="1" dirty="0">
                <a:solidFill>
                  <a:srgbClr val="767171"/>
                </a:solidFill>
                <a:latin typeface="Calibri" panose="020F0502020204030204" pitchFamily="34" charset="0"/>
              </a:rPr>
              <a:t>λ</a:t>
            </a:r>
            <a:endParaRPr lang="en-US" sz="1500" b="1" dirty="0">
              <a:solidFill>
                <a:srgbClr val="767171"/>
              </a:solidFill>
              <a:latin typeface="Calibri" panose="020F0502020204030204" pitchFamily="34" charset="0"/>
            </a:endParaRPr>
          </a:p>
          <a:p>
            <a:pPr defTabSz="685800">
              <a:tabLst>
                <a:tab pos="819150" algn="r"/>
                <a:tab pos="904875" algn="l"/>
              </a:tabLst>
            </a:pPr>
            <a:r>
              <a:rPr lang="en-US" sz="1400" b="1" dirty="0">
                <a:solidFill>
                  <a:srgbClr val="144997"/>
                </a:solidFill>
                <a:latin typeface="Calibri" panose="020F0502020204030204" pitchFamily="34" charset="0"/>
              </a:rPr>
              <a:t>	RFoG:	1550 nm</a:t>
            </a:r>
          </a:p>
          <a:p>
            <a:pPr defTabSz="685800">
              <a:tabLst>
                <a:tab pos="819150" algn="r"/>
                <a:tab pos="904875" algn="l"/>
              </a:tabLst>
            </a:pPr>
            <a:r>
              <a:rPr lang="en-US" sz="1400" b="1" dirty="0">
                <a:solidFill>
                  <a:srgbClr val="94268B"/>
                </a:solidFill>
                <a:latin typeface="Calibri" panose="020F0502020204030204" pitchFamily="34" charset="0"/>
              </a:rPr>
              <a:t>	1G EPON:	1490 nm</a:t>
            </a:r>
          </a:p>
          <a:p>
            <a:pPr defTabSz="685800">
              <a:tabLst>
                <a:tab pos="819150" algn="r"/>
                <a:tab pos="904875" algn="l"/>
              </a:tabLst>
            </a:pPr>
            <a:r>
              <a:rPr lang="en-US" sz="1400" b="1" dirty="0">
                <a:solidFill>
                  <a:srgbClr val="E2136C"/>
                </a:solidFill>
                <a:latin typeface="Calibri" panose="020F0502020204030204" pitchFamily="34" charset="0"/>
              </a:rPr>
              <a:t>	10G EPON:	1577nm</a:t>
            </a:r>
          </a:p>
        </p:txBody>
      </p:sp>
      <p:sp>
        <p:nvSpPr>
          <p:cNvPr id="40" name="TextBox 39"/>
          <p:cNvSpPr txBox="1"/>
          <p:nvPr/>
        </p:nvSpPr>
        <p:spPr>
          <a:xfrm>
            <a:off x="837845" y="3615834"/>
            <a:ext cx="1915717" cy="896165"/>
          </a:xfrm>
          <a:prstGeom prst="rect">
            <a:avLst/>
          </a:prstGeom>
          <a:solidFill>
            <a:schemeClr val="bg1"/>
          </a:solidFill>
        </p:spPr>
        <p:txBody>
          <a:bodyPr vert="horz" wrap="none" lIns="0" tIns="34290" rIns="68580" bIns="34290" rtlCol="0">
            <a:normAutofit lnSpcReduction="10000"/>
          </a:bodyPr>
          <a:lstStyle/>
          <a:p>
            <a:pPr defTabSz="685800">
              <a:tabLst>
                <a:tab pos="857250" algn="ctr"/>
              </a:tabLst>
            </a:pPr>
            <a:r>
              <a:rPr lang="en-US" sz="1500" b="1" dirty="0">
                <a:solidFill>
                  <a:srgbClr val="767171"/>
                </a:solidFill>
                <a:latin typeface="Calibri" panose="020F0502020204030204" pitchFamily="34" charset="0"/>
              </a:rPr>
              <a:t>	Upstream </a:t>
            </a:r>
            <a:r>
              <a:rPr lang="el-GR" sz="1500" b="1" dirty="0">
                <a:solidFill>
                  <a:srgbClr val="767171"/>
                </a:solidFill>
                <a:latin typeface="Calibri" panose="020F0502020204030204" pitchFamily="34" charset="0"/>
              </a:rPr>
              <a:t>λ</a:t>
            </a:r>
            <a:endParaRPr lang="en-US" sz="1500" b="1" dirty="0">
              <a:solidFill>
                <a:srgbClr val="767171"/>
              </a:solidFill>
              <a:latin typeface="Calibri" panose="020F0502020204030204" pitchFamily="34" charset="0"/>
            </a:endParaRPr>
          </a:p>
          <a:p>
            <a:pPr defTabSz="685800">
              <a:tabLst>
                <a:tab pos="819150" algn="r"/>
                <a:tab pos="904875" algn="l"/>
              </a:tabLst>
            </a:pPr>
            <a:r>
              <a:rPr lang="en-US" sz="1400" b="1" dirty="0">
                <a:solidFill>
                  <a:srgbClr val="144997"/>
                </a:solidFill>
                <a:latin typeface="Calibri" panose="020F0502020204030204" pitchFamily="34" charset="0"/>
              </a:rPr>
              <a:t>	RFoG:	1610 nm</a:t>
            </a:r>
          </a:p>
          <a:p>
            <a:pPr defTabSz="685800">
              <a:tabLst>
                <a:tab pos="819150" algn="r"/>
                <a:tab pos="904875" algn="l"/>
              </a:tabLst>
            </a:pPr>
            <a:r>
              <a:rPr lang="en-US" sz="1400" b="1" dirty="0">
                <a:solidFill>
                  <a:srgbClr val="94268B"/>
                </a:solidFill>
                <a:latin typeface="Calibri" panose="020F0502020204030204" pitchFamily="34" charset="0"/>
              </a:rPr>
              <a:t>	1G EPON:	1310 nm</a:t>
            </a:r>
          </a:p>
          <a:p>
            <a:pPr defTabSz="685800">
              <a:tabLst>
                <a:tab pos="819150" algn="r"/>
                <a:tab pos="904875" algn="l"/>
              </a:tabLst>
            </a:pPr>
            <a:r>
              <a:rPr lang="en-US" sz="1400" b="1" dirty="0">
                <a:solidFill>
                  <a:srgbClr val="E2136C"/>
                </a:solidFill>
                <a:latin typeface="Calibri" panose="020F0502020204030204" pitchFamily="34" charset="0"/>
              </a:rPr>
              <a:t>	10G EPON:	1270nm</a:t>
            </a:r>
          </a:p>
        </p:txBody>
      </p:sp>
      <p:sp>
        <p:nvSpPr>
          <p:cNvPr id="2054" name="Arc 2053"/>
          <p:cNvSpPr/>
          <p:nvPr/>
        </p:nvSpPr>
        <p:spPr>
          <a:xfrm rot="10800000">
            <a:off x="3076574" y="1420143"/>
            <a:ext cx="2961824" cy="2855374"/>
          </a:xfrm>
          <a:prstGeom prst="arc">
            <a:avLst>
              <a:gd name="adj1" fmla="val 10800001"/>
              <a:gd name="adj2" fmla="val 0"/>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defTabSz="685800"/>
            <a:endParaRPr lang="en-US" sz="1400">
              <a:solidFill>
                <a:srgbClr val="E2136C"/>
              </a:solidFill>
            </a:endParaRPr>
          </a:p>
        </p:txBody>
      </p:sp>
      <p:sp>
        <p:nvSpPr>
          <p:cNvPr id="38" name="Rectangle 37"/>
          <p:cNvSpPr/>
          <p:nvPr/>
        </p:nvSpPr>
        <p:spPr>
          <a:xfrm>
            <a:off x="5118472" y="2535412"/>
            <a:ext cx="550118" cy="312417"/>
          </a:xfrm>
          <a:prstGeom prst="rect">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144997"/>
                </a:solidFill>
                <a:latin typeface="Calibri" panose="020F0502020204030204" pitchFamily="34" charset="0"/>
              </a:rPr>
              <a:t>STB</a:t>
            </a:r>
          </a:p>
        </p:txBody>
      </p:sp>
      <p:sp>
        <p:nvSpPr>
          <p:cNvPr id="39" name="Rectangle 38"/>
          <p:cNvSpPr/>
          <p:nvPr/>
        </p:nvSpPr>
        <p:spPr>
          <a:xfrm>
            <a:off x="5762626" y="2438400"/>
            <a:ext cx="551544" cy="40942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400" b="1" dirty="0">
                <a:solidFill>
                  <a:srgbClr val="E2136C"/>
                </a:solidFill>
                <a:latin typeface="Calibri" panose="020F0502020204030204" pitchFamily="34" charset="0"/>
              </a:rPr>
              <a:t>10G</a:t>
            </a:r>
          </a:p>
          <a:p>
            <a:pPr algn="ctr" defTabSz="685800"/>
            <a:r>
              <a:rPr lang="en-US" sz="1400" b="1" dirty="0">
                <a:solidFill>
                  <a:srgbClr val="E2136C"/>
                </a:solidFill>
                <a:latin typeface="Calibri" panose="020F0502020204030204" pitchFamily="34" charset="0"/>
              </a:rPr>
              <a:t>EPON</a:t>
            </a:r>
          </a:p>
        </p:txBody>
      </p:sp>
      <p:grpSp>
        <p:nvGrpSpPr>
          <p:cNvPr id="2058" name="Group 2057"/>
          <p:cNvGrpSpPr/>
          <p:nvPr/>
        </p:nvGrpSpPr>
        <p:grpSpPr>
          <a:xfrm rot="2700000">
            <a:off x="2087045" y="3766153"/>
            <a:ext cx="714827" cy="868913"/>
            <a:chOff x="8051197" y="4933648"/>
            <a:chExt cx="953103" cy="1158550"/>
          </a:xfrm>
        </p:grpSpPr>
        <p:cxnSp>
          <p:nvCxnSpPr>
            <p:cNvPr id="2057" name="Straight Connector 2056"/>
            <p:cNvCxnSpPr/>
            <p:nvPr/>
          </p:nvCxnSpPr>
          <p:spPr>
            <a:xfrm rot="2700000">
              <a:off x="8051197" y="5410200"/>
              <a:ext cx="953103" cy="0"/>
            </a:xfrm>
            <a:prstGeom prst="line">
              <a:avLst/>
            </a:prstGeom>
            <a:ln w="4762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2700000">
              <a:off x="8051197" y="6092198"/>
              <a:ext cx="953103" cy="0"/>
            </a:xfrm>
            <a:prstGeom prst="line">
              <a:avLst/>
            </a:prstGeom>
            <a:ln w="47625" cap="rnd">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rot="8100000">
            <a:off x="413665" y="2647584"/>
            <a:ext cx="714827" cy="868913"/>
            <a:chOff x="8051197" y="4933648"/>
            <a:chExt cx="953103" cy="1158550"/>
          </a:xfrm>
        </p:grpSpPr>
        <p:cxnSp>
          <p:nvCxnSpPr>
            <p:cNvPr id="54" name="Straight Connector 53"/>
            <p:cNvCxnSpPr/>
            <p:nvPr/>
          </p:nvCxnSpPr>
          <p:spPr>
            <a:xfrm rot="2700000">
              <a:off x="8051197" y="5410200"/>
              <a:ext cx="953103" cy="0"/>
            </a:xfrm>
            <a:prstGeom prst="line">
              <a:avLst/>
            </a:prstGeom>
            <a:ln w="4762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8900000">
              <a:off x="8051197" y="6092198"/>
              <a:ext cx="953103" cy="0"/>
            </a:xfrm>
            <a:prstGeom prst="line">
              <a:avLst/>
            </a:prstGeom>
            <a:ln w="47625" cap="rnd">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065" name="Group 2064"/>
          <p:cNvGrpSpPr/>
          <p:nvPr/>
        </p:nvGrpSpPr>
        <p:grpSpPr>
          <a:xfrm>
            <a:off x="5118471" y="2110833"/>
            <a:ext cx="550118" cy="376454"/>
            <a:chOff x="6824627" y="2814443"/>
            <a:chExt cx="733491" cy="501939"/>
          </a:xfrm>
        </p:grpSpPr>
        <p:cxnSp>
          <p:nvCxnSpPr>
            <p:cNvPr id="2062" name="Straight Connector 2061"/>
            <p:cNvCxnSpPr/>
            <p:nvPr/>
          </p:nvCxnSpPr>
          <p:spPr>
            <a:xfrm>
              <a:off x="6962772" y="3316382"/>
              <a:ext cx="457201" cy="0"/>
            </a:xfrm>
            <a:prstGeom prst="line">
              <a:avLst/>
            </a:prstGeom>
            <a:ln w="381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824627" y="2814443"/>
              <a:ext cx="733491" cy="416556"/>
            </a:xfrm>
            <a:prstGeom prst="rect">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dirty="0">
                  <a:solidFill>
                    <a:prstClr val="white">
                      <a:lumMod val="50000"/>
                    </a:prstClr>
                  </a:solidFill>
                  <a:latin typeface="Calibri" panose="020F0502020204030204" pitchFamily="34" charset="0"/>
                </a:rPr>
                <a:t>TV</a:t>
              </a:r>
            </a:p>
          </p:txBody>
        </p:sp>
      </p:grpSp>
      <p:grpSp>
        <p:nvGrpSpPr>
          <p:cNvPr id="2068" name="Group 2067"/>
          <p:cNvGrpSpPr/>
          <p:nvPr/>
        </p:nvGrpSpPr>
        <p:grpSpPr>
          <a:xfrm>
            <a:off x="5863609" y="2110832"/>
            <a:ext cx="489110" cy="287118"/>
            <a:chOff x="9547859" y="4589145"/>
            <a:chExt cx="652146" cy="382824"/>
          </a:xfrm>
        </p:grpSpPr>
        <p:sp>
          <p:nvSpPr>
            <p:cNvPr id="2066" name="Round Same Side Corner Rectangle 2065"/>
            <p:cNvSpPr/>
            <p:nvPr/>
          </p:nvSpPr>
          <p:spPr>
            <a:xfrm rot="10800000">
              <a:off x="9547859" y="4923054"/>
              <a:ext cx="457201" cy="48915"/>
            </a:xfrm>
            <a:prstGeom prst="round2Same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900" dirty="0">
                <a:solidFill>
                  <a:prstClr val="white"/>
                </a:solidFill>
              </a:endParaRPr>
            </a:p>
          </p:txBody>
        </p:sp>
        <p:cxnSp>
          <p:nvCxnSpPr>
            <p:cNvPr id="65" name="Straight Connector 64"/>
            <p:cNvCxnSpPr/>
            <p:nvPr/>
          </p:nvCxnSpPr>
          <p:spPr>
            <a:xfrm flipH="1">
              <a:off x="10039985" y="4589145"/>
              <a:ext cx="160020" cy="344928"/>
            </a:xfrm>
            <a:prstGeom prst="line">
              <a:avLst/>
            </a:prstGeom>
            <a:ln w="381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0" name="Rectangle 9"/>
          <p:cNvSpPr txBox="1">
            <a:spLocks noChangeArrowheads="1"/>
          </p:cNvSpPr>
          <p:nvPr/>
        </p:nvSpPr>
        <p:spPr bwMode="auto">
          <a:xfrm>
            <a:off x="1610305" y="778040"/>
            <a:ext cx="3611774"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34290" rIns="0" bIns="3429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4800" kern="1200" baseline="0">
                <a:solidFill>
                  <a:schemeClr val="tx2"/>
                </a:solidFill>
                <a:latin typeface="Times New Roman" panose="02020603050405020304" pitchFamily="18" charset="0"/>
                <a:ea typeface="ＭＳ Ｐゴシック" charset="0"/>
                <a:cs typeface="Times New Roman" panose="02020603050405020304" pitchFamily="18" charset="0"/>
              </a:defRPr>
            </a:lvl1pPr>
            <a:lvl2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2pPr>
            <a:lvl3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3pPr>
            <a:lvl4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4pPr>
            <a:lvl5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5pPr>
            <a:lvl6pPr marL="609585"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6pPr>
            <a:lvl7pPr marL="1219170"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7pPr>
            <a:lvl8pPr marL="1828754"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8pPr>
            <a:lvl9pPr marL="2438339"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9pPr>
          </a:lstStyle>
          <a:p>
            <a:pPr algn="ct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sz="2400" b="1" dirty="0">
                <a:solidFill>
                  <a:srgbClr val="E2136C"/>
                </a:solidFill>
                <a:latin typeface="Calibri" panose="020F0502020204030204" pitchFamily="34" charset="0"/>
                <a:ea typeface="Tahoma" panose="020B0604030504040204" pitchFamily="34" charset="0"/>
                <a:cs typeface="Tahoma" panose="020B0604030504040204" pitchFamily="34" charset="0"/>
              </a:rPr>
              <a:t>PON Pass-Through</a:t>
            </a:r>
          </a:p>
        </p:txBody>
      </p:sp>
    </p:spTree>
    <p:extLst>
      <p:ext uri="{BB962C8B-B14F-4D97-AF65-F5344CB8AC3E}">
        <p14:creationId xmlns:p14="http://schemas.microsoft.com/office/powerpoint/2010/main" val="251435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txBox="1">
            <a:spLocks noChangeArrowheads="1"/>
          </p:cNvSpPr>
          <p:nvPr/>
        </p:nvSpPr>
        <p:spPr bwMode="auto">
          <a:xfrm>
            <a:off x="335378" y="141370"/>
            <a:ext cx="650452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34290" rIns="0" bIns="3429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4800" kern="1200" baseline="0">
                <a:solidFill>
                  <a:schemeClr val="tx2"/>
                </a:solidFill>
                <a:latin typeface="Times New Roman" panose="02020603050405020304" pitchFamily="18" charset="0"/>
                <a:ea typeface="ＭＳ Ｐゴシック" charset="0"/>
                <a:cs typeface="Times New Roman" panose="02020603050405020304" pitchFamily="18" charset="0"/>
              </a:defRPr>
            </a:lvl1pPr>
            <a:lvl2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2pPr>
            <a:lvl3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3pPr>
            <a:lvl4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4pPr>
            <a:lvl5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5pPr>
            <a:lvl6pPr marL="609585"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6pPr>
            <a:lvl7pPr marL="1219170"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7pPr>
            <a:lvl8pPr marL="1828754"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8pPr>
            <a:lvl9pPr marL="2438339"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9p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sz="3200" dirty="0" smtClean="0">
                <a:solidFill>
                  <a:srgbClr val="FFFFFF"/>
                </a:solidFill>
                <a:latin typeface="Calibri" panose="020F0502020204030204" pitchFamily="34" charset="0"/>
                <a:ea typeface="Tahoma" panose="020B0604030504040204" pitchFamily="34" charset="0"/>
                <a:cs typeface="Tahoma" panose="020B0604030504040204" pitchFamily="34" charset="0"/>
              </a:rPr>
              <a:t>OBI Mitigation Micro Nodes  </a:t>
            </a:r>
            <a:r>
              <a:rPr lang="en-US" altLang="en-US" sz="3200" dirty="0">
                <a:solidFill>
                  <a:srgbClr val="FFFFFF"/>
                </a:solidFill>
                <a:latin typeface="Calibri" panose="020F0502020204030204" pitchFamily="34" charset="0"/>
                <a:ea typeface="Tahoma" panose="020B0604030504040204" pitchFamily="34" charset="0"/>
                <a:cs typeface="Tahoma" panose="020B0604030504040204" pitchFamily="34" charset="0"/>
              </a:rPr>
              <a:t>MND-1602-O</a:t>
            </a:r>
          </a:p>
        </p:txBody>
      </p:sp>
      <p:grpSp>
        <p:nvGrpSpPr>
          <p:cNvPr id="8" name="Group 7"/>
          <p:cNvGrpSpPr/>
          <p:nvPr/>
        </p:nvGrpSpPr>
        <p:grpSpPr>
          <a:xfrm>
            <a:off x="2766113" y="778039"/>
            <a:ext cx="3611774" cy="1821855"/>
            <a:chOff x="2147074" y="1037386"/>
            <a:chExt cx="4815698" cy="2429140"/>
          </a:xfrm>
        </p:grpSpPr>
        <p:sp>
          <p:nvSpPr>
            <p:cNvPr id="70" name="Rectangle 9"/>
            <p:cNvSpPr txBox="1">
              <a:spLocks noChangeArrowheads="1"/>
            </p:cNvSpPr>
            <p:nvPr/>
          </p:nvSpPr>
          <p:spPr bwMode="auto">
            <a:xfrm>
              <a:off x="2147074" y="1037386"/>
              <a:ext cx="481569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45720" rIns="0" bIns="4572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4800" kern="1200" baseline="0">
                  <a:solidFill>
                    <a:schemeClr val="tx2"/>
                  </a:solidFill>
                  <a:latin typeface="Times New Roman" panose="02020603050405020304" pitchFamily="18" charset="0"/>
                  <a:ea typeface="ＭＳ Ｐゴシック" charset="0"/>
                  <a:cs typeface="Times New Roman" panose="02020603050405020304" pitchFamily="18" charset="0"/>
                </a:defRPr>
              </a:lvl1pPr>
              <a:lvl2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2pPr>
              <a:lvl3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3pPr>
              <a:lvl4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4pPr>
              <a:lvl5pPr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5pPr>
              <a:lvl6pPr marL="609585"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6pPr>
              <a:lvl7pPr marL="1219170"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7pPr>
              <a:lvl8pPr marL="1828754"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8pPr>
              <a:lvl9pPr marL="2438339" algn="l" defTabSz="914377" rtl="0" eaLnBrk="1" fontAlgn="base" hangingPunct="1">
                <a:lnSpc>
                  <a:spcPct val="90000"/>
                </a:lnSpc>
                <a:spcBef>
                  <a:spcPct val="0"/>
                </a:spcBef>
                <a:spcAft>
                  <a:spcPct val="0"/>
                </a:spcAft>
                <a:defRPr sz="4800">
                  <a:solidFill>
                    <a:srgbClr val="97898D"/>
                  </a:solidFill>
                  <a:latin typeface="Times New Roman" charset="0"/>
                  <a:ea typeface="ＭＳ Ｐゴシック" charset="0"/>
                </a:defRPr>
              </a:lvl9pPr>
            </a:lstStyle>
            <a:p>
              <a:pPr algn="ct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sz="2400" b="1" dirty="0">
                  <a:solidFill>
                    <a:srgbClr val="E2136C"/>
                  </a:solidFill>
                  <a:latin typeface="Calibri" panose="020F0502020204030204" pitchFamily="34" charset="0"/>
                  <a:ea typeface="Tahoma" panose="020B0604030504040204" pitchFamily="34" charset="0"/>
                  <a:cs typeface="Tahoma" panose="020B0604030504040204" pitchFamily="34" charset="0"/>
                </a:rPr>
                <a:t>OBI Mitigating</a:t>
              </a:r>
            </a:p>
          </p:txBody>
        </p:sp>
        <p:pic>
          <p:nvPicPr>
            <p:cNvPr id="3" name="Picture 2" descr="Screen Clipp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89468" y="1570786"/>
              <a:ext cx="2934110" cy="1895740"/>
            </a:xfrm>
            <a:prstGeom prst="rect">
              <a:avLst/>
            </a:prstGeom>
          </p:spPr>
        </p:pic>
      </p:grpSp>
      <p:sp>
        <p:nvSpPr>
          <p:cNvPr id="33" name="Rectangle 32"/>
          <p:cNvSpPr/>
          <p:nvPr/>
        </p:nvSpPr>
        <p:spPr>
          <a:xfrm>
            <a:off x="495300" y="2848988"/>
            <a:ext cx="8153400" cy="1454244"/>
          </a:xfrm>
          <a:prstGeom prst="rect">
            <a:avLst/>
          </a:prstGeom>
        </p:spPr>
        <p:txBody>
          <a:bodyPr wrap="square" lIns="68580" tIns="34290" rIns="68580" bIns="34290">
            <a:spAutoFit/>
          </a:bodyPr>
          <a:lstStyle/>
          <a:p>
            <a:pPr defTabSz="685800"/>
            <a:r>
              <a:rPr lang="en-US" dirty="0">
                <a:solidFill>
                  <a:srgbClr val="262626"/>
                </a:solidFill>
                <a:latin typeface="Calibri" panose="020F0502020204030204" pitchFamily="34" charset="0"/>
              </a:rPr>
              <a:t>Mitigates OBI by:</a:t>
            </a:r>
          </a:p>
          <a:p>
            <a:pPr marL="342900" indent="-342900" defTabSz="685800">
              <a:buFont typeface="+mj-lt"/>
              <a:buAutoNum type="arabicPeriod"/>
            </a:pPr>
            <a:r>
              <a:rPr lang="en-US" dirty="0">
                <a:solidFill>
                  <a:srgbClr val="262626"/>
                </a:solidFill>
                <a:latin typeface="Calibri" panose="020F0502020204030204" pitchFamily="34" charset="0"/>
              </a:rPr>
              <a:t>Using narrow spectrum laser to reduce interference probability; narrower than standard R-ONU</a:t>
            </a:r>
          </a:p>
          <a:p>
            <a:pPr marL="342900" indent="-342900" defTabSz="685800">
              <a:buFont typeface="+mj-lt"/>
              <a:buAutoNum type="arabicPeriod"/>
            </a:pPr>
            <a:r>
              <a:rPr lang="en-US" dirty="0">
                <a:solidFill>
                  <a:srgbClr val="262626"/>
                </a:solidFill>
                <a:latin typeface="Calibri" panose="020F0502020204030204" pitchFamily="34" charset="0"/>
              </a:rPr>
              <a:t>Randomizing wavelength via autonomous dynamic wavelength assignment (Lambda Motion™ Wavelength Randomization)</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360471">
            <a:off x="5851244" y="1511737"/>
            <a:ext cx="2543175" cy="1042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9571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1221303" y="1684340"/>
            <a:ext cx="6707187" cy="2099384"/>
          </a:xfrm>
        </p:spPr>
        <p:txBody>
          <a:bodyPr anchor="ctr"/>
          <a:lstStyle/>
          <a:p>
            <a:r>
              <a:rPr lang="en-US" sz="3200" i="0" dirty="0" smtClean="0"/>
              <a:t>Ethernet</a:t>
            </a:r>
          </a:p>
          <a:p>
            <a:r>
              <a:rPr lang="en-US" sz="3200" i="0" dirty="0" smtClean="0"/>
              <a:t>Passive optical networking</a:t>
            </a:r>
            <a:endParaRPr lang="en-US" sz="3200" i="0" dirty="0"/>
          </a:p>
        </p:txBody>
      </p:sp>
    </p:spTree>
    <p:extLst>
      <p:ext uri="{BB962C8B-B14F-4D97-AF65-F5344CB8AC3E}">
        <p14:creationId xmlns:p14="http://schemas.microsoft.com/office/powerpoint/2010/main" val="2365588306"/>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b="1" dirty="0" smtClean="0"/>
              <a:t>What is </a:t>
            </a:r>
            <a:r>
              <a:rPr lang="en-US" b="1" dirty="0"/>
              <a:t>E</a:t>
            </a:r>
            <a:r>
              <a:rPr lang="en-US" b="1" dirty="0" smtClean="0"/>
              <a:t>PON?</a:t>
            </a:r>
          </a:p>
        </p:txBody>
      </p:sp>
      <p:graphicFrame>
        <p:nvGraphicFramePr>
          <p:cNvPr id="10" name="Diagram 9"/>
          <p:cNvGraphicFramePr/>
          <p:nvPr>
            <p:custDataLst>
              <p:tags r:id="rId1"/>
            </p:custDataLst>
            <p:extLst>
              <p:ext uri="{D42A27DB-BD31-4B8C-83A1-F6EECF244321}">
                <p14:modId xmlns:p14="http://schemas.microsoft.com/office/powerpoint/2010/main" val="3566946444"/>
              </p:ext>
            </p:extLst>
          </p:nvPr>
        </p:nvGraphicFramePr>
        <p:xfrm>
          <a:off x="564259" y="885500"/>
          <a:ext cx="7511682" cy="3923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026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10">
                                            <p:graphicEl>
                                              <a:dgm id="{9D4A5475-F4D4-483B-99E5-B8CF12EEF0A5}"/>
                                            </p:graphicEl>
                                          </p:spTgt>
                                        </p:tgtEl>
                                        <p:attrNameLst>
                                          <p:attrName>style.visibility</p:attrName>
                                        </p:attrNameLst>
                                      </p:cBhvr>
                                      <p:to>
                                        <p:strVal val="visible"/>
                                      </p:to>
                                    </p:set>
                                    <p:animEffect transition="in" filter="fade">
                                      <p:cBhvr>
                                        <p:cTn id="7" dur="1000"/>
                                        <p:tgtEl>
                                          <p:spTgt spid="10">
                                            <p:graphicEl>
                                              <a:dgm id="{9D4A5475-F4D4-483B-99E5-B8CF12EEF0A5}"/>
                                            </p:graphicEl>
                                          </p:spTgt>
                                        </p:tgtEl>
                                      </p:cBhvr>
                                    </p:animEffect>
                                    <p:anim calcmode="lin" valueType="num">
                                      <p:cBhvr>
                                        <p:cTn id="8" dur="1000" fill="hold"/>
                                        <p:tgtEl>
                                          <p:spTgt spid="10">
                                            <p:graphicEl>
                                              <a:dgm id="{9D4A5475-F4D4-483B-99E5-B8CF12EEF0A5}"/>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9D4A5475-F4D4-483B-99E5-B8CF12EEF0A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10">
                                            <p:graphicEl>
                                              <a:dgm id="{01C4F257-11B8-4F7E-983A-0F924DF5C16E}"/>
                                            </p:graphicEl>
                                          </p:spTgt>
                                        </p:tgtEl>
                                        <p:attrNameLst>
                                          <p:attrName>style.visibility</p:attrName>
                                        </p:attrNameLst>
                                      </p:cBhvr>
                                      <p:to>
                                        <p:strVal val="visible"/>
                                      </p:to>
                                    </p:set>
                                    <p:animEffect transition="in" filter="fade">
                                      <p:cBhvr>
                                        <p:cTn id="14" dur="1000"/>
                                        <p:tgtEl>
                                          <p:spTgt spid="10">
                                            <p:graphicEl>
                                              <a:dgm id="{01C4F257-11B8-4F7E-983A-0F924DF5C16E}"/>
                                            </p:graphicEl>
                                          </p:spTgt>
                                        </p:tgtEl>
                                      </p:cBhvr>
                                    </p:animEffect>
                                    <p:anim calcmode="lin" valueType="num">
                                      <p:cBhvr>
                                        <p:cTn id="15" dur="1000" fill="hold"/>
                                        <p:tgtEl>
                                          <p:spTgt spid="10">
                                            <p:graphicEl>
                                              <a:dgm id="{01C4F257-11B8-4F7E-983A-0F924DF5C16E}"/>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01C4F257-11B8-4F7E-983A-0F924DF5C16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10">
                                            <p:graphicEl>
                                              <a:dgm id="{39F429A5-2122-4E29-B2AC-528F02C2845C}"/>
                                            </p:graphicEl>
                                          </p:spTgt>
                                        </p:tgtEl>
                                        <p:attrNameLst>
                                          <p:attrName>style.visibility</p:attrName>
                                        </p:attrNameLst>
                                      </p:cBhvr>
                                      <p:to>
                                        <p:strVal val="visible"/>
                                      </p:to>
                                    </p:set>
                                    <p:animEffect transition="in" filter="fade">
                                      <p:cBhvr>
                                        <p:cTn id="21" dur="1000"/>
                                        <p:tgtEl>
                                          <p:spTgt spid="10">
                                            <p:graphicEl>
                                              <a:dgm id="{39F429A5-2122-4E29-B2AC-528F02C2845C}"/>
                                            </p:graphicEl>
                                          </p:spTgt>
                                        </p:tgtEl>
                                      </p:cBhvr>
                                    </p:animEffect>
                                    <p:anim calcmode="lin" valueType="num">
                                      <p:cBhvr>
                                        <p:cTn id="22" dur="1000" fill="hold"/>
                                        <p:tgtEl>
                                          <p:spTgt spid="10">
                                            <p:graphicEl>
                                              <a:dgm id="{39F429A5-2122-4E29-B2AC-528F02C2845C}"/>
                                            </p:graphicEl>
                                          </p:spTgt>
                                        </p:tgtEl>
                                        <p:attrNameLst>
                                          <p:attrName>ppt_x</p:attrName>
                                        </p:attrNameLst>
                                      </p:cBhvr>
                                      <p:tavLst>
                                        <p:tav tm="0">
                                          <p:val>
                                            <p:strVal val="#ppt_x"/>
                                          </p:val>
                                        </p:tav>
                                        <p:tav tm="100000">
                                          <p:val>
                                            <p:strVal val="#ppt_x"/>
                                          </p:val>
                                        </p:tav>
                                      </p:tavLst>
                                    </p:anim>
                                    <p:anim calcmode="lin" valueType="num">
                                      <p:cBhvr>
                                        <p:cTn id="23" dur="1000" fill="hold"/>
                                        <p:tgtEl>
                                          <p:spTgt spid="10">
                                            <p:graphicEl>
                                              <a:dgm id="{39F429A5-2122-4E29-B2AC-528F02C2845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10">
                                            <p:graphicEl>
                                              <a:dgm id="{AB145253-EEDB-4BEF-9954-939F3B20E460}"/>
                                            </p:graphicEl>
                                          </p:spTgt>
                                        </p:tgtEl>
                                        <p:attrNameLst>
                                          <p:attrName>style.visibility</p:attrName>
                                        </p:attrNameLst>
                                      </p:cBhvr>
                                      <p:to>
                                        <p:strVal val="visible"/>
                                      </p:to>
                                    </p:set>
                                    <p:animEffect transition="in" filter="fade">
                                      <p:cBhvr>
                                        <p:cTn id="28" dur="1000"/>
                                        <p:tgtEl>
                                          <p:spTgt spid="10">
                                            <p:graphicEl>
                                              <a:dgm id="{AB145253-EEDB-4BEF-9954-939F3B20E460}"/>
                                            </p:graphicEl>
                                          </p:spTgt>
                                        </p:tgtEl>
                                      </p:cBhvr>
                                    </p:animEffect>
                                    <p:anim calcmode="lin" valueType="num">
                                      <p:cBhvr>
                                        <p:cTn id="29" dur="1000" fill="hold"/>
                                        <p:tgtEl>
                                          <p:spTgt spid="10">
                                            <p:graphicEl>
                                              <a:dgm id="{AB145253-EEDB-4BEF-9954-939F3B20E460}"/>
                                            </p:graphicEl>
                                          </p:spTgt>
                                        </p:tgtEl>
                                        <p:attrNameLst>
                                          <p:attrName>ppt_x</p:attrName>
                                        </p:attrNameLst>
                                      </p:cBhvr>
                                      <p:tavLst>
                                        <p:tav tm="0">
                                          <p:val>
                                            <p:strVal val="#ppt_x"/>
                                          </p:val>
                                        </p:tav>
                                        <p:tav tm="100000">
                                          <p:val>
                                            <p:strVal val="#ppt_x"/>
                                          </p:val>
                                        </p:tav>
                                      </p:tavLst>
                                    </p:anim>
                                    <p:anim calcmode="lin" valueType="num">
                                      <p:cBhvr>
                                        <p:cTn id="30" dur="1000" fill="hold"/>
                                        <p:tgtEl>
                                          <p:spTgt spid="10">
                                            <p:graphicEl>
                                              <a:dgm id="{AB145253-EEDB-4BEF-9954-939F3B20E460}"/>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10">
                                            <p:graphicEl>
                                              <a:dgm id="{A8B33AB8-2986-4B8E-B203-0D0BEFC67856}"/>
                                            </p:graphicEl>
                                          </p:spTgt>
                                        </p:tgtEl>
                                        <p:attrNameLst>
                                          <p:attrName>style.visibility</p:attrName>
                                        </p:attrNameLst>
                                      </p:cBhvr>
                                      <p:to>
                                        <p:strVal val="visible"/>
                                      </p:to>
                                    </p:set>
                                    <p:animEffect transition="in" filter="fade">
                                      <p:cBhvr>
                                        <p:cTn id="35" dur="1000"/>
                                        <p:tgtEl>
                                          <p:spTgt spid="10">
                                            <p:graphicEl>
                                              <a:dgm id="{A8B33AB8-2986-4B8E-B203-0D0BEFC67856}"/>
                                            </p:graphicEl>
                                          </p:spTgt>
                                        </p:tgtEl>
                                      </p:cBhvr>
                                    </p:animEffect>
                                    <p:anim calcmode="lin" valueType="num">
                                      <p:cBhvr>
                                        <p:cTn id="36" dur="1000" fill="hold"/>
                                        <p:tgtEl>
                                          <p:spTgt spid="10">
                                            <p:graphicEl>
                                              <a:dgm id="{A8B33AB8-2986-4B8E-B203-0D0BEFC67856}"/>
                                            </p:graphicEl>
                                          </p:spTgt>
                                        </p:tgtEl>
                                        <p:attrNameLst>
                                          <p:attrName>ppt_x</p:attrName>
                                        </p:attrNameLst>
                                      </p:cBhvr>
                                      <p:tavLst>
                                        <p:tav tm="0">
                                          <p:val>
                                            <p:strVal val="#ppt_x"/>
                                          </p:val>
                                        </p:tav>
                                        <p:tav tm="100000">
                                          <p:val>
                                            <p:strVal val="#ppt_x"/>
                                          </p:val>
                                        </p:tav>
                                      </p:tavLst>
                                    </p:anim>
                                    <p:anim calcmode="lin" valueType="num">
                                      <p:cBhvr>
                                        <p:cTn id="37" dur="1000" fill="hold"/>
                                        <p:tgtEl>
                                          <p:spTgt spid="10">
                                            <p:graphicEl>
                                              <a:dgm id="{A8B33AB8-2986-4B8E-B203-0D0BEFC678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09188" y="3679400"/>
            <a:ext cx="2308409" cy="1014627"/>
          </a:xfrm>
          <a:prstGeom prst="rect">
            <a:avLst/>
          </a:prstGeom>
        </p:spPr>
      </p:pic>
      <p:sp>
        <p:nvSpPr>
          <p:cNvPr id="51" name="Right Arrow 50"/>
          <p:cNvSpPr/>
          <p:nvPr/>
        </p:nvSpPr>
        <p:spPr>
          <a:xfrm rot="16200000">
            <a:off x="4717942" y="3360983"/>
            <a:ext cx="1280830" cy="1632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49" name="Picture 48"/>
          <p:cNvPicPr>
            <a:picLocks noChangeAspect="1"/>
          </p:cNvPicPr>
          <p:nvPr/>
        </p:nvPicPr>
        <p:blipFill>
          <a:blip r:embed="rId4"/>
          <a:stretch>
            <a:fillRect/>
          </a:stretch>
        </p:blipFill>
        <p:spPr>
          <a:xfrm>
            <a:off x="5232143" y="1330850"/>
            <a:ext cx="2157955" cy="913177"/>
          </a:xfrm>
          <a:prstGeom prst="rect">
            <a:avLst/>
          </a:prstGeom>
        </p:spPr>
      </p:pic>
      <p:sp>
        <p:nvSpPr>
          <p:cNvPr id="24" name="Right Arrow 23"/>
          <p:cNvSpPr/>
          <p:nvPr/>
        </p:nvSpPr>
        <p:spPr>
          <a:xfrm>
            <a:off x="5000754" y="2839520"/>
            <a:ext cx="2197509" cy="1753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Right Arrow 27"/>
          <p:cNvSpPr/>
          <p:nvPr/>
        </p:nvSpPr>
        <p:spPr>
          <a:xfrm rot="5400000">
            <a:off x="4716463" y="2533878"/>
            <a:ext cx="1280830" cy="1632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 name="Slide Number Placeholder 3"/>
          <p:cNvSpPr>
            <a:spLocks noGrp="1"/>
          </p:cNvSpPr>
          <p:nvPr>
            <p:ph type="sldNum" sz="quarter" idx="4294967295"/>
          </p:nvPr>
        </p:nvSpPr>
        <p:spPr>
          <a:xfrm>
            <a:off x="7996242" y="4710113"/>
            <a:ext cx="585787" cy="211137"/>
          </a:xfrm>
          <a:prstGeom prst="rect">
            <a:avLst/>
          </a:prstGeom>
        </p:spPr>
        <p:txBody>
          <a:bodyPr/>
          <a:lstStyle/>
          <a:p>
            <a:pPr>
              <a:defRPr/>
            </a:pPr>
            <a:fld id="{5319DD97-3792-964D-99E4-4AC2091DBBA2}" type="slidenum">
              <a:rPr lang="en-US" smtClean="0"/>
              <a:pPr>
                <a:defRPr/>
              </a:pPr>
              <a:t>44</a:t>
            </a:fld>
            <a:endParaRPr lang="en-US" dirty="0"/>
          </a:p>
        </p:txBody>
      </p:sp>
      <p:sp>
        <p:nvSpPr>
          <p:cNvPr id="2" name="Title 1"/>
          <p:cNvSpPr>
            <a:spLocks noGrp="1"/>
          </p:cNvSpPr>
          <p:nvPr>
            <p:ph type="title"/>
          </p:nvPr>
        </p:nvSpPr>
        <p:spPr/>
        <p:txBody>
          <a:bodyPr/>
          <a:lstStyle/>
          <a:p>
            <a:r>
              <a:rPr lang="en-US" dirty="0"/>
              <a:t>E</a:t>
            </a:r>
            <a:r>
              <a:rPr lang="en-US" dirty="0" smtClean="0"/>
              <a:t>PON Components</a:t>
            </a:r>
            <a:endParaRPr lang="en-US" dirty="0"/>
          </a:p>
        </p:txBody>
      </p:sp>
      <p:sp>
        <p:nvSpPr>
          <p:cNvPr id="17" name="Cloud 16"/>
          <p:cNvSpPr/>
          <p:nvPr/>
        </p:nvSpPr>
        <p:spPr>
          <a:xfrm>
            <a:off x="4307256" y="2428621"/>
            <a:ext cx="2003865" cy="1170956"/>
          </a:xfrm>
          <a:prstGeom prst="cloud">
            <a:avLst/>
          </a:prstGeom>
          <a:solidFill>
            <a:srgbClr val="42D3C0"/>
          </a:soli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w Cen MT" panose="020B0602020104020603" pitchFamily="34" charset="0"/>
              </a:rPr>
              <a:t>IP Core</a:t>
            </a:r>
            <a:endParaRPr lang="en-US" sz="2400" b="1" dirty="0">
              <a:solidFill>
                <a:schemeClr val="tx1"/>
              </a:solidFill>
              <a:latin typeface="Tw Cen MT" panose="020B0602020104020603" pitchFamily="34" charset="0"/>
            </a:endParaRPr>
          </a:p>
        </p:txBody>
      </p:sp>
      <p:sp>
        <p:nvSpPr>
          <p:cNvPr id="29" name="TextBox 28"/>
          <p:cNvSpPr txBox="1"/>
          <p:nvPr/>
        </p:nvSpPr>
        <p:spPr>
          <a:xfrm>
            <a:off x="5722234" y="3726162"/>
            <a:ext cx="1118586" cy="266792"/>
          </a:xfrm>
          <a:prstGeom prst="rect">
            <a:avLst/>
          </a:prstGeom>
        </p:spPr>
        <p:txBody>
          <a:bodyPr vert="horz" wrap="square" lIns="0" tIns="45720" rIns="91440" bIns="45720" rtlCol="0">
            <a:normAutofit fontScale="77500" lnSpcReduction="20000"/>
          </a:bodyPr>
          <a:lstStyle/>
          <a:p>
            <a:r>
              <a:rPr lang="en-US" b="1" dirty="0" smtClean="0">
                <a:latin typeface="Tw Cen MT" panose="020B0602020104020603" pitchFamily="34" charset="0"/>
              </a:rPr>
              <a:t>OLT</a:t>
            </a:r>
          </a:p>
        </p:txBody>
      </p:sp>
      <p:sp>
        <p:nvSpPr>
          <p:cNvPr id="40" name="Cloud 39"/>
          <p:cNvSpPr/>
          <p:nvPr/>
        </p:nvSpPr>
        <p:spPr>
          <a:xfrm>
            <a:off x="3651527" y="2785302"/>
            <a:ext cx="1054322" cy="593480"/>
          </a:xfrm>
          <a:prstGeom prst="cloud">
            <a:avLst/>
          </a:prstGeom>
          <a:solidFill>
            <a:srgbClr val="42D3C0"/>
          </a:soli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w Cen MT" panose="020B0602020104020603" pitchFamily="34" charset="0"/>
              </a:rPr>
              <a:t>Voice</a:t>
            </a:r>
          </a:p>
          <a:p>
            <a:pPr algn="ctr"/>
            <a:r>
              <a:rPr lang="en-US" sz="1400" b="1" dirty="0" smtClean="0">
                <a:solidFill>
                  <a:schemeClr val="tx1"/>
                </a:solidFill>
                <a:latin typeface="Tw Cen MT" panose="020B0602020104020603" pitchFamily="34" charset="0"/>
              </a:rPr>
              <a:t>Switch</a:t>
            </a:r>
            <a:endParaRPr lang="en-US" sz="1400" b="1" dirty="0">
              <a:solidFill>
                <a:schemeClr val="tx1"/>
              </a:solidFill>
              <a:latin typeface="Tw Cen MT" panose="020B0602020104020603" pitchFamily="34" charset="0"/>
            </a:endParaRPr>
          </a:p>
        </p:txBody>
      </p:sp>
      <p:sp>
        <p:nvSpPr>
          <p:cNvPr id="41" name="Cloud 40"/>
          <p:cNvSpPr/>
          <p:nvPr/>
        </p:nvSpPr>
        <p:spPr>
          <a:xfrm>
            <a:off x="4017144" y="3309678"/>
            <a:ext cx="1224421" cy="593480"/>
          </a:xfrm>
          <a:prstGeom prst="cloud">
            <a:avLst/>
          </a:prstGeom>
          <a:solidFill>
            <a:srgbClr val="42D3C0"/>
          </a:soli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w Cen MT" panose="020B0602020104020603" pitchFamily="34" charset="0"/>
              </a:rPr>
              <a:t>Internet</a:t>
            </a:r>
            <a:endParaRPr lang="en-US" sz="1400" b="1" dirty="0">
              <a:solidFill>
                <a:schemeClr val="tx1"/>
              </a:solidFill>
              <a:latin typeface="Tw Cen MT" panose="020B0602020104020603" pitchFamily="34" charset="0"/>
            </a:endParaRPr>
          </a:p>
        </p:txBody>
      </p:sp>
      <p:sp>
        <p:nvSpPr>
          <p:cNvPr id="43" name="Cloud 42"/>
          <p:cNvSpPr/>
          <p:nvPr/>
        </p:nvSpPr>
        <p:spPr>
          <a:xfrm>
            <a:off x="3857448" y="2217625"/>
            <a:ext cx="1294072" cy="593480"/>
          </a:xfrm>
          <a:prstGeom prst="cloud">
            <a:avLst/>
          </a:prstGeom>
          <a:solidFill>
            <a:srgbClr val="42D3C0"/>
          </a:soli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w Cen MT" panose="020B0602020104020603" pitchFamily="34" charset="0"/>
              </a:rPr>
              <a:t>IPTV</a:t>
            </a:r>
          </a:p>
          <a:p>
            <a:pPr algn="ctr"/>
            <a:r>
              <a:rPr lang="en-US" sz="1400" b="1" dirty="0" smtClean="0">
                <a:solidFill>
                  <a:schemeClr val="tx1"/>
                </a:solidFill>
                <a:latin typeface="Tw Cen MT" panose="020B0602020104020603" pitchFamily="34" charset="0"/>
              </a:rPr>
              <a:t>Headend</a:t>
            </a:r>
            <a:endParaRPr lang="en-US" sz="1400" b="1" dirty="0">
              <a:solidFill>
                <a:schemeClr val="tx1"/>
              </a:solidFill>
              <a:latin typeface="Tw Cen MT" panose="020B0602020104020603" pitchFamily="34" charset="0"/>
            </a:endParaRPr>
          </a:p>
        </p:txBody>
      </p:sp>
      <p:sp>
        <p:nvSpPr>
          <p:cNvPr id="50" name="TextBox 49"/>
          <p:cNvSpPr txBox="1"/>
          <p:nvPr/>
        </p:nvSpPr>
        <p:spPr>
          <a:xfrm>
            <a:off x="5471031" y="1482005"/>
            <a:ext cx="1118586" cy="266792"/>
          </a:xfrm>
          <a:prstGeom prst="rect">
            <a:avLst/>
          </a:prstGeom>
        </p:spPr>
        <p:txBody>
          <a:bodyPr vert="horz" wrap="square" lIns="0" tIns="45720" rIns="91440" bIns="45720" rtlCol="0">
            <a:normAutofit fontScale="77500" lnSpcReduction="20000"/>
          </a:bodyPr>
          <a:lstStyle/>
          <a:p>
            <a:r>
              <a:rPr lang="en-US" b="1" dirty="0" smtClean="0">
                <a:latin typeface="Tw Cen MT" panose="020B0602020104020603" pitchFamily="34" charset="0"/>
              </a:rPr>
              <a:t>OLT</a:t>
            </a:r>
          </a:p>
        </p:txBody>
      </p:sp>
      <p:sp>
        <p:nvSpPr>
          <p:cNvPr id="56" name="TextBox 55"/>
          <p:cNvSpPr txBox="1"/>
          <p:nvPr/>
        </p:nvSpPr>
        <p:spPr>
          <a:xfrm>
            <a:off x="7672485" y="4113484"/>
            <a:ext cx="572944" cy="266792"/>
          </a:xfrm>
          <a:prstGeom prst="rect">
            <a:avLst/>
          </a:prstGeom>
        </p:spPr>
        <p:txBody>
          <a:bodyPr vert="horz" wrap="square" lIns="0" tIns="45720" rIns="91440" bIns="45720" rtlCol="0">
            <a:normAutofit fontScale="77500" lnSpcReduction="20000"/>
          </a:bodyPr>
          <a:lstStyle/>
          <a:p>
            <a:pPr algn="ctr"/>
            <a:r>
              <a:rPr lang="en-US" b="1" dirty="0" smtClean="0">
                <a:latin typeface="Tw Cen MT" panose="020B0602020104020603" pitchFamily="34" charset="0"/>
              </a:rPr>
              <a:t>ONUs</a:t>
            </a:r>
          </a:p>
        </p:txBody>
      </p:sp>
      <p:sp>
        <p:nvSpPr>
          <p:cNvPr id="58" name="TextBox 57"/>
          <p:cNvSpPr txBox="1"/>
          <p:nvPr/>
        </p:nvSpPr>
        <p:spPr>
          <a:xfrm>
            <a:off x="7292104" y="1443836"/>
            <a:ext cx="572944" cy="266792"/>
          </a:xfrm>
          <a:prstGeom prst="rect">
            <a:avLst/>
          </a:prstGeom>
        </p:spPr>
        <p:txBody>
          <a:bodyPr vert="horz" wrap="square" lIns="0" tIns="45720" rIns="91440" bIns="45720" rtlCol="0">
            <a:normAutofit fontScale="77500" lnSpcReduction="20000"/>
          </a:bodyPr>
          <a:lstStyle/>
          <a:p>
            <a:pPr algn="ctr"/>
            <a:r>
              <a:rPr lang="en-US" b="1" dirty="0" smtClean="0">
                <a:latin typeface="Tw Cen MT" panose="020B0602020104020603" pitchFamily="34" charset="0"/>
              </a:rPr>
              <a:t>ONUs</a:t>
            </a:r>
          </a:p>
        </p:txBody>
      </p:sp>
      <p:sp>
        <p:nvSpPr>
          <p:cNvPr id="59" name="TextBox 58"/>
          <p:cNvSpPr txBox="1"/>
          <p:nvPr/>
        </p:nvSpPr>
        <p:spPr>
          <a:xfrm>
            <a:off x="6119778" y="1348609"/>
            <a:ext cx="572944" cy="266792"/>
          </a:xfrm>
          <a:prstGeom prst="rect">
            <a:avLst/>
          </a:prstGeom>
        </p:spPr>
        <p:txBody>
          <a:bodyPr vert="horz" wrap="square" lIns="0" tIns="45720" rIns="91440" bIns="45720" rtlCol="0">
            <a:normAutofit fontScale="70000" lnSpcReduction="20000"/>
          </a:bodyPr>
          <a:lstStyle/>
          <a:p>
            <a:pPr algn="ctr"/>
            <a:r>
              <a:rPr lang="en-US" b="1" dirty="0" smtClean="0">
                <a:latin typeface="Tw Cen MT" panose="020B0602020104020603" pitchFamily="34" charset="0"/>
              </a:rPr>
              <a:t>Splitter</a:t>
            </a:r>
          </a:p>
        </p:txBody>
      </p:sp>
      <p:sp>
        <p:nvSpPr>
          <p:cNvPr id="60" name="TextBox 59"/>
          <p:cNvSpPr txBox="1"/>
          <p:nvPr/>
        </p:nvSpPr>
        <p:spPr>
          <a:xfrm>
            <a:off x="6369792" y="3726162"/>
            <a:ext cx="572944" cy="266792"/>
          </a:xfrm>
          <a:prstGeom prst="rect">
            <a:avLst/>
          </a:prstGeom>
        </p:spPr>
        <p:txBody>
          <a:bodyPr vert="horz" wrap="square" lIns="0" tIns="45720" rIns="91440" bIns="45720" rtlCol="0">
            <a:normAutofit fontScale="70000" lnSpcReduction="20000"/>
          </a:bodyPr>
          <a:lstStyle/>
          <a:p>
            <a:pPr algn="ctr"/>
            <a:r>
              <a:rPr lang="en-US" b="1" dirty="0" smtClean="0">
                <a:latin typeface="Tw Cen MT" panose="020B0602020104020603" pitchFamily="34" charset="0"/>
              </a:rPr>
              <a:t>Splitter</a:t>
            </a:r>
          </a:p>
        </p:txBody>
      </p:sp>
      <p:sp>
        <p:nvSpPr>
          <p:cNvPr id="62" name="TextBox 61"/>
          <p:cNvSpPr txBox="1"/>
          <p:nvPr/>
        </p:nvSpPr>
        <p:spPr>
          <a:xfrm>
            <a:off x="6083320" y="4010476"/>
            <a:ext cx="572944" cy="266792"/>
          </a:xfrm>
          <a:prstGeom prst="rect">
            <a:avLst/>
          </a:prstGeom>
        </p:spPr>
        <p:txBody>
          <a:bodyPr vert="horz" wrap="square" lIns="0" tIns="45720" rIns="91440" bIns="45720" rtlCol="0">
            <a:normAutofit fontScale="77500" lnSpcReduction="20000"/>
          </a:bodyPr>
          <a:lstStyle/>
          <a:p>
            <a:pPr algn="ctr"/>
            <a:r>
              <a:rPr lang="en-US" b="1" dirty="0" smtClean="0">
                <a:latin typeface="Tw Cen MT" panose="020B0602020104020603" pitchFamily="34" charset="0"/>
              </a:rPr>
              <a:t>PON</a:t>
            </a:r>
          </a:p>
        </p:txBody>
      </p:sp>
      <p:sp>
        <p:nvSpPr>
          <p:cNvPr id="63" name="TextBox 62"/>
          <p:cNvSpPr txBox="1"/>
          <p:nvPr/>
        </p:nvSpPr>
        <p:spPr>
          <a:xfrm>
            <a:off x="5897839" y="1883930"/>
            <a:ext cx="572944" cy="266792"/>
          </a:xfrm>
          <a:prstGeom prst="rect">
            <a:avLst/>
          </a:prstGeom>
        </p:spPr>
        <p:txBody>
          <a:bodyPr vert="horz" wrap="square" lIns="0" tIns="45720" rIns="91440" bIns="45720" rtlCol="0">
            <a:normAutofit fontScale="77500" lnSpcReduction="20000"/>
          </a:bodyPr>
          <a:lstStyle/>
          <a:p>
            <a:pPr algn="ctr"/>
            <a:r>
              <a:rPr lang="en-US" b="1" dirty="0" smtClean="0">
                <a:latin typeface="Tw Cen MT" panose="020B0602020104020603" pitchFamily="34" charset="0"/>
              </a:rPr>
              <a:t>PON</a:t>
            </a:r>
          </a:p>
        </p:txBody>
      </p:sp>
      <p:sp>
        <p:nvSpPr>
          <p:cNvPr id="65" name="TextBox 64"/>
          <p:cNvSpPr txBox="1"/>
          <p:nvPr/>
        </p:nvSpPr>
        <p:spPr>
          <a:xfrm>
            <a:off x="4846315" y="3859558"/>
            <a:ext cx="572944" cy="266792"/>
          </a:xfrm>
          <a:prstGeom prst="rect">
            <a:avLst/>
          </a:prstGeom>
        </p:spPr>
        <p:txBody>
          <a:bodyPr vert="horz" wrap="square" lIns="0" tIns="45720" rIns="91440" bIns="45720" rtlCol="0">
            <a:normAutofit fontScale="77500" lnSpcReduction="20000"/>
          </a:bodyPr>
          <a:lstStyle/>
          <a:p>
            <a:pPr algn="ctr"/>
            <a:r>
              <a:rPr lang="en-US" b="1" dirty="0" smtClean="0">
                <a:latin typeface="Tw Cen MT" panose="020B0602020104020603" pitchFamily="34" charset="0"/>
              </a:rPr>
              <a:t>Uplink</a:t>
            </a:r>
          </a:p>
        </p:txBody>
      </p:sp>
      <p:sp>
        <p:nvSpPr>
          <p:cNvPr id="66" name="TextBox 65"/>
          <p:cNvSpPr txBox="1"/>
          <p:nvPr/>
        </p:nvSpPr>
        <p:spPr>
          <a:xfrm>
            <a:off x="4832348" y="2075725"/>
            <a:ext cx="572944" cy="266792"/>
          </a:xfrm>
          <a:prstGeom prst="rect">
            <a:avLst/>
          </a:prstGeom>
        </p:spPr>
        <p:txBody>
          <a:bodyPr vert="horz" wrap="square" lIns="0" tIns="45720" rIns="91440" bIns="45720" rtlCol="0">
            <a:normAutofit fontScale="77500" lnSpcReduction="20000"/>
          </a:bodyPr>
          <a:lstStyle/>
          <a:p>
            <a:pPr algn="ctr"/>
            <a:r>
              <a:rPr lang="en-US" b="1" dirty="0" smtClean="0">
                <a:latin typeface="Tw Cen MT" panose="020B0602020104020603" pitchFamily="34" charset="0"/>
              </a:rPr>
              <a:t>Uplink</a:t>
            </a:r>
          </a:p>
        </p:txBody>
      </p:sp>
      <p:pic>
        <p:nvPicPr>
          <p:cNvPr id="5" name="Picture 4"/>
          <p:cNvPicPr>
            <a:picLocks noChangeAspect="1"/>
          </p:cNvPicPr>
          <p:nvPr/>
        </p:nvPicPr>
        <p:blipFill>
          <a:blip r:embed="rId5"/>
          <a:stretch>
            <a:fillRect/>
          </a:stretch>
        </p:blipFill>
        <p:spPr>
          <a:xfrm>
            <a:off x="6380106" y="2233701"/>
            <a:ext cx="2773318" cy="1285743"/>
          </a:xfrm>
          <a:prstGeom prst="rect">
            <a:avLst/>
          </a:prstGeom>
        </p:spPr>
      </p:pic>
      <p:sp>
        <p:nvSpPr>
          <p:cNvPr id="53" name="Rectangle 52"/>
          <p:cNvSpPr/>
          <p:nvPr/>
        </p:nvSpPr>
        <p:spPr>
          <a:xfrm>
            <a:off x="107122" y="853363"/>
            <a:ext cx="3662732" cy="4154984"/>
          </a:xfrm>
          <a:prstGeom prst="rect">
            <a:avLst/>
          </a:prstGeom>
        </p:spPr>
        <p:txBody>
          <a:bodyPr wrap="square">
            <a:spAutoFit/>
          </a:bodyPr>
          <a:lstStyle/>
          <a:p>
            <a:r>
              <a:rPr lang="en-US" sz="1200" b="1" dirty="0" smtClean="0"/>
              <a:t>EPON OLT </a:t>
            </a:r>
            <a:r>
              <a:rPr lang="en-US" sz="1200" b="1" dirty="0"/>
              <a:t>- – </a:t>
            </a:r>
            <a:r>
              <a:rPr lang="en-US" sz="1200" dirty="0"/>
              <a:t>An Optical Line Terminal aggregates all subscriber devices in a </a:t>
            </a:r>
            <a:r>
              <a:rPr lang="en-US" sz="1200" dirty="0" smtClean="0"/>
              <a:t>EPON </a:t>
            </a:r>
            <a:r>
              <a:rPr lang="en-US" sz="1200" dirty="0"/>
              <a:t>network. </a:t>
            </a:r>
          </a:p>
          <a:p>
            <a:endParaRPr lang="en-US" sz="1200" dirty="0"/>
          </a:p>
          <a:p>
            <a:r>
              <a:rPr lang="en-US" sz="1200" b="1" dirty="0"/>
              <a:t>Passive Splitter – </a:t>
            </a:r>
            <a:r>
              <a:rPr lang="en-US" sz="1200" dirty="0"/>
              <a:t>The passive splitter splits/combines numerous subscriber fiber drops into a single fiber run to the </a:t>
            </a:r>
            <a:r>
              <a:rPr lang="en-US" sz="1200" dirty="0" smtClean="0"/>
              <a:t>OLT.</a:t>
            </a:r>
            <a:r>
              <a:rPr lang="en-US" sz="1200" dirty="0"/>
              <a:t> </a:t>
            </a:r>
            <a:r>
              <a:rPr lang="en-US" sz="1200" dirty="0" smtClean="0"/>
              <a:t>Although </a:t>
            </a:r>
            <a:r>
              <a:rPr lang="en-US" sz="1200" dirty="0"/>
              <a:t>splits of up to 1:128 may be achieved, typical EPON deployments use up to a 32-way split serving 32 residences from a single OLT EPON port. </a:t>
            </a:r>
          </a:p>
          <a:p>
            <a:endParaRPr lang="en-US" sz="1200" dirty="0" smtClean="0"/>
          </a:p>
          <a:p>
            <a:r>
              <a:rPr lang="en-US" sz="1200" b="1" dirty="0" smtClean="0"/>
              <a:t>ONU- </a:t>
            </a:r>
            <a:r>
              <a:rPr lang="en-US" sz="1200" dirty="0" smtClean="0"/>
              <a:t>An </a:t>
            </a:r>
            <a:r>
              <a:rPr lang="en-US" sz="1200" dirty="0"/>
              <a:t>EPON ONU is installed either outside or inside the subscribers premise and typically interfaces directly to the inside/premise wiring (coax, Ethernet, telephony). </a:t>
            </a:r>
          </a:p>
          <a:p>
            <a:endParaRPr lang="en-US" sz="1200" dirty="0"/>
          </a:p>
          <a:p>
            <a:r>
              <a:rPr lang="en-US" sz="1200" dirty="0"/>
              <a:t>Configuration of the ONU may occur through the OLT by means of Ethernet Operations Administration &amp; Management (OAM) messages. Once online, the ONU may also receive configuration instructs to its IP address by a provisioning server.</a:t>
            </a:r>
          </a:p>
          <a:p>
            <a:endParaRPr lang="en-US" sz="1200" dirty="0"/>
          </a:p>
        </p:txBody>
      </p:sp>
    </p:spTree>
    <p:extLst>
      <p:ext uri="{BB962C8B-B14F-4D97-AF65-F5344CB8AC3E}">
        <p14:creationId xmlns:p14="http://schemas.microsoft.com/office/powerpoint/2010/main" val="272282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Rectangle 2"/>
          <p:cNvSpPr>
            <a:spLocks noGrp="1" noChangeArrowheads="1"/>
          </p:cNvSpPr>
          <p:nvPr>
            <p:ph type="title"/>
          </p:nvPr>
        </p:nvSpPr>
        <p:spPr/>
        <p:txBody>
          <a:bodyPr/>
          <a:lstStyle/>
          <a:p>
            <a:pPr eaLnBrk="1" hangingPunct="1"/>
            <a:r>
              <a:rPr lang="en-US" b="1" dirty="0" smtClean="0"/>
              <a:t>10G-EPON Network Details</a:t>
            </a:r>
          </a:p>
        </p:txBody>
      </p:sp>
      <p:sp>
        <p:nvSpPr>
          <p:cNvPr id="62" name="Right Arrow 61"/>
          <p:cNvSpPr/>
          <p:nvPr/>
        </p:nvSpPr>
        <p:spPr>
          <a:xfrm>
            <a:off x="4978736" y="1729409"/>
            <a:ext cx="1209830" cy="174763"/>
          </a:xfrm>
          <a:prstGeom prst="right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4" name="Right Arrow 63"/>
          <p:cNvSpPr/>
          <p:nvPr/>
        </p:nvSpPr>
        <p:spPr>
          <a:xfrm>
            <a:off x="4964881" y="1287758"/>
            <a:ext cx="717117" cy="169386"/>
          </a:xfrm>
          <a:prstGeom prst="right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5" name="Right Arrow 64"/>
          <p:cNvSpPr/>
          <p:nvPr/>
        </p:nvSpPr>
        <p:spPr>
          <a:xfrm>
            <a:off x="2689650" y="1513307"/>
            <a:ext cx="4483508" cy="131749"/>
          </a:xfrm>
          <a:prstGeom prst="right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68" name="Picture 67"/>
          <p:cNvPicPr>
            <a:picLocks noChangeAspect="1" noChangeArrowheads="1"/>
          </p:cNvPicPr>
          <p:nvPr/>
        </p:nvPicPr>
        <p:blipFill>
          <a:blip r:embed="rId3" cstate="print"/>
          <a:srcRect/>
          <a:stretch>
            <a:fillRect/>
          </a:stretch>
        </p:blipFill>
        <p:spPr bwMode="auto">
          <a:xfrm>
            <a:off x="6747373" y="1005522"/>
            <a:ext cx="878360" cy="1111296"/>
          </a:xfrm>
          <a:prstGeom prst="rect">
            <a:avLst/>
          </a:prstGeom>
          <a:noFill/>
          <a:ln w="19050">
            <a:noFill/>
            <a:miter lim="800000"/>
            <a:headEnd/>
            <a:tailEnd/>
          </a:ln>
        </p:spPr>
      </p:pic>
      <p:cxnSp>
        <p:nvCxnSpPr>
          <p:cNvPr id="69" name="Straight Arrow Connector 68"/>
          <p:cNvCxnSpPr/>
          <p:nvPr/>
        </p:nvCxnSpPr>
        <p:spPr>
          <a:xfrm>
            <a:off x="2907437" y="1433405"/>
            <a:ext cx="1700074"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885241" y="1722276"/>
            <a:ext cx="1713392" cy="26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681058" y="1183585"/>
            <a:ext cx="2459114" cy="272354"/>
          </a:xfrm>
          <a:prstGeom prst="rect">
            <a:avLst/>
          </a:prstGeom>
        </p:spPr>
        <p:txBody>
          <a:bodyPr vert="horz" wrap="square" lIns="0" tIns="45720" rIns="91440" bIns="45720" rtlCol="0">
            <a:noAutofit/>
          </a:bodyPr>
          <a:lstStyle/>
          <a:p>
            <a:pPr algn="ctr"/>
            <a:r>
              <a:rPr lang="en-US" sz="1050" b="1" dirty="0" smtClean="0">
                <a:latin typeface="+mn-lt"/>
              </a:rPr>
              <a:t>DS: 1577nm </a:t>
            </a:r>
          </a:p>
        </p:txBody>
      </p:sp>
      <p:sp>
        <p:nvSpPr>
          <p:cNvPr id="72" name="TextBox 71"/>
          <p:cNvSpPr txBox="1"/>
          <p:nvPr/>
        </p:nvSpPr>
        <p:spPr>
          <a:xfrm>
            <a:off x="2682533" y="1708847"/>
            <a:ext cx="2459114" cy="272354"/>
          </a:xfrm>
          <a:prstGeom prst="rect">
            <a:avLst/>
          </a:prstGeom>
        </p:spPr>
        <p:txBody>
          <a:bodyPr vert="horz" wrap="square" lIns="0" tIns="45720" rIns="91440" bIns="45720" rtlCol="0">
            <a:noAutofit/>
          </a:bodyPr>
          <a:lstStyle/>
          <a:p>
            <a:pPr algn="ctr"/>
            <a:r>
              <a:rPr lang="en-US" sz="1050" b="1" dirty="0">
                <a:latin typeface="+mn-lt"/>
              </a:rPr>
              <a:t>U</a:t>
            </a:r>
            <a:r>
              <a:rPr lang="en-US" sz="1050" b="1" dirty="0" smtClean="0">
                <a:latin typeface="+mn-lt"/>
              </a:rPr>
              <a:t>S: 1270nm </a:t>
            </a:r>
          </a:p>
        </p:txBody>
      </p:sp>
      <p:cxnSp>
        <p:nvCxnSpPr>
          <p:cNvPr id="73" name="Straight Connector 72"/>
          <p:cNvCxnSpPr/>
          <p:nvPr/>
        </p:nvCxnSpPr>
        <p:spPr>
          <a:xfrm>
            <a:off x="2845037" y="2246050"/>
            <a:ext cx="0" cy="301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797089" y="2256406"/>
            <a:ext cx="0" cy="301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220071" y="2396970"/>
            <a:ext cx="1577018"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842331" y="2398443"/>
            <a:ext cx="1577018" cy="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642806" y="2251865"/>
            <a:ext cx="2459114" cy="272354"/>
          </a:xfrm>
          <a:prstGeom prst="rect">
            <a:avLst/>
          </a:prstGeom>
          <a:ln>
            <a:noFill/>
          </a:ln>
        </p:spPr>
        <p:txBody>
          <a:bodyPr vert="horz" wrap="square" lIns="0" tIns="45720" rIns="91440" bIns="45720" rtlCol="0">
            <a:noAutofit/>
          </a:bodyPr>
          <a:lstStyle/>
          <a:p>
            <a:pPr algn="ctr"/>
            <a:r>
              <a:rPr lang="en-US" sz="1050" b="1" dirty="0" smtClean="0">
                <a:latin typeface="+mn-lt"/>
              </a:rPr>
              <a:t>Up to 20km* </a:t>
            </a:r>
          </a:p>
        </p:txBody>
      </p:sp>
      <p:pic>
        <p:nvPicPr>
          <p:cNvPr id="80"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98452" y="1170785"/>
            <a:ext cx="386003" cy="857706"/>
          </a:xfrm>
          <a:prstGeom prst="rect">
            <a:avLst/>
          </a:prstGeom>
          <a:noFill/>
          <a:ln w="9525" algn="ctr">
            <a:noFill/>
            <a:miter lim="800000"/>
            <a:headEnd/>
            <a:tailEnd/>
          </a:ln>
        </p:spPr>
      </p:pic>
      <p:sp>
        <p:nvSpPr>
          <p:cNvPr id="8" name="TextBox 7"/>
          <p:cNvSpPr txBox="1"/>
          <p:nvPr/>
        </p:nvSpPr>
        <p:spPr>
          <a:xfrm>
            <a:off x="194150" y="2574551"/>
            <a:ext cx="4008979" cy="2306022"/>
          </a:xfrm>
          <a:prstGeom prst="rect">
            <a:avLst/>
          </a:prstGeom>
        </p:spPr>
        <p:txBody>
          <a:bodyPr vert="horz" wrap="square" lIns="0" tIns="45720" rIns="91440" bIns="45720" rtlCol="0">
            <a:normAutofit/>
          </a:bodyPr>
          <a:lstStyle/>
          <a:p>
            <a:r>
              <a:rPr lang="en-US" sz="1600" b="1" dirty="0" smtClean="0"/>
              <a:t>Receiver Sensitivity</a:t>
            </a:r>
          </a:p>
          <a:p>
            <a:pPr marL="285750" indent="-285750">
              <a:buFont typeface="Arial" panose="020B0604020202020204" pitchFamily="34" charset="0"/>
              <a:buChar char="•"/>
            </a:pPr>
            <a:r>
              <a:rPr lang="en-US" sz="1200" dirty="0" smtClean="0"/>
              <a:t>OLT: Approximately -28dBm</a:t>
            </a:r>
          </a:p>
          <a:p>
            <a:pPr marL="285750" indent="-285750">
              <a:buFont typeface="Arial" panose="020B0604020202020204" pitchFamily="34" charset="0"/>
              <a:buChar char="•"/>
            </a:pPr>
            <a:r>
              <a:rPr lang="en-US" sz="1200" dirty="0" smtClean="0"/>
              <a:t>ONU: Approximately -28.5dBm</a:t>
            </a:r>
          </a:p>
          <a:p>
            <a:pPr marL="285750" indent="-285750">
              <a:buFont typeface="Arial" panose="020B0604020202020204" pitchFamily="34" charset="0"/>
              <a:buChar char="•"/>
            </a:pPr>
            <a:r>
              <a:rPr lang="en-US" sz="1200" dirty="0" smtClean="0"/>
              <a:t>These values vary based on optics. Check vendor documentation for details</a:t>
            </a:r>
            <a:endParaRPr lang="en-US" dirty="0" smtClean="0"/>
          </a:p>
          <a:p>
            <a:r>
              <a:rPr lang="en-US" sz="1600" b="1" dirty="0" smtClean="0"/>
              <a:t>Transmit Power</a:t>
            </a:r>
          </a:p>
          <a:p>
            <a:pPr marL="285750" indent="-285750">
              <a:buFont typeface="Arial" panose="020B0604020202020204" pitchFamily="34" charset="0"/>
              <a:buChar char="•"/>
            </a:pPr>
            <a:r>
              <a:rPr lang="en-US" sz="1200" dirty="0" smtClean="0"/>
              <a:t>Measured launch power at OLT +2 to +5dBm</a:t>
            </a:r>
          </a:p>
          <a:p>
            <a:pPr marL="285750" indent="-285750">
              <a:buFont typeface="Arial" panose="020B0604020202020204" pitchFamily="34" charset="0"/>
              <a:buChar char="•"/>
            </a:pPr>
            <a:r>
              <a:rPr lang="en-US" sz="1200" dirty="0" smtClean="0"/>
              <a:t>Due to a burst mode transmitter, power level at the ONT may be difficult to measure and requires an inline power meter. Launch power at ONT may be up to +9dBm</a:t>
            </a:r>
          </a:p>
        </p:txBody>
      </p:sp>
      <p:pic>
        <p:nvPicPr>
          <p:cNvPr id="21" name="Picture 2" descr="C950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08265" y="869723"/>
            <a:ext cx="1568546" cy="14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0" descr="slide 10"/>
          <p:cNvPicPr>
            <a:picLocks noChangeAspect="1" noChangeArrowheads="1"/>
          </p:cNvPicPr>
          <p:nvPr/>
        </p:nvPicPr>
        <p:blipFill>
          <a:blip r:embed="rId6" cstate="email">
            <a:extLst>
              <a:ext uri="{28A0092B-C50C-407E-A947-70E740481C1C}">
                <a14:useLocalDpi xmlns:a14="http://schemas.microsoft.com/office/drawing/2010/main" val="0"/>
              </a:ext>
            </a:extLst>
          </a:blip>
          <a:srcRect l="50850" t="48003" r="27592" b="12352"/>
          <a:stretch>
            <a:fillRect/>
          </a:stretch>
        </p:blipFill>
        <p:spPr bwMode="auto">
          <a:xfrm>
            <a:off x="5588367" y="1636047"/>
            <a:ext cx="1037626" cy="361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그림 1" descr="\\10.0.0.2\유비쿼스문서\H.해외사업\[OFFICIAL FOLDER] 해외발송마케팅문서\INSTALLATION GUIDE\FTTx\ONT\C1004W\C1004W.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458494" y="891815"/>
            <a:ext cx="740969" cy="648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nvPr>
        </p:nvGraphicFramePr>
        <p:xfrm>
          <a:off x="4196501" y="2608486"/>
          <a:ext cx="4864930" cy="1112520"/>
        </p:xfrm>
        <a:graphic>
          <a:graphicData uri="http://schemas.openxmlformats.org/drawingml/2006/table">
            <a:tbl>
              <a:tblPr firstRow="1" bandRow="1">
                <a:tableStyleId>{5C22544A-7EE6-4342-B048-85BDC9FD1C3A}</a:tableStyleId>
              </a:tblPr>
              <a:tblGrid>
                <a:gridCol w="1223637">
                  <a:extLst>
                    <a:ext uri="{9D8B030D-6E8A-4147-A177-3AD203B41FA5}">
                      <a16:colId xmlns:a16="http://schemas.microsoft.com/office/drawing/2014/main" xmlns="" val="20000"/>
                    </a:ext>
                  </a:extLst>
                </a:gridCol>
                <a:gridCol w="901148">
                  <a:extLst>
                    <a:ext uri="{9D8B030D-6E8A-4147-A177-3AD203B41FA5}">
                      <a16:colId xmlns:a16="http://schemas.microsoft.com/office/drawing/2014/main" xmlns="" val="20001"/>
                    </a:ext>
                  </a:extLst>
                </a:gridCol>
                <a:gridCol w="901148">
                  <a:extLst>
                    <a:ext uri="{9D8B030D-6E8A-4147-A177-3AD203B41FA5}">
                      <a16:colId xmlns:a16="http://schemas.microsoft.com/office/drawing/2014/main" xmlns="" val="20002"/>
                    </a:ext>
                  </a:extLst>
                </a:gridCol>
                <a:gridCol w="969363">
                  <a:extLst>
                    <a:ext uri="{9D8B030D-6E8A-4147-A177-3AD203B41FA5}">
                      <a16:colId xmlns:a16="http://schemas.microsoft.com/office/drawing/2014/main" xmlns="" val="20003"/>
                    </a:ext>
                  </a:extLst>
                </a:gridCol>
                <a:gridCol w="869634">
                  <a:extLst>
                    <a:ext uri="{9D8B030D-6E8A-4147-A177-3AD203B41FA5}">
                      <a16:colId xmlns:a16="http://schemas.microsoft.com/office/drawing/2014/main" xmlns="" val="20004"/>
                    </a:ext>
                  </a:extLst>
                </a:gridCol>
              </a:tblGrid>
              <a:tr h="370840">
                <a:tc gridSpan="5">
                  <a:txBody>
                    <a:bodyPr/>
                    <a:lstStyle/>
                    <a:p>
                      <a:pPr algn="ctr"/>
                      <a:r>
                        <a:rPr lang="en-US" dirty="0" smtClean="0"/>
                        <a:t>10Gig</a:t>
                      </a:r>
                      <a:r>
                        <a:rPr lang="en-US" baseline="0" dirty="0" smtClean="0"/>
                        <a:t> EPON Optics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sz="1600" dirty="0" smtClean="0"/>
                        <a:t>Optics</a:t>
                      </a:r>
                      <a:endParaRPr lang="en-US" sz="1600" dirty="0"/>
                    </a:p>
                  </a:txBody>
                  <a:tcPr/>
                </a:tc>
                <a:tc>
                  <a:txBody>
                    <a:bodyPr/>
                    <a:lstStyle/>
                    <a:p>
                      <a:r>
                        <a:rPr lang="en-US" sz="1600" dirty="0" smtClean="0"/>
                        <a:t>PR10</a:t>
                      </a:r>
                      <a:endParaRPr lang="en-US" sz="1600" dirty="0"/>
                    </a:p>
                  </a:txBody>
                  <a:tcPr/>
                </a:tc>
                <a:tc>
                  <a:txBody>
                    <a:bodyPr/>
                    <a:lstStyle/>
                    <a:p>
                      <a:r>
                        <a:rPr lang="en-US" sz="1600" dirty="0" smtClean="0"/>
                        <a:t>PR20</a:t>
                      </a:r>
                      <a:endParaRPr lang="en-US" sz="1600" dirty="0"/>
                    </a:p>
                  </a:txBody>
                  <a:tcPr/>
                </a:tc>
                <a:tc>
                  <a:txBody>
                    <a:bodyPr/>
                    <a:lstStyle/>
                    <a:p>
                      <a:r>
                        <a:rPr lang="en-US" sz="1600" dirty="0" smtClean="0"/>
                        <a:t>PR30</a:t>
                      </a:r>
                      <a:endParaRPr lang="en-US" sz="1600" dirty="0"/>
                    </a:p>
                  </a:txBody>
                  <a:tcPr/>
                </a:tc>
                <a:tc>
                  <a:txBody>
                    <a:bodyPr/>
                    <a:lstStyle/>
                    <a:p>
                      <a:r>
                        <a:rPr lang="en-US" sz="1600" dirty="0" smtClean="0"/>
                        <a:t>PR40</a:t>
                      </a:r>
                      <a:endParaRPr lang="en-US" sz="1600" dirty="0"/>
                    </a:p>
                  </a:txBody>
                  <a:tcPr/>
                </a:tc>
                <a:extLst>
                  <a:ext uri="{0D108BD9-81ED-4DB2-BD59-A6C34878D82A}">
                    <a16:rowId xmlns:a16="http://schemas.microsoft.com/office/drawing/2014/main" xmlns="" val="10001"/>
                  </a:ext>
                </a:extLst>
              </a:tr>
              <a:tr h="370840">
                <a:tc>
                  <a:txBody>
                    <a:bodyPr/>
                    <a:lstStyle/>
                    <a:p>
                      <a:r>
                        <a:rPr lang="en-US" sz="1600" dirty="0" smtClean="0"/>
                        <a:t>Max.</a:t>
                      </a:r>
                      <a:r>
                        <a:rPr lang="en-US" sz="1600" baseline="0" dirty="0" smtClean="0"/>
                        <a:t> </a:t>
                      </a:r>
                      <a:r>
                        <a:rPr lang="en-US" sz="1600" dirty="0" smtClean="0"/>
                        <a:t>Loss</a:t>
                      </a:r>
                      <a:endParaRPr lang="en-US" sz="1600" dirty="0"/>
                    </a:p>
                  </a:txBody>
                  <a:tcPr/>
                </a:tc>
                <a:tc>
                  <a:txBody>
                    <a:bodyPr/>
                    <a:lstStyle/>
                    <a:p>
                      <a:r>
                        <a:rPr lang="en-US" sz="1600" dirty="0" smtClean="0"/>
                        <a:t>20dB</a:t>
                      </a:r>
                      <a:endParaRPr lang="en-US" sz="1600" dirty="0"/>
                    </a:p>
                  </a:txBody>
                  <a:tcPr/>
                </a:tc>
                <a:tc>
                  <a:txBody>
                    <a:bodyPr/>
                    <a:lstStyle/>
                    <a:p>
                      <a:r>
                        <a:rPr lang="en-US" sz="1600" dirty="0" smtClean="0"/>
                        <a:t>24dB</a:t>
                      </a:r>
                      <a:endParaRPr lang="en-US" sz="1600" dirty="0"/>
                    </a:p>
                  </a:txBody>
                  <a:tcPr/>
                </a:tc>
                <a:tc>
                  <a:txBody>
                    <a:bodyPr/>
                    <a:lstStyle/>
                    <a:p>
                      <a:r>
                        <a:rPr lang="en-US" sz="1600" dirty="0" smtClean="0"/>
                        <a:t>29dB</a:t>
                      </a:r>
                      <a:endParaRPr lang="en-US" sz="1600" dirty="0"/>
                    </a:p>
                  </a:txBody>
                  <a:tcPr/>
                </a:tc>
                <a:tc>
                  <a:txBody>
                    <a:bodyPr/>
                    <a:lstStyle/>
                    <a:p>
                      <a:r>
                        <a:rPr lang="en-US" sz="1600" dirty="0" smtClean="0"/>
                        <a:t>33dB</a:t>
                      </a:r>
                      <a:endParaRPr lang="en-US" sz="1600" dirty="0"/>
                    </a:p>
                  </a:txBody>
                  <a:tcPr/>
                </a:tc>
                <a:extLst>
                  <a:ext uri="{0D108BD9-81ED-4DB2-BD59-A6C34878D82A}">
                    <a16:rowId xmlns:a16="http://schemas.microsoft.com/office/drawing/2014/main" xmlns="" val="1000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920876861"/>
              </p:ext>
            </p:extLst>
          </p:nvPr>
        </p:nvGraphicFramePr>
        <p:xfrm>
          <a:off x="4203129" y="3741549"/>
          <a:ext cx="4845050" cy="1112520"/>
        </p:xfrm>
        <a:graphic>
          <a:graphicData uri="http://schemas.openxmlformats.org/drawingml/2006/table">
            <a:tbl>
              <a:tblPr firstRow="1" bandRow="1">
                <a:tableStyleId>{5C22544A-7EE6-4342-B048-85BDC9FD1C3A}</a:tableStyleId>
              </a:tblPr>
              <a:tblGrid>
                <a:gridCol w="1192530">
                  <a:extLst>
                    <a:ext uri="{9D8B030D-6E8A-4147-A177-3AD203B41FA5}">
                      <a16:colId xmlns:a16="http://schemas.microsoft.com/office/drawing/2014/main" xmlns="" val="20000"/>
                    </a:ext>
                  </a:extLst>
                </a:gridCol>
                <a:gridCol w="913130">
                  <a:extLst>
                    <a:ext uri="{9D8B030D-6E8A-4147-A177-3AD203B41FA5}">
                      <a16:colId xmlns:a16="http://schemas.microsoft.com/office/drawing/2014/main" xmlns="" val="20001"/>
                    </a:ext>
                  </a:extLst>
                </a:gridCol>
                <a:gridCol w="913130">
                  <a:extLst>
                    <a:ext uri="{9D8B030D-6E8A-4147-A177-3AD203B41FA5}">
                      <a16:colId xmlns:a16="http://schemas.microsoft.com/office/drawing/2014/main" xmlns="" val="20002"/>
                    </a:ext>
                  </a:extLst>
                </a:gridCol>
                <a:gridCol w="913130">
                  <a:extLst>
                    <a:ext uri="{9D8B030D-6E8A-4147-A177-3AD203B41FA5}">
                      <a16:colId xmlns:a16="http://schemas.microsoft.com/office/drawing/2014/main" xmlns="" val="20003"/>
                    </a:ext>
                  </a:extLst>
                </a:gridCol>
                <a:gridCol w="913130">
                  <a:extLst>
                    <a:ext uri="{9D8B030D-6E8A-4147-A177-3AD203B41FA5}">
                      <a16:colId xmlns:a16="http://schemas.microsoft.com/office/drawing/2014/main" xmlns="" val="20004"/>
                    </a:ext>
                  </a:extLst>
                </a:gridCol>
              </a:tblGrid>
              <a:tr h="370840">
                <a:tc gridSpan="5">
                  <a:txBody>
                    <a:bodyPr/>
                    <a:lstStyle/>
                    <a:p>
                      <a:pPr algn="ctr"/>
                      <a:r>
                        <a:rPr lang="en-US" dirty="0" smtClean="0"/>
                        <a:t>1/10Gig Co-existence</a:t>
                      </a:r>
                      <a:r>
                        <a:rPr lang="en-US" baseline="0" dirty="0" smtClean="0"/>
                        <a:t> EPON Optics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r>
                        <a:rPr lang="en-US" sz="1600" dirty="0" smtClean="0"/>
                        <a:t>Optics</a:t>
                      </a:r>
                      <a:endParaRPr lang="en-US" sz="1600" dirty="0"/>
                    </a:p>
                  </a:txBody>
                  <a:tcPr/>
                </a:tc>
                <a:tc>
                  <a:txBody>
                    <a:bodyPr/>
                    <a:lstStyle/>
                    <a:p>
                      <a:r>
                        <a:rPr lang="en-US" sz="1600" dirty="0" smtClean="0"/>
                        <a:t>PRX10</a:t>
                      </a:r>
                      <a:endParaRPr lang="en-US" sz="1600" dirty="0"/>
                    </a:p>
                  </a:txBody>
                  <a:tcPr/>
                </a:tc>
                <a:tc>
                  <a:txBody>
                    <a:bodyPr/>
                    <a:lstStyle/>
                    <a:p>
                      <a:r>
                        <a:rPr lang="en-US" sz="1600" dirty="0" smtClean="0"/>
                        <a:t>PRX20</a:t>
                      </a:r>
                      <a:endParaRPr lang="en-US" sz="1600" dirty="0"/>
                    </a:p>
                  </a:txBody>
                  <a:tcPr/>
                </a:tc>
                <a:tc>
                  <a:txBody>
                    <a:bodyPr/>
                    <a:lstStyle/>
                    <a:p>
                      <a:r>
                        <a:rPr lang="en-US" sz="1600" dirty="0" smtClean="0"/>
                        <a:t>PRX30</a:t>
                      </a:r>
                      <a:endParaRPr lang="en-US" sz="1600" dirty="0"/>
                    </a:p>
                  </a:txBody>
                  <a:tcPr/>
                </a:tc>
                <a:tc>
                  <a:txBody>
                    <a:bodyPr/>
                    <a:lstStyle/>
                    <a:p>
                      <a:r>
                        <a:rPr lang="en-US" sz="1600" dirty="0" smtClean="0"/>
                        <a:t>PRX40</a:t>
                      </a:r>
                      <a:endParaRPr lang="en-US" sz="1600" dirty="0"/>
                    </a:p>
                  </a:txBody>
                  <a:tcPr/>
                </a:tc>
                <a:extLst>
                  <a:ext uri="{0D108BD9-81ED-4DB2-BD59-A6C34878D82A}">
                    <a16:rowId xmlns:a16="http://schemas.microsoft.com/office/drawing/2014/main" xmlns="" val="10001"/>
                  </a:ext>
                </a:extLst>
              </a:tr>
              <a:tr h="370840">
                <a:tc>
                  <a:txBody>
                    <a:bodyPr/>
                    <a:lstStyle/>
                    <a:p>
                      <a:r>
                        <a:rPr lang="en-US" sz="1600" dirty="0" smtClean="0"/>
                        <a:t>Max.</a:t>
                      </a:r>
                      <a:r>
                        <a:rPr lang="en-US" sz="1600" baseline="0" dirty="0" smtClean="0"/>
                        <a:t> </a:t>
                      </a:r>
                      <a:r>
                        <a:rPr lang="en-US" sz="1600" dirty="0" smtClean="0"/>
                        <a:t>Loss</a:t>
                      </a:r>
                      <a:endParaRPr lang="en-US" sz="1600" dirty="0"/>
                    </a:p>
                  </a:txBody>
                  <a:tcPr/>
                </a:tc>
                <a:tc>
                  <a:txBody>
                    <a:bodyPr/>
                    <a:lstStyle/>
                    <a:p>
                      <a:r>
                        <a:rPr lang="en-US" sz="1600" dirty="0" smtClean="0"/>
                        <a:t>20dB</a:t>
                      </a:r>
                      <a:endParaRPr lang="en-US" sz="1600" dirty="0"/>
                    </a:p>
                  </a:txBody>
                  <a:tcPr/>
                </a:tc>
                <a:tc>
                  <a:txBody>
                    <a:bodyPr/>
                    <a:lstStyle/>
                    <a:p>
                      <a:r>
                        <a:rPr lang="en-US" sz="1600" dirty="0" smtClean="0"/>
                        <a:t>24dB</a:t>
                      </a:r>
                      <a:endParaRPr lang="en-US" sz="1600" dirty="0"/>
                    </a:p>
                  </a:txBody>
                  <a:tcPr/>
                </a:tc>
                <a:tc>
                  <a:txBody>
                    <a:bodyPr/>
                    <a:lstStyle/>
                    <a:p>
                      <a:r>
                        <a:rPr lang="en-US" sz="1600" dirty="0" smtClean="0"/>
                        <a:t>29dB</a:t>
                      </a:r>
                      <a:endParaRPr lang="en-US" sz="1600" dirty="0"/>
                    </a:p>
                  </a:txBody>
                  <a:tcPr/>
                </a:tc>
                <a:tc>
                  <a:txBody>
                    <a:bodyPr/>
                    <a:lstStyle/>
                    <a:p>
                      <a:r>
                        <a:rPr lang="en-US" sz="1600" dirty="0" smtClean="0"/>
                        <a:t>33dB</a:t>
                      </a:r>
                      <a:endParaRPr lang="en-US" sz="16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6745344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445254" y="120618"/>
            <a:ext cx="585916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3000" b="1" i="1" dirty="0" smtClean="0">
                <a:solidFill>
                  <a:schemeClr val="bg1"/>
                </a:solidFill>
                <a:latin typeface="+mn-lt"/>
                <a:ea typeface="MS PGothic" panose="020B0600070205080204" pitchFamily="34" charset="-128"/>
              </a:rPr>
              <a:t>Downstream</a:t>
            </a:r>
            <a:endParaRPr lang="en-US" altLang="en-US" sz="3000" b="1" i="1" dirty="0">
              <a:solidFill>
                <a:schemeClr val="bg1"/>
              </a:solidFill>
              <a:latin typeface="+mn-lt"/>
              <a:ea typeface="MS PGothic" panose="020B0600070205080204" pitchFamily="34" charset="-128"/>
            </a:endParaRPr>
          </a:p>
        </p:txBody>
      </p:sp>
      <p:pic>
        <p:nvPicPr>
          <p:cNvPr id="53252" name="Picture 1" descr="Screen Clippi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530" y="674616"/>
            <a:ext cx="8355392" cy="4123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3" name="Picture 2" descr="C950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4159" y="3502034"/>
            <a:ext cx="887129" cy="964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4" name="그림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6200000">
            <a:off x="5528870" y="2728004"/>
            <a:ext cx="564692" cy="264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5" name="그림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6200000">
            <a:off x="5528865" y="3369576"/>
            <a:ext cx="564692" cy="264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6" name="그림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6200000">
            <a:off x="5528861" y="4004796"/>
            <a:ext cx="564692" cy="264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629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1084970" y="52077"/>
            <a:ext cx="519656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3000" b="1" i="1" dirty="0" smtClean="0">
                <a:solidFill>
                  <a:schemeClr val="bg1"/>
                </a:solidFill>
                <a:latin typeface="+mn-lt"/>
                <a:ea typeface="MS PGothic" panose="020B0600070205080204" pitchFamily="34" charset="-128"/>
              </a:rPr>
              <a:t>Upstream</a:t>
            </a:r>
            <a:endParaRPr lang="en-US" altLang="en-US" sz="3000" b="1" i="1" dirty="0">
              <a:solidFill>
                <a:schemeClr val="bg1"/>
              </a:solidFill>
              <a:latin typeface="+mn-lt"/>
              <a:ea typeface="MS PGothic" panose="020B0600070205080204" pitchFamily="34" charset="-128"/>
            </a:endParaRPr>
          </a:p>
        </p:txBody>
      </p:sp>
      <p:grpSp>
        <p:nvGrpSpPr>
          <p:cNvPr id="54275" name="Group 9"/>
          <p:cNvGrpSpPr>
            <a:grpSpLocks/>
          </p:cNvGrpSpPr>
          <p:nvPr/>
        </p:nvGrpSpPr>
        <p:grpSpPr bwMode="auto">
          <a:xfrm>
            <a:off x="357809" y="768625"/>
            <a:ext cx="7977807" cy="4015409"/>
            <a:chOff x="98954" y="1002225"/>
            <a:chExt cx="8812605" cy="5033716"/>
          </a:xfrm>
        </p:grpSpPr>
        <p:pic>
          <p:nvPicPr>
            <p:cNvPr id="54276" name="Picture 3" descr="Screen Clippi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954" y="1002225"/>
              <a:ext cx="8812605" cy="4998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7" name="Picture 2" descr="C950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6400" y="4494954"/>
              <a:ext cx="1061507" cy="128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그림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5400000">
              <a:off x="5723254" y="3798075"/>
              <a:ext cx="752687" cy="353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9" name="그림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5400000">
              <a:off x="5723248" y="4619368"/>
              <a:ext cx="752687" cy="353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0" name="그림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5400000">
              <a:off x="5723242" y="5482996"/>
              <a:ext cx="752687" cy="353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6608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996239" y="4710113"/>
            <a:ext cx="585787" cy="211137"/>
          </a:xfrm>
          <a:prstGeom prst="rect">
            <a:avLst/>
          </a:prstGeom>
        </p:spPr>
        <p:txBody>
          <a:bodyPr/>
          <a:lstStyle/>
          <a:p>
            <a:pPr>
              <a:defRPr/>
            </a:pPr>
            <a:fld id="{5319DD97-3792-964D-99E4-4AC2091DBBA2}" type="slidenum">
              <a:rPr lang="en-US" smtClean="0"/>
              <a:pPr>
                <a:defRPr/>
              </a:pPr>
              <a:t>48</a:t>
            </a:fld>
            <a:endParaRPr lang="en-US" dirty="0"/>
          </a:p>
        </p:txBody>
      </p:sp>
      <p:sp>
        <p:nvSpPr>
          <p:cNvPr id="2" name="Title 1"/>
          <p:cNvSpPr>
            <a:spLocks noGrp="1"/>
          </p:cNvSpPr>
          <p:nvPr>
            <p:ph type="title"/>
          </p:nvPr>
        </p:nvSpPr>
        <p:spPr/>
        <p:txBody>
          <a:bodyPr/>
          <a:lstStyle/>
          <a:p>
            <a:r>
              <a:rPr lang="en-US" b="1" dirty="0" smtClean="0"/>
              <a:t>EPON Upstream Co-Existence</a:t>
            </a:r>
            <a:endParaRPr lang="en-US" b="1" dirty="0"/>
          </a:p>
        </p:txBody>
      </p:sp>
      <p:pic>
        <p:nvPicPr>
          <p:cNvPr id="3" name="Picture 2"/>
          <p:cNvPicPr>
            <a:picLocks noChangeAspect="1"/>
          </p:cNvPicPr>
          <p:nvPr/>
        </p:nvPicPr>
        <p:blipFill>
          <a:blip r:embed="rId2"/>
          <a:stretch>
            <a:fillRect/>
          </a:stretch>
        </p:blipFill>
        <p:spPr>
          <a:xfrm>
            <a:off x="690963" y="860066"/>
            <a:ext cx="7326600" cy="3893133"/>
          </a:xfrm>
          <a:prstGeom prst="rect">
            <a:avLst/>
          </a:prstGeom>
        </p:spPr>
      </p:pic>
      <p:sp>
        <p:nvSpPr>
          <p:cNvPr id="5" name="Donut 4"/>
          <p:cNvSpPr/>
          <p:nvPr/>
        </p:nvSpPr>
        <p:spPr>
          <a:xfrm>
            <a:off x="1449698" y="692641"/>
            <a:ext cx="2488861" cy="3771045"/>
          </a:xfrm>
          <a:prstGeom prst="donut">
            <a:avLst>
              <a:gd name="adj" fmla="val 355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042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b="1" dirty="0" smtClean="0"/>
              <a:t>Co-existence</a:t>
            </a:r>
            <a:r>
              <a:rPr lang="en-US" altLang="en-US" dirty="0" smtClean="0"/>
              <a:t> Options</a:t>
            </a:r>
          </a:p>
        </p:txBody>
      </p:sp>
      <p:pic>
        <p:nvPicPr>
          <p:cNvPr id="10854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872728"/>
            <a:ext cx="6780610" cy="3661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99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9"/>
          <p:cNvSpPr>
            <a:spLocks noGrp="1" noChangeArrowheads="1"/>
          </p:cNvSpPr>
          <p:nvPr>
            <p:ph type="title"/>
          </p:nvPr>
        </p:nvSpPr>
        <p:spPr>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dirty="0" smtClean="0">
                <a:latin typeface="Tahoma" panose="020B0604030504040204" pitchFamily="34" charset="0"/>
                <a:ea typeface="Tahoma" panose="020B0604030504040204" pitchFamily="34" charset="0"/>
                <a:cs typeface="Tahoma" panose="020B0604030504040204" pitchFamily="34" charset="0"/>
              </a:rPr>
              <a:t>Traditional Network</a:t>
            </a:r>
          </a:p>
        </p:txBody>
      </p:sp>
      <p:sp>
        <p:nvSpPr>
          <p:cNvPr id="10251" name="Line 10"/>
          <p:cNvSpPr>
            <a:spLocks noChangeShapeType="1"/>
          </p:cNvSpPr>
          <p:nvPr/>
        </p:nvSpPr>
        <p:spPr bwMode="auto">
          <a:xfrm flipH="1">
            <a:off x="2741193" y="785064"/>
            <a:ext cx="6769" cy="2489137"/>
          </a:xfrm>
          <a:prstGeom prst="line">
            <a:avLst/>
          </a:prstGeom>
          <a:noFill/>
          <a:ln w="9360">
            <a:solidFill>
              <a:srgbClr val="C0C0C0"/>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sp>
        <p:nvSpPr>
          <p:cNvPr id="10252" name="Line 11"/>
          <p:cNvSpPr>
            <a:spLocks noChangeShapeType="1"/>
          </p:cNvSpPr>
          <p:nvPr/>
        </p:nvSpPr>
        <p:spPr bwMode="auto">
          <a:xfrm>
            <a:off x="6777040" y="785064"/>
            <a:ext cx="5969" cy="2489137"/>
          </a:xfrm>
          <a:prstGeom prst="line">
            <a:avLst/>
          </a:prstGeom>
          <a:noFill/>
          <a:ln w="9360">
            <a:solidFill>
              <a:srgbClr val="C0C0C0"/>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sp>
        <p:nvSpPr>
          <p:cNvPr id="10285" name="Text Box 46"/>
          <p:cNvSpPr txBox="1">
            <a:spLocks noChangeArrowheads="1"/>
          </p:cNvSpPr>
          <p:nvPr/>
        </p:nvSpPr>
        <p:spPr bwMode="auto">
          <a:xfrm>
            <a:off x="904876" y="975564"/>
            <a:ext cx="7620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Headend / Hub</a:t>
            </a:r>
          </a:p>
        </p:txBody>
      </p:sp>
      <p:sp>
        <p:nvSpPr>
          <p:cNvPr id="10286" name="Text Box 47"/>
          <p:cNvSpPr txBox="1">
            <a:spLocks noChangeArrowheads="1"/>
          </p:cNvSpPr>
          <p:nvPr/>
        </p:nvSpPr>
        <p:spPr bwMode="auto">
          <a:xfrm>
            <a:off x="3238301" y="979136"/>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Outside Plant</a:t>
            </a:r>
          </a:p>
        </p:txBody>
      </p:sp>
      <p:sp>
        <p:nvSpPr>
          <p:cNvPr id="10287" name="Text Box 48"/>
          <p:cNvSpPr txBox="1">
            <a:spLocks noChangeArrowheads="1"/>
          </p:cNvSpPr>
          <p:nvPr/>
        </p:nvSpPr>
        <p:spPr bwMode="auto">
          <a:xfrm>
            <a:off x="6819900" y="979136"/>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a:latin typeface="Arial Unicode MS" pitchFamily="34" charset="-128"/>
                <a:cs typeface="+mn-cs"/>
              </a:rPr>
              <a:t>Customer Premises</a:t>
            </a:r>
          </a:p>
        </p:txBody>
      </p:sp>
      <p:pic>
        <p:nvPicPr>
          <p:cNvPr id="10311" name="Picture 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98797" y="1374010"/>
            <a:ext cx="217488" cy="171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312" name="Rectangle 87"/>
          <p:cNvSpPr>
            <a:spLocks noChangeArrowheads="1"/>
          </p:cNvSpPr>
          <p:nvPr/>
        </p:nvSpPr>
        <p:spPr bwMode="auto">
          <a:xfrm>
            <a:off x="5773410" y="1329672"/>
            <a:ext cx="762000" cy="27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spAutoFit/>
          </a:bodyPr>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spcBef>
                <a:spcPct val="0"/>
              </a:spcBef>
              <a:spcAft>
                <a:spcPts val="0"/>
              </a:spcAft>
              <a:buSzPct val="125000"/>
            </a:pPr>
            <a:r>
              <a:rPr lang="en-US" altLang="en-US" sz="1200">
                <a:latin typeface="Arial Unicode MS" pitchFamily="34" charset="-128"/>
                <a:cs typeface="+mn-cs"/>
              </a:rPr>
              <a:t>Power</a:t>
            </a:r>
          </a:p>
        </p:txBody>
      </p:sp>
      <p:sp>
        <p:nvSpPr>
          <p:cNvPr id="10313" name="Line 88"/>
          <p:cNvSpPr>
            <a:spLocks noChangeShapeType="1"/>
          </p:cNvSpPr>
          <p:nvPr/>
        </p:nvSpPr>
        <p:spPr bwMode="auto">
          <a:xfrm>
            <a:off x="5809224" y="1545460"/>
            <a:ext cx="1786" cy="129247"/>
          </a:xfrm>
          <a:prstGeom prst="line">
            <a:avLst/>
          </a:prstGeom>
          <a:noFill/>
          <a:ln w="936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pic>
        <p:nvPicPr>
          <p:cNvPr id="137" name="Picture 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56431" y="2156407"/>
            <a:ext cx="217488" cy="171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8" name="Rectangle 87"/>
          <p:cNvSpPr>
            <a:spLocks noChangeArrowheads="1"/>
          </p:cNvSpPr>
          <p:nvPr/>
        </p:nvSpPr>
        <p:spPr bwMode="auto">
          <a:xfrm>
            <a:off x="2783808" y="2238542"/>
            <a:ext cx="762000" cy="27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spAutoFit/>
          </a:bodyPr>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spcBef>
                <a:spcPct val="0"/>
              </a:spcBef>
              <a:spcAft>
                <a:spcPts val="0"/>
              </a:spcAft>
              <a:buSzPct val="125000"/>
            </a:pPr>
            <a:r>
              <a:rPr lang="en-US" altLang="en-US" sz="1200" dirty="0">
                <a:latin typeface="Arial Unicode MS" pitchFamily="34" charset="-128"/>
                <a:cs typeface="+mn-cs"/>
              </a:rPr>
              <a:t>Power</a:t>
            </a:r>
          </a:p>
        </p:txBody>
      </p:sp>
      <p:sp>
        <p:nvSpPr>
          <p:cNvPr id="139" name="Line 88"/>
          <p:cNvSpPr>
            <a:spLocks noChangeShapeType="1"/>
          </p:cNvSpPr>
          <p:nvPr/>
        </p:nvSpPr>
        <p:spPr bwMode="auto">
          <a:xfrm flipV="1">
            <a:off x="3162796" y="2020677"/>
            <a:ext cx="1587" cy="141685"/>
          </a:xfrm>
          <a:prstGeom prst="line">
            <a:avLst/>
          </a:prstGeom>
          <a:noFill/>
          <a:ln w="9360">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pic>
        <p:nvPicPr>
          <p:cNvPr id="145" name="Picture 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83955" y="2947481"/>
            <a:ext cx="217488" cy="171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47" name="Line 88"/>
          <p:cNvSpPr>
            <a:spLocks noChangeShapeType="1"/>
          </p:cNvSpPr>
          <p:nvPr/>
        </p:nvSpPr>
        <p:spPr bwMode="auto">
          <a:xfrm flipV="1">
            <a:off x="6590320" y="2811752"/>
            <a:ext cx="1587" cy="141685"/>
          </a:xfrm>
          <a:prstGeom prst="line">
            <a:avLst/>
          </a:prstGeom>
          <a:noFill/>
          <a:ln w="936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sp>
        <p:nvSpPr>
          <p:cNvPr id="159" name="Text Box 47"/>
          <p:cNvSpPr txBox="1">
            <a:spLocks noChangeArrowheads="1"/>
          </p:cNvSpPr>
          <p:nvPr/>
        </p:nvSpPr>
        <p:spPr bwMode="auto">
          <a:xfrm>
            <a:off x="3332473" y="1419884"/>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Trunk</a:t>
            </a:r>
          </a:p>
        </p:txBody>
      </p:sp>
      <p:sp>
        <p:nvSpPr>
          <p:cNvPr id="160" name="Text Box 47"/>
          <p:cNvSpPr txBox="1">
            <a:spLocks noChangeArrowheads="1"/>
          </p:cNvSpPr>
          <p:nvPr/>
        </p:nvSpPr>
        <p:spPr bwMode="auto">
          <a:xfrm>
            <a:off x="4377896" y="2567517"/>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Distribution / Feeders</a:t>
            </a:r>
          </a:p>
        </p:txBody>
      </p:sp>
      <p:sp>
        <p:nvSpPr>
          <p:cNvPr id="161" name="Text Box 47"/>
          <p:cNvSpPr txBox="1">
            <a:spLocks noChangeArrowheads="1"/>
          </p:cNvSpPr>
          <p:nvPr/>
        </p:nvSpPr>
        <p:spPr bwMode="auto">
          <a:xfrm>
            <a:off x="6587540" y="3010876"/>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Drops</a:t>
            </a:r>
          </a:p>
        </p:txBody>
      </p:sp>
      <p:cxnSp>
        <p:nvCxnSpPr>
          <p:cNvPr id="9" name="Straight Arrow Connector 8"/>
          <p:cNvCxnSpPr>
            <a:stCxn id="159" idx="2"/>
          </p:cNvCxnSpPr>
          <p:nvPr/>
        </p:nvCxnSpPr>
        <p:spPr>
          <a:xfrm flipH="1">
            <a:off x="4213991" y="1648484"/>
            <a:ext cx="13832" cy="223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1" idx="0"/>
          </p:cNvCxnSpPr>
          <p:nvPr/>
        </p:nvCxnSpPr>
        <p:spPr>
          <a:xfrm flipH="1" flipV="1">
            <a:off x="7364461" y="1615104"/>
            <a:ext cx="118430" cy="1395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1" idx="0"/>
          </p:cNvCxnSpPr>
          <p:nvPr/>
        </p:nvCxnSpPr>
        <p:spPr>
          <a:xfrm flipV="1">
            <a:off x="7482890" y="2534820"/>
            <a:ext cx="505682" cy="476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0" idx="0"/>
          </p:cNvCxnSpPr>
          <p:nvPr/>
        </p:nvCxnSpPr>
        <p:spPr>
          <a:xfrm flipV="1">
            <a:off x="5273246" y="1830556"/>
            <a:ext cx="866874" cy="736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0" idx="0"/>
          </p:cNvCxnSpPr>
          <p:nvPr/>
        </p:nvCxnSpPr>
        <p:spPr>
          <a:xfrm flipV="1">
            <a:off x="5273245" y="2217888"/>
            <a:ext cx="875996" cy="3496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Content Placeholder 2"/>
          <p:cNvSpPr txBox="1">
            <a:spLocks/>
          </p:cNvSpPr>
          <p:nvPr/>
        </p:nvSpPr>
        <p:spPr>
          <a:xfrm>
            <a:off x="321844" y="3336382"/>
            <a:ext cx="7886700" cy="20831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500" dirty="0">
                <a:solidFill>
                  <a:srgbClr val="262626"/>
                </a:solidFill>
              </a:rPr>
              <a:t>In a traditional cable network the headend collects all signals and delivers services through a trunk cable.</a:t>
            </a:r>
          </a:p>
          <a:p>
            <a:pPr fontAlgn="auto">
              <a:spcAft>
                <a:spcPts val="0"/>
              </a:spcAft>
            </a:pPr>
            <a:r>
              <a:rPr lang="en-US" sz="1500" dirty="0">
                <a:solidFill>
                  <a:srgbClr val="262626"/>
                </a:solidFill>
              </a:rPr>
              <a:t>The trunk cable has numerous amplifiers and accompanying power supplies in order to provide service to each distribution, or feeder cable, connected to it.</a:t>
            </a:r>
          </a:p>
          <a:p>
            <a:pPr fontAlgn="auto">
              <a:spcAft>
                <a:spcPts val="0"/>
              </a:spcAft>
            </a:pPr>
            <a:r>
              <a:rPr lang="en-US" sz="1500" dirty="0">
                <a:solidFill>
                  <a:srgbClr val="262626"/>
                </a:solidFill>
              </a:rPr>
              <a:t>The distribution cables and line extenders amplify the signal down towards the taps which connect cable drops to the customer premise.</a:t>
            </a:r>
          </a:p>
        </p:txBody>
      </p:sp>
      <p:cxnSp>
        <p:nvCxnSpPr>
          <p:cNvPr id="13" name="Straight Arrow Connector 12"/>
          <p:cNvCxnSpPr>
            <a:stCxn id="161" idx="0"/>
          </p:cNvCxnSpPr>
          <p:nvPr/>
        </p:nvCxnSpPr>
        <p:spPr>
          <a:xfrm flipV="1">
            <a:off x="7482891" y="1839430"/>
            <a:ext cx="267239" cy="1171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538598" y="2255822"/>
            <a:ext cx="299096"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76083" y="1762358"/>
            <a:ext cx="1172147"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73" idx="3"/>
            <a:endCxn id="97" idx="3"/>
          </p:cNvCxnSpPr>
          <p:nvPr/>
        </p:nvCxnSpPr>
        <p:spPr>
          <a:xfrm>
            <a:off x="1526692" y="1682072"/>
            <a:ext cx="311003" cy="572564"/>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538598" y="1671542"/>
            <a:ext cx="299096"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18357" y="1524713"/>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b="1" dirty="0" smtClean="0">
                <a:solidFill>
                  <a:srgbClr val="2BAA96"/>
                </a:solidFill>
                <a:latin typeface="Calibri" panose="020F0502020204030204" pitchFamily="34" charset="0"/>
              </a:rPr>
              <a:t>DOCSIS CMTS</a:t>
            </a:r>
            <a:endParaRPr lang="en-US" sz="1200" b="1" dirty="0">
              <a:solidFill>
                <a:srgbClr val="2BAA96"/>
              </a:solidFill>
              <a:latin typeface="Calibri" panose="020F0502020204030204" pitchFamily="34" charset="0"/>
            </a:endParaRPr>
          </a:p>
        </p:txBody>
      </p:sp>
      <p:sp>
        <p:nvSpPr>
          <p:cNvPr id="74" name="Rectangle 73"/>
          <p:cNvSpPr/>
          <p:nvPr/>
        </p:nvSpPr>
        <p:spPr>
          <a:xfrm>
            <a:off x="418357" y="2096350"/>
            <a:ext cx="1108335" cy="31471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srgbClr val="2BAA96"/>
                </a:solidFill>
                <a:latin typeface="Calibri" panose="020F0502020204030204" pitchFamily="34" charset="0"/>
              </a:rPr>
              <a:t>VIDEO</a:t>
            </a:r>
            <a:endParaRPr lang="en-US" b="1" dirty="0">
              <a:solidFill>
                <a:srgbClr val="2BAA96"/>
              </a:solidFill>
              <a:latin typeface="Calibri" panose="020F0502020204030204" pitchFamily="34" charset="0"/>
            </a:endParaRPr>
          </a:p>
        </p:txBody>
      </p:sp>
      <p:grpSp>
        <p:nvGrpSpPr>
          <p:cNvPr id="75" name="Group 74"/>
          <p:cNvGrpSpPr/>
          <p:nvPr/>
        </p:nvGrpSpPr>
        <p:grpSpPr>
          <a:xfrm>
            <a:off x="1839886" y="1490503"/>
            <a:ext cx="765602" cy="461663"/>
            <a:chOff x="2560320" y="1640736"/>
            <a:chExt cx="1391766" cy="839244"/>
          </a:xfrm>
        </p:grpSpPr>
        <p:sp>
          <p:nvSpPr>
            <p:cNvPr id="135" name="Rectangle 134"/>
            <p:cNvSpPr/>
            <p:nvPr/>
          </p:nvSpPr>
          <p:spPr>
            <a:xfrm>
              <a:off x="2560320" y="1640736"/>
              <a:ext cx="1391766" cy="83924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43" name="Group 142"/>
            <p:cNvGrpSpPr/>
            <p:nvPr/>
          </p:nvGrpSpPr>
          <p:grpSpPr>
            <a:xfrm>
              <a:off x="2646375" y="1741758"/>
              <a:ext cx="1219657" cy="611210"/>
              <a:chOff x="2643802" y="1741758"/>
              <a:chExt cx="1219657" cy="611210"/>
            </a:xfrm>
          </p:grpSpPr>
          <p:sp>
            <p:nvSpPr>
              <p:cNvPr id="144" name="Isosceles Triangle 143"/>
              <p:cNvSpPr/>
              <p:nvPr/>
            </p:nvSpPr>
            <p:spPr>
              <a:xfrm rot="5400000">
                <a:off x="2601650" y="1783910"/>
                <a:ext cx="611210" cy="526905"/>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49" name="Group 148"/>
              <p:cNvGrpSpPr/>
              <p:nvPr/>
            </p:nvGrpSpPr>
            <p:grpSpPr>
              <a:xfrm>
                <a:off x="3278243" y="1767750"/>
                <a:ext cx="585216" cy="585216"/>
                <a:chOff x="2309194" y="4304444"/>
                <a:chExt cx="585216" cy="585216"/>
              </a:xfrm>
            </p:grpSpPr>
            <p:sp>
              <p:nvSpPr>
                <p:cNvPr id="150" name="Oval 149"/>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52" name="Straight Arrow Connector 151"/>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sp>
        <p:nvSpPr>
          <p:cNvPr id="77" name="TextBox 76"/>
          <p:cNvSpPr txBox="1"/>
          <p:nvPr/>
        </p:nvSpPr>
        <p:spPr>
          <a:xfrm>
            <a:off x="3218730" y="1651082"/>
            <a:ext cx="685800" cy="2667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FF0000"/>
                </a:solidFill>
                <a:latin typeface="Calibri" panose="020F0502020204030204" pitchFamily="34" charset="0"/>
                <a:cs typeface="+mn-cs"/>
              </a:rPr>
              <a:t>Coax</a:t>
            </a:r>
          </a:p>
        </p:txBody>
      </p:sp>
      <p:grpSp>
        <p:nvGrpSpPr>
          <p:cNvPr id="78" name="Group 77"/>
          <p:cNvGrpSpPr/>
          <p:nvPr/>
        </p:nvGrpSpPr>
        <p:grpSpPr>
          <a:xfrm>
            <a:off x="6944985" y="1199135"/>
            <a:ext cx="1473545" cy="830980"/>
            <a:chOff x="8305819" y="1309393"/>
            <a:chExt cx="1964727" cy="1107973"/>
          </a:xfrm>
        </p:grpSpPr>
        <p:grpSp>
          <p:nvGrpSpPr>
            <p:cNvPr id="103" name="Group 102"/>
            <p:cNvGrpSpPr/>
            <p:nvPr/>
          </p:nvGrpSpPr>
          <p:grpSpPr>
            <a:xfrm>
              <a:off x="8793922" y="1309393"/>
              <a:ext cx="515048" cy="314811"/>
              <a:chOff x="5006461" y="4076700"/>
              <a:chExt cx="2212848" cy="1352550"/>
            </a:xfrm>
          </p:grpSpPr>
          <p:grpSp>
            <p:nvGrpSpPr>
              <p:cNvPr id="129" name="Group 128"/>
              <p:cNvGrpSpPr/>
              <p:nvPr/>
            </p:nvGrpSpPr>
            <p:grpSpPr>
              <a:xfrm>
                <a:off x="5006461" y="4076700"/>
                <a:ext cx="2212848" cy="920750"/>
                <a:chOff x="5006461" y="4076700"/>
                <a:chExt cx="2212848" cy="920750"/>
              </a:xfrm>
            </p:grpSpPr>
            <p:cxnSp>
              <p:nvCxnSpPr>
                <p:cNvPr id="132" name="Straight Connector 131"/>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1" name="Freeform 130"/>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04" name="Group 103"/>
            <p:cNvGrpSpPr/>
            <p:nvPr/>
          </p:nvGrpSpPr>
          <p:grpSpPr>
            <a:xfrm>
              <a:off x="9274710" y="1664820"/>
              <a:ext cx="515048" cy="314811"/>
              <a:chOff x="5006461" y="4076700"/>
              <a:chExt cx="2212848" cy="1352550"/>
            </a:xfrm>
          </p:grpSpPr>
          <p:grpSp>
            <p:nvGrpSpPr>
              <p:cNvPr id="122" name="Group 121"/>
              <p:cNvGrpSpPr/>
              <p:nvPr/>
            </p:nvGrpSpPr>
            <p:grpSpPr>
              <a:xfrm>
                <a:off x="5006461" y="4076700"/>
                <a:ext cx="2212848" cy="920750"/>
                <a:chOff x="5006461" y="4076700"/>
                <a:chExt cx="2212848" cy="920750"/>
              </a:xfrm>
            </p:grpSpPr>
            <p:cxnSp>
              <p:nvCxnSpPr>
                <p:cNvPr id="126" name="Straight Connector 125"/>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25" name="Freeform 124"/>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05" name="Group 104"/>
            <p:cNvGrpSpPr/>
            <p:nvPr/>
          </p:nvGrpSpPr>
          <p:grpSpPr>
            <a:xfrm>
              <a:off x="9755498" y="2023945"/>
              <a:ext cx="515048" cy="314811"/>
              <a:chOff x="5006461" y="4076700"/>
              <a:chExt cx="2212848" cy="1352550"/>
            </a:xfrm>
          </p:grpSpPr>
          <p:grpSp>
            <p:nvGrpSpPr>
              <p:cNvPr id="118" name="Group 117"/>
              <p:cNvGrpSpPr/>
              <p:nvPr/>
            </p:nvGrpSpPr>
            <p:grpSpPr>
              <a:xfrm>
                <a:off x="5006461" y="4076700"/>
                <a:ext cx="2212848" cy="920750"/>
                <a:chOff x="5006461" y="4076700"/>
                <a:chExt cx="2212848" cy="920750"/>
              </a:xfrm>
            </p:grpSpPr>
            <p:cxnSp>
              <p:nvCxnSpPr>
                <p:cNvPr id="120" name="Straight Connector 119"/>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9" name="Freeform 118"/>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cxnSp>
          <p:nvCxnSpPr>
            <p:cNvPr id="106" name="Straight Connector 105"/>
            <p:cNvCxnSpPr/>
            <p:nvPr/>
          </p:nvCxnSpPr>
          <p:spPr>
            <a:xfrm>
              <a:off x="8375650" y="2060358"/>
              <a:ext cx="1134965"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8305819" y="1703350"/>
              <a:ext cx="714014" cy="357008"/>
              <a:chOff x="7825740" y="3186292"/>
              <a:chExt cx="714014" cy="357008"/>
            </a:xfrm>
          </p:grpSpPr>
          <p:sp>
            <p:nvSpPr>
              <p:cNvPr id="116" name="Arc 115"/>
              <p:cNvSpPr/>
              <p:nvPr/>
            </p:nvSpPr>
            <p:spPr>
              <a:xfrm rot="5400000">
                <a:off x="7825740" y="3186293"/>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17" name="Arc 116"/>
              <p:cNvSpPr/>
              <p:nvPr/>
            </p:nvSpPr>
            <p:spPr>
              <a:xfrm rot="16200000">
                <a:off x="8182747" y="3186292"/>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grpSp>
        <p:cxnSp>
          <p:nvCxnSpPr>
            <p:cNvPr id="108" name="Straight Connector 107"/>
            <p:cNvCxnSpPr/>
            <p:nvPr/>
          </p:nvCxnSpPr>
          <p:spPr>
            <a:xfrm>
              <a:off x="8865120" y="1703350"/>
              <a:ext cx="186326"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V="1">
              <a:off x="8738603" y="2060358"/>
              <a:ext cx="714014" cy="357008"/>
              <a:chOff x="7825740" y="3186292"/>
              <a:chExt cx="714014" cy="357008"/>
            </a:xfrm>
          </p:grpSpPr>
          <p:sp>
            <p:nvSpPr>
              <p:cNvPr id="114" name="Arc 113"/>
              <p:cNvSpPr/>
              <p:nvPr/>
            </p:nvSpPr>
            <p:spPr>
              <a:xfrm rot="5400000">
                <a:off x="7825740" y="3186293"/>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15" name="Arc 114"/>
              <p:cNvSpPr/>
              <p:nvPr/>
            </p:nvSpPr>
            <p:spPr>
              <a:xfrm rot="16200000">
                <a:off x="8182747" y="3186292"/>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grpSp>
        <p:cxnSp>
          <p:nvCxnSpPr>
            <p:cNvPr id="110" name="Straight Connector 109"/>
            <p:cNvCxnSpPr/>
            <p:nvPr/>
          </p:nvCxnSpPr>
          <p:spPr>
            <a:xfrm>
              <a:off x="9301989" y="2417366"/>
              <a:ext cx="703413"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9005726" y="1657630"/>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9464895" y="2014638"/>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9959682" y="2371646"/>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1837694" y="2024893"/>
            <a:ext cx="768096" cy="459486"/>
            <a:chOff x="2442587" y="2429456"/>
            <a:chExt cx="1024128" cy="612648"/>
          </a:xfrm>
        </p:grpSpPr>
        <p:sp>
          <p:nvSpPr>
            <p:cNvPr id="97" name="Rectangle 96"/>
            <p:cNvSpPr/>
            <p:nvPr/>
          </p:nvSpPr>
          <p:spPr>
            <a:xfrm rot="10800000">
              <a:off x="2442587" y="242945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sp>
          <p:nvSpPr>
            <p:cNvPr id="98" name="Isosceles Triangle 97"/>
            <p:cNvSpPr/>
            <p:nvPr/>
          </p:nvSpPr>
          <p:spPr>
            <a:xfrm rot="16200000">
              <a:off x="2476679" y="255140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99" name="Group 98"/>
            <p:cNvGrpSpPr/>
            <p:nvPr/>
          </p:nvGrpSpPr>
          <p:grpSpPr>
            <a:xfrm rot="16200000">
              <a:off x="2972762" y="2522176"/>
              <a:ext cx="430630" cy="427208"/>
              <a:chOff x="2309194" y="4304444"/>
              <a:chExt cx="585216" cy="585216"/>
            </a:xfrm>
          </p:grpSpPr>
          <p:sp>
            <p:nvSpPr>
              <p:cNvPr id="100" name="Oval 99"/>
              <p:cNvSpPr>
                <a:spLocks noChangeAspect="1"/>
              </p:cNvSpPr>
              <p:nvPr/>
            </p:nvSpPr>
            <p:spPr>
              <a:xfrm flipH="1" flipV="1">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01" name="Straight Arrow Connector 100"/>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82" name="TextBox 81"/>
          <p:cNvSpPr txBox="1"/>
          <p:nvPr/>
        </p:nvSpPr>
        <p:spPr>
          <a:xfrm>
            <a:off x="1871215" y="1223634"/>
            <a:ext cx="685800" cy="2667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2BAA96">
                    <a:lumMod val="75000"/>
                  </a:srgbClr>
                </a:solidFill>
                <a:latin typeface="Calibri" panose="020F0502020204030204" pitchFamily="34" charset="0"/>
                <a:cs typeface="+mn-cs"/>
              </a:rPr>
              <a:t>Transmitter</a:t>
            </a:r>
          </a:p>
        </p:txBody>
      </p:sp>
      <p:sp>
        <p:nvSpPr>
          <p:cNvPr id="83" name="TextBox 82"/>
          <p:cNvSpPr txBox="1"/>
          <p:nvPr/>
        </p:nvSpPr>
        <p:spPr>
          <a:xfrm>
            <a:off x="1879787" y="2513381"/>
            <a:ext cx="685800" cy="2667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2BAA96">
                    <a:lumMod val="75000"/>
                  </a:srgbClr>
                </a:solidFill>
                <a:latin typeface="Calibri" panose="020F0502020204030204" pitchFamily="34" charset="0"/>
                <a:cs typeface="+mn-cs"/>
              </a:rPr>
              <a:t>Receiver</a:t>
            </a:r>
          </a:p>
        </p:txBody>
      </p:sp>
      <p:cxnSp>
        <p:nvCxnSpPr>
          <p:cNvPr id="156" name="Straight Connector 155"/>
          <p:cNvCxnSpPr/>
          <p:nvPr/>
        </p:nvCxnSpPr>
        <p:spPr>
          <a:xfrm>
            <a:off x="2682586" y="1947094"/>
            <a:ext cx="3766340" cy="14054"/>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23517" y="2670743"/>
            <a:ext cx="1172147"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7492419" y="2107519"/>
            <a:ext cx="1473545" cy="830980"/>
            <a:chOff x="8305819" y="1309393"/>
            <a:chExt cx="1964727" cy="1107973"/>
          </a:xfrm>
        </p:grpSpPr>
        <p:grpSp>
          <p:nvGrpSpPr>
            <p:cNvPr id="165" name="Group 164"/>
            <p:cNvGrpSpPr/>
            <p:nvPr/>
          </p:nvGrpSpPr>
          <p:grpSpPr>
            <a:xfrm>
              <a:off x="8793922" y="1309393"/>
              <a:ext cx="515048" cy="314811"/>
              <a:chOff x="5006461" y="4076700"/>
              <a:chExt cx="2212848" cy="1352550"/>
            </a:xfrm>
          </p:grpSpPr>
          <p:grpSp>
            <p:nvGrpSpPr>
              <p:cNvPr id="192" name="Group 191"/>
              <p:cNvGrpSpPr/>
              <p:nvPr/>
            </p:nvGrpSpPr>
            <p:grpSpPr>
              <a:xfrm>
                <a:off x="5006461" y="4076700"/>
                <a:ext cx="2212848" cy="920750"/>
                <a:chOff x="5006461" y="4076700"/>
                <a:chExt cx="2212848" cy="920750"/>
              </a:xfrm>
            </p:grpSpPr>
            <p:cxnSp>
              <p:nvCxnSpPr>
                <p:cNvPr id="194" name="Straight Connector 193"/>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93" name="Freeform 192"/>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66" name="Group 165"/>
            <p:cNvGrpSpPr/>
            <p:nvPr/>
          </p:nvGrpSpPr>
          <p:grpSpPr>
            <a:xfrm>
              <a:off x="9274710" y="1664820"/>
              <a:ext cx="515048" cy="314811"/>
              <a:chOff x="5006461" y="4076700"/>
              <a:chExt cx="2212848" cy="1352550"/>
            </a:xfrm>
          </p:grpSpPr>
          <p:grpSp>
            <p:nvGrpSpPr>
              <p:cNvPr id="188" name="Group 187"/>
              <p:cNvGrpSpPr/>
              <p:nvPr/>
            </p:nvGrpSpPr>
            <p:grpSpPr>
              <a:xfrm>
                <a:off x="5006461" y="4076700"/>
                <a:ext cx="2212848" cy="920750"/>
                <a:chOff x="5006461" y="4076700"/>
                <a:chExt cx="2212848" cy="920750"/>
              </a:xfrm>
            </p:grpSpPr>
            <p:cxnSp>
              <p:nvCxnSpPr>
                <p:cNvPr id="190" name="Straight Connector 189"/>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9" name="Freeform 188"/>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67" name="Group 166"/>
            <p:cNvGrpSpPr/>
            <p:nvPr/>
          </p:nvGrpSpPr>
          <p:grpSpPr>
            <a:xfrm>
              <a:off x="9755498" y="2023945"/>
              <a:ext cx="515048" cy="314811"/>
              <a:chOff x="5006461" y="4076700"/>
              <a:chExt cx="2212848" cy="1352550"/>
            </a:xfrm>
          </p:grpSpPr>
          <p:grpSp>
            <p:nvGrpSpPr>
              <p:cNvPr id="183" name="Group 182"/>
              <p:cNvGrpSpPr/>
              <p:nvPr/>
            </p:nvGrpSpPr>
            <p:grpSpPr>
              <a:xfrm>
                <a:off x="5006461" y="4076700"/>
                <a:ext cx="2212848" cy="920750"/>
                <a:chOff x="5006461" y="4076700"/>
                <a:chExt cx="2212848" cy="920750"/>
              </a:xfrm>
            </p:grpSpPr>
            <p:cxnSp>
              <p:nvCxnSpPr>
                <p:cNvPr id="185" name="Straight Connector 184"/>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4" name="Freeform 183"/>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cxnSp>
          <p:nvCxnSpPr>
            <p:cNvPr id="168" name="Straight Connector 167"/>
            <p:cNvCxnSpPr/>
            <p:nvPr/>
          </p:nvCxnSpPr>
          <p:spPr>
            <a:xfrm>
              <a:off x="8375650" y="2060358"/>
              <a:ext cx="1134965"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a:off x="8305819" y="1703350"/>
              <a:ext cx="714014" cy="357008"/>
              <a:chOff x="7825740" y="3186292"/>
              <a:chExt cx="714014" cy="357008"/>
            </a:xfrm>
          </p:grpSpPr>
          <p:sp>
            <p:nvSpPr>
              <p:cNvPr id="178" name="Arc 177"/>
              <p:cNvSpPr/>
              <p:nvPr/>
            </p:nvSpPr>
            <p:spPr>
              <a:xfrm rot="5400000">
                <a:off x="7825740" y="3186293"/>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79" name="Arc 178"/>
              <p:cNvSpPr/>
              <p:nvPr/>
            </p:nvSpPr>
            <p:spPr>
              <a:xfrm rot="16200000">
                <a:off x="8182747" y="3186292"/>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grpSp>
        <p:cxnSp>
          <p:nvCxnSpPr>
            <p:cNvPr id="170" name="Straight Connector 169"/>
            <p:cNvCxnSpPr/>
            <p:nvPr/>
          </p:nvCxnSpPr>
          <p:spPr>
            <a:xfrm>
              <a:off x="8865120" y="1703350"/>
              <a:ext cx="186326"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flipV="1">
              <a:off x="8738603" y="2060358"/>
              <a:ext cx="714014" cy="357008"/>
              <a:chOff x="7825740" y="3186292"/>
              <a:chExt cx="714014" cy="357008"/>
            </a:xfrm>
          </p:grpSpPr>
          <p:sp>
            <p:nvSpPr>
              <p:cNvPr id="176" name="Arc 175"/>
              <p:cNvSpPr/>
              <p:nvPr/>
            </p:nvSpPr>
            <p:spPr>
              <a:xfrm rot="5400000">
                <a:off x="7825740" y="3186293"/>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77" name="Arc 176"/>
              <p:cNvSpPr/>
              <p:nvPr/>
            </p:nvSpPr>
            <p:spPr>
              <a:xfrm rot="16200000">
                <a:off x="8182747" y="3186292"/>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grpSp>
        <p:cxnSp>
          <p:nvCxnSpPr>
            <p:cNvPr id="172" name="Straight Connector 171"/>
            <p:cNvCxnSpPr/>
            <p:nvPr/>
          </p:nvCxnSpPr>
          <p:spPr>
            <a:xfrm>
              <a:off x="9301989" y="2417366"/>
              <a:ext cx="703413"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9005726" y="1657630"/>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9464895" y="2014638"/>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9959682" y="2371646"/>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7" name="Arc 196"/>
          <p:cNvSpPr/>
          <p:nvPr/>
        </p:nvSpPr>
        <p:spPr>
          <a:xfrm rot="5400000" flipV="1">
            <a:off x="6277624" y="2397822"/>
            <a:ext cx="267755" cy="267755"/>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98" name="Arc 197"/>
          <p:cNvSpPr/>
          <p:nvPr/>
        </p:nvSpPr>
        <p:spPr>
          <a:xfrm rot="16200000">
            <a:off x="5763056" y="1762597"/>
            <a:ext cx="267755" cy="267755"/>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99" name="Arc 198"/>
          <p:cNvSpPr/>
          <p:nvPr/>
        </p:nvSpPr>
        <p:spPr>
          <a:xfrm rot="5400000">
            <a:off x="5519617" y="1693779"/>
            <a:ext cx="267755" cy="267755"/>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200" name="Line 88"/>
          <p:cNvSpPr>
            <a:spLocks noChangeShapeType="1"/>
          </p:cNvSpPr>
          <p:nvPr/>
        </p:nvSpPr>
        <p:spPr bwMode="auto">
          <a:xfrm flipH="1">
            <a:off x="4883957" y="1760544"/>
            <a:ext cx="0" cy="156376"/>
          </a:xfrm>
          <a:prstGeom prst="line">
            <a:avLst/>
          </a:prstGeom>
          <a:noFill/>
          <a:ln w="936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pic>
        <p:nvPicPr>
          <p:cNvPr id="201" name="Picture 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7161" y="1600829"/>
            <a:ext cx="217488" cy="171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3" name="Arc 202"/>
          <p:cNvSpPr/>
          <p:nvPr/>
        </p:nvSpPr>
        <p:spPr>
          <a:xfrm rot="16200000" flipV="1">
            <a:off x="6001463" y="1959271"/>
            <a:ext cx="267755" cy="267755"/>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cxnSp>
        <p:nvCxnSpPr>
          <p:cNvPr id="204" name="Straight Connector 203"/>
          <p:cNvCxnSpPr/>
          <p:nvPr/>
        </p:nvCxnSpPr>
        <p:spPr>
          <a:xfrm>
            <a:off x="6277623" y="2107519"/>
            <a:ext cx="0" cy="405863"/>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05" name="Rectangle 87"/>
          <p:cNvSpPr>
            <a:spLocks noChangeArrowheads="1"/>
          </p:cNvSpPr>
          <p:nvPr/>
        </p:nvSpPr>
        <p:spPr bwMode="auto">
          <a:xfrm>
            <a:off x="4638296" y="1370726"/>
            <a:ext cx="762000" cy="27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spAutoFit/>
          </a:bodyPr>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spcBef>
                <a:spcPct val="0"/>
              </a:spcBef>
              <a:spcAft>
                <a:spcPts val="0"/>
              </a:spcAft>
              <a:buSzPct val="125000"/>
            </a:pPr>
            <a:r>
              <a:rPr lang="en-US" altLang="en-US" sz="1200" dirty="0">
                <a:latin typeface="Arial Unicode MS" pitchFamily="34" charset="-128"/>
                <a:cs typeface="+mn-cs"/>
              </a:rPr>
              <a:t>Power</a:t>
            </a:r>
          </a:p>
        </p:txBody>
      </p:sp>
      <p:sp>
        <p:nvSpPr>
          <p:cNvPr id="206" name="Rectangle 87"/>
          <p:cNvSpPr>
            <a:spLocks noChangeArrowheads="1"/>
          </p:cNvSpPr>
          <p:nvPr/>
        </p:nvSpPr>
        <p:spPr bwMode="auto">
          <a:xfrm>
            <a:off x="6154410" y="3039614"/>
            <a:ext cx="762000" cy="27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spAutoFit/>
          </a:bodyPr>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spcBef>
                <a:spcPct val="0"/>
              </a:spcBef>
              <a:spcAft>
                <a:spcPts val="0"/>
              </a:spcAft>
              <a:buSzPct val="125000"/>
            </a:pPr>
            <a:r>
              <a:rPr lang="en-US" altLang="en-US" sz="1200" dirty="0">
                <a:latin typeface="Arial Unicode MS" pitchFamily="34" charset="-128"/>
                <a:cs typeface="+mn-cs"/>
              </a:rPr>
              <a:t>Power</a:t>
            </a:r>
          </a:p>
        </p:txBody>
      </p:sp>
    </p:spTree>
    <p:extLst>
      <p:ext uri="{BB962C8B-B14F-4D97-AF65-F5344CB8AC3E}">
        <p14:creationId xmlns:p14="http://schemas.microsoft.com/office/powerpoint/2010/main" val="425484936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10G-EPON Summary</a:t>
            </a:r>
            <a:endParaRPr lang="en-US" dirty="0"/>
          </a:p>
        </p:txBody>
      </p:sp>
      <p:sp>
        <p:nvSpPr>
          <p:cNvPr id="9" name="TextBox 8"/>
          <p:cNvSpPr txBox="1"/>
          <p:nvPr/>
        </p:nvSpPr>
        <p:spPr>
          <a:xfrm>
            <a:off x="457200" y="652161"/>
            <a:ext cx="8371642" cy="5669126"/>
          </a:xfrm>
          <a:prstGeom prst="rect">
            <a:avLst/>
          </a:prstGeom>
        </p:spPr>
        <p:txBody>
          <a:bodyPr vert="horz" wrap="square" lIns="0" tIns="45720" rIns="91440" bIns="45720" rtlCol="0">
            <a:noAutofit/>
          </a:bodyPr>
          <a:lstStyle/>
          <a:p>
            <a:endParaRPr lang="en-US" sz="1600" dirty="0" smtClean="0"/>
          </a:p>
          <a:p>
            <a:pPr marL="285750" indent="-285750">
              <a:lnSpc>
                <a:spcPct val="150000"/>
              </a:lnSpc>
              <a:buFont typeface="Arial" panose="020B0604020202020204" pitchFamily="34" charset="0"/>
              <a:buChar char="•"/>
            </a:pPr>
            <a:r>
              <a:rPr lang="en-US" sz="1600" dirty="0" smtClean="0"/>
              <a:t>Defined by IEEE 802.3av-2009 10G-EPON</a:t>
            </a:r>
          </a:p>
          <a:p>
            <a:pPr marL="285750" indent="-285750">
              <a:lnSpc>
                <a:spcPct val="150000"/>
              </a:lnSpc>
              <a:buFont typeface="Arial" panose="020B0604020202020204" pitchFamily="34" charset="0"/>
              <a:buChar char="•"/>
            </a:pPr>
            <a:r>
              <a:rPr lang="en-US" sz="1600" dirty="0" smtClean="0"/>
              <a:t>EPON </a:t>
            </a:r>
            <a:r>
              <a:rPr lang="en-US" sz="1600" dirty="0"/>
              <a:t>is a </a:t>
            </a:r>
            <a:r>
              <a:rPr lang="en-US" sz="1600" dirty="0" smtClean="0"/>
              <a:t>point-to-multipoint, Passive </a:t>
            </a:r>
            <a:r>
              <a:rPr lang="en-US" sz="1600" dirty="0"/>
              <a:t>Optical </a:t>
            </a:r>
            <a:r>
              <a:rPr lang="en-US" sz="1600" dirty="0" smtClean="0"/>
              <a:t>Network technology</a:t>
            </a:r>
          </a:p>
          <a:p>
            <a:pPr marL="285750" indent="-285750">
              <a:lnSpc>
                <a:spcPct val="150000"/>
              </a:lnSpc>
              <a:buFont typeface="Arial" panose="020B0604020202020204" pitchFamily="34" charset="0"/>
              <a:buChar char="•"/>
            </a:pPr>
            <a:r>
              <a:rPr lang="en-US" sz="1600" dirty="0"/>
              <a:t>Optical wavelengths used are </a:t>
            </a:r>
            <a:r>
              <a:rPr lang="en-US" sz="1600" dirty="0" smtClean="0"/>
              <a:t>1577nm </a:t>
            </a:r>
            <a:r>
              <a:rPr lang="en-US" sz="1600" dirty="0"/>
              <a:t>in the downstream </a:t>
            </a:r>
            <a:r>
              <a:rPr lang="en-US" sz="1600" dirty="0" smtClean="0"/>
              <a:t>&amp; 1270nm </a:t>
            </a:r>
            <a:r>
              <a:rPr lang="en-US" sz="1600" dirty="0"/>
              <a:t>in the </a:t>
            </a:r>
            <a:r>
              <a:rPr lang="en-US" sz="1600" dirty="0" smtClean="0"/>
              <a:t>upstream</a:t>
            </a:r>
          </a:p>
          <a:p>
            <a:pPr marL="285750" indent="-285750">
              <a:lnSpc>
                <a:spcPct val="150000"/>
              </a:lnSpc>
              <a:buFont typeface="Arial" panose="020B0604020202020204" pitchFamily="34" charset="0"/>
              <a:buChar char="•"/>
            </a:pPr>
            <a:r>
              <a:rPr lang="en-US" sz="1600" dirty="0" smtClean="0"/>
              <a:t>Can coexist with existing IEEE 802.3ah EPON solutions</a:t>
            </a:r>
            <a:endParaRPr lang="en-US" sz="1600" dirty="0"/>
          </a:p>
          <a:p>
            <a:pPr marL="285750" indent="-285750">
              <a:lnSpc>
                <a:spcPct val="150000"/>
              </a:lnSpc>
              <a:buFont typeface="Arial" panose="020B0604020202020204" pitchFamily="34" charset="0"/>
              <a:buChar char="•"/>
            </a:pPr>
            <a:r>
              <a:rPr lang="en-US" sz="1600" dirty="0" smtClean="0"/>
              <a:t>Native end-to-end Ethernet solution</a:t>
            </a:r>
          </a:p>
          <a:p>
            <a:pPr marL="285750" indent="-285750">
              <a:lnSpc>
                <a:spcPct val="150000"/>
              </a:lnSpc>
              <a:buFont typeface="Arial" panose="020B0604020202020204" pitchFamily="34" charset="0"/>
              <a:buChar char="•"/>
            </a:pPr>
            <a:r>
              <a:rPr lang="en-US" sz="1600" dirty="0"/>
              <a:t>Supports voice, data, and video (RF overlay or IPTV</a:t>
            </a:r>
            <a:r>
              <a:rPr lang="en-US" sz="1600" dirty="0" smtClean="0"/>
              <a:t>)</a:t>
            </a:r>
            <a:endParaRPr lang="en-US" sz="1600" dirty="0"/>
          </a:p>
          <a:p>
            <a:pPr marL="285750" indent="-285750">
              <a:lnSpc>
                <a:spcPct val="150000"/>
              </a:lnSpc>
              <a:buFont typeface="Arial" panose="020B0604020202020204" pitchFamily="34" charset="0"/>
              <a:buChar char="•"/>
            </a:pPr>
            <a:r>
              <a:rPr lang="en-US" sz="1600" dirty="0"/>
              <a:t>S</a:t>
            </a:r>
            <a:r>
              <a:rPr lang="en-US" sz="1600" dirty="0" smtClean="0"/>
              <a:t>ymmetrical bandwidth per port. (Downstream </a:t>
            </a:r>
            <a:r>
              <a:rPr lang="en-US" sz="1600" dirty="0"/>
              <a:t>rate </a:t>
            </a:r>
            <a:r>
              <a:rPr lang="en-US" sz="1600" dirty="0" smtClean="0"/>
              <a:t>10Gbps, Upstream rate 10Gbps)</a:t>
            </a:r>
          </a:p>
          <a:p>
            <a:pPr marL="285750" indent="-285750">
              <a:lnSpc>
                <a:spcPct val="150000"/>
              </a:lnSpc>
              <a:buFont typeface="Arial" panose="020B0604020202020204" pitchFamily="34" charset="0"/>
              <a:buChar char="•"/>
            </a:pPr>
            <a:r>
              <a:rPr lang="en-US" sz="1600" dirty="0" smtClean="0"/>
              <a:t>Bandwidth is shared across subscribers on each PON port.</a:t>
            </a:r>
            <a:endParaRPr lang="en-US" sz="1600" dirty="0"/>
          </a:p>
          <a:p>
            <a:pPr marL="285750" indent="-285750">
              <a:lnSpc>
                <a:spcPct val="150000"/>
              </a:lnSpc>
              <a:buFont typeface="Arial" panose="020B0604020202020204" pitchFamily="34" charset="0"/>
              <a:buChar char="•"/>
            </a:pPr>
            <a:r>
              <a:rPr lang="en-US" sz="1600" dirty="0" smtClean="0"/>
              <a:t>Each PON port typically supports 32 subscribers and a service area of 20km</a:t>
            </a:r>
          </a:p>
          <a:p>
            <a:pPr marL="285750" indent="-285750">
              <a:lnSpc>
                <a:spcPct val="150000"/>
              </a:lnSpc>
              <a:buFont typeface="Arial" panose="020B0604020202020204" pitchFamily="34" charset="0"/>
              <a:buChar char="•"/>
            </a:pPr>
            <a:r>
              <a:rPr lang="en-US" sz="1600" dirty="0" smtClean="0"/>
              <a:t>Can use a proprietary management platform or existing DOCSIS provisioning system </a:t>
            </a:r>
            <a:endParaRPr lang="en-US" sz="1600" dirty="0"/>
          </a:p>
        </p:txBody>
      </p:sp>
    </p:spTree>
    <p:extLst>
      <p:ext uri="{BB962C8B-B14F-4D97-AF65-F5344CB8AC3E}">
        <p14:creationId xmlns:p14="http://schemas.microsoft.com/office/powerpoint/2010/main" val="161628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93791" y="78085"/>
            <a:ext cx="575693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0B0C9"/>
              </a:buClr>
              <a:buChar char="•"/>
              <a:defRPr sz="2000">
                <a:solidFill>
                  <a:schemeClr val="tx1"/>
                </a:solidFill>
                <a:latin typeface="Arial" panose="020B0604020202020204" pitchFamily="34" charset="0"/>
              </a:defRPr>
            </a:lvl1pPr>
            <a:lvl2pPr marL="742950" indent="-285750">
              <a:spcBef>
                <a:spcPct val="20000"/>
              </a:spcBef>
              <a:buClr>
                <a:srgbClr val="00B0C9"/>
              </a:buClr>
              <a:buChar char="–"/>
              <a:defRPr>
                <a:solidFill>
                  <a:schemeClr val="tx1"/>
                </a:solidFill>
                <a:latin typeface="Arial" panose="020B0604020202020204" pitchFamily="34" charset="0"/>
              </a:defRPr>
            </a:lvl2pPr>
            <a:lvl3pPr marL="1143000" indent="-228600">
              <a:spcBef>
                <a:spcPct val="20000"/>
              </a:spcBef>
              <a:buClr>
                <a:srgbClr val="00B0C9"/>
              </a:buClr>
              <a:buChar char="•"/>
              <a:defRPr sz="1600">
                <a:solidFill>
                  <a:schemeClr val="tx1"/>
                </a:solidFill>
                <a:latin typeface="Arial" panose="020B0604020202020204" pitchFamily="34" charset="0"/>
              </a:defRPr>
            </a:lvl3pPr>
            <a:lvl4pPr marL="1600200" indent="-228600">
              <a:spcBef>
                <a:spcPct val="20000"/>
              </a:spcBef>
              <a:buClr>
                <a:srgbClr val="00B0C9"/>
              </a:buClr>
              <a:buChar char="–"/>
              <a:defRPr sz="1400">
                <a:solidFill>
                  <a:schemeClr val="tx1"/>
                </a:solidFill>
                <a:latin typeface="Arial" panose="020B0604020202020204" pitchFamily="34" charset="0"/>
              </a:defRPr>
            </a:lvl4pPr>
            <a:lvl5pPr marL="2057400" indent="-22860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3000" b="1" i="1" dirty="0">
                <a:solidFill>
                  <a:schemeClr val="bg1"/>
                </a:solidFill>
                <a:latin typeface="+mn-lt"/>
              </a:rPr>
              <a:t>EPON Evolution</a:t>
            </a:r>
            <a:endParaRPr lang="en-US" altLang="en-US" sz="3000" b="1" i="1" dirty="0">
              <a:solidFill>
                <a:schemeClr val="bg1"/>
              </a:solidFill>
              <a:latin typeface="+mn-lt"/>
              <a:ea typeface="MS PGothic" panose="020B0600070205080204" pitchFamily="34" charset="-128"/>
            </a:endParaRPr>
          </a:p>
        </p:txBody>
      </p:sp>
      <p:sp>
        <p:nvSpPr>
          <p:cNvPr id="5" name="Content Placeholder 1"/>
          <p:cNvSpPr txBox="1">
            <a:spLocks/>
          </p:cNvSpPr>
          <p:nvPr/>
        </p:nvSpPr>
        <p:spPr bwMode="auto">
          <a:xfrm>
            <a:off x="1603465" y="2127249"/>
            <a:ext cx="4990283" cy="3157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normAutofit/>
          </a:bodyPr>
          <a:lstStyle>
            <a:lvl1pPr marL="171450" indent="-171450" algn="l" defTabSz="685800" rtl="0" eaLnBrk="1" fontAlgn="base" hangingPunct="1">
              <a:lnSpc>
                <a:spcPct val="90000"/>
              </a:lnSpc>
              <a:spcBef>
                <a:spcPts val="600"/>
              </a:spcBef>
              <a:spcAft>
                <a:spcPct val="0"/>
              </a:spcAft>
              <a:buClr>
                <a:schemeClr val="accent1"/>
              </a:buClr>
              <a:buFont typeface="Wingdings" charset="2"/>
              <a:buChar char="§"/>
              <a:defRPr sz="1600" kern="1200">
                <a:solidFill>
                  <a:schemeClr val="tx1"/>
                </a:solidFill>
                <a:latin typeface="Arial" panose="020B0604020202020204" pitchFamily="34" charset="0"/>
                <a:ea typeface="ＭＳ Ｐゴシック" charset="0"/>
                <a:cs typeface="Arial" panose="020B0604020202020204" pitchFamily="34" charset="0"/>
              </a:defRPr>
            </a:lvl1pPr>
            <a:lvl2pPr marL="514350" indent="-171450" algn="l" defTabSz="685800" rtl="0" eaLnBrk="1" fontAlgn="base" hangingPunct="1">
              <a:lnSpc>
                <a:spcPct val="90000"/>
              </a:lnSpc>
              <a:spcBef>
                <a:spcPts val="600"/>
              </a:spcBef>
              <a:spcAft>
                <a:spcPct val="0"/>
              </a:spcAft>
              <a:buClr>
                <a:schemeClr val="accent1"/>
              </a:buClr>
              <a:buFont typeface="Wingdings" charset="2"/>
              <a:buChar char="§"/>
              <a:defRPr sz="1400" kern="1200">
                <a:solidFill>
                  <a:schemeClr val="tx1"/>
                </a:solidFill>
                <a:latin typeface="Arial" panose="020B0604020202020204" pitchFamily="34" charset="0"/>
                <a:ea typeface="ＭＳ Ｐゴシック" charset="0"/>
                <a:cs typeface="Arial" panose="020B0604020202020204" pitchFamily="34" charset="0"/>
              </a:defRPr>
            </a:lvl2pPr>
            <a:lvl3pPr marL="857250" indent="-171450" algn="l" defTabSz="685800" rtl="0" eaLnBrk="1" fontAlgn="base" hangingPunct="1">
              <a:lnSpc>
                <a:spcPct val="90000"/>
              </a:lnSpc>
              <a:spcBef>
                <a:spcPts val="600"/>
              </a:spcBef>
              <a:spcAft>
                <a:spcPct val="0"/>
              </a:spcAft>
              <a:buClr>
                <a:schemeClr val="accent1"/>
              </a:buClr>
              <a:buFont typeface="Wingdings" charset="2"/>
              <a:buChar char="§"/>
              <a:defRPr sz="1200" kern="1200">
                <a:solidFill>
                  <a:schemeClr val="tx1"/>
                </a:solidFill>
                <a:latin typeface="Arial" panose="020B0604020202020204" pitchFamily="34" charset="0"/>
                <a:ea typeface="ＭＳ Ｐゴシック" charset="0"/>
                <a:cs typeface="Arial" panose="020B0604020202020204" pitchFamily="34" charset="0"/>
              </a:defRPr>
            </a:lvl3pPr>
            <a:lvl4pPr marL="1200150" indent="-171450" algn="l" defTabSz="685800" rtl="0" eaLnBrk="1" fontAlgn="base" hangingPunct="1">
              <a:lnSpc>
                <a:spcPct val="90000"/>
              </a:lnSpc>
              <a:spcBef>
                <a:spcPts val="600"/>
              </a:spcBef>
              <a:spcAft>
                <a:spcPct val="0"/>
              </a:spcAft>
              <a:buClr>
                <a:schemeClr val="accent1"/>
              </a:buClr>
              <a:buFont typeface="Wingdings" charset="2"/>
              <a:buChar char="§"/>
              <a:defRPr sz="1000" kern="1200">
                <a:solidFill>
                  <a:schemeClr val="tx1"/>
                </a:solidFill>
                <a:latin typeface="Arial" panose="020B0604020202020204" pitchFamily="34" charset="0"/>
                <a:ea typeface="ＭＳ Ｐゴシック" charset="0"/>
                <a:cs typeface="Arial" panose="020B0604020202020204" pitchFamily="34" charset="0"/>
              </a:defRPr>
            </a:lvl4pPr>
            <a:lvl5pPr marL="1543050" indent="-171450" algn="l" defTabSz="685800" rtl="0" eaLnBrk="1" fontAlgn="base" hangingPunct="1">
              <a:lnSpc>
                <a:spcPct val="90000"/>
              </a:lnSpc>
              <a:spcBef>
                <a:spcPts val="600"/>
              </a:spcBef>
              <a:spcAft>
                <a:spcPct val="0"/>
              </a:spcAft>
              <a:buClr>
                <a:schemeClr val="accent1"/>
              </a:buClr>
              <a:buFont typeface="Wingdings" charset="2"/>
              <a:buChar char="§"/>
              <a:defRPr sz="1000" kern="1200">
                <a:solidFill>
                  <a:schemeClr val="tx1"/>
                </a:solidFill>
                <a:latin typeface="Arial" panose="020B0604020202020204" pitchFamily="34" charset="0"/>
                <a:ea typeface="ＭＳ Ｐゴシック"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EPON Standard Evolution:</a:t>
            </a:r>
          </a:p>
          <a:p>
            <a:pPr lvl="1">
              <a:lnSpc>
                <a:spcPct val="100000"/>
              </a:lnSpc>
            </a:pPr>
            <a:r>
              <a:rPr lang="en-US" sz="1450" dirty="0"/>
              <a:t>802.3ah: 1G/1G specification (2004)</a:t>
            </a:r>
          </a:p>
          <a:p>
            <a:pPr lvl="1">
              <a:lnSpc>
                <a:spcPct val="100000"/>
              </a:lnSpc>
            </a:pPr>
            <a:r>
              <a:rPr lang="en-US" sz="1450" dirty="0"/>
              <a:t>802.3av: 10G/10G specification (2009)</a:t>
            </a:r>
          </a:p>
          <a:p>
            <a:pPr lvl="1">
              <a:lnSpc>
                <a:spcPct val="100000"/>
              </a:lnSpc>
            </a:pPr>
            <a:r>
              <a:rPr lang="en-US" sz="1450" dirty="0"/>
              <a:t>DPoE v1: DOCSIS Provisioning over EPON (2011)</a:t>
            </a:r>
          </a:p>
          <a:p>
            <a:pPr lvl="1">
              <a:lnSpc>
                <a:spcPct val="100000"/>
              </a:lnSpc>
            </a:pPr>
            <a:r>
              <a:rPr lang="en-US" sz="1450" dirty="0"/>
              <a:t>DPoE v2: DOCSIS Provisioning over EPON (2012)</a:t>
            </a:r>
          </a:p>
          <a:p>
            <a:pPr lvl="1">
              <a:lnSpc>
                <a:spcPct val="100000"/>
              </a:lnSpc>
            </a:pPr>
            <a:r>
              <a:rPr lang="en-US" sz="1450" dirty="0"/>
              <a:t>SIEPON: Service Interoperability in Ethernet Passive Networks (2013)</a:t>
            </a:r>
          </a:p>
          <a:p>
            <a:pPr lvl="1">
              <a:lnSpc>
                <a:spcPct val="100000"/>
              </a:lnSpc>
            </a:pPr>
            <a:r>
              <a:rPr lang="en-US" sz="1450" dirty="0"/>
              <a:t>NG-EPON: IEEE already working on next generation </a:t>
            </a:r>
            <a:r>
              <a:rPr lang="en-US" sz="1450" dirty="0" smtClean="0"/>
              <a:t>802.3 EPON </a:t>
            </a:r>
            <a:r>
              <a:rPr lang="en-US" sz="1450" dirty="0"/>
              <a:t>for </a:t>
            </a:r>
            <a:r>
              <a:rPr lang="en-US" sz="1450" dirty="0" smtClean="0"/>
              <a:t>25/50/100Gbps speeds</a:t>
            </a:r>
            <a:endParaRPr lang="en-US" sz="1450" dirty="0"/>
          </a:p>
          <a:p>
            <a:pPr marL="0" indent="0">
              <a:buNone/>
            </a:pPr>
            <a:endParaRPr lang="en-US" dirty="0"/>
          </a:p>
        </p:txBody>
      </p:sp>
      <p:graphicFrame>
        <p:nvGraphicFramePr>
          <p:cNvPr id="2" name="Diagram 1"/>
          <p:cNvGraphicFramePr/>
          <p:nvPr>
            <p:extLst>
              <p:ext uri="{D42A27DB-BD31-4B8C-83A1-F6EECF244321}">
                <p14:modId xmlns:p14="http://schemas.microsoft.com/office/powerpoint/2010/main" val="688869966"/>
              </p:ext>
            </p:extLst>
          </p:nvPr>
        </p:nvGraphicFramePr>
        <p:xfrm>
          <a:off x="262606" y="734201"/>
          <a:ext cx="8143380" cy="4472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37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creen Clippi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9446" y="657686"/>
            <a:ext cx="7370314" cy="4233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TextBox 3"/>
          <p:cNvSpPr txBox="1">
            <a:spLocks noChangeArrowheads="1"/>
          </p:cNvSpPr>
          <p:nvPr/>
        </p:nvSpPr>
        <p:spPr bwMode="auto">
          <a:xfrm>
            <a:off x="594640" y="103688"/>
            <a:ext cx="750243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3000" b="1" i="1" dirty="0">
                <a:solidFill>
                  <a:schemeClr val="bg1"/>
                </a:solidFill>
                <a:latin typeface="+mn-lt"/>
              </a:rPr>
              <a:t>EPON as Universal Fiber Access Architecture</a:t>
            </a:r>
            <a:endParaRPr lang="en-US" altLang="en-US" sz="3000" b="1" i="1" dirty="0">
              <a:solidFill>
                <a:schemeClr val="bg1"/>
              </a:solidFill>
              <a:latin typeface="+mn-lt"/>
              <a:ea typeface="MS PGothic" panose="020B0600070205080204" pitchFamily="34" charset="-128"/>
            </a:endParaRPr>
          </a:p>
        </p:txBody>
      </p:sp>
    </p:spTree>
    <p:extLst>
      <p:ext uri="{BB962C8B-B14F-4D97-AF65-F5344CB8AC3E}">
        <p14:creationId xmlns:p14="http://schemas.microsoft.com/office/powerpoint/2010/main" val="206891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1221303" y="1883121"/>
            <a:ext cx="6707187" cy="2121320"/>
          </a:xfrm>
        </p:spPr>
        <p:txBody>
          <a:bodyPr anchor="ctr"/>
          <a:lstStyle/>
          <a:p>
            <a:r>
              <a:rPr lang="en-US" sz="3200" i="0" dirty="0" err="1" smtClean="0"/>
              <a:t>Docsis</a:t>
            </a:r>
            <a:r>
              <a:rPr lang="en-US" sz="3200" i="0" dirty="0" smtClean="0"/>
              <a:t> Provisioning of EPON (DP</a:t>
            </a:r>
            <a:r>
              <a:rPr lang="en-US" sz="3200" i="0" cap="none" dirty="0" smtClean="0"/>
              <a:t>o</a:t>
            </a:r>
            <a:r>
              <a:rPr lang="en-US" sz="3200" i="0" dirty="0" smtClean="0"/>
              <a:t>E</a:t>
            </a:r>
            <a:r>
              <a:rPr lang="en-US" sz="3200" i="0" dirty="0"/>
              <a:t>)</a:t>
            </a:r>
          </a:p>
        </p:txBody>
      </p:sp>
    </p:spTree>
    <p:extLst>
      <p:ext uri="{BB962C8B-B14F-4D97-AF65-F5344CB8AC3E}">
        <p14:creationId xmlns:p14="http://schemas.microsoft.com/office/powerpoint/2010/main" val="2740126840"/>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30"/>
          <p:cNvSpPr>
            <a:spLocks noGrp="1" noChangeArrowheads="1"/>
          </p:cNvSpPr>
          <p:nvPr>
            <p:ph type="title"/>
          </p:nvPr>
        </p:nvSpPr>
        <p:spPr>
          <a:xfrm>
            <a:off x="1099930" y="71438"/>
            <a:ext cx="6705600" cy="594122"/>
          </a:xfrm>
        </p:spPr>
        <p:txBody>
          <a:bodyPr>
            <a:normAutofit/>
          </a:bodyPr>
          <a:lstStyle/>
          <a:p>
            <a:r>
              <a:rPr lang="en-US" altLang="en-US" dirty="0" smtClean="0"/>
              <a:t>What is DOCSIS Provisioning of EPON</a:t>
            </a:r>
          </a:p>
        </p:txBody>
      </p:sp>
      <p:grpSp>
        <p:nvGrpSpPr>
          <p:cNvPr id="5" name="Group 4"/>
          <p:cNvGrpSpPr/>
          <p:nvPr/>
        </p:nvGrpSpPr>
        <p:grpSpPr>
          <a:xfrm>
            <a:off x="3449614" y="1535291"/>
            <a:ext cx="1947333" cy="1411112"/>
            <a:chOff x="3449614" y="1535291"/>
            <a:chExt cx="1947333" cy="1411112"/>
          </a:xfrm>
        </p:grpSpPr>
        <p:sp>
          <p:nvSpPr>
            <p:cNvPr id="3" name="Bent Arrow 2"/>
            <p:cNvSpPr/>
            <p:nvPr/>
          </p:nvSpPr>
          <p:spPr>
            <a:xfrm rot="5400000">
              <a:off x="3393169" y="1591736"/>
              <a:ext cx="1411111" cy="1298222"/>
            </a:xfrm>
            <a:prstGeom prst="bent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Bent Arrow 5"/>
            <p:cNvSpPr/>
            <p:nvPr/>
          </p:nvSpPr>
          <p:spPr>
            <a:xfrm rot="5400000" flipV="1">
              <a:off x="4042280" y="1591736"/>
              <a:ext cx="1411111" cy="1298223"/>
            </a:xfrm>
            <a:prstGeom prst="bent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433526" y="1266022"/>
            <a:ext cx="2544286" cy="830997"/>
          </a:xfrm>
          <a:prstGeom prst="rect">
            <a:avLst/>
          </a:prstGeom>
          <a:noFill/>
        </p:spPr>
        <p:txBody>
          <a:bodyPr wrap="none" lIns="91440" tIns="45720" rIns="91440" bIns="45720">
            <a:spAutoFit/>
          </a:bodyPr>
          <a:lstStyle/>
          <a:p>
            <a:pPr algn="ctr"/>
            <a:r>
              <a:rPr lang="en-US" sz="4800" b="1" cap="none" spc="0" dirty="0" smtClean="0">
                <a:ln w="0"/>
                <a:effectLst>
                  <a:glow rad="63500">
                    <a:schemeClr val="accent1">
                      <a:satMod val="175000"/>
                      <a:alpha val="40000"/>
                    </a:schemeClr>
                  </a:glow>
                  <a:outerShdw blurRad="38100" dist="25400" dir="5400000" algn="ctr" rotWithShape="0">
                    <a:srgbClr val="6E747A">
                      <a:alpha val="43000"/>
                    </a:srgbClr>
                  </a:outerShdw>
                </a:effectLst>
              </a:rPr>
              <a:t>DOCSIS</a:t>
            </a:r>
            <a:endParaRPr lang="en-US" sz="4800" b="1" cap="none" spc="0" dirty="0">
              <a:ln w="0"/>
              <a:effectLst>
                <a:glow rad="63500">
                  <a:schemeClr val="accent1">
                    <a:satMod val="175000"/>
                    <a:alpha val="40000"/>
                  </a:schemeClr>
                </a:glow>
                <a:outerShdw blurRad="38100" dist="25400" dir="5400000" algn="ctr" rotWithShape="0">
                  <a:srgbClr val="6E747A">
                    <a:alpha val="43000"/>
                  </a:srgbClr>
                </a:outerShdw>
              </a:effectLst>
            </a:endParaRPr>
          </a:p>
        </p:txBody>
      </p:sp>
      <p:sp>
        <p:nvSpPr>
          <p:cNvPr id="8" name="Rectangle 7"/>
          <p:cNvSpPr/>
          <p:nvPr/>
        </p:nvSpPr>
        <p:spPr>
          <a:xfrm>
            <a:off x="5868750" y="1266021"/>
            <a:ext cx="1928733" cy="830997"/>
          </a:xfrm>
          <a:prstGeom prst="rect">
            <a:avLst/>
          </a:prstGeom>
          <a:noFill/>
        </p:spPr>
        <p:txBody>
          <a:bodyPr wrap="none" lIns="91440" tIns="45720" rIns="91440" bIns="45720">
            <a:spAutoFit/>
          </a:bodyPr>
          <a:lstStyle/>
          <a:p>
            <a:pPr algn="ctr"/>
            <a:r>
              <a:rPr lang="en-US" sz="4800" b="1" cap="none" spc="0" dirty="0" smtClean="0">
                <a:ln w="0"/>
                <a:effectLst>
                  <a:glow rad="63500">
                    <a:schemeClr val="accent1">
                      <a:satMod val="175000"/>
                      <a:alpha val="40000"/>
                    </a:schemeClr>
                  </a:glow>
                  <a:outerShdw blurRad="38100" dist="25400" dir="5400000" algn="ctr" rotWithShape="0">
                    <a:srgbClr val="6E747A">
                      <a:alpha val="43000"/>
                    </a:srgbClr>
                  </a:outerShdw>
                </a:effectLst>
              </a:rPr>
              <a:t>EPON</a:t>
            </a:r>
            <a:endParaRPr lang="en-US" sz="4800" b="1" cap="none" spc="0" dirty="0">
              <a:ln w="0"/>
              <a:effectLst>
                <a:glow rad="63500">
                  <a:schemeClr val="accent1">
                    <a:satMod val="175000"/>
                    <a:alpha val="40000"/>
                  </a:schemeClr>
                </a:glow>
                <a:outerShdw blurRad="38100" dist="25400" dir="5400000" algn="ctr" rotWithShape="0">
                  <a:srgbClr val="6E747A">
                    <a:alpha val="43000"/>
                  </a:srgbClr>
                </a:outerShdw>
              </a:effectLst>
            </a:endParaRPr>
          </a:p>
        </p:txBody>
      </p:sp>
      <p:sp>
        <p:nvSpPr>
          <p:cNvPr id="9" name="Rectangle 8"/>
          <p:cNvSpPr/>
          <p:nvPr/>
        </p:nvSpPr>
        <p:spPr>
          <a:xfrm>
            <a:off x="3539659" y="3292376"/>
            <a:ext cx="1826141" cy="830997"/>
          </a:xfrm>
          <a:prstGeom prst="rect">
            <a:avLst/>
          </a:prstGeom>
          <a:noFill/>
        </p:spPr>
        <p:txBody>
          <a:bodyPr wrap="none" lIns="91440" tIns="45720" rIns="91440" bIns="45720">
            <a:spAutoFit/>
          </a:bodyPr>
          <a:lstStyle/>
          <a:p>
            <a:pPr algn="ctr"/>
            <a:r>
              <a:rPr lang="en-US" sz="4800" b="1" cap="none" spc="0" dirty="0" err="1" smtClean="0">
                <a:ln w="0"/>
                <a:solidFill>
                  <a:schemeClr val="accent1"/>
                </a:solidFill>
                <a:effectLst>
                  <a:glow rad="63500">
                    <a:schemeClr val="accent1">
                      <a:satMod val="175000"/>
                      <a:alpha val="40000"/>
                    </a:schemeClr>
                  </a:glow>
                  <a:outerShdw blurRad="38100" dist="25400" dir="5400000" algn="ctr" rotWithShape="0">
                    <a:srgbClr val="6E747A">
                      <a:alpha val="43000"/>
                    </a:srgbClr>
                  </a:outerShdw>
                </a:effectLst>
              </a:rPr>
              <a:t>DPoE</a:t>
            </a:r>
            <a:endParaRPr lang="en-US" sz="4800" b="1" cap="none" spc="0" dirty="0">
              <a:ln w="0"/>
              <a:solidFill>
                <a:schemeClr val="accent1"/>
              </a:solidFill>
              <a:effectLst>
                <a:glow rad="63500">
                  <a:schemeClr val="accent1">
                    <a:satMod val="175000"/>
                    <a:alpha val="40000"/>
                  </a:schemeClr>
                </a:glow>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9256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364" y="951751"/>
            <a:ext cx="8665698" cy="3661003"/>
          </a:xfrm>
          <a:prstGeom prst="rect">
            <a:avLst/>
          </a:prstGeom>
          <a:noFill/>
        </p:spPr>
        <p:txBody>
          <a:bodyPr wrap="square" rtlCol="0">
            <a:spAutoFit/>
          </a:bodyPr>
          <a:lstStyle/>
          <a:p>
            <a:r>
              <a:rPr lang="en-US" dirty="0" err="1"/>
              <a:t>CableLabs</a:t>
            </a:r>
            <a:r>
              <a:rPr lang="en-US" dirty="0"/>
              <a:t> qualified the first </a:t>
            </a:r>
            <a:r>
              <a:rPr lang="en-US" dirty="0" err="1"/>
              <a:t>DPoE</a:t>
            </a:r>
            <a:r>
              <a:rPr lang="en-US" dirty="0"/>
              <a:t> v1.0 hardware systems in June 2013. The process of qualifying meant that submitted equipment must adhere to the specifications list in the following areas</a:t>
            </a:r>
            <a:r>
              <a:rPr lang="en-US" dirty="0" smtClean="0"/>
              <a:t>:</a:t>
            </a:r>
          </a:p>
          <a:p>
            <a:pPr>
              <a:lnSpc>
                <a:spcPct val="110000"/>
              </a:lnSpc>
            </a:pPr>
            <a:endParaRPr lang="en-US" dirty="0"/>
          </a:p>
          <a:p>
            <a:pPr marL="285750" indent="-285750">
              <a:lnSpc>
                <a:spcPct val="110000"/>
              </a:lnSpc>
              <a:buFont typeface="Arial" panose="020B0604020202020204" pitchFamily="34" charset="0"/>
              <a:buChar char="•"/>
            </a:pPr>
            <a:r>
              <a:rPr lang="en-US" dirty="0" err="1"/>
              <a:t>DPoE</a:t>
            </a:r>
            <a:r>
              <a:rPr lang="en-US" dirty="0"/>
              <a:t> Architecture Specification (ARCH)</a:t>
            </a:r>
          </a:p>
          <a:p>
            <a:pPr marL="285750" indent="-285750">
              <a:lnSpc>
                <a:spcPct val="110000"/>
              </a:lnSpc>
              <a:buFont typeface="Arial" panose="020B0604020202020204" pitchFamily="34" charset="0"/>
              <a:buChar char="•"/>
            </a:pPr>
            <a:r>
              <a:rPr lang="en-US" dirty="0" smtClean="0"/>
              <a:t>DPoE </a:t>
            </a:r>
            <a:r>
              <a:rPr lang="en-US" dirty="0"/>
              <a:t>IP Network Element </a:t>
            </a:r>
            <a:r>
              <a:rPr lang="en-US" dirty="0" smtClean="0"/>
              <a:t>Specification </a:t>
            </a:r>
            <a:r>
              <a:rPr lang="en-US" dirty="0"/>
              <a:t>(IPNE)</a:t>
            </a:r>
          </a:p>
          <a:p>
            <a:pPr marL="285750" indent="-285750">
              <a:lnSpc>
                <a:spcPct val="110000"/>
              </a:lnSpc>
              <a:buFont typeface="Arial" panose="020B0604020202020204" pitchFamily="34" charset="0"/>
              <a:buChar char="•"/>
            </a:pPr>
            <a:r>
              <a:rPr lang="en-US" dirty="0" err="1"/>
              <a:t>DPoE</a:t>
            </a:r>
            <a:r>
              <a:rPr lang="en-US" dirty="0"/>
              <a:t> Metro Ethernet Forum Specification (MEF)</a:t>
            </a:r>
          </a:p>
          <a:p>
            <a:pPr marL="285750" indent="-285750">
              <a:lnSpc>
                <a:spcPct val="110000"/>
              </a:lnSpc>
              <a:buFont typeface="Arial" panose="020B0604020202020204" pitchFamily="34" charset="0"/>
              <a:buChar char="•"/>
            </a:pPr>
            <a:r>
              <a:rPr lang="en-US" dirty="0" err="1"/>
              <a:t>DPoE</a:t>
            </a:r>
            <a:r>
              <a:rPr lang="en-US" dirty="0"/>
              <a:t> MAC &amp; Upper Layer Protocols (MULPI)</a:t>
            </a:r>
          </a:p>
          <a:p>
            <a:pPr marL="285750" indent="-285750">
              <a:lnSpc>
                <a:spcPct val="110000"/>
              </a:lnSpc>
              <a:buFont typeface="Arial" panose="020B0604020202020204" pitchFamily="34" charset="0"/>
              <a:buChar char="•"/>
            </a:pPr>
            <a:r>
              <a:rPr lang="en-US" dirty="0" err="1"/>
              <a:t>DPoE</a:t>
            </a:r>
            <a:r>
              <a:rPr lang="en-US" dirty="0"/>
              <a:t> OAM Extensions Specification (OAM)</a:t>
            </a:r>
          </a:p>
          <a:p>
            <a:pPr marL="285750" indent="-285750">
              <a:lnSpc>
                <a:spcPct val="110000"/>
              </a:lnSpc>
              <a:buFont typeface="Arial" panose="020B0604020202020204" pitchFamily="34" charset="0"/>
              <a:buChar char="•"/>
            </a:pPr>
            <a:r>
              <a:rPr lang="en-US" dirty="0" err="1"/>
              <a:t>DPoE</a:t>
            </a:r>
            <a:r>
              <a:rPr lang="en-US" dirty="0"/>
              <a:t> Operations Support System Interface specification (OSSI)</a:t>
            </a:r>
          </a:p>
          <a:p>
            <a:pPr marL="285750" indent="-285750">
              <a:lnSpc>
                <a:spcPct val="110000"/>
              </a:lnSpc>
              <a:buFont typeface="Arial" panose="020B0604020202020204" pitchFamily="34" charset="0"/>
              <a:buChar char="•"/>
            </a:pPr>
            <a:r>
              <a:rPr lang="en-US" dirty="0" err="1"/>
              <a:t>DPoE</a:t>
            </a:r>
            <a:r>
              <a:rPr lang="en-US" dirty="0"/>
              <a:t> Physical Layer </a:t>
            </a:r>
            <a:r>
              <a:rPr lang="en-US" dirty="0" smtClean="0"/>
              <a:t>Specification </a:t>
            </a:r>
            <a:r>
              <a:rPr lang="en-US" dirty="0"/>
              <a:t>(PHY)</a:t>
            </a:r>
          </a:p>
          <a:p>
            <a:pPr marL="285750" indent="-285750">
              <a:lnSpc>
                <a:spcPct val="110000"/>
              </a:lnSpc>
              <a:buFont typeface="Arial" panose="020B0604020202020204" pitchFamily="34" charset="0"/>
              <a:buChar char="•"/>
            </a:pPr>
            <a:r>
              <a:rPr lang="en-US" dirty="0" err="1"/>
              <a:t>DPoE</a:t>
            </a:r>
            <a:r>
              <a:rPr lang="en-US" dirty="0"/>
              <a:t> Security &amp; Certificate Specification (SEC)</a:t>
            </a:r>
          </a:p>
        </p:txBody>
      </p:sp>
      <p:sp>
        <p:nvSpPr>
          <p:cNvPr id="5" name="제목 1"/>
          <p:cNvSpPr>
            <a:spLocks noGrp="1"/>
          </p:cNvSpPr>
          <p:nvPr>
            <p:ph type="title"/>
          </p:nvPr>
        </p:nvSpPr>
        <p:spPr>
          <a:xfrm>
            <a:off x="1485900" y="71438"/>
            <a:ext cx="4629150" cy="594122"/>
          </a:xfrm>
        </p:spPr>
        <p:txBody>
          <a:bodyPr/>
          <a:lstStyle/>
          <a:p>
            <a:r>
              <a:rPr lang="en-US" altLang="ko-KR" dirty="0" err="1" smtClean="0">
                <a:ea typeface="Gulim" pitchFamily="34" charset="-127"/>
              </a:rPr>
              <a:t>DPoE</a:t>
            </a:r>
            <a:r>
              <a:rPr lang="en-US" altLang="ko-KR" dirty="0" smtClean="0">
                <a:ea typeface="Gulim" pitchFamily="34" charset="-127"/>
              </a:rPr>
              <a:t> Specifications</a:t>
            </a:r>
          </a:p>
        </p:txBody>
      </p:sp>
    </p:spTree>
    <p:extLst>
      <p:ext uri="{BB962C8B-B14F-4D97-AF65-F5344CB8AC3E}">
        <p14:creationId xmlns:p14="http://schemas.microsoft.com/office/powerpoint/2010/main" val="410509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직사각형 5"/>
          <p:cNvSpPr>
            <a:spLocks noChangeArrowheads="1"/>
          </p:cNvSpPr>
          <p:nvPr/>
        </p:nvSpPr>
        <p:spPr bwMode="auto">
          <a:xfrm>
            <a:off x="280578" y="881739"/>
            <a:ext cx="86995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Clr>
                <a:srgbClr val="00B0C9"/>
              </a:buClr>
              <a:buChar char="•"/>
              <a:defRPr sz="2000">
                <a:solidFill>
                  <a:schemeClr val="tx1"/>
                </a:solidFill>
                <a:latin typeface="Arial" pitchFamily="34" charset="0"/>
              </a:defRPr>
            </a:lvl1pPr>
            <a:lvl2pPr marL="1028700" indent="-285750">
              <a:spcBef>
                <a:spcPct val="20000"/>
              </a:spcBef>
              <a:buClr>
                <a:srgbClr val="00B0C9"/>
              </a:buClr>
              <a:buChar char="–"/>
              <a:defRPr>
                <a:solidFill>
                  <a:schemeClr val="tx1"/>
                </a:solidFill>
                <a:latin typeface="Arial" pitchFamily="34" charset="0"/>
              </a:defRPr>
            </a:lvl2pPr>
            <a:lvl3pPr marL="1143000" indent="-228600">
              <a:spcBef>
                <a:spcPct val="20000"/>
              </a:spcBef>
              <a:buClr>
                <a:srgbClr val="00B0C9"/>
              </a:buClr>
              <a:buChar char="•"/>
              <a:defRPr sz="1600">
                <a:solidFill>
                  <a:schemeClr val="tx1"/>
                </a:solidFill>
                <a:latin typeface="Arial" pitchFamily="34" charset="0"/>
              </a:defRPr>
            </a:lvl3pPr>
            <a:lvl4pPr marL="1600200" indent="-228600">
              <a:spcBef>
                <a:spcPct val="20000"/>
              </a:spcBef>
              <a:buClr>
                <a:srgbClr val="00B0C9"/>
              </a:buClr>
              <a:buChar char="–"/>
              <a:defRPr sz="1400">
                <a:solidFill>
                  <a:schemeClr val="tx1"/>
                </a:solidFill>
                <a:latin typeface="Arial" pitchFamily="34" charset="0"/>
              </a:defRPr>
            </a:lvl4pPr>
            <a:lvl5pPr marL="2057400" indent="-228600">
              <a:spcBef>
                <a:spcPct val="20000"/>
              </a:spcBef>
              <a:buClr>
                <a:srgbClr val="00B0C9"/>
              </a:buClr>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itchFamily="34" charset="0"/>
              </a:defRPr>
            </a:lvl9pPr>
          </a:lstStyle>
          <a:p>
            <a:pPr eaLnBrk="1" hangingPunct="1">
              <a:spcBef>
                <a:spcPct val="0"/>
              </a:spcBef>
              <a:buClrTx/>
              <a:defRPr/>
            </a:pPr>
            <a:r>
              <a:rPr lang="en-US" altLang="ko-KR" sz="1800" dirty="0">
                <a:latin typeface="+mj-lt"/>
                <a:ea typeface="Gulim" pitchFamily="34" charset="-127"/>
              </a:rPr>
              <a:t>There are millions of DOCSIS cable modems (CMs) that continued to be deployed and managed </a:t>
            </a:r>
            <a:r>
              <a:rPr lang="en-US" altLang="ko-KR" sz="1800" dirty="0" smtClean="0">
                <a:latin typeface="+mj-lt"/>
                <a:ea typeface="Gulim" pitchFamily="34" charset="-127"/>
              </a:rPr>
              <a:t>worldwide</a:t>
            </a:r>
          </a:p>
          <a:p>
            <a:pPr eaLnBrk="1" hangingPunct="1">
              <a:spcBef>
                <a:spcPct val="0"/>
              </a:spcBef>
              <a:buClrTx/>
              <a:defRPr/>
            </a:pPr>
            <a:endParaRPr lang="en-US" altLang="ko-KR" sz="1800" dirty="0">
              <a:latin typeface="+mj-lt"/>
              <a:ea typeface="Gulim" pitchFamily="34" charset="-127"/>
            </a:endParaRPr>
          </a:p>
          <a:p>
            <a:pPr eaLnBrk="1" hangingPunct="1">
              <a:spcBef>
                <a:spcPct val="0"/>
              </a:spcBef>
              <a:buClrTx/>
              <a:defRPr/>
            </a:pPr>
            <a:r>
              <a:rPr lang="en-US" altLang="ko-KR" sz="1800" dirty="0">
                <a:latin typeface="+mj-lt"/>
                <a:ea typeface="Gulim" pitchFamily="34" charset="-127"/>
              </a:rPr>
              <a:t>Cable Operators want to leverage their investment and expertise by using the same Operations and Support Systems (OSS) with any </a:t>
            </a:r>
            <a:r>
              <a:rPr lang="en-US" altLang="ko-KR" sz="1800" dirty="0" smtClean="0">
                <a:latin typeface="+mj-lt"/>
                <a:ea typeface="Gulim" pitchFamily="34" charset="-127"/>
              </a:rPr>
              <a:t>access </a:t>
            </a:r>
            <a:r>
              <a:rPr lang="en-US" altLang="ko-KR" sz="1800" dirty="0">
                <a:latin typeface="+mj-lt"/>
                <a:ea typeface="Gulim" pitchFamily="34" charset="-127"/>
              </a:rPr>
              <a:t>t</a:t>
            </a:r>
            <a:r>
              <a:rPr lang="en-US" altLang="ko-KR" sz="1800" dirty="0" smtClean="0">
                <a:latin typeface="+mj-lt"/>
                <a:ea typeface="Gulim" pitchFamily="34" charset="-127"/>
              </a:rPr>
              <a:t>echnologies.</a:t>
            </a:r>
          </a:p>
          <a:p>
            <a:pPr eaLnBrk="1" hangingPunct="1">
              <a:spcBef>
                <a:spcPct val="0"/>
              </a:spcBef>
              <a:buClrTx/>
              <a:defRPr/>
            </a:pPr>
            <a:endParaRPr lang="en-US" altLang="ko-KR" sz="1800" dirty="0">
              <a:latin typeface="+mj-lt"/>
              <a:ea typeface="Gulim" pitchFamily="34" charset="-127"/>
            </a:endParaRPr>
          </a:p>
          <a:p>
            <a:pPr eaLnBrk="1" hangingPunct="1">
              <a:spcBef>
                <a:spcPct val="0"/>
              </a:spcBef>
              <a:buClrTx/>
              <a:defRPr/>
            </a:pPr>
            <a:r>
              <a:rPr lang="en-US" altLang="ko-KR" sz="1800" dirty="0" err="1" smtClean="0">
                <a:latin typeface="+mj-lt"/>
                <a:ea typeface="Gulim" pitchFamily="34" charset="-127"/>
              </a:rPr>
              <a:t>CableLabs</a:t>
            </a:r>
            <a:r>
              <a:rPr lang="en-US" altLang="ko-KR" sz="1800" dirty="0" smtClean="0">
                <a:latin typeface="+mj-lt"/>
                <a:ea typeface="Gulim" pitchFamily="34" charset="-127"/>
              </a:rPr>
              <a:t> </a:t>
            </a:r>
            <a:r>
              <a:rPr lang="en-US" altLang="ko-KR" sz="1800" dirty="0">
                <a:latin typeface="+mj-lt"/>
                <a:ea typeface="Gulim" pitchFamily="34" charset="-127"/>
              </a:rPr>
              <a:t>certification </a:t>
            </a:r>
            <a:r>
              <a:rPr lang="en-US" altLang="ko-KR" sz="1800" dirty="0" smtClean="0">
                <a:latin typeface="+mj-lt"/>
                <a:ea typeface="Gulim" pitchFamily="34" charset="-127"/>
              </a:rPr>
              <a:t>process</a:t>
            </a:r>
          </a:p>
          <a:p>
            <a:pPr eaLnBrk="1" hangingPunct="1">
              <a:spcBef>
                <a:spcPct val="0"/>
              </a:spcBef>
              <a:buClrTx/>
              <a:defRPr/>
            </a:pPr>
            <a:endParaRPr lang="en-US" altLang="ko-KR" sz="1800" dirty="0">
              <a:latin typeface="+mj-lt"/>
              <a:ea typeface="Gulim" pitchFamily="34" charset="-127"/>
            </a:endParaRPr>
          </a:p>
          <a:p>
            <a:pPr eaLnBrk="1" hangingPunct="1">
              <a:spcBef>
                <a:spcPct val="0"/>
              </a:spcBef>
              <a:buClrTx/>
              <a:defRPr/>
            </a:pPr>
            <a:r>
              <a:rPr lang="en-US" altLang="ko-KR" sz="1800" dirty="0" smtClean="0">
                <a:latin typeface="+mj-lt"/>
                <a:ea typeface="Gulim" pitchFamily="34" charset="-127"/>
              </a:rPr>
              <a:t>Multi-vendor </a:t>
            </a:r>
            <a:r>
              <a:rPr lang="en-US" altLang="ko-KR" sz="1800" dirty="0">
                <a:latin typeface="+mj-lt"/>
                <a:ea typeface="Gulim" pitchFamily="34" charset="-127"/>
              </a:rPr>
              <a:t>interoperability between OLTs &amp; </a:t>
            </a:r>
            <a:r>
              <a:rPr lang="en-US" altLang="ko-KR" sz="1800" dirty="0" smtClean="0">
                <a:latin typeface="+mj-lt"/>
                <a:ea typeface="Gulim" pitchFamily="34" charset="-127"/>
              </a:rPr>
              <a:t>ONUs</a:t>
            </a:r>
          </a:p>
          <a:p>
            <a:pPr eaLnBrk="1" hangingPunct="1">
              <a:spcBef>
                <a:spcPct val="0"/>
              </a:spcBef>
              <a:buClrTx/>
              <a:defRPr/>
            </a:pPr>
            <a:endParaRPr lang="en-US" altLang="ko-KR" sz="1800" dirty="0">
              <a:latin typeface="+mj-lt"/>
              <a:ea typeface="Gulim" pitchFamily="34" charset="-127"/>
            </a:endParaRPr>
          </a:p>
          <a:p>
            <a:pPr eaLnBrk="1" hangingPunct="1">
              <a:spcBef>
                <a:spcPct val="0"/>
              </a:spcBef>
              <a:buClrTx/>
              <a:defRPr/>
            </a:pPr>
            <a:r>
              <a:rPr lang="en-US" altLang="ko-KR" sz="1800" dirty="0" err="1">
                <a:latin typeface="+mj-lt"/>
                <a:ea typeface="Gulim" pitchFamily="34" charset="-127"/>
              </a:rPr>
              <a:t>Multigigabit</a:t>
            </a:r>
            <a:r>
              <a:rPr lang="en-US" altLang="ko-KR" sz="1800" dirty="0">
                <a:latin typeface="+mj-lt"/>
                <a:ea typeface="Gulim" pitchFamily="34" charset="-127"/>
              </a:rPr>
              <a:t> high speed data </a:t>
            </a:r>
            <a:r>
              <a:rPr lang="en-US" altLang="ko-KR" sz="1800" dirty="0" smtClean="0">
                <a:latin typeface="+mj-lt"/>
                <a:ea typeface="Gulim" pitchFamily="34" charset="-127"/>
              </a:rPr>
              <a:t>services</a:t>
            </a:r>
          </a:p>
          <a:p>
            <a:pPr eaLnBrk="1" hangingPunct="1">
              <a:spcBef>
                <a:spcPct val="0"/>
              </a:spcBef>
              <a:buClrTx/>
              <a:defRPr/>
            </a:pPr>
            <a:endParaRPr lang="en-US" altLang="ko-KR" sz="1800" dirty="0">
              <a:latin typeface="+mj-lt"/>
              <a:ea typeface="Gulim" pitchFamily="34" charset="-127"/>
            </a:endParaRPr>
          </a:p>
          <a:p>
            <a:pPr eaLnBrk="1" hangingPunct="1">
              <a:spcBef>
                <a:spcPct val="0"/>
              </a:spcBef>
              <a:buClrTx/>
              <a:defRPr/>
            </a:pPr>
            <a:r>
              <a:rPr lang="en-US" altLang="ko-KR" sz="1800" dirty="0">
                <a:latin typeface="+mj-lt"/>
                <a:ea typeface="Gulim" pitchFamily="34" charset="-127"/>
              </a:rPr>
              <a:t>Metro Ethernet commercial service capabilities</a:t>
            </a:r>
            <a:endParaRPr lang="en-US" altLang="ko-KR" sz="1800" dirty="0" smtClean="0">
              <a:latin typeface="+mj-lt"/>
              <a:ea typeface="Gulim" pitchFamily="34" charset="-127"/>
            </a:endParaRPr>
          </a:p>
        </p:txBody>
      </p:sp>
      <p:sp>
        <p:nvSpPr>
          <p:cNvPr id="5" name="Rectangle 130"/>
          <p:cNvSpPr txBox="1">
            <a:spLocks noChangeArrowheads="1"/>
          </p:cNvSpPr>
          <p:nvPr/>
        </p:nvSpPr>
        <p:spPr>
          <a:xfrm>
            <a:off x="944033" y="0"/>
            <a:ext cx="4761310" cy="594122"/>
          </a:xfrm>
          <a:prstGeom prst="rect">
            <a:avLst/>
          </a:prstGeom>
          <a:effectLst/>
        </p:spPr>
        <p:txBody>
          <a:bodyPr vert="horz" lIns="91440" rIns="45720" rtlCol="0" anchor="ctr">
            <a:normAutofit/>
            <a:scene3d>
              <a:camera prst="orthographicFront"/>
              <a:lightRig rig="threePt" dir="t">
                <a:rot lat="0" lon="0" rev="4800000"/>
              </a:lightRig>
            </a:scene3d>
            <a:sp3d prstMaterial="matte"/>
          </a:bodyPr>
          <a:lstStyle>
            <a:lvl1pPr algn="l" rtl="0" eaLnBrk="1" latinLnBrk="0" hangingPunct="1">
              <a:spcBef>
                <a:spcPct val="0"/>
              </a:spcBef>
              <a:buNone/>
              <a:defRPr kumimoji="0" sz="3000" b="0" i="1" kern="1200">
                <a:solidFill>
                  <a:schemeClr val="bg1"/>
                </a:solidFill>
                <a:effectLst/>
                <a:latin typeface="Times"/>
                <a:ea typeface="+mj-ea"/>
                <a:cs typeface="Times"/>
              </a:defRPr>
            </a:lvl1pPr>
            <a:extLst/>
          </a:lstStyle>
          <a:p>
            <a:pPr fontAlgn="auto">
              <a:spcAft>
                <a:spcPts val="0"/>
              </a:spcAft>
              <a:tabLst>
                <a:tab pos="514350" algn="l"/>
              </a:tabLst>
            </a:pPr>
            <a:r>
              <a:rPr lang="en-US" altLang="en-US" dirty="0" smtClean="0"/>
              <a:t>Benefits of </a:t>
            </a:r>
            <a:r>
              <a:rPr lang="en-US" altLang="en-US" dirty="0" err="1" smtClean="0"/>
              <a:t>DPoE</a:t>
            </a:r>
            <a:endParaRPr lang="en-US" altLang="en-US" dirty="0" smtClean="0"/>
          </a:p>
        </p:txBody>
      </p:sp>
    </p:spTree>
    <p:extLst>
      <p:ext uri="{BB962C8B-B14F-4D97-AF65-F5344CB8AC3E}">
        <p14:creationId xmlns:p14="http://schemas.microsoft.com/office/powerpoint/2010/main" val="47063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130"/>
          <p:cNvSpPr>
            <a:spLocks noGrp="1" noChangeArrowheads="1"/>
          </p:cNvSpPr>
          <p:nvPr>
            <p:ph type="title"/>
          </p:nvPr>
        </p:nvSpPr>
        <p:spPr>
          <a:xfrm>
            <a:off x="1064327" y="16244"/>
            <a:ext cx="6878241" cy="594122"/>
          </a:xfrm>
        </p:spPr>
        <p:txBody>
          <a:bodyPr>
            <a:normAutofit fontScale="90000"/>
          </a:bodyPr>
          <a:lstStyle/>
          <a:p>
            <a:pPr algn="ctr"/>
            <a:r>
              <a:rPr lang="en-US" altLang="en-US" b="1" dirty="0" smtClean="0"/>
              <a:t>Comparison of DOCSIS and </a:t>
            </a:r>
            <a:r>
              <a:rPr lang="en-US" altLang="en-US" b="1" dirty="0" err="1" smtClean="0"/>
              <a:t>DPoE</a:t>
            </a:r>
            <a:r>
              <a:rPr lang="en-US" altLang="en-US" b="1" dirty="0" smtClean="0"/>
              <a:t> Network</a:t>
            </a:r>
            <a:r>
              <a:rPr lang="en-US" altLang="en-US" b="1" dirty="0"/>
              <a:t/>
            </a:r>
            <a:br>
              <a:rPr lang="en-US" altLang="en-US" b="1" dirty="0"/>
            </a:br>
            <a:r>
              <a:rPr lang="en-US" altLang="ko-KR" sz="1800" b="1" dirty="0" smtClean="0">
                <a:latin typeface="+mn-lt"/>
                <a:ea typeface="Gulim" pitchFamily="34" charset="-127"/>
              </a:rPr>
              <a:t>DOCSIS </a:t>
            </a:r>
            <a:r>
              <a:rPr lang="en-US" altLang="ko-KR" sz="1800" b="1" dirty="0">
                <a:latin typeface="+mn-lt"/>
                <a:ea typeface="Gulim" pitchFamily="34" charset="-127"/>
              </a:rPr>
              <a:t>3.1 HFC </a:t>
            </a:r>
            <a:r>
              <a:rPr lang="en-US" altLang="ko-KR" sz="1800" b="1" dirty="0" smtClean="0">
                <a:latin typeface="+mn-lt"/>
                <a:ea typeface="Gulim" pitchFamily="34" charset="-127"/>
              </a:rPr>
              <a:t>Network</a:t>
            </a:r>
            <a:endParaRPr lang="en-US" altLang="en-US" sz="1800" b="1" dirty="0" smtClean="0">
              <a:latin typeface="+mn-lt"/>
            </a:endParaRPr>
          </a:p>
        </p:txBody>
      </p:sp>
      <p:grpSp>
        <p:nvGrpSpPr>
          <p:cNvPr id="56" name="Group 55"/>
          <p:cNvGrpSpPr/>
          <p:nvPr/>
        </p:nvGrpSpPr>
        <p:grpSpPr>
          <a:xfrm>
            <a:off x="1299499" y="821932"/>
            <a:ext cx="7559105" cy="3996648"/>
            <a:chOff x="1299499" y="821932"/>
            <a:chExt cx="7559105" cy="3996648"/>
          </a:xfrm>
        </p:grpSpPr>
        <p:cxnSp>
          <p:nvCxnSpPr>
            <p:cNvPr id="27" name="Straight Connector 26"/>
            <p:cNvCxnSpPr/>
            <p:nvPr/>
          </p:nvCxnSpPr>
          <p:spPr>
            <a:xfrm>
              <a:off x="7001840" y="821932"/>
              <a:ext cx="0" cy="3924729"/>
            </a:xfrm>
            <a:prstGeom prst="line">
              <a:avLst/>
            </a:prstGeom>
            <a:ln w="222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Straight Connector 3"/>
            <p:cNvCxnSpPr/>
            <p:nvPr/>
          </p:nvCxnSpPr>
          <p:spPr>
            <a:xfrm flipH="1">
              <a:off x="4960513" y="821933"/>
              <a:ext cx="1905" cy="3996647"/>
            </a:xfrm>
            <a:prstGeom prst="line">
              <a:avLst/>
            </a:prstGeom>
            <a:ln w="222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TextBox 29"/>
            <p:cNvSpPr txBox="1"/>
            <p:nvPr/>
          </p:nvSpPr>
          <p:spPr>
            <a:xfrm>
              <a:off x="1299499" y="4388551"/>
              <a:ext cx="2031325" cy="276999"/>
            </a:xfrm>
            <a:prstGeom prst="rect">
              <a:avLst/>
            </a:prstGeom>
            <a:noFill/>
          </p:spPr>
          <p:txBody>
            <a:bodyPr wrap="none" rtlCol="0">
              <a:spAutoFit/>
            </a:bodyPr>
            <a:lstStyle/>
            <a:p>
              <a:r>
                <a:rPr lang="en-US" sz="1200" b="1" dirty="0" smtClean="0"/>
                <a:t>DOCSIS Back Office OSS</a:t>
              </a:r>
              <a:endParaRPr lang="en-US" sz="1200" b="1" dirty="0"/>
            </a:p>
          </p:txBody>
        </p:sp>
        <p:sp>
          <p:nvSpPr>
            <p:cNvPr id="31" name="TextBox 30"/>
            <p:cNvSpPr txBox="1"/>
            <p:nvPr/>
          </p:nvSpPr>
          <p:spPr>
            <a:xfrm>
              <a:off x="5420844" y="4388551"/>
              <a:ext cx="1149674" cy="276999"/>
            </a:xfrm>
            <a:prstGeom prst="rect">
              <a:avLst/>
            </a:prstGeom>
            <a:noFill/>
          </p:spPr>
          <p:txBody>
            <a:bodyPr wrap="none" rtlCol="0">
              <a:spAutoFit/>
            </a:bodyPr>
            <a:lstStyle/>
            <a:p>
              <a:r>
                <a:rPr lang="en-US" sz="1200" b="1" dirty="0" smtClean="0"/>
                <a:t>HFC Network</a:t>
              </a:r>
              <a:endParaRPr lang="en-US" sz="1200" b="1" dirty="0"/>
            </a:p>
          </p:txBody>
        </p:sp>
        <p:sp>
          <p:nvSpPr>
            <p:cNvPr id="32" name="TextBox 31"/>
            <p:cNvSpPr txBox="1"/>
            <p:nvPr/>
          </p:nvSpPr>
          <p:spPr>
            <a:xfrm>
              <a:off x="7317798" y="4388550"/>
              <a:ext cx="1540806" cy="276999"/>
            </a:xfrm>
            <a:prstGeom prst="rect">
              <a:avLst/>
            </a:prstGeom>
            <a:noFill/>
          </p:spPr>
          <p:txBody>
            <a:bodyPr wrap="none" rtlCol="0">
              <a:spAutoFit/>
            </a:bodyPr>
            <a:lstStyle/>
            <a:p>
              <a:r>
                <a:rPr lang="en-US" sz="1200" b="1" dirty="0" smtClean="0"/>
                <a:t>Customer Premise</a:t>
              </a:r>
              <a:endParaRPr lang="en-US" sz="1200" b="1" dirty="0"/>
            </a:p>
          </p:txBody>
        </p:sp>
      </p:grpSp>
      <p:grpSp>
        <p:nvGrpSpPr>
          <p:cNvPr id="57" name="Group 56"/>
          <p:cNvGrpSpPr/>
          <p:nvPr/>
        </p:nvGrpSpPr>
        <p:grpSpPr>
          <a:xfrm>
            <a:off x="197873" y="1170229"/>
            <a:ext cx="5195867" cy="2658458"/>
            <a:chOff x="197873" y="1170229"/>
            <a:chExt cx="5195867" cy="2658458"/>
          </a:xfrm>
        </p:grpSpPr>
        <p:sp>
          <p:nvSpPr>
            <p:cNvPr id="10" name="Rectangle 9"/>
            <p:cNvSpPr/>
            <p:nvPr/>
          </p:nvSpPr>
          <p:spPr>
            <a:xfrm>
              <a:off x="197873" y="1819580"/>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DHCPv4</a:t>
              </a:r>
            </a:p>
            <a:p>
              <a:pPr algn="ctr"/>
              <a:r>
                <a:rPr lang="en-US" sz="1400" dirty="0" smtClean="0">
                  <a:solidFill>
                    <a:srgbClr val="000000"/>
                  </a:solidFill>
                </a:rPr>
                <a:t>Server</a:t>
              </a:r>
              <a:endParaRPr lang="en-US" sz="1400" dirty="0">
                <a:solidFill>
                  <a:srgbClr val="000000"/>
                </a:solidFill>
              </a:endParaRPr>
            </a:p>
          </p:txBody>
        </p:sp>
        <p:sp>
          <p:nvSpPr>
            <p:cNvPr id="13" name="Rectangle 12"/>
            <p:cNvSpPr/>
            <p:nvPr/>
          </p:nvSpPr>
          <p:spPr>
            <a:xfrm>
              <a:off x="197873" y="2573066"/>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DHCPv6</a:t>
              </a:r>
            </a:p>
            <a:p>
              <a:pPr algn="ctr"/>
              <a:r>
                <a:rPr lang="en-US" sz="1400" dirty="0" smtClean="0">
                  <a:solidFill>
                    <a:srgbClr val="000000"/>
                  </a:solidFill>
                </a:rPr>
                <a:t>Server</a:t>
              </a:r>
              <a:endParaRPr lang="en-US" sz="1400" dirty="0">
                <a:solidFill>
                  <a:srgbClr val="000000"/>
                </a:solidFill>
              </a:endParaRPr>
            </a:p>
          </p:txBody>
        </p:sp>
        <p:sp>
          <p:nvSpPr>
            <p:cNvPr id="14" name="Rectangle 13"/>
            <p:cNvSpPr/>
            <p:nvPr/>
          </p:nvSpPr>
          <p:spPr>
            <a:xfrm>
              <a:off x="1435150" y="1394602"/>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SNMP</a:t>
              </a:r>
            </a:p>
            <a:p>
              <a:pPr algn="ctr"/>
              <a:r>
                <a:rPr lang="en-US" sz="1400" dirty="0" smtClean="0">
                  <a:solidFill>
                    <a:srgbClr val="000000"/>
                  </a:solidFill>
                </a:rPr>
                <a:t>Manager</a:t>
              </a:r>
              <a:endParaRPr lang="en-US" sz="1400" dirty="0">
                <a:solidFill>
                  <a:srgbClr val="000000"/>
                </a:solidFill>
              </a:endParaRPr>
            </a:p>
          </p:txBody>
        </p:sp>
        <p:sp>
          <p:nvSpPr>
            <p:cNvPr id="15" name="Rectangle 14"/>
            <p:cNvSpPr/>
            <p:nvPr/>
          </p:nvSpPr>
          <p:spPr>
            <a:xfrm>
              <a:off x="1435150" y="2979067"/>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Syslog</a:t>
              </a:r>
            </a:p>
            <a:p>
              <a:pPr algn="ctr"/>
              <a:r>
                <a:rPr lang="en-US" sz="1400" dirty="0" smtClean="0">
                  <a:solidFill>
                    <a:srgbClr val="000000"/>
                  </a:solidFill>
                </a:rPr>
                <a:t>Server</a:t>
              </a:r>
              <a:endParaRPr lang="en-US" sz="1400" dirty="0">
                <a:solidFill>
                  <a:srgbClr val="000000"/>
                </a:solidFill>
              </a:endParaRPr>
            </a:p>
          </p:txBody>
        </p:sp>
        <p:sp>
          <p:nvSpPr>
            <p:cNvPr id="16" name="Rectangle 15"/>
            <p:cNvSpPr/>
            <p:nvPr/>
          </p:nvSpPr>
          <p:spPr>
            <a:xfrm>
              <a:off x="2672427" y="3333818"/>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Time</a:t>
              </a:r>
            </a:p>
            <a:p>
              <a:pPr algn="ctr"/>
              <a:r>
                <a:rPr lang="en-US" sz="1400" dirty="0" smtClean="0">
                  <a:solidFill>
                    <a:srgbClr val="000000"/>
                  </a:solidFill>
                </a:rPr>
                <a:t>Server</a:t>
              </a:r>
              <a:endParaRPr lang="en-US" sz="1400" dirty="0">
                <a:solidFill>
                  <a:srgbClr val="000000"/>
                </a:solidFill>
              </a:endParaRPr>
            </a:p>
          </p:txBody>
        </p:sp>
        <p:sp>
          <p:nvSpPr>
            <p:cNvPr id="17" name="Rectangle 16"/>
            <p:cNvSpPr/>
            <p:nvPr/>
          </p:nvSpPr>
          <p:spPr>
            <a:xfrm>
              <a:off x="2672427" y="1170229"/>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TFTP</a:t>
              </a:r>
            </a:p>
            <a:p>
              <a:pPr algn="ctr"/>
              <a:r>
                <a:rPr lang="en-US" sz="1400" dirty="0" smtClean="0">
                  <a:solidFill>
                    <a:srgbClr val="000000"/>
                  </a:solidFill>
                </a:rPr>
                <a:t>Server</a:t>
              </a:r>
              <a:endParaRPr lang="en-US" sz="1400" dirty="0">
                <a:solidFill>
                  <a:srgbClr val="000000"/>
                </a:solidFill>
              </a:endParaRPr>
            </a:p>
          </p:txBody>
        </p:sp>
        <p:sp>
          <p:nvSpPr>
            <p:cNvPr id="18" name="Rectangle 17"/>
            <p:cNvSpPr/>
            <p:nvPr/>
          </p:nvSpPr>
          <p:spPr>
            <a:xfrm>
              <a:off x="4527286" y="2238691"/>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CMTS</a:t>
              </a:r>
              <a:endParaRPr lang="en-US" sz="1400" dirty="0">
                <a:solidFill>
                  <a:srgbClr val="000000"/>
                </a:solidFill>
              </a:endParaRPr>
            </a:p>
          </p:txBody>
        </p:sp>
        <p:cxnSp>
          <p:nvCxnSpPr>
            <p:cNvPr id="33" name="Straight Connector 32"/>
            <p:cNvCxnSpPr>
              <a:stCxn id="18" idx="1"/>
            </p:cNvCxnSpPr>
            <p:nvPr/>
          </p:nvCxnSpPr>
          <p:spPr>
            <a:xfrm flipH="1" flipV="1">
              <a:off x="1435150" y="2486125"/>
              <a:ext cx="3092136" cy="1"/>
            </a:xfrm>
            <a:prstGeom prst="line">
              <a:avLst/>
            </a:prstGeom>
            <a:ln w="12700">
              <a:solidFill>
                <a:srgbClr val="000000"/>
              </a:solidFill>
            </a:ln>
          </p:spPr>
          <p:style>
            <a:lnRef idx="1">
              <a:schemeClr val="accent6"/>
            </a:lnRef>
            <a:fillRef idx="0">
              <a:schemeClr val="accent6"/>
            </a:fillRef>
            <a:effectRef idx="0">
              <a:schemeClr val="accent6"/>
            </a:effectRef>
            <a:fontRef idx="minor">
              <a:schemeClr val="tx1"/>
            </a:fontRef>
          </p:style>
        </p:cxnSp>
        <p:cxnSp>
          <p:nvCxnSpPr>
            <p:cNvPr id="35" name="Straight Connector 34"/>
            <p:cNvCxnSpPr>
              <a:endCxn id="10" idx="3"/>
            </p:cNvCxnSpPr>
            <p:nvPr/>
          </p:nvCxnSpPr>
          <p:spPr>
            <a:xfrm flipH="1" flipV="1">
              <a:off x="1064327" y="2067015"/>
              <a:ext cx="370823" cy="41911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13" idx="3"/>
            </p:cNvCxnSpPr>
            <p:nvPr/>
          </p:nvCxnSpPr>
          <p:spPr>
            <a:xfrm flipH="1">
              <a:off x="1064327" y="2486125"/>
              <a:ext cx="370824" cy="334376"/>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4" idx="2"/>
              <a:endCxn id="15" idx="0"/>
            </p:cNvCxnSpPr>
            <p:nvPr/>
          </p:nvCxnSpPr>
          <p:spPr>
            <a:xfrm>
              <a:off x="1868377" y="1889471"/>
              <a:ext cx="0" cy="1089596"/>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7" idx="2"/>
              <a:endCxn id="16" idx="0"/>
            </p:cNvCxnSpPr>
            <p:nvPr/>
          </p:nvCxnSpPr>
          <p:spPr>
            <a:xfrm>
              <a:off x="3105654" y="1665098"/>
              <a:ext cx="0" cy="166872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5393740" y="960979"/>
            <a:ext cx="3302098" cy="3006847"/>
            <a:chOff x="5393740" y="960979"/>
            <a:chExt cx="3302098" cy="3006847"/>
          </a:xfrm>
        </p:grpSpPr>
        <p:sp>
          <p:nvSpPr>
            <p:cNvPr id="19" name="Rectangle 18"/>
            <p:cNvSpPr/>
            <p:nvPr/>
          </p:nvSpPr>
          <p:spPr>
            <a:xfrm>
              <a:off x="6592107" y="1326080"/>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Cable</a:t>
              </a:r>
            </a:p>
            <a:p>
              <a:pPr algn="ctr"/>
              <a:r>
                <a:rPr lang="en-US" sz="1400" dirty="0" smtClean="0">
                  <a:solidFill>
                    <a:srgbClr val="000000"/>
                  </a:solidFill>
                </a:rPr>
                <a:t>Modem</a:t>
              </a:r>
              <a:endParaRPr lang="en-US" sz="1400" dirty="0">
                <a:solidFill>
                  <a:srgbClr val="000000"/>
                </a:solidFill>
              </a:endParaRPr>
            </a:p>
          </p:txBody>
        </p:sp>
        <p:sp>
          <p:nvSpPr>
            <p:cNvPr id="20" name="Rectangle 19"/>
            <p:cNvSpPr/>
            <p:nvPr/>
          </p:nvSpPr>
          <p:spPr>
            <a:xfrm>
              <a:off x="6590202" y="3111207"/>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Cable</a:t>
              </a:r>
            </a:p>
            <a:p>
              <a:pPr algn="ctr"/>
              <a:r>
                <a:rPr lang="en-US" sz="1400" dirty="0" smtClean="0">
                  <a:solidFill>
                    <a:srgbClr val="000000"/>
                  </a:solidFill>
                </a:rPr>
                <a:t>Modem</a:t>
              </a:r>
              <a:endParaRPr lang="en-US" sz="1400" dirty="0">
                <a:solidFill>
                  <a:srgbClr val="000000"/>
                </a:solidFill>
              </a:endParaRPr>
            </a:p>
          </p:txBody>
        </p:sp>
        <p:sp>
          <p:nvSpPr>
            <p:cNvPr id="21" name="Rectangle 20"/>
            <p:cNvSpPr/>
            <p:nvPr/>
          </p:nvSpPr>
          <p:spPr>
            <a:xfrm>
              <a:off x="7829384" y="960979"/>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IPv4</a:t>
              </a:r>
            </a:p>
            <a:p>
              <a:pPr algn="ctr"/>
              <a:r>
                <a:rPr lang="en-US" sz="1400" dirty="0" smtClean="0">
                  <a:solidFill>
                    <a:srgbClr val="000000"/>
                  </a:solidFill>
                </a:rPr>
                <a:t>CPE</a:t>
              </a:r>
              <a:endParaRPr lang="en-US" sz="1400" dirty="0">
                <a:solidFill>
                  <a:srgbClr val="000000"/>
                </a:solidFill>
              </a:endParaRPr>
            </a:p>
          </p:txBody>
        </p:sp>
        <p:sp>
          <p:nvSpPr>
            <p:cNvPr id="22" name="Rectangle 21"/>
            <p:cNvSpPr/>
            <p:nvPr/>
          </p:nvSpPr>
          <p:spPr>
            <a:xfrm>
              <a:off x="7829384" y="1714856"/>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IPv6</a:t>
              </a:r>
            </a:p>
            <a:p>
              <a:pPr algn="ctr"/>
              <a:r>
                <a:rPr lang="en-US" sz="1400" dirty="0" smtClean="0">
                  <a:solidFill>
                    <a:srgbClr val="000000"/>
                  </a:solidFill>
                </a:rPr>
                <a:t>CPE</a:t>
              </a:r>
              <a:endParaRPr lang="en-US" sz="1400" dirty="0">
                <a:solidFill>
                  <a:srgbClr val="000000"/>
                </a:solidFill>
              </a:endParaRPr>
            </a:p>
          </p:txBody>
        </p:sp>
        <p:sp>
          <p:nvSpPr>
            <p:cNvPr id="23" name="Rectangle 22"/>
            <p:cNvSpPr/>
            <p:nvPr/>
          </p:nvSpPr>
          <p:spPr>
            <a:xfrm>
              <a:off x="7829384" y="2719080"/>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IPv4</a:t>
              </a:r>
            </a:p>
            <a:p>
              <a:pPr algn="ctr"/>
              <a:r>
                <a:rPr lang="en-US" sz="1400" dirty="0" smtClean="0">
                  <a:solidFill>
                    <a:srgbClr val="000000"/>
                  </a:solidFill>
                </a:rPr>
                <a:t>CPE</a:t>
              </a:r>
              <a:endParaRPr lang="en-US" sz="1400" dirty="0">
                <a:solidFill>
                  <a:srgbClr val="000000"/>
                </a:solidFill>
              </a:endParaRPr>
            </a:p>
          </p:txBody>
        </p:sp>
        <p:sp>
          <p:nvSpPr>
            <p:cNvPr id="24" name="Rectangle 23"/>
            <p:cNvSpPr/>
            <p:nvPr/>
          </p:nvSpPr>
          <p:spPr>
            <a:xfrm>
              <a:off x="7829384" y="3472957"/>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IPv6</a:t>
              </a:r>
            </a:p>
            <a:p>
              <a:pPr algn="ctr"/>
              <a:r>
                <a:rPr lang="en-US" sz="1400" dirty="0" smtClean="0">
                  <a:solidFill>
                    <a:srgbClr val="000000"/>
                  </a:solidFill>
                </a:rPr>
                <a:t>CPE</a:t>
              </a:r>
              <a:endParaRPr lang="en-US" sz="1400" dirty="0">
                <a:solidFill>
                  <a:srgbClr val="000000"/>
                </a:solidFill>
              </a:endParaRPr>
            </a:p>
          </p:txBody>
        </p:sp>
        <p:cxnSp>
          <p:nvCxnSpPr>
            <p:cNvPr id="48" name="Straight Connector 47"/>
            <p:cNvCxnSpPr>
              <a:endCxn id="18" idx="3"/>
            </p:cNvCxnSpPr>
            <p:nvPr/>
          </p:nvCxnSpPr>
          <p:spPr>
            <a:xfrm flipH="1">
              <a:off x="5393740" y="2486125"/>
              <a:ext cx="601941" cy="1"/>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19" idx="1"/>
            </p:cNvCxnSpPr>
            <p:nvPr/>
          </p:nvCxnSpPr>
          <p:spPr>
            <a:xfrm flipH="1">
              <a:off x="5988262" y="1573515"/>
              <a:ext cx="603845" cy="912611"/>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0" idx="1"/>
            </p:cNvCxnSpPr>
            <p:nvPr/>
          </p:nvCxnSpPr>
          <p:spPr>
            <a:xfrm flipH="1" flipV="1">
              <a:off x="5995682" y="2486125"/>
              <a:ext cx="594520" cy="872517"/>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19" idx="3"/>
              <a:endCxn id="21" idx="1"/>
            </p:cNvCxnSpPr>
            <p:nvPr/>
          </p:nvCxnSpPr>
          <p:spPr>
            <a:xfrm flipV="1">
              <a:off x="7458561" y="1208414"/>
              <a:ext cx="370823" cy="365101"/>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19" idx="3"/>
              <a:endCxn id="22" idx="1"/>
            </p:cNvCxnSpPr>
            <p:nvPr/>
          </p:nvCxnSpPr>
          <p:spPr>
            <a:xfrm>
              <a:off x="7458561" y="1573515"/>
              <a:ext cx="370823" cy="388776"/>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7466662" y="2999798"/>
              <a:ext cx="370823" cy="365101"/>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466662" y="3364899"/>
              <a:ext cx="370823" cy="388776"/>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7138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130"/>
          <p:cNvSpPr>
            <a:spLocks noGrp="1" noChangeArrowheads="1"/>
          </p:cNvSpPr>
          <p:nvPr>
            <p:ph type="title"/>
          </p:nvPr>
        </p:nvSpPr>
        <p:spPr>
          <a:xfrm>
            <a:off x="1064327" y="16244"/>
            <a:ext cx="6878241" cy="594122"/>
          </a:xfrm>
        </p:spPr>
        <p:txBody>
          <a:bodyPr>
            <a:normAutofit fontScale="90000"/>
          </a:bodyPr>
          <a:lstStyle/>
          <a:p>
            <a:pPr algn="ctr"/>
            <a:r>
              <a:rPr lang="en-US" altLang="en-US" b="1" dirty="0" smtClean="0"/>
              <a:t>Comparison of DOCSIS and DPoE Network</a:t>
            </a:r>
            <a:r>
              <a:rPr lang="en-US" altLang="en-US" b="1" dirty="0"/>
              <a:t/>
            </a:r>
            <a:br>
              <a:rPr lang="en-US" altLang="en-US" b="1" dirty="0"/>
            </a:br>
            <a:r>
              <a:rPr lang="en-US" altLang="en-US" sz="1800" b="1" dirty="0">
                <a:latin typeface="+mn-lt"/>
                <a:ea typeface="Gulim" pitchFamily="34" charset="-127"/>
              </a:rPr>
              <a:t>W</a:t>
            </a:r>
            <a:r>
              <a:rPr lang="en-US" altLang="ko-KR" sz="1800" b="1" dirty="0" smtClean="0">
                <a:latin typeface="+mn-lt"/>
                <a:ea typeface="Gulim" pitchFamily="34" charset="-127"/>
              </a:rPr>
              <a:t>ith DPoE Emulation Engine</a:t>
            </a:r>
            <a:endParaRPr lang="en-US" altLang="en-US" sz="1800" b="1" dirty="0" smtClean="0">
              <a:latin typeface="+mn-lt"/>
            </a:endParaRPr>
          </a:p>
        </p:txBody>
      </p:sp>
      <p:grpSp>
        <p:nvGrpSpPr>
          <p:cNvPr id="2" name="Group 1"/>
          <p:cNvGrpSpPr/>
          <p:nvPr/>
        </p:nvGrpSpPr>
        <p:grpSpPr>
          <a:xfrm>
            <a:off x="197873" y="821932"/>
            <a:ext cx="8660731" cy="3996648"/>
            <a:chOff x="197873" y="821932"/>
            <a:chExt cx="8660731" cy="3996648"/>
          </a:xfrm>
        </p:grpSpPr>
        <p:cxnSp>
          <p:nvCxnSpPr>
            <p:cNvPr id="4" name="Straight Connector 3"/>
            <p:cNvCxnSpPr/>
            <p:nvPr/>
          </p:nvCxnSpPr>
          <p:spPr>
            <a:xfrm flipH="1">
              <a:off x="4960513" y="821933"/>
              <a:ext cx="1905" cy="3996647"/>
            </a:xfrm>
            <a:prstGeom prst="line">
              <a:avLst/>
            </a:prstGeom>
            <a:ln w="222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Rectangle 33"/>
            <p:cNvSpPr/>
            <p:nvPr/>
          </p:nvSpPr>
          <p:spPr>
            <a:xfrm>
              <a:off x="4290858" y="1962290"/>
              <a:ext cx="1335499" cy="103750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OLT</a:t>
              </a:r>
            </a:p>
            <a:p>
              <a:pPr algn="ctr"/>
              <a:endParaRPr lang="en-US" sz="1400" dirty="0">
                <a:solidFill>
                  <a:srgbClr val="000000"/>
                </a:solidFill>
              </a:endParaRPr>
            </a:p>
            <a:p>
              <a:pPr algn="ctr"/>
              <a:endParaRPr lang="en-US" sz="1400" dirty="0" smtClean="0">
                <a:solidFill>
                  <a:srgbClr val="000000"/>
                </a:solidFill>
              </a:endParaRPr>
            </a:p>
            <a:p>
              <a:pPr algn="ctr"/>
              <a:endParaRPr lang="en-US" sz="1400" dirty="0">
                <a:solidFill>
                  <a:srgbClr val="000000"/>
                </a:solidFill>
              </a:endParaRPr>
            </a:p>
            <a:p>
              <a:pPr algn="ctr"/>
              <a:endParaRPr lang="en-US" sz="1400" dirty="0" smtClean="0">
                <a:solidFill>
                  <a:srgbClr val="000000"/>
                </a:solidFill>
              </a:endParaRPr>
            </a:p>
          </p:txBody>
        </p:sp>
        <p:cxnSp>
          <p:nvCxnSpPr>
            <p:cNvPr id="27" name="Straight Connector 26"/>
            <p:cNvCxnSpPr/>
            <p:nvPr/>
          </p:nvCxnSpPr>
          <p:spPr>
            <a:xfrm>
              <a:off x="7001840" y="821932"/>
              <a:ext cx="0" cy="3924729"/>
            </a:xfrm>
            <a:prstGeom prst="line">
              <a:avLst/>
            </a:prstGeom>
            <a:ln w="222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ectangle 9"/>
            <p:cNvSpPr/>
            <p:nvPr/>
          </p:nvSpPr>
          <p:spPr>
            <a:xfrm>
              <a:off x="197873" y="1819580"/>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DHCPv4</a:t>
              </a:r>
            </a:p>
            <a:p>
              <a:pPr algn="ctr"/>
              <a:r>
                <a:rPr lang="en-US" sz="1400" dirty="0" smtClean="0">
                  <a:solidFill>
                    <a:srgbClr val="000000"/>
                  </a:solidFill>
                </a:rPr>
                <a:t>Server</a:t>
              </a:r>
              <a:endParaRPr lang="en-US" sz="1400" dirty="0">
                <a:solidFill>
                  <a:srgbClr val="000000"/>
                </a:solidFill>
              </a:endParaRPr>
            </a:p>
          </p:txBody>
        </p:sp>
        <p:sp>
          <p:nvSpPr>
            <p:cNvPr id="13" name="Rectangle 12"/>
            <p:cNvSpPr/>
            <p:nvPr/>
          </p:nvSpPr>
          <p:spPr>
            <a:xfrm>
              <a:off x="197873" y="2573066"/>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DHCPv6</a:t>
              </a:r>
            </a:p>
            <a:p>
              <a:pPr algn="ctr"/>
              <a:r>
                <a:rPr lang="en-US" sz="1400" dirty="0" smtClean="0">
                  <a:solidFill>
                    <a:srgbClr val="000000"/>
                  </a:solidFill>
                </a:rPr>
                <a:t>Server</a:t>
              </a:r>
              <a:endParaRPr lang="en-US" sz="1400" dirty="0">
                <a:solidFill>
                  <a:srgbClr val="000000"/>
                </a:solidFill>
              </a:endParaRPr>
            </a:p>
          </p:txBody>
        </p:sp>
        <p:sp>
          <p:nvSpPr>
            <p:cNvPr id="14" name="Rectangle 13"/>
            <p:cNvSpPr/>
            <p:nvPr/>
          </p:nvSpPr>
          <p:spPr>
            <a:xfrm>
              <a:off x="1435150" y="1394602"/>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SNMP</a:t>
              </a:r>
            </a:p>
            <a:p>
              <a:pPr algn="ctr"/>
              <a:r>
                <a:rPr lang="en-US" sz="1400" dirty="0" smtClean="0">
                  <a:solidFill>
                    <a:srgbClr val="000000"/>
                  </a:solidFill>
                </a:rPr>
                <a:t>Manager</a:t>
              </a:r>
              <a:endParaRPr lang="en-US" sz="1400" dirty="0">
                <a:solidFill>
                  <a:srgbClr val="000000"/>
                </a:solidFill>
              </a:endParaRPr>
            </a:p>
          </p:txBody>
        </p:sp>
        <p:sp>
          <p:nvSpPr>
            <p:cNvPr id="15" name="Rectangle 14"/>
            <p:cNvSpPr/>
            <p:nvPr/>
          </p:nvSpPr>
          <p:spPr>
            <a:xfrm>
              <a:off x="1435150" y="2979067"/>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Syslog</a:t>
              </a:r>
            </a:p>
            <a:p>
              <a:pPr algn="ctr"/>
              <a:r>
                <a:rPr lang="en-US" sz="1400" dirty="0" smtClean="0">
                  <a:solidFill>
                    <a:srgbClr val="000000"/>
                  </a:solidFill>
                </a:rPr>
                <a:t>Server</a:t>
              </a:r>
              <a:endParaRPr lang="en-US" sz="1400" dirty="0">
                <a:solidFill>
                  <a:srgbClr val="000000"/>
                </a:solidFill>
              </a:endParaRPr>
            </a:p>
          </p:txBody>
        </p:sp>
        <p:sp>
          <p:nvSpPr>
            <p:cNvPr id="16" name="Rectangle 15"/>
            <p:cNvSpPr/>
            <p:nvPr/>
          </p:nvSpPr>
          <p:spPr>
            <a:xfrm>
              <a:off x="2672427" y="3333818"/>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Time</a:t>
              </a:r>
            </a:p>
            <a:p>
              <a:pPr algn="ctr"/>
              <a:r>
                <a:rPr lang="en-US" sz="1400" dirty="0" smtClean="0">
                  <a:solidFill>
                    <a:srgbClr val="000000"/>
                  </a:solidFill>
                </a:rPr>
                <a:t>Server</a:t>
              </a:r>
              <a:endParaRPr lang="en-US" sz="1400" dirty="0">
                <a:solidFill>
                  <a:srgbClr val="000000"/>
                </a:solidFill>
              </a:endParaRPr>
            </a:p>
          </p:txBody>
        </p:sp>
        <p:sp>
          <p:nvSpPr>
            <p:cNvPr id="17" name="Rectangle 16"/>
            <p:cNvSpPr/>
            <p:nvPr/>
          </p:nvSpPr>
          <p:spPr>
            <a:xfrm>
              <a:off x="2672427" y="1170229"/>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TFTP</a:t>
              </a:r>
            </a:p>
            <a:p>
              <a:pPr algn="ctr"/>
              <a:r>
                <a:rPr lang="en-US" sz="1400" dirty="0" smtClean="0">
                  <a:solidFill>
                    <a:srgbClr val="000000"/>
                  </a:solidFill>
                </a:rPr>
                <a:t>Server</a:t>
              </a:r>
              <a:endParaRPr lang="en-US" sz="1400" dirty="0">
                <a:solidFill>
                  <a:srgbClr val="000000"/>
                </a:solidFill>
              </a:endParaRPr>
            </a:p>
          </p:txBody>
        </p:sp>
        <p:sp>
          <p:nvSpPr>
            <p:cNvPr id="19" name="Rectangle 18"/>
            <p:cNvSpPr/>
            <p:nvPr/>
          </p:nvSpPr>
          <p:spPr>
            <a:xfrm>
              <a:off x="6592107" y="1326080"/>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ONU</a:t>
              </a:r>
              <a:endParaRPr lang="en-US" sz="1400" dirty="0">
                <a:solidFill>
                  <a:srgbClr val="000000"/>
                </a:solidFill>
              </a:endParaRPr>
            </a:p>
          </p:txBody>
        </p:sp>
        <p:sp>
          <p:nvSpPr>
            <p:cNvPr id="20" name="Rectangle 19"/>
            <p:cNvSpPr/>
            <p:nvPr/>
          </p:nvSpPr>
          <p:spPr>
            <a:xfrm>
              <a:off x="6590202" y="3111207"/>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ONU</a:t>
              </a:r>
              <a:endParaRPr lang="en-US" sz="1400" dirty="0">
                <a:solidFill>
                  <a:srgbClr val="000000"/>
                </a:solidFill>
              </a:endParaRPr>
            </a:p>
          </p:txBody>
        </p:sp>
        <p:sp>
          <p:nvSpPr>
            <p:cNvPr id="21" name="Rectangle 20"/>
            <p:cNvSpPr/>
            <p:nvPr/>
          </p:nvSpPr>
          <p:spPr>
            <a:xfrm>
              <a:off x="7829384" y="960979"/>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IPv4</a:t>
              </a:r>
            </a:p>
            <a:p>
              <a:pPr algn="ctr"/>
              <a:r>
                <a:rPr lang="en-US" sz="1400" dirty="0" smtClean="0">
                  <a:solidFill>
                    <a:srgbClr val="000000"/>
                  </a:solidFill>
                </a:rPr>
                <a:t>CPE</a:t>
              </a:r>
              <a:endParaRPr lang="en-US" sz="1400" dirty="0">
                <a:solidFill>
                  <a:srgbClr val="000000"/>
                </a:solidFill>
              </a:endParaRPr>
            </a:p>
          </p:txBody>
        </p:sp>
        <p:sp>
          <p:nvSpPr>
            <p:cNvPr id="22" name="Rectangle 21"/>
            <p:cNvSpPr/>
            <p:nvPr/>
          </p:nvSpPr>
          <p:spPr>
            <a:xfrm>
              <a:off x="7829384" y="1714856"/>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IPv6</a:t>
              </a:r>
            </a:p>
            <a:p>
              <a:pPr algn="ctr"/>
              <a:r>
                <a:rPr lang="en-US" sz="1400" dirty="0" smtClean="0">
                  <a:solidFill>
                    <a:srgbClr val="000000"/>
                  </a:solidFill>
                </a:rPr>
                <a:t>CPE</a:t>
              </a:r>
              <a:endParaRPr lang="en-US" sz="1400" dirty="0">
                <a:solidFill>
                  <a:srgbClr val="000000"/>
                </a:solidFill>
              </a:endParaRPr>
            </a:p>
          </p:txBody>
        </p:sp>
        <p:sp>
          <p:nvSpPr>
            <p:cNvPr id="23" name="Rectangle 22"/>
            <p:cNvSpPr/>
            <p:nvPr/>
          </p:nvSpPr>
          <p:spPr>
            <a:xfrm>
              <a:off x="7829384" y="2719080"/>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IPv4</a:t>
              </a:r>
            </a:p>
            <a:p>
              <a:pPr algn="ctr"/>
              <a:r>
                <a:rPr lang="en-US" sz="1400" dirty="0" smtClean="0">
                  <a:solidFill>
                    <a:srgbClr val="000000"/>
                  </a:solidFill>
                </a:rPr>
                <a:t>CPE</a:t>
              </a:r>
              <a:endParaRPr lang="en-US" sz="1400" dirty="0">
                <a:solidFill>
                  <a:srgbClr val="000000"/>
                </a:solidFill>
              </a:endParaRPr>
            </a:p>
          </p:txBody>
        </p:sp>
        <p:sp>
          <p:nvSpPr>
            <p:cNvPr id="24" name="Rectangle 23"/>
            <p:cNvSpPr/>
            <p:nvPr/>
          </p:nvSpPr>
          <p:spPr>
            <a:xfrm>
              <a:off x="7829384" y="3472957"/>
              <a:ext cx="866454" cy="4948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IPv6</a:t>
              </a:r>
            </a:p>
            <a:p>
              <a:pPr algn="ctr"/>
              <a:r>
                <a:rPr lang="en-US" sz="1400" dirty="0" smtClean="0">
                  <a:solidFill>
                    <a:srgbClr val="000000"/>
                  </a:solidFill>
                </a:rPr>
                <a:t>CPE</a:t>
              </a:r>
              <a:endParaRPr lang="en-US" sz="1400" dirty="0">
                <a:solidFill>
                  <a:srgbClr val="000000"/>
                </a:solidFill>
              </a:endParaRPr>
            </a:p>
          </p:txBody>
        </p:sp>
        <p:sp>
          <p:nvSpPr>
            <p:cNvPr id="30" name="TextBox 29"/>
            <p:cNvSpPr txBox="1"/>
            <p:nvPr/>
          </p:nvSpPr>
          <p:spPr>
            <a:xfrm>
              <a:off x="1299499" y="4388551"/>
              <a:ext cx="2031325" cy="276999"/>
            </a:xfrm>
            <a:prstGeom prst="rect">
              <a:avLst/>
            </a:prstGeom>
            <a:noFill/>
          </p:spPr>
          <p:txBody>
            <a:bodyPr wrap="none" rtlCol="0">
              <a:spAutoFit/>
            </a:bodyPr>
            <a:lstStyle/>
            <a:p>
              <a:r>
                <a:rPr lang="en-US" sz="1200" b="1" dirty="0" smtClean="0"/>
                <a:t>DOCSIS Back Office OSS</a:t>
              </a:r>
              <a:endParaRPr lang="en-US" sz="1200" b="1" dirty="0"/>
            </a:p>
          </p:txBody>
        </p:sp>
        <p:sp>
          <p:nvSpPr>
            <p:cNvPr id="31" name="TextBox 30"/>
            <p:cNvSpPr txBox="1"/>
            <p:nvPr/>
          </p:nvSpPr>
          <p:spPr>
            <a:xfrm>
              <a:off x="5420844" y="4388551"/>
              <a:ext cx="1167307" cy="276999"/>
            </a:xfrm>
            <a:prstGeom prst="rect">
              <a:avLst/>
            </a:prstGeom>
            <a:noFill/>
          </p:spPr>
          <p:txBody>
            <a:bodyPr wrap="none" rtlCol="0">
              <a:spAutoFit/>
            </a:bodyPr>
            <a:lstStyle/>
            <a:p>
              <a:r>
                <a:rPr lang="en-US" sz="1200" b="1" dirty="0" smtClean="0"/>
                <a:t>PON Network</a:t>
              </a:r>
              <a:endParaRPr lang="en-US" sz="1200" b="1" dirty="0"/>
            </a:p>
          </p:txBody>
        </p:sp>
        <p:sp>
          <p:nvSpPr>
            <p:cNvPr id="32" name="TextBox 31"/>
            <p:cNvSpPr txBox="1"/>
            <p:nvPr/>
          </p:nvSpPr>
          <p:spPr>
            <a:xfrm>
              <a:off x="7317798" y="4388550"/>
              <a:ext cx="1540806" cy="276999"/>
            </a:xfrm>
            <a:prstGeom prst="rect">
              <a:avLst/>
            </a:prstGeom>
            <a:noFill/>
          </p:spPr>
          <p:txBody>
            <a:bodyPr wrap="none" rtlCol="0">
              <a:spAutoFit/>
            </a:bodyPr>
            <a:lstStyle/>
            <a:p>
              <a:r>
                <a:rPr lang="en-US" sz="1200" b="1" dirty="0" smtClean="0"/>
                <a:t>Customer Premise</a:t>
              </a:r>
              <a:endParaRPr lang="en-US" sz="1200" b="1" dirty="0"/>
            </a:p>
          </p:txBody>
        </p:sp>
        <p:cxnSp>
          <p:nvCxnSpPr>
            <p:cNvPr id="33" name="Straight Connector 32"/>
            <p:cNvCxnSpPr>
              <a:stCxn id="34" idx="1"/>
            </p:cNvCxnSpPr>
            <p:nvPr/>
          </p:nvCxnSpPr>
          <p:spPr>
            <a:xfrm flipH="1">
              <a:off x="1435150" y="2481044"/>
              <a:ext cx="2855708" cy="5082"/>
            </a:xfrm>
            <a:prstGeom prst="line">
              <a:avLst/>
            </a:prstGeom>
            <a:ln w="12700">
              <a:solidFill>
                <a:srgbClr val="000000"/>
              </a:solidFill>
            </a:ln>
          </p:spPr>
          <p:style>
            <a:lnRef idx="1">
              <a:schemeClr val="accent6"/>
            </a:lnRef>
            <a:fillRef idx="0">
              <a:schemeClr val="accent6"/>
            </a:fillRef>
            <a:effectRef idx="0">
              <a:schemeClr val="accent6"/>
            </a:effectRef>
            <a:fontRef idx="minor">
              <a:schemeClr val="tx1"/>
            </a:fontRef>
          </p:style>
        </p:cxnSp>
        <p:cxnSp>
          <p:nvCxnSpPr>
            <p:cNvPr id="35" name="Straight Connector 34"/>
            <p:cNvCxnSpPr>
              <a:endCxn id="10" idx="3"/>
            </p:cNvCxnSpPr>
            <p:nvPr/>
          </p:nvCxnSpPr>
          <p:spPr>
            <a:xfrm flipH="1" flipV="1">
              <a:off x="1064327" y="2067015"/>
              <a:ext cx="370823" cy="41911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13" idx="3"/>
            </p:cNvCxnSpPr>
            <p:nvPr/>
          </p:nvCxnSpPr>
          <p:spPr>
            <a:xfrm flipH="1">
              <a:off x="1064327" y="2486125"/>
              <a:ext cx="370824" cy="334376"/>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4" idx="2"/>
              <a:endCxn id="15" idx="0"/>
            </p:cNvCxnSpPr>
            <p:nvPr/>
          </p:nvCxnSpPr>
          <p:spPr>
            <a:xfrm>
              <a:off x="1868377" y="1889471"/>
              <a:ext cx="0" cy="1089596"/>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7" idx="2"/>
              <a:endCxn id="16" idx="0"/>
            </p:cNvCxnSpPr>
            <p:nvPr/>
          </p:nvCxnSpPr>
          <p:spPr>
            <a:xfrm>
              <a:off x="3105654" y="1665098"/>
              <a:ext cx="0" cy="166872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endCxn id="34" idx="3"/>
            </p:cNvCxnSpPr>
            <p:nvPr/>
          </p:nvCxnSpPr>
          <p:spPr>
            <a:xfrm flipH="1" flipV="1">
              <a:off x="5626357" y="2481044"/>
              <a:ext cx="369326" cy="5082"/>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19" idx="1"/>
            </p:cNvCxnSpPr>
            <p:nvPr/>
          </p:nvCxnSpPr>
          <p:spPr>
            <a:xfrm flipH="1">
              <a:off x="5988262" y="1573515"/>
              <a:ext cx="603845" cy="912611"/>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0" idx="1"/>
            </p:cNvCxnSpPr>
            <p:nvPr/>
          </p:nvCxnSpPr>
          <p:spPr>
            <a:xfrm flipH="1" flipV="1">
              <a:off x="5995682" y="2486125"/>
              <a:ext cx="594520" cy="872517"/>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19" idx="3"/>
              <a:endCxn id="21" idx="1"/>
            </p:cNvCxnSpPr>
            <p:nvPr/>
          </p:nvCxnSpPr>
          <p:spPr>
            <a:xfrm flipV="1">
              <a:off x="7458561" y="1208414"/>
              <a:ext cx="370823" cy="365101"/>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19" idx="3"/>
              <a:endCxn id="22" idx="1"/>
            </p:cNvCxnSpPr>
            <p:nvPr/>
          </p:nvCxnSpPr>
          <p:spPr>
            <a:xfrm>
              <a:off x="7458561" y="1573515"/>
              <a:ext cx="370823" cy="388776"/>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7466662" y="2999798"/>
              <a:ext cx="370823" cy="365101"/>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466662" y="3364899"/>
              <a:ext cx="370823" cy="388776"/>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5091840" y="2211253"/>
              <a:ext cx="456313" cy="34415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solidFill>
                    <a:srgbClr val="000000"/>
                  </a:solidFill>
                </a:rPr>
                <a:t>vCM</a:t>
              </a:r>
              <a:endParaRPr lang="en-US" sz="1000" dirty="0">
                <a:solidFill>
                  <a:srgbClr val="000000"/>
                </a:solidFill>
              </a:endParaRPr>
            </a:p>
          </p:txBody>
        </p:sp>
        <p:sp>
          <p:nvSpPr>
            <p:cNvPr id="43" name="Rectangle 42"/>
            <p:cNvSpPr/>
            <p:nvPr/>
          </p:nvSpPr>
          <p:spPr>
            <a:xfrm>
              <a:off x="4346858" y="2136890"/>
              <a:ext cx="488660" cy="34415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DML</a:t>
              </a:r>
              <a:endParaRPr lang="en-US" sz="1000" dirty="0">
                <a:solidFill>
                  <a:srgbClr val="000000"/>
                </a:solidFill>
              </a:endParaRPr>
            </a:p>
          </p:txBody>
        </p:sp>
        <p:sp>
          <p:nvSpPr>
            <p:cNvPr id="44" name="Rectangle 43"/>
            <p:cNvSpPr/>
            <p:nvPr/>
          </p:nvSpPr>
          <p:spPr>
            <a:xfrm>
              <a:off x="4591188" y="2578230"/>
              <a:ext cx="456313" cy="34415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0671AB"/>
              </a:solidFill>
            </a:ln>
            <a:effectLst>
              <a:glow rad="101600">
                <a:schemeClr val="accent1">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L3</a:t>
              </a:r>
              <a:endParaRPr lang="en-US" sz="1000" dirty="0">
                <a:solidFill>
                  <a:srgbClr val="000000"/>
                </a:solidFill>
              </a:endParaRPr>
            </a:p>
          </p:txBody>
        </p:sp>
      </p:grpSp>
    </p:spTree>
    <p:extLst>
      <p:ext uri="{BB962C8B-B14F-4D97-AF65-F5344CB8AC3E}">
        <p14:creationId xmlns:p14="http://schemas.microsoft.com/office/powerpoint/2010/main" val="99118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직사각형 5"/>
          <p:cNvSpPr>
            <a:spLocks noChangeArrowheads="1"/>
          </p:cNvSpPr>
          <p:nvPr/>
        </p:nvSpPr>
        <p:spPr bwMode="auto">
          <a:xfrm>
            <a:off x="805972" y="794598"/>
            <a:ext cx="8159352" cy="3765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00B0C9"/>
              </a:buClr>
              <a:buChar char="•"/>
              <a:defRPr sz="2000">
                <a:solidFill>
                  <a:schemeClr val="tx1"/>
                </a:solidFill>
                <a:latin typeface="Arial" panose="020B0604020202020204" pitchFamily="34" charset="0"/>
              </a:defRPr>
            </a:lvl1pPr>
            <a:lvl2pPr marL="742950" indent="-285750" eaLnBrk="0" hangingPunct="0">
              <a:spcBef>
                <a:spcPct val="20000"/>
              </a:spcBef>
              <a:buClr>
                <a:srgbClr val="00B0C9"/>
              </a:buClr>
              <a:buChar char="–"/>
              <a:defRPr>
                <a:solidFill>
                  <a:schemeClr val="tx1"/>
                </a:solidFill>
                <a:latin typeface="Arial" panose="020B0604020202020204" pitchFamily="34" charset="0"/>
              </a:defRPr>
            </a:lvl2pPr>
            <a:lvl3pPr marL="1143000" indent="-228600" eaLnBrk="0" hangingPunct="0">
              <a:spcBef>
                <a:spcPct val="20000"/>
              </a:spcBef>
              <a:buClr>
                <a:srgbClr val="00B0C9"/>
              </a:buClr>
              <a:buChar char="•"/>
              <a:defRPr sz="1600">
                <a:solidFill>
                  <a:schemeClr val="tx1"/>
                </a:solidFill>
                <a:latin typeface="Arial" panose="020B0604020202020204" pitchFamily="34" charset="0"/>
              </a:defRPr>
            </a:lvl3pPr>
            <a:lvl4pPr marL="1600200" indent="-228600" eaLnBrk="0" hangingPunct="0">
              <a:spcBef>
                <a:spcPct val="20000"/>
              </a:spcBef>
              <a:buClr>
                <a:srgbClr val="00B0C9"/>
              </a:buClr>
              <a:buChar char="–"/>
              <a:defRPr sz="1400">
                <a:solidFill>
                  <a:schemeClr val="tx1"/>
                </a:solidFill>
                <a:latin typeface="Arial" panose="020B0604020202020204" pitchFamily="34" charset="0"/>
              </a:defRPr>
            </a:lvl4pPr>
            <a:lvl5pPr marL="2057400" indent="-228600" eaLnBrk="0" hangingPunct="0">
              <a:spcBef>
                <a:spcPct val="20000"/>
              </a:spcBef>
              <a:buClr>
                <a:srgbClr val="00B0C9"/>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B0C9"/>
              </a:buClr>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ko-KR" sz="1600" dirty="0">
                <a:latin typeface="+mj-lt"/>
                <a:ea typeface="Gulim" pitchFamily="34" charset="-127"/>
              </a:rPr>
              <a:t>The </a:t>
            </a:r>
            <a:r>
              <a:rPr lang="en-US" altLang="ko-KR" sz="1600" dirty="0" smtClean="0">
                <a:latin typeface="+mj-lt"/>
                <a:ea typeface="Gulim" pitchFamily="34" charset="-127"/>
              </a:rPr>
              <a:t>DPoE Emulation Engine is </a:t>
            </a:r>
            <a:r>
              <a:rPr lang="en-US" altLang="ko-KR" sz="1600" dirty="0">
                <a:latin typeface="+mj-lt"/>
                <a:ea typeface="Gulim" pitchFamily="34" charset="-127"/>
              </a:rPr>
              <a:t>the entity or process on the DPoE system that translates all DOCSIS specific management tools into EPON, some of its tasks are:</a:t>
            </a:r>
          </a:p>
          <a:p>
            <a:pPr eaLnBrk="1" hangingPunct="1">
              <a:spcBef>
                <a:spcPct val="0"/>
              </a:spcBef>
              <a:buClrTx/>
              <a:buNone/>
            </a:pPr>
            <a:endParaRPr lang="en-US" altLang="ko-KR" sz="1600" dirty="0">
              <a:latin typeface="+mj-lt"/>
              <a:ea typeface="Gulim" pitchFamily="34" charset="-127"/>
            </a:endParaRPr>
          </a:p>
          <a:p>
            <a:pPr marL="285750" indent="-285750" eaLnBrk="1" hangingPunct="1">
              <a:lnSpc>
                <a:spcPct val="150000"/>
              </a:lnSpc>
              <a:spcBef>
                <a:spcPct val="0"/>
              </a:spcBef>
              <a:buClrTx/>
            </a:pPr>
            <a:r>
              <a:rPr lang="en-US" altLang="ko-KR" sz="1600" dirty="0" smtClean="0">
                <a:latin typeface="+mj-lt"/>
                <a:ea typeface="Gulim" pitchFamily="34" charset="-127"/>
              </a:rPr>
              <a:t>Interprets </a:t>
            </a:r>
            <a:r>
              <a:rPr lang="en-US" altLang="ko-KR" sz="1600" dirty="0">
                <a:latin typeface="+mj-lt"/>
                <a:ea typeface="Gulim" pitchFamily="34" charset="-127"/>
              </a:rPr>
              <a:t>the DOCSIS </a:t>
            </a:r>
            <a:r>
              <a:rPr lang="en-US" altLang="ko-KR" sz="1600" dirty="0" smtClean="0">
                <a:latin typeface="+mj-lt"/>
                <a:ea typeface="Gulim" pitchFamily="34" charset="-127"/>
              </a:rPr>
              <a:t>MIBs</a:t>
            </a:r>
          </a:p>
          <a:p>
            <a:pPr marL="285750" indent="-285750" eaLnBrk="1" hangingPunct="1">
              <a:lnSpc>
                <a:spcPct val="150000"/>
              </a:lnSpc>
              <a:spcBef>
                <a:spcPct val="0"/>
              </a:spcBef>
              <a:buClrTx/>
            </a:pPr>
            <a:r>
              <a:rPr lang="en-US" altLang="ko-KR" sz="1600" dirty="0" smtClean="0">
                <a:latin typeface="+mj-lt"/>
                <a:ea typeface="Gulim" pitchFamily="34" charset="-127"/>
              </a:rPr>
              <a:t>Creates </a:t>
            </a:r>
            <a:r>
              <a:rPr lang="en-US" altLang="ko-KR" sz="1600" dirty="0">
                <a:latin typeface="+mj-lt"/>
                <a:ea typeface="Gulim" pitchFamily="34" charset="-127"/>
              </a:rPr>
              <a:t>virtual Cable Modems (</a:t>
            </a:r>
            <a:r>
              <a:rPr lang="en-US" altLang="ko-KR" sz="1600" dirty="0" err="1">
                <a:latin typeface="+mj-lt"/>
                <a:ea typeface="Gulim" pitchFamily="34" charset="-127"/>
              </a:rPr>
              <a:t>vCMs</a:t>
            </a:r>
            <a:r>
              <a:rPr lang="en-US" altLang="ko-KR" sz="1600" dirty="0">
                <a:latin typeface="+mj-lt"/>
                <a:ea typeface="Gulim" pitchFamily="34" charset="-127"/>
              </a:rPr>
              <a:t>) for every ONU and requests IP addresses and     configuration files for </a:t>
            </a:r>
            <a:r>
              <a:rPr lang="en-US" altLang="ko-KR" sz="1600" dirty="0" smtClean="0">
                <a:latin typeface="+mj-lt"/>
                <a:ea typeface="Gulim" pitchFamily="34" charset="-127"/>
              </a:rPr>
              <a:t>them.</a:t>
            </a:r>
          </a:p>
          <a:p>
            <a:pPr marL="285750" indent="-285750" eaLnBrk="1" hangingPunct="1">
              <a:lnSpc>
                <a:spcPct val="150000"/>
              </a:lnSpc>
              <a:spcBef>
                <a:spcPct val="0"/>
              </a:spcBef>
              <a:buClrTx/>
            </a:pPr>
            <a:r>
              <a:rPr lang="en-US" altLang="ko-KR" sz="1600" dirty="0" smtClean="0">
                <a:latin typeface="+mj-lt"/>
                <a:ea typeface="Gulim" pitchFamily="34" charset="-127"/>
              </a:rPr>
              <a:t>Translates </a:t>
            </a:r>
            <a:r>
              <a:rPr lang="en-US" altLang="ko-KR" sz="1600" dirty="0">
                <a:latin typeface="+mj-lt"/>
                <a:ea typeface="Gulim" pitchFamily="34" charset="-127"/>
              </a:rPr>
              <a:t>the parameters received in the configuration file for each </a:t>
            </a:r>
            <a:r>
              <a:rPr lang="en-US" altLang="ko-KR" sz="1600" dirty="0" err="1">
                <a:latin typeface="+mj-lt"/>
                <a:ea typeface="Gulim" pitchFamily="34" charset="-127"/>
              </a:rPr>
              <a:t>vCM</a:t>
            </a:r>
            <a:r>
              <a:rPr lang="en-US" altLang="ko-KR" sz="1600" dirty="0">
                <a:latin typeface="+mj-lt"/>
                <a:ea typeface="Gulim" pitchFamily="34" charset="-127"/>
              </a:rPr>
              <a:t> to EPON OAM messages for the </a:t>
            </a:r>
            <a:r>
              <a:rPr lang="en-US" altLang="ko-KR" sz="1600" dirty="0" smtClean="0">
                <a:latin typeface="+mj-lt"/>
                <a:ea typeface="Gulim" pitchFamily="34" charset="-127"/>
              </a:rPr>
              <a:t>ONU.</a:t>
            </a:r>
          </a:p>
          <a:p>
            <a:pPr marL="285750" indent="-285750" eaLnBrk="1" hangingPunct="1">
              <a:lnSpc>
                <a:spcPct val="150000"/>
              </a:lnSpc>
              <a:spcBef>
                <a:spcPct val="0"/>
              </a:spcBef>
              <a:buClrTx/>
            </a:pPr>
            <a:r>
              <a:rPr lang="en-US" altLang="ko-KR" sz="1600" dirty="0" smtClean="0">
                <a:latin typeface="+mj-lt"/>
                <a:ea typeface="Gulim" pitchFamily="34" charset="-127"/>
              </a:rPr>
              <a:t>Keeping </a:t>
            </a:r>
            <a:r>
              <a:rPr lang="en-US" altLang="ko-KR" sz="1600" dirty="0">
                <a:latin typeface="+mj-lt"/>
                <a:ea typeface="Gulim" pitchFamily="34" charset="-127"/>
              </a:rPr>
              <a:t>ONU software load up to date using the DOCSIS secure software download mechanism with digitally signed software </a:t>
            </a:r>
            <a:r>
              <a:rPr lang="en-US" altLang="ko-KR" sz="1600" dirty="0" smtClean="0">
                <a:latin typeface="+mj-lt"/>
                <a:ea typeface="Gulim" pitchFamily="34" charset="-127"/>
              </a:rPr>
              <a:t>images</a:t>
            </a:r>
          </a:p>
          <a:p>
            <a:pPr marL="285750" indent="-285750" eaLnBrk="1" hangingPunct="1">
              <a:lnSpc>
                <a:spcPct val="150000"/>
              </a:lnSpc>
              <a:spcBef>
                <a:spcPct val="0"/>
              </a:spcBef>
              <a:buClrTx/>
            </a:pPr>
            <a:r>
              <a:rPr lang="en-US" altLang="ko-KR" sz="1600" dirty="0" smtClean="0">
                <a:latin typeface="+mj-lt"/>
                <a:ea typeface="Gulim" pitchFamily="34" charset="-127"/>
              </a:rPr>
              <a:t>Provides </a:t>
            </a:r>
            <a:r>
              <a:rPr lang="en-US" altLang="ko-KR" sz="1600" dirty="0">
                <a:latin typeface="+mj-lt"/>
                <a:ea typeface="Gulim" pitchFamily="34" charset="-127"/>
              </a:rPr>
              <a:t>a CLI that “looks and feels” like a CMTS</a:t>
            </a:r>
          </a:p>
        </p:txBody>
      </p:sp>
      <p:sp>
        <p:nvSpPr>
          <p:cNvPr id="81923" name="Rectangle 130"/>
          <p:cNvSpPr>
            <a:spLocks noGrp="1" noChangeArrowheads="1"/>
          </p:cNvSpPr>
          <p:nvPr>
            <p:ph type="title"/>
          </p:nvPr>
        </p:nvSpPr>
        <p:spPr>
          <a:xfrm>
            <a:off x="1289449" y="71438"/>
            <a:ext cx="6529334" cy="594122"/>
          </a:xfrm>
        </p:spPr>
        <p:txBody>
          <a:bodyPr>
            <a:normAutofit/>
          </a:bodyPr>
          <a:lstStyle/>
          <a:p>
            <a:r>
              <a:rPr lang="en-US" altLang="en-US" dirty="0" smtClean="0"/>
              <a:t>DPoE -  DPoE Emulation Engine</a:t>
            </a:r>
          </a:p>
        </p:txBody>
      </p:sp>
    </p:spTree>
    <p:extLst>
      <p:ext uri="{BB962C8B-B14F-4D97-AF65-F5344CB8AC3E}">
        <p14:creationId xmlns:p14="http://schemas.microsoft.com/office/powerpoint/2010/main" val="198150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9"/>
          <p:cNvSpPr>
            <a:spLocks noGrp="1" noChangeArrowheads="1"/>
          </p:cNvSpPr>
          <p:nvPr>
            <p:ph type="title"/>
          </p:nvPr>
        </p:nvSpPr>
        <p:spPr>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a:tabLst>
                <a:tab pos="0" algn="l"/>
                <a:tab pos="914378" algn="l"/>
                <a:tab pos="1828754" algn="l"/>
                <a:tab pos="2743132" algn="l"/>
                <a:tab pos="3657509" algn="l"/>
                <a:tab pos="4571886" algn="l"/>
                <a:tab pos="5486263" algn="l"/>
                <a:tab pos="6400640" algn="l"/>
                <a:tab pos="7315017" algn="l"/>
                <a:tab pos="8229395" algn="l"/>
                <a:tab pos="9143771" algn="l"/>
                <a:tab pos="10058149" algn="l"/>
              </a:tabLst>
            </a:pPr>
            <a:r>
              <a:rPr lang="en-US" altLang="en-US" dirty="0" smtClean="0">
                <a:latin typeface="Tahoma" panose="020B0604030504040204" pitchFamily="34" charset="0"/>
                <a:ea typeface="Tahoma" panose="020B0604030504040204" pitchFamily="34" charset="0"/>
                <a:cs typeface="Tahoma" panose="020B0604030504040204" pitchFamily="34" charset="0"/>
              </a:rPr>
              <a:t>Hybrid Fiber-Coax (HFC) Network</a:t>
            </a:r>
          </a:p>
        </p:txBody>
      </p:sp>
      <p:sp>
        <p:nvSpPr>
          <p:cNvPr id="10251" name="Line 10"/>
          <p:cNvSpPr>
            <a:spLocks noChangeShapeType="1"/>
          </p:cNvSpPr>
          <p:nvPr/>
        </p:nvSpPr>
        <p:spPr bwMode="auto">
          <a:xfrm flipH="1">
            <a:off x="3543544" y="685800"/>
            <a:ext cx="3500" cy="2400300"/>
          </a:xfrm>
          <a:prstGeom prst="line">
            <a:avLst/>
          </a:prstGeom>
          <a:noFill/>
          <a:ln w="9360">
            <a:solidFill>
              <a:srgbClr val="C0C0C0"/>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sp>
        <p:nvSpPr>
          <p:cNvPr id="10285" name="Text Box 46"/>
          <p:cNvSpPr txBox="1">
            <a:spLocks noChangeArrowheads="1"/>
          </p:cNvSpPr>
          <p:nvPr/>
        </p:nvSpPr>
        <p:spPr bwMode="auto">
          <a:xfrm>
            <a:off x="1859127" y="693410"/>
            <a:ext cx="7620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Headend / Hub</a:t>
            </a:r>
          </a:p>
        </p:txBody>
      </p:sp>
      <p:sp>
        <p:nvSpPr>
          <p:cNvPr id="10286" name="Text Box 47"/>
          <p:cNvSpPr txBox="1">
            <a:spLocks noChangeArrowheads="1"/>
          </p:cNvSpPr>
          <p:nvPr/>
        </p:nvSpPr>
        <p:spPr bwMode="auto">
          <a:xfrm>
            <a:off x="4533900" y="706006"/>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a:latin typeface="Arial Unicode MS" pitchFamily="34" charset="-128"/>
                <a:cs typeface="+mn-cs"/>
              </a:rPr>
              <a:t>Outside Plant</a:t>
            </a:r>
          </a:p>
        </p:txBody>
      </p:sp>
      <p:sp>
        <p:nvSpPr>
          <p:cNvPr id="10287" name="Text Box 48"/>
          <p:cNvSpPr txBox="1">
            <a:spLocks noChangeArrowheads="1"/>
          </p:cNvSpPr>
          <p:nvPr/>
        </p:nvSpPr>
        <p:spPr bwMode="auto">
          <a:xfrm>
            <a:off x="6819900" y="706006"/>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a:latin typeface="Arial Unicode MS" pitchFamily="34" charset="-128"/>
                <a:cs typeface="+mn-cs"/>
              </a:rPr>
              <a:t>Customer Premises</a:t>
            </a:r>
          </a:p>
        </p:txBody>
      </p:sp>
      <p:sp>
        <p:nvSpPr>
          <p:cNvPr id="163" name="Line 10"/>
          <p:cNvSpPr>
            <a:spLocks noChangeShapeType="1"/>
          </p:cNvSpPr>
          <p:nvPr/>
        </p:nvSpPr>
        <p:spPr bwMode="auto">
          <a:xfrm flipH="1">
            <a:off x="7011134" y="682790"/>
            <a:ext cx="3500" cy="2400300"/>
          </a:xfrm>
          <a:prstGeom prst="line">
            <a:avLst/>
          </a:prstGeom>
          <a:noFill/>
          <a:ln w="9360">
            <a:solidFill>
              <a:srgbClr val="C0C0C0"/>
            </a:solidFill>
            <a:prstDash val="dash"/>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fontAlgn="auto">
              <a:spcBef>
                <a:spcPts val="0"/>
              </a:spcBef>
              <a:spcAft>
                <a:spcPts val="0"/>
              </a:spcAft>
            </a:pPr>
            <a:endParaRPr lang="en-US">
              <a:solidFill>
                <a:srgbClr val="262626"/>
              </a:solidFill>
              <a:latin typeface="Arial"/>
              <a:cs typeface="+mn-cs"/>
            </a:endParaRPr>
          </a:p>
        </p:txBody>
      </p:sp>
      <p:sp>
        <p:nvSpPr>
          <p:cNvPr id="167" name="Content Placeholder 2"/>
          <p:cNvSpPr txBox="1">
            <a:spLocks/>
          </p:cNvSpPr>
          <p:nvPr/>
        </p:nvSpPr>
        <p:spPr>
          <a:xfrm>
            <a:off x="196273" y="3039485"/>
            <a:ext cx="8265103" cy="16446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350" dirty="0">
                <a:solidFill>
                  <a:srgbClr val="262626"/>
                </a:solidFill>
              </a:rPr>
              <a:t>In an HFC cable network the trunk cable and amplifiers are replaced with fiber optic cables.</a:t>
            </a:r>
          </a:p>
          <a:p>
            <a:pPr fontAlgn="auto">
              <a:spcAft>
                <a:spcPts val="0"/>
              </a:spcAft>
            </a:pPr>
            <a:r>
              <a:rPr lang="en-US" sz="1350" dirty="0">
                <a:solidFill>
                  <a:srgbClr val="262626"/>
                </a:solidFill>
              </a:rPr>
              <a:t>At the headend traditional cable services are converted from RF to optical wavelengths, amplified, and sent out a trunk fiber.</a:t>
            </a:r>
          </a:p>
          <a:p>
            <a:pPr fontAlgn="auto">
              <a:spcAft>
                <a:spcPts val="0"/>
              </a:spcAft>
            </a:pPr>
            <a:r>
              <a:rPr lang="en-US" sz="1350" dirty="0">
                <a:solidFill>
                  <a:srgbClr val="262626"/>
                </a:solidFill>
              </a:rPr>
              <a:t>Using an optical fiber on the trunk eliminates amplifiers and accompanying power supplies increasing signal quality and network reliability.</a:t>
            </a:r>
          </a:p>
          <a:p>
            <a:pPr fontAlgn="auto">
              <a:spcAft>
                <a:spcPts val="0"/>
              </a:spcAft>
            </a:pPr>
            <a:r>
              <a:rPr lang="en-US" sz="1350" dirty="0">
                <a:solidFill>
                  <a:srgbClr val="262626"/>
                </a:solidFill>
              </a:rPr>
              <a:t>Fiber Nodes are used to terminate the trunk fiber and provide RF services to coaxial distribution lines.</a:t>
            </a:r>
          </a:p>
          <a:p>
            <a:pPr fontAlgn="auto">
              <a:spcAft>
                <a:spcPts val="0"/>
              </a:spcAft>
            </a:pPr>
            <a:r>
              <a:rPr lang="en-US" sz="1350" dirty="0">
                <a:solidFill>
                  <a:srgbClr val="262626"/>
                </a:solidFill>
              </a:rPr>
              <a:t>Line extenders, RF taps and coax drop cables are used to connect subscribers to the network.</a:t>
            </a:r>
          </a:p>
        </p:txBody>
      </p:sp>
      <p:cxnSp>
        <p:nvCxnSpPr>
          <p:cNvPr id="58" name="Straight Arrow Connector 57"/>
          <p:cNvCxnSpPr>
            <a:stCxn id="59" idx="0"/>
          </p:cNvCxnSpPr>
          <p:nvPr/>
        </p:nvCxnSpPr>
        <p:spPr>
          <a:xfrm flipV="1">
            <a:off x="4184440" y="2085638"/>
            <a:ext cx="57611" cy="526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47"/>
          <p:cNvSpPr txBox="1">
            <a:spLocks noChangeArrowheads="1"/>
          </p:cNvSpPr>
          <p:nvPr/>
        </p:nvSpPr>
        <p:spPr bwMode="auto">
          <a:xfrm>
            <a:off x="3289089" y="2612563"/>
            <a:ext cx="1790700"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Trunk</a:t>
            </a:r>
          </a:p>
        </p:txBody>
      </p:sp>
      <p:sp>
        <p:nvSpPr>
          <p:cNvPr id="61" name="Text Box 47"/>
          <p:cNvSpPr txBox="1">
            <a:spLocks noChangeArrowheads="1"/>
          </p:cNvSpPr>
          <p:nvPr/>
        </p:nvSpPr>
        <p:spPr bwMode="auto">
          <a:xfrm>
            <a:off x="5617391" y="1065781"/>
            <a:ext cx="1790700" cy="4605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85000"/>
              </a:lnSpc>
              <a:spcBef>
                <a:spcPct val="0"/>
              </a:spcBef>
              <a:spcAft>
                <a:spcPts val="0"/>
              </a:spcAft>
              <a:buSzPct val="125000"/>
            </a:pPr>
            <a:r>
              <a:rPr lang="en-US" altLang="en-US" sz="1200" b="1" dirty="0">
                <a:latin typeface="Arial Unicode MS" pitchFamily="34" charset="-128"/>
                <a:cs typeface="+mn-cs"/>
              </a:rPr>
              <a:t>Distribution /</a:t>
            </a:r>
          </a:p>
          <a:p>
            <a:pPr algn="ctr" eaLnBrk="1" fontAlgn="auto" hangingPunct="1">
              <a:lnSpc>
                <a:spcPct val="85000"/>
              </a:lnSpc>
              <a:spcBef>
                <a:spcPct val="0"/>
              </a:spcBef>
              <a:spcAft>
                <a:spcPts val="0"/>
              </a:spcAft>
              <a:buSzPct val="125000"/>
            </a:pPr>
            <a:r>
              <a:rPr lang="en-US" altLang="en-US" sz="1200" b="1" dirty="0">
                <a:latin typeface="Arial Unicode MS" pitchFamily="34" charset="-128"/>
                <a:cs typeface="+mn-cs"/>
              </a:rPr>
              <a:t>Feeder</a:t>
            </a:r>
          </a:p>
        </p:txBody>
      </p:sp>
      <p:cxnSp>
        <p:nvCxnSpPr>
          <p:cNvPr id="63" name="Straight Arrow Connector 62"/>
          <p:cNvCxnSpPr/>
          <p:nvPr/>
        </p:nvCxnSpPr>
        <p:spPr>
          <a:xfrm flipH="1">
            <a:off x="6490953" y="1461119"/>
            <a:ext cx="9659" cy="21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 Box 47"/>
          <p:cNvSpPr txBox="1">
            <a:spLocks noChangeArrowheads="1"/>
          </p:cNvSpPr>
          <p:nvPr/>
        </p:nvSpPr>
        <p:spPr bwMode="auto">
          <a:xfrm>
            <a:off x="7225044" y="2837009"/>
            <a:ext cx="665537" cy="280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itchFamily="34" charset="0"/>
                <a:ea typeface="SimSun" pitchFamily="2" charset="-122"/>
              </a:defRPr>
            </a:lvl1pPr>
            <a:lvl2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itchFamily="34" charset="0"/>
                <a:ea typeface="SimSun" pitchFamily="2" charset="-122"/>
              </a:defRPr>
            </a:lvl2pPr>
            <a:lvl3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pitchFamily="34" charset="0"/>
                <a:ea typeface="SimSun" pitchFamily="2" charset="-122"/>
              </a:defRPr>
            </a:lvl3pPr>
            <a:lvl4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4pPr>
            <a:lvl5pPr eaLnBrk="0" hangingPunct="0">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5pPr>
            <a:lvl6pPr marL="25146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6pPr>
            <a:lvl7pPr marL="29718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7pPr>
            <a:lvl8pPr marL="34290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8pPr>
            <a:lvl9pPr marL="3886200" indent="-228600" defTabSz="457200" eaLnBrk="0" fontAlgn="base" hangingPunct="0">
              <a:spcBef>
                <a:spcPts val="35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itchFamily="34" charset="0"/>
                <a:ea typeface="SimSun" pitchFamily="2" charset="-122"/>
              </a:defRPr>
            </a:lvl9pPr>
          </a:lstStyle>
          <a:p>
            <a:pPr algn="ctr" eaLnBrk="1" fontAlgn="auto" hangingPunct="1">
              <a:lnSpc>
                <a:spcPct val="115000"/>
              </a:lnSpc>
              <a:spcBef>
                <a:spcPct val="0"/>
              </a:spcBef>
              <a:spcAft>
                <a:spcPts val="750"/>
              </a:spcAft>
              <a:buSzPct val="125000"/>
            </a:pPr>
            <a:r>
              <a:rPr lang="en-US" altLang="en-US" sz="1200" b="1" dirty="0">
                <a:latin typeface="Arial Unicode MS" pitchFamily="34" charset="-128"/>
                <a:cs typeface="+mn-cs"/>
              </a:rPr>
              <a:t>Drops</a:t>
            </a:r>
          </a:p>
        </p:txBody>
      </p:sp>
      <p:cxnSp>
        <p:nvCxnSpPr>
          <p:cNvPr id="74" name="Straight Arrow Connector 73"/>
          <p:cNvCxnSpPr/>
          <p:nvPr/>
        </p:nvCxnSpPr>
        <p:spPr>
          <a:xfrm flipH="1" flipV="1">
            <a:off x="7373326" y="1625450"/>
            <a:ext cx="184487" cy="1211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7557813" y="2154220"/>
            <a:ext cx="477614" cy="682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7557813" y="1838808"/>
            <a:ext cx="117023" cy="998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1148100" y="945312"/>
            <a:ext cx="7290307" cy="1617679"/>
            <a:chOff x="550137" y="955619"/>
            <a:chExt cx="9720409" cy="2156905"/>
          </a:xfrm>
        </p:grpSpPr>
        <p:cxnSp>
          <p:nvCxnSpPr>
            <p:cNvPr id="65" name="Straight Connector 64"/>
            <p:cNvCxnSpPr/>
            <p:nvPr/>
          </p:nvCxnSpPr>
          <p:spPr>
            <a:xfrm>
              <a:off x="2043791" y="2413512"/>
              <a:ext cx="398795"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90" idx="1"/>
            </p:cNvCxnSpPr>
            <p:nvPr/>
          </p:nvCxnSpPr>
          <p:spPr>
            <a:xfrm>
              <a:off x="3495743" y="2056373"/>
              <a:ext cx="2133985" cy="0"/>
            </a:xfrm>
            <a:prstGeom prst="line">
              <a:avLst/>
            </a:prstGeom>
            <a:ln w="762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494060" y="1634472"/>
              <a:ext cx="413359" cy="41335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68" name="Straight Connector 67"/>
            <p:cNvCxnSpPr/>
            <p:nvPr/>
          </p:nvCxnSpPr>
          <p:spPr>
            <a:xfrm>
              <a:off x="6880616" y="2060358"/>
              <a:ext cx="1562863"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71" idx="3"/>
              <a:endCxn id="109" idx="3"/>
            </p:cNvCxnSpPr>
            <p:nvPr/>
          </p:nvCxnSpPr>
          <p:spPr>
            <a:xfrm>
              <a:off x="2027917" y="1648511"/>
              <a:ext cx="414670" cy="763419"/>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043791" y="1634472"/>
              <a:ext cx="398795" cy="0"/>
            </a:xfrm>
            <a:prstGeom prst="line">
              <a:avLst/>
            </a:prstGeom>
            <a:ln w="7620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50137" y="1438700"/>
              <a:ext cx="1477780" cy="41962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b="1" dirty="0" smtClean="0">
                  <a:solidFill>
                    <a:srgbClr val="2BAA96"/>
                  </a:solidFill>
                  <a:latin typeface="Calibri" panose="020F0502020204030204" pitchFamily="34" charset="0"/>
                </a:rPr>
                <a:t>DOCSIS CMTS</a:t>
              </a:r>
              <a:endParaRPr lang="en-US" sz="1200" b="1" dirty="0">
                <a:solidFill>
                  <a:srgbClr val="2BAA96"/>
                </a:solidFill>
                <a:latin typeface="Calibri" panose="020F0502020204030204" pitchFamily="34" charset="0"/>
              </a:endParaRPr>
            </a:p>
          </p:txBody>
        </p:sp>
        <p:sp>
          <p:nvSpPr>
            <p:cNvPr id="72" name="Rectangle 71"/>
            <p:cNvSpPr/>
            <p:nvPr/>
          </p:nvSpPr>
          <p:spPr>
            <a:xfrm>
              <a:off x="550137" y="2200883"/>
              <a:ext cx="1477780" cy="41962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smtClean="0">
                  <a:solidFill>
                    <a:srgbClr val="2BAA96"/>
                  </a:solidFill>
                  <a:latin typeface="Calibri" panose="020F0502020204030204" pitchFamily="34" charset="0"/>
                </a:rPr>
                <a:t>VIDEO</a:t>
              </a:r>
              <a:endParaRPr lang="en-US" b="1" dirty="0">
                <a:solidFill>
                  <a:srgbClr val="2BAA96"/>
                </a:solidFill>
                <a:latin typeface="Calibri" panose="020F0502020204030204" pitchFamily="34" charset="0"/>
              </a:endParaRPr>
            </a:p>
          </p:txBody>
        </p:sp>
        <p:grpSp>
          <p:nvGrpSpPr>
            <p:cNvPr id="83" name="Group 82"/>
            <p:cNvGrpSpPr/>
            <p:nvPr/>
          </p:nvGrpSpPr>
          <p:grpSpPr>
            <a:xfrm>
              <a:off x="2445509" y="1393086"/>
              <a:ext cx="1020802" cy="615550"/>
              <a:chOff x="2560320" y="1640736"/>
              <a:chExt cx="1391766" cy="839244"/>
            </a:xfrm>
          </p:grpSpPr>
          <p:sp>
            <p:nvSpPr>
              <p:cNvPr id="142" name="Rectangle 141"/>
              <p:cNvSpPr/>
              <p:nvPr/>
            </p:nvSpPr>
            <p:spPr>
              <a:xfrm>
                <a:off x="2560320" y="1640736"/>
                <a:ext cx="1391766" cy="83924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43" name="Group 142"/>
              <p:cNvGrpSpPr/>
              <p:nvPr/>
            </p:nvGrpSpPr>
            <p:grpSpPr>
              <a:xfrm>
                <a:off x="2646375" y="1741758"/>
                <a:ext cx="1219657" cy="611210"/>
                <a:chOff x="2643802" y="1741758"/>
                <a:chExt cx="1219657" cy="611210"/>
              </a:xfrm>
            </p:grpSpPr>
            <p:sp>
              <p:nvSpPr>
                <p:cNvPr id="146" name="Isosceles Triangle 145"/>
                <p:cNvSpPr/>
                <p:nvPr/>
              </p:nvSpPr>
              <p:spPr>
                <a:xfrm rot="5400000">
                  <a:off x="2601650" y="1783910"/>
                  <a:ext cx="611210" cy="526905"/>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47" name="Group 146"/>
                <p:cNvGrpSpPr/>
                <p:nvPr/>
              </p:nvGrpSpPr>
              <p:grpSpPr>
                <a:xfrm>
                  <a:off x="3278243" y="1767750"/>
                  <a:ext cx="585216" cy="585216"/>
                  <a:chOff x="2309194" y="4304444"/>
                  <a:chExt cx="585216" cy="585216"/>
                </a:xfrm>
              </p:grpSpPr>
              <p:sp>
                <p:nvSpPr>
                  <p:cNvPr id="148" name="Oval 147"/>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49" name="Straight Arrow Connector 148"/>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sp>
          <p:nvSpPr>
            <p:cNvPr id="86" name="TextBox 85"/>
            <p:cNvSpPr txBox="1"/>
            <p:nvPr/>
          </p:nvSpPr>
          <p:spPr>
            <a:xfrm>
              <a:off x="4264416" y="2153162"/>
              <a:ext cx="914400" cy="3556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2BAA96">
                      <a:lumMod val="75000"/>
                    </a:srgbClr>
                  </a:solidFill>
                  <a:latin typeface="Calibri" panose="020F0502020204030204" pitchFamily="34" charset="0"/>
                  <a:cs typeface="+mn-cs"/>
                </a:rPr>
                <a:t>Fiber</a:t>
              </a:r>
            </a:p>
          </p:txBody>
        </p:sp>
        <p:sp>
          <p:nvSpPr>
            <p:cNvPr id="87" name="TextBox 86"/>
            <p:cNvSpPr txBox="1"/>
            <p:nvPr/>
          </p:nvSpPr>
          <p:spPr>
            <a:xfrm>
              <a:off x="7268347" y="2127762"/>
              <a:ext cx="914400" cy="3556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FF0000"/>
                  </a:solidFill>
                  <a:latin typeface="Calibri" panose="020F0502020204030204" pitchFamily="34" charset="0"/>
                  <a:cs typeface="+mn-cs"/>
                </a:rPr>
                <a:t>Coax</a:t>
              </a:r>
            </a:p>
          </p:txBody>
        </p:sp>
        <p:grpSp>
          <p:nvGrpSpPr>
            <p:cNvPr id="88" name="Group 87"/>
            <p:cNvGrpSpPr/>
            <p:nvPr/>
          </p:nvGrpSpPr>
          <p:grpSpPr>
            <a:xfrm>
              <a:off x="8305819" y="1309393"/>
              <a:ext cx="1964727" cy="1107973"/>
              <a:chOff x="8305819" y="1309393"/>
              <a:chExt cx="1964727" cy="1107973"/>
            </a:xfrm>
          </p:grpSpPr>
          <p:grpSp>
            <p:nvGrpSpPr>
              <p:cNvPr id="115" name="Group 114"/>
              <p:cNvGrpSpPr/>
              <p:nvPr/>
            </p:nvGrpSpPr>
            <p:grpSpPr>
              <a:xfrm>
                <a:off x="8793922" y="1309393"/>
                <a:ext cx="515048" cy="314811"/>
                <a:chOff x="5006461" y="4076700"/>
                <a:chExt cx="2212848" cy="1352550"/>
              </a:xfrm>
            </p:grpSpPr>
            <p:grpSp>
              <p:nvGrpSpPr>
                <p:cNvPr id="138" name="Group 137"/>
                <p:cNvGrpSpPr/>
                <p:nvPr/>
              </p:nvGrpSpPr>
              <p:grpSpPr>
                <a:xfrm>
                  <a:off x="5006461" y="4076700"/>
                  <a:ext cx="2212848" cy="920750"/>
                  <a:chOff x="5006461" y="4076700"/>
                  <a:chExt cx="2212848" cy="920750"/>
                </a:xfrm>
              </p:grpSpPr>
              <p:cxnSp>
                <p:nvCxnSpPr>
                  <p:cNvPr id="140" name="Straight Connector 139"/>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9" name="Freeform 138"/>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6" name="Group 115"/>
              <p:cNvGrpSpPr/>
              <p:nvPr/>
            </p:nvGrpSpPr>
            <p:grpSpPr>
              <a:xfrm>
                <a:off x="9274710" y="1664820"/>
                <a:ext cx="515048" cy="314811"/>
                <a:chOff x="5006461" y="4076700"/>
                <a:chExt cx="2212848" cy="1352550"/>
              </a:xfrm>
            </p:grpSpPr>
            <p:grpSp>
              <p:nvGrpSpPr>
                <p:cNvPr id="134" name="Group 133"/>
                <p:cNvGrpSpPr/>
                <p:nvPr/>
              </p:nvGrpSpPr>
              <p:grpSpPr>
                <a:xfrm>
                  <a:off x="5006461" y="4076700"/>
                  <a:ext cx="2212848" cy="920750"/>
                  <a:chOff x="5006461" y="4076700"/>
                  <a:chExt cx="2212848" cy="920750"/>
                </a:xfrm>
              </p:grpSpPr>
              <p:cxnSp>
                <p:nvCxnSpPr>
                  <p:cNvPr id="136" name="Straight Connector 135"/>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5" name="Freeform 134"/>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7" name="Group 116"/>
              <p:cNvGrpSpPr/>
              <p:nvPr/>
            </p:nvGrpSpPr>
            <p:grpSpPr>
              <a:xfrm>
                <a:off x="9755498" y="2023945"/>
                <a:ext cx="515048" cy="314811"/>
                <a:chOff x="5006461" y="4076700"/>
                <a:chExt cx="2212848" cy="1352550"/>
              </a:xfrm>
            </p:grpSpPr>
            <p:grpSp>
              <p:nvGrpSpPr>
                <p:cNvPr id="130" name="Group 129"/>
                <p:cNvGrpSpPr/>
                <p:nvPr/>
              </p:nvGrpSpPr>
              <p:grpSpPr>
                <a:xfrm>
                  <a:off x="5006461" y="4076700"/>
                  <a:ext cx="2212848" cy="920750"/>
                  <a:chOff x="5006461" y="4076700"/>
                  <a:chExt cx="2212848" cy="920750"/>
                </a:xfrm>
              </p:grpSpPr>
              <p:cxnSp>
                <p:nvCxnSpPr>
                  <p:cNvPr id="132" name="Straight Connector 131"/>
                  <p:cNvCxnSpPr/>
                  <p:nvPr/>
                </p:nvCxnSpPr>
                <p:spPr>
                  <a:xfrm flipH="1">
                    <a:off x="5006461"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112885" y="4076700"/>
                    <a:ext cx="1106424" cy="920750"/>
                  </a:xfrm>
                  <a:prstGeom prst="line">
                    <a:avLst/>
                  </a:prstGeom>
                  <a:ln w="57150" cap="rnd">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1" name="Freeform 130"/>
                <p:cNvSpPr/>
                <p:nvPr/>
              </p:nvSpPr>
              <p:spPr>
                <a:xfrm>
                  <a:off x="5249285" y="4838700"/>
                  <a:ext cx="1727200" cy="590550"/>
                </a:xfrm>
                <a:custGeom>
                  <a:avLst/>
                  <a:gdLst>
                    <a:gd name="connsiteX0" fmla="*/ 0 w 1727200"/>
                    <a:gd name="connsiteY0" fmla="*/ 0 h 590550"/>
                    <a:gd name="connsiteX1" fmla="*/ 6350 w 1727200"/>
                    <a:gd name="connsiteY1" fmla="*/ 590550 h 590550"/>
                    <a:gd name="connsiteX2" fmla="*/ 1727200 w 1727200"/>
                    <a:gd name="connsiteY2" fmla="*/ 590550 h 590550"/>
                    <a:gd name="connsiteX3" fmla="*/ 1727200 w 1727200"/>
                    <a:gd name="connsiteY3" fmla="*/ 0 h 590550"/>
                  </a:gdLst>
                  <a:ahLst/>
                  <a:cxnLst>
                    <a:cxn ang="0">
                      <a:pos x="connsiteX0" y="connsiteY0"/>
                    </a:cxn>
                    <a:cxn ang="0">
                      <a:pos x="connsiteX1" y="connsiteY1"/>
                    </a:cxn>
                    <a:cxn ang="0">
                      <a:pos x="connsiteX2" y="connsiteY2"/>
                    </a:cxn>
                    <a:cxn ang="0">
                      <a:pos x="connsiteX3" y="connsiteY3"/>
                    </a:cxn>
                  </a:cxnLst>
                  <a:rect l="l" t="t" r="r" b="b"/>
                  <a:pathLst>
                    <a:path w="1727200" h="590550">
                      <a:moveTo>
                        <a:pt x="0" y="0"/>
                      </a:moveTo>
                      <a:cubicBezTo>
                        <a:pt x="2117" y="196850"/>
                        <a:pt x="4233" y="393700"/>
                        <a:pt x="6350" y="590550"/>
                      </a:cubicBezTo>
                      <a:lnTo>
                        <a:pt x="1727200" y="590550"/>
                      </a:lnTo>
                      <a:lnTo>
                        <a:pt x="1727200" y="0"/>
                      </a:ln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cxnSp>
            <p:nvCxnSpPr>
              <p:cNvPr id="118" name="Straight Connector 117"/>
              <p:cNvCxnSpPr/>
              <p:nvPr/>
            </p:nvCxnSpPr>
            <p:spPr>
              <a:xfrm>
                <a:off x="8375650" y="2060358"/>
                <a:ext cx="1134965"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8305819" y="1703350"/>
                <a:ext cx="714014" cy="357008"/>
                <a:chOff x="7825740" y="3186292"/>
                <a:chExt cx="714014" cy="357008"/>
              </a:xfrm>
            </p:grpSpPr>
            <p:sp>
              <p:nvSpPr>
                <p:cNvPr id="128" name="Arc 127"/>
                <p:cNvSpPr/>
                <p:nvPr/>
              </p:nvSpPr>
              <p:spPr>
                <a:xfrm rot="5400000">
                  <a:off x="7825740" y="3186293"/>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29" name="Arc 128"/>
                <p:cNvSpPr/>
                <p:nvPr/>
              </p:nvSpPr>
              <p:spPr>
                <a:xfrm rot="16200000">
                  <a:off x="8182747" y="3186292"/>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grpSp>
          <p:cxnSp>
            <p:nvCxnSpPr>
              <p:cNvPr id="120" name="Straight Connector 119"/>
              <p:cNvCxnSpPr/>
              <p:nvPr/>
            </p:nvCxnSpPr>
            <p:spPr>
              <a:xfrm>
                <a:off x="8865120" y="1703350"/>
                <a:ext cx="186326"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flipV="1">
                <a:off x="8738603" y="2060358"/>
                <a:ext cx="714014" cy="357008"/>
                <a:chOff x="7825740" y="3186292"/>
                <a:chExt cx="714014" cy="357008"/>
              </a:xfrm>
            </p:grpSpPr>
            <p:sp>
              <p:nvSpPr>
                <p:cNvPr id="126" name="Arc 125"/>
                <p:cNvSpPr/>
                <p:nvPr/>
              </p:nvSpPr>
              <p:spPr>
                <a:xfrm rot="5400000">
                  <a:off x="7825740" y="3186293"/>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sp>
              <p:nvSpPr>
                <p:cNvPr id="127" name="Arc 126"/>
                <p:cNvSpPr/>
                <p:nvPr/>
              </p:nvSpPr>
              <p:spPr>
                <a:xfrm rot="16200000">
                  <a:off x="8182747" y="3186292"/>
                  <a:ext cx="357007" cy="357007"/>
                </a:xfrm>
                <a:prstGeom prst="arc">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262626"/>
                    </a:solidFill>
                  </a:endParaRPr>
                </a:p>
              </p:txBody>
            </p:sp>
          </p:grpSp>
          <p:cxnSp>
            <p:nvCxnSpPr>
              <p:cNvPr id="122" name="Straight Connector 121"/>
              <p:cNvCxnSpPr/>
              <p:nvPr/>
            </p:nvCxnSpPr>
            <p:spPr>
              <a:xfrm>
                <a:off x="9301989" y="2417366"/>
                <a:ext cx="703413"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9005726" y="1657630"/>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9464895" y="2014638"/>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9959682" y="2371646"/>
                <a:ext cx="91440" cy="0"/>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2442587" y="2105606"/>
              <a:ext cx="1024128" cy="612648"/>
              <a:chOff x="2442587" y="2429456"/>
              <a:chExt cx="1024128" cy="612648"/>
            </a:xfrm>
          </p:grpSpPr>
          <p:sp>
            <p:nvSpPr>
              <p:cNvPr id="109" name="Rectangle 108"/>
              <p:cNvSpPr/>
              <p:nvPr/>
            </p:nvSpPr>
            <p:spPr>
              <a:xfrm rot="10800000">
                <a:off x="2442587" y="242945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sp>
            <p:nvSpPr>
              <p:cNvPr id="110" name="Isosceles Triangle 109"/>
              <p:cNvSpPr/>
              <p:nvPr/>
            </p:nvSpPr>
            <p:spPr>
              <a:xfrm rot="16200000">
                <a:off x="2476679" y="255140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11" name="Group 110"/>
              <p:cNvGrpSpPr/>
              <p:nvPr/>
            </p:nvGrpSpPr>
            <p:grpSpPr>
              <a:xfrm rot="16200000">
                <a:off x="2972762" y="2522176"/>
                <a:ext cx="430630" cy="427208"/>
                <a:chOff x="2309194" y="4304444"/>
                <a:chExt cx="585216" cy="585216"/>
              </a:xfrm>
            </p:grpSpPr>
            <p:sp>
              <p:nvSpPr>
                <p:cNvPr id="112" name="Oval 111"/>
                <p:cNvSpPr>
                  <a:spLocks noChangeAspect="1"/>
                </p:cNvSpPr>
                <p:nvPr/>
              </p:nvSpPr>
              <p:spPr>
                <a:xfrm flipH="1" flipV="1">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13" name="Straight Arrow Connector 112"/>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sp>
          <p:nvSpPr>
            <p:cNvPr id="90" name="Rectangle 89"/>
            <p:cNvSpPr/>
            <p:nvPr/>
          </p:nvSpPr>
          <p:spPr>
            <a:xfrm>
              <a:off x="5629728" y="1302870"/>
              <a:ext cx="1219200" cy="1507005"/>
            </a:xfrm>
            <a:prstGeom prst="rect">
              <a:avLst/>
            </a:prstGeom>
            <a:noFill/>
            <a:ln w="57150">
              <a:solidFill>
                <a:schemeClr val="accent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ln w="38100">
                  <a:solidFill>
                    <a:srgbClr val="262626"/>
                  </a:solidFill>
                </a:ln>
                <a:solidFill>
                  <a:prstClr val="white"/>
                </a:solidFill>
              </a:endParaRPr>
            </a:p>
          </p:txBody>
        </p:sp>
        <p:sp>
          <p:nvSpPr>
            <p:cNvPr id="91" name="TextBox 90"/>
            <p:cNvSpPr txBox="1"/>
            <p:nvPr/>
          </p:nvSpPr>
          <p:spPr>
            <a:xfrm>
              <a:off x="5790587" y="955619"/>
              <a:ext cx="914400" cy="3556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2BAA96">
                      <a:lumMod val="75000"/>
                    </a:srgbClr>
                  </a:solidFill>
                  <a:latin typeface="Calibri" panose="020F0502020204030204" pitchFamily="34" charset="0"/>
                  <a:cs typeface="+mn-cs"/>
                </a:rPr>
                <a:t>Node</a:t>
              </a:r>
            </a:p>
          </p:txBody>
        </p:sp>
        <p:sp>
          <p:nvSpPr>
            <p:cNvPr id="92" name="TextBox 91"/>
            <p:cNvSpPr txBox="1"/>
            <p:nvPr/>
          </p:nvSpPr>
          <p:spPr>
            <a:xfrm>
              <a:off x="2487281" y="1037261"/>
              <a:ext cx="914400" cy="3556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2BAA96">
                      <a:lumMod val="75000"/>
                    </a:srgbClr>
                  </a:solidFill>
                  <a:latin typeface="Calibri" panose="020F0502020204030204" pitchFamily="34" charset="0"/>
                  <a:cs typeface="+mn-cs"/>
                </a:rPr>
                <a:t>Transmitter</a:t>
              </a:r>
            </a:p>
          </p:txBody>
        </p:sp>
        <p:sp>
          <p:nvSpPr>
            <p:cNvPr id="93" name="TextBox 92"/>
            <p:cNvSpPr txBox="1"/>
            <p:nvPr/>
          </p:nvSpPr>
          <p:spPr>
            <a:xfrm>
              <a:off x="2498710" y="2756924"/>
              <a:ext cx="914400" cy="355600"/>
            </a:xfrm>
            <a:prstGeom prst="rect">
              <a:avLst/>
            </a:prstGeom>
          </p:spPr>
          <p:txBody>
            <a:bodyPr vert="horz" wrap="none" lIns="0" tIns="34290" rIns="68580" bIns="34290" rtlCol="0">
              <a:normAutofit fontScale="85000" lnSpcReduction="20000"/>
            </a:bodyPr>
            <a:lstStyle/>
            <a:p>
              <a:pPr algn="ctr" fontAlgn="auto">
                <a:spcBef>
                  <a:spcPts val="0"/>
                </a:spcBef>
                <a:spcAft>
                  <a:spcPts val="0"/>
                </a:spcAft>
              </a:pPr>
              <a:r>
                <a:rPr lang="en-US" b="1" dirty="0" smtClean="0">
                  <a:solidFill>
                    <a:srgbClr val="2BAA96">
                      <a:lumMod val="75000"/>
                    </a:srgbClr>
                  </a:solidFill>
                  <a:latin typeface="Calibri" panose="020F0502020204030204" pitchFamily="34" charset="0"/>
                  <a:cs typeface="+mn-cs"/>
                </a:rPr>
                <a:t>Receiver</a:t>
              </a:r>
            </a:p>
          </p:txBody>
        </p:sp>
        <p:grpSp>
          <p:nvGrpSpPr>
            <p:cNvPr id="96" name="Group 95"/>
            <p:cNvGrpSpPr/>
            <p:nvPr/>
          </p:nvGrpSpPr>
          <p:grpSpPr>
            <a:xfrm>
              <a:off x="5727264" y="1392861"/>
              <a:ext cx="1024128" cy="1327023"/>
              <a:chOff x="5806471" y="3564561"/>
              <a:chExt cx="1024128" cy="1327023"/>
            </a:xfrm>
          </p:grpSpPr>
          <p:sp>
            <p:nvSpPr>
              <p:cNvPr id="97" name="Rectangle 96"/>
              <p:cNvSpPr/>
              <p:nvPr/>
            </p:nvSpPr>
            <p:spPr>
              <a:xfrm>
                <a:off x="5806471" y="3564561"/>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sp>
            <p:nvSpPr>
              <p:cNvPr id="98" name="Isosceles Triangle 97"/>
              <p:cNvSpPr/>
              <p:nvPr/>
            </p:nvSpPr>
            <p:spPr>
              <a:xfrm rot="5400000">
                <a:off x="6350323" y="3667537"/>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99" name="Group 98"/>
              <p:cNvGrpSpPr/>
              <p:nvPr/>
            </p:nvGrpSpPr>
            <p:grpSpPr>
              <a:xfrm>
                <a:off x="5869794" y="3657281"/>
                <a:ext cx="430630" cy="427208"/>
                <a:chOff x="2309194" y="4304444"/>
                <a:chExt cx="585216" cy="585216"/>
              </a:xfrm>
            </p:grpSpPr>
            <p:sp>
              <p:nvSpPr>
                <p:cNvPr id="106" name="Oval 105"/>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07" name="Straight Arrow Connector 106"/>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rot="10800000">
                <a:off x="5806471" y="4278936"/>
                <a:ext cx="1024128" cy="61264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sp>
            <p:nvSpPr>
              <p:cNvPr id="101" name="Isosceles Triangle 100"/>
              <p:cNvSpPr/>
              <p:nvPr/>
            </p:nvSpPr>
            <p:spPr>
              <a:xfrm rot="16200000">
                <a:off x="6350323" y="4400886"/>
                <a:ext cx="446183" cy="387722"/>
              </a:xfrm>
              <a:prstGeom prst="triangl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grpSp>
            <p:nvGrpSpPr>
              <p:cNvPr id="102" name="Group 101"/>
              <p:cNvGrpSpPr/>
              <p:nvPr/>
            </p:nvGrpSpPr>
            <p:grpSpPr>
              <a:xfrm rot="10800000" flipV="1">
                <a:off x="5869795" y="4371656"/>
                <a:ext cx="430630" cy="427208"/>
                <a:chOff x="2309194" y="4304444"/>
                <a:chExt cx="585216" cy="585216"/>
              </a:xfrm>
            </p:grpSpPr>
            <p:sp>
              <p:nvSpPr>
                <p:cNvPr id="103" name="Oval 102"/>
                <p:cNvSpPr>
                  <a:spLocks noChangeAspect="1"/>
                </p:cNvSpPr>
                <p:nvPr/>
              </p:nvSpPr>
              <p:spPr>
                <a:xfrm>
                  <a:off x="2309194" y="4304444"/>
                  <a:ext cx="585216" cy="58521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endParaRPr>
                </a:p>
              </p:txBody>
            </p:sp>
            <p:cxnSp>
              <p:nvCxnSpPr>
                <p:cNvPr id="104" name="Straight Arrow Connector 103"/>
                <p:cNvCxnSpPr>
                  <a:cxnSpLocks noChangeAspect="1"/>
                </p:cNvCxnSpPr>
                <p:nvPr/>
              </p:nvCxnSpPr>
              <p:spPr>
                <a:xfrm flipV="1">
                  <a:off x="2401855" y="438912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noChangeAspect="1"/>
                </p:cNvCxnSpPr>
                <p:nvPr/>
              </p:nvCxnSpPr>
              <p:spPr>
                <a:xfrm flipV="1">
                  <a:off x="2546633" y="4518660"/>
                  <a:ext cx="266532" cy="2743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75037328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4452" y="0"/>
            <a:ext cx="6244974" cy="606511"/>
          </a:xfrm>
        </p:spPr>
        <p:txBody>
          <a:bodyPr>
            <a:normAutofit/>
          </a:bodyPr>
          <a:lstStyle/>
          <a:p>
            <a:r>
              <a:rPr lang="en-US" sz="2700" dirty="0" smtClean="0"/>
              <a:t>DPoE – OLT Functionality (Layer-3)</a:t>
            </a:r>
            <a:endParaRPr lang="en-US" sz="2700" dirty="0"/>
          </a:p>
        </p:txBody>
      </p:sp>
      <p:sp>
        <p:nvSpPr>
          <p:cNvPr id="2" name="TextBox 1"/>
          <p:cNvSpPr txBox="1"/>
          <p:nvPr/>
        </p:nvSpPr>
        <p:spPr>
          <a:xfrm>
            <a:off x="168812" y="1391255"/>
            <a:ext cx="8665698" cy="2830006"/>
          </a:xfrm>
          <a:prstGeom prst="rect">
            <a:avLst/>
          </a:prstGeom>
          <a:noFill/>
        </p:spPr>
        <p:txBody>
          <a:bodyPr wrap="square" rtlCol="0" anchor="t">
            <a:spAutoFit/>
          </a:bodyPr>
          <a:lstStyle/>
          <a:p>
            <a:pPr marL="285750" indent="-285750">
              <a:lnSpc>
                <a:spcPct val="110000"/>
              </a:lnSpc>
              <a:buFont typeface="Arial"/>
              <a:buChar char="•"/>
            </a:pPr>
            <a:r>
              <a:rPr lang="en-US" dirty="0" smtClean="0"/>
              <a:t>The </a:t>
            </a:r>
            <a:r>
              <a:rPr lang="en-US" dirty="0"/>
              <a:t>OLT serves as a layer 3 device which aggregates subscriber equipment and services much the same way the CMTS does. </a:t>
            </a:r>
            <a:endParaRPr lang="en-US" dirty="0" smtClean="0"/>
          </a:p>
          <a:p>
            <a:pPr marL="285750" indent="-285750">
              <a:lnSpc>
                <a:spcPct val="110000"/>
              </a:lnSpc>
              <a:buFont typeface="Arial"/>
              <a:buChar char="•"/>
            </a:pPr>
            <a:r>
              <a:rPr lang="en-US" dirty="0" smtClean="0"/>
              <a:t>Similar </a:t>
            </a:r>
            <a:r>
              <a:rPr lang="en-US" dirty="0"/>
              <a:t>to the CMTS the OLT will support numerous routing protocols and features</a:t>
            </a:r>
            <a:r>
              <a:rPr lang="en-US" dirty="0" smtClean="0"/>
              <a:t>.</a:t>
            </a:r>
          </a:p>
          <a:p>
            <a:pPr marL="285750" indent="-285750">
              <a:lnSpc>
                <a:spcPct val="110000"/>
              </a:lnSpc>
              <a:buFont typeface="Arial"/>
              <a:buChar char="•"/>
            </a:pPr>
            <a:r>
              <a:rPr lang="en-US" dirty="0" smtClean="0"/>
              <a:t>Many </a:t>
            </a:r>
            <a:r>
              <a:rPr lang="en-US" dirty="0"/>
              <a:t>CLI commands and interface references also mirror that of a CMTS. </a:t>
            </a:r>
            <a:endParaRPr lang="en-US" dirty="0" smtClean="0"/>
          </a:p>
          <a:p>
            <a:pPr marL="285750" indent="-285750">
              <a:lnSpc>
                <a:spcPct val="110000"/>
              </a:lnSpc>
              <a:buFont typeface="Arial"/>
              <a:buChar char="•"/>
            </a:pPr>
            <a:r>
              <a:rPr lang="en-US" dirty="0" smtClean="0"/>
              <a:t>Most </a:t>
            </a:r>
            <a:r>
              <a:rPr lang="en-US" dirty="0"/>
              <a:t>customer configurations found on a CMTS can be used as a reference </a:t>
            </a:r>
            <a:r>
              <a:rPr lang="en-US" dirty="0" smtClean="0"/>
              <a:t>for </a:t>
            </a:r>
            <a:r>
              <a:rPr lang="en-US" dirty="0"/>
              <a:t>initial OLT </a:t>
            </a:r>
            <a:r>
              <a:rPr lang="en-US" dirty="0" smtClean="0"/>
              <a:t>configuration </a:t>
            </a:r>
            <a:r>
              <a:rPr lang="en-US" dirty="0"/>
              <a:t>and setup</a:t>
            </a:r>
            <a:r>
              <a:rPr lang="en-US" dirty="0" smtClean="0"/>
              <a:t>. </a:t>
            </a:r>
          </a:p>
          <a:p>
            <a:pPr marL="285750" indent="-285750">
              <a:lnSpc>
                <a:spcPct val="110000"/>
              </a:lnSpc>
              <a:buFont typeface="Arial"/>
              <a:buChar char="•"/>
            </a:pPr>
            <a:r>
              <a:rPr lang="en-US" dirty="0" smtClean="0"/>
              <a:t>Additionally the OLT supports the Virtual Cable Modem and DOCSIS Mediation Layer functionalities.</a:t>
            </a:r>
            <a:endParaRPr lang="en-US" dirty="0"/>
          </a:p>
        </p:txBody>
      </p:sp>
      <p:sp>
        <p:nvSpPr>
          <p:cNvPr id="3" name="TextBox 2"/>
          <p:cNvSpPr txBox="1"/>
          <p:nvPr/>
        </p:nvSpPr>
        <p:spPr>
          <a:xfrm>
            <a:off x="811140" y="778995"/>
            <a:ext cx="6243641" cy="369332"/>
          </a:xfrm>
          <a:prstGeom prst="rect">
            <a:avLst/>
          </a:prstGeom>
          <a:noFill/>
        </p:spPr>
        <p:txBody>
          <a:bodyPr wrap="square" rtlCol="0">
            <a:spAutoFit/>
          </a:bodyPr>
          <a:lstStyle/>
          <a:p>
            <a:r>
              <a:rPr lang="en-US" i="1" dirty="0" smtClean="0"/>
              <a:t>The OLT as a CMTS with PON ports</a:t>
            </a:r>
            <a:r>
              <a:rPr lang="mr-IN" i="1" dirty="0" smtClean="0"/>
              <a:t>…</a:t>
            </a:r>
            <a:endParaRPr lang="en-US" i="1" dirty="0"/>
          </a:p>
        </p:txBody>
      </p:sp>
    </p:spTree>
    <p:extLst>
      <p:ext uri="{BB962C8B-B14F-4D97-AF65-F5344CB8AC3E}">
        <p14:creationId xmlns:p14="http://schemas.microsoft.com/office/powerpoint/2010/main" val="22658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4156" y="45650"/>
            <a:ext cx="6297982" cy="606511"/>
          </a:xfrm>
        </p:spPr>
        <p:txBody>
          <a:bodyPr>
            <a:normAutofit/>
          </a:bodyPr>
          <a:lstStyle/>
          <a:p>
            <a:r>
              <a:rPr lang="en-US" sz="2700" dirty="0" err="1" smtClean="0"/>
              <a:t>DPoE</a:t>
            </a:r>
            <a:r>
              <a:rPr lang="en-US" sz="2700" dirty="0" smtClean="0"/>
              <a:t> – Virtual Cable Modem (</a:t>
            </a:r>
            <a:r>
              <a:rPr lang="en-US" sz="2700" dirty="0" err="1" smtClean="0"/>
              <a:t>vCM</a:t>
            </a:r>
            <a:r>
              <a:rPr lang="en-US" sz="2700" dirty="0" smtClean="0"/>
              <a:t>)</a:t>
            </a:r>
            <a:endParaRPr lang="en-US" sz="2700" dirty="0"/>
          </a:p>
        </p:txBody>
      </p:sp>
      <p:sp>
        <p:nvSpPr>
          <p:cNvPr id="2" name="TextBox 1"/>
          <p:cNvSpPr txBox="1"/>
          <p:nvPr/>
        </p:nvSpPr>
        <p:spPr>
          <a:xfrm>
            <a:off x="147466" y="996422"/>
            <a:ext cx="8665698" cy="2830006"/>
          </a:xfrm>
          <a:prstGeom prst="rect">
            <a:avLst/>
          </a:prstGeom>
          <a:noFill/>
        </p:spPr>
        <p:txBody>
          <a:bodyPr wrap="square" rtlCol="0">
            <a:spAutoFit/>
          </a:bodyPr>
          <a:lstStyle/>
          <a:p>
            <a:pPr marL="285750" indent="-285750">
              <a:lnSpc>
                <a:spcPct val="110000"/>
              </a:lnSpc>
              <a:buFont typeface="Arial"/>
              <a:buChar char="•"/>
            </a:pPr>
            <a:r>
              <a:rPr lang="en-US" dirty="0" smtClean="0"/>
              <a:t>The </a:t>
            </a:r>
            <a:r>
              <a:rPr lang="en-US" dirty="0" err="1"/>
              <a:t>vCM</a:t>
            </a:r>
            <a:r>
              <a:rPr lang="en-US" dirty="0"/>
              <a:t> is a software entity that exists in the </a:t>
            </a:r>
            <a:r>
              <a:rPr lang="en-US" dirty="0" smtClean="0"/>
              <a:t>OLT, </a:t>
            </a:r>
            <a:r>
              <a:rPr lang="en-US" dirty="0"/>
              <a:t>or on the server hosting the DPoE software and not on the ONU itself. </a:t>
            </a:r>
            <a:endParaRPr lang="en-US" dirty="0" smtClean="0"/>
          </a:p>
          <a:p>
            <a:pPr marL="285750" indent="-285750">
              <a:lnSpc>
                <a:spcPct val="110000"/>
              </a:lnSpc>
              <a:buFont typeface="Arial"/>
              <a:buChar char="•"/>
            </a:pPr>
            <a:r>
              <a:rPr lang="en-US" dirty="0" smtClean="0"/>
              <a:t>The </a:t>
            </a:r>
            <a:r>
              <a:rPr lang="en-US" dirty="0"/>
              <a:t>purpose of the </a:t>
            </a:r>
            <a:r>
              <a:rPr lang="en-US" dirty="0" err="1"/>
              <a:t>vCM</a:t>
            </a:r>
            <a:r>
              <a:rPr lang="en-US" dirty="0"/>
              <a:t> is to present itself as a cable modem to the DOCSIS provisioning system, obtain an IP address, request a </a:t>
            </a:r>
            <a:r>
              <a:rPr lang="en-US" dirty="0" smtClean="0"/>
              <a:t>configuration </a:t>
            </a:r>
            <a:r>
              <a:rPr lang="en-US" dirty="0"/>
              <a:t>file, and interpret the DOCSIS TLVs into DPoE OAM that the ONU understands for provisioning itself</a:t>
            </a:r>
            <a:r>
              <a:rPr lang="en-US" dirty="0" smtClean="0"/>
              <a:t>.</a:t>
            </a:r>
          </a:p>
          <a:p>
            <a:pPr marL="285750" indent="-285750">
              <a:lnSpc>
                <a:spcPct val="110000"/>
              </a:lnSpc>
              <a:buFont typeface="Arial"/>
              <a:buChar char="•"/>
            </a:pPr>
            <a:r>
              <a:rPr lang="en-US" dirty="0" smtClean="0"/>
              <a:t>In </a:t>
            </a:r>
            <a:r>
              <a:rPr lang="en-US" dirty="0"/>
              <a:t>addition the </a:t>
            </a:r>
            <a:r>
              <a:rPr lang="en-US" dirty="0" err="1"/>
              <a:t>vCM</a:t>
            </a:r>
            <a:r>
              <a:rPr lang="en-US" dirty="0"/>
              <a:t> will serve as a managed </a:t>
            </a:r>
            <a:r>
              <a:rPr lang="en-US" dirty="0" smtClean="0"/>
              <a:t>entity </a:t>
            </a:r>
            <a:r>
              <a:rPr lang="en-US" dirty="0"/>
              <a:t>for any SNMP queries used to extract data from the ONU. </a:t>
            </a:r>
            <a:endParaRPr lang="en-US" dirty="0" smtClean="0"/>
          </a:p>
          <a:p>
            <a:pPr marL="285750" indent="-285750">
              <a:lnSpc>
                <a:spcPct val="110000"/>
              </a:lnSpc>
              <a:buFont typeface="Arial"/>
              <a:buChar char="•"/>
            </a:pPr>
            <a:r>
              <a:rPr lang="en-US" dirty="0" smtClean="0"/>
              <a:t>In </a:t>
            </a:r>
            <a:r>
              <a:rPr lang="en-US" dirty="0"/>
              <a:t>many ways the </a:t>
            </a:r>
            <a:r>
              <a:rPr lang="en-US" dirty="0" err="1"/>
              <a:t>vCM</a:t>
            </a:r>
            <a:r>
              <a:rPr lang="en-US" dirty="0"/>
              <a:t> can be viewed as a proxy for the ONU. </a:t>
            </a:r>
          </a:p>
        </p:txBody>
      </p:sp>
    </p:spTree>
    <p:extLst>
      <p:ext uri="{BB962C8B-B14F-4D97-AF65-F5344CB8AC3E}">
        <p14:creationId xmlns:p14="http://schemas.microsoft.com/office/powerpoint/2010/main" val="212847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a:off x="4472542" y="2462544"/>
            <a:ext cx="4483508" cy="131749"/>
          </a:xfrm>
          <a:prstGeom prst="right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25" name="Picture 2" descr="C950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94654" y="1824642"/>
            <a:ext cx="1568546" cy="14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noChangeArrowheads="1"/>
          </p:cNvPicPr>
          <p:nvPr/>
        </p:nvPicPr>
        <p:blipFill>
          <a:blip r:embed="rId4" cstate="email">
            <a:lum bright="21000"/>
            <a:extLst>
              <a:ext uri="{28A0092B-C50C-407E-A947-70E740481C1C}">
                <a14:useLocalDpi xmlns:a14="http://schemas.microsoft.com/office/drawing/2010/main" val="0"/>
              </a:ext>
            </a:extLst>
          </a:blip>
          <a:srcRect/>
          <a:stretch>
            <a:fillRect/>
          </a:stretch>
        </p:blipFill>
        <p:spPr bwMode="auto">
          <a:xfrm>
            <a:off x="7427069" y="2200902"/>
            <a:ext cx="1606869" cy="6721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7"/>
          <p:cNvSpPr>
            <a:spLocks noGrp="1"/>
          </p:cNvSpPr>
          <p:nvPr>
            <p:ph type="title"/>
          </p:nvPr>
        </p:nvSpPr>
        <p:spPr/>
        <p:txBody>
          <a:bodyPr>
            <a:normAutofit/>
          </a:bodyPr>
          <a:lstStyle/>
          <a:p>
            <a:r>
              <a:rPr lang="en-US" altLang="ko-KR" dirty="0" smtClean="0">
                <a:latin typeface="Times" panose="02020603050405020304" pitchFamily="18" charset="0"/>
                <a:ea typeface="굴림체" pitchFamily="49" charset="-127"/>
                <a:cs typeface="Times" panose="02020603050405020304" pitchFamily="18" charset="0"/>
              </a:rPr>
              <a:t>DPoE</a:t>
            </a:r>
            <a:r>
              <a:rPr lang="mr-IN" altLang="ko-KR" dirty="0" smtClean="0">
                <a:latin typeface="Times" panose="02020603050405020304" pitchFamily="18" charset="0"/>
                <a:ea typeface="굴림체" pitchFamily="49" charset="-127"/>
                <a:cs typeface="Times" panose="02020603050405020304" pitchFamily="18" charset="0"/>
              </a:rPr>
              <a:t>–</a:t>
            </a:r>
            <a:r>
              <a:rPr lang="en-US" altLang="ko-KR" dirty="0" smtClean="0">
                <a:latin typeface="Times" panose="02020603050405020304" pitchFamily="18" charset="0"/>
                <a:ea typeface="굴림체" pitchFamily="49" charset="-127"/>
                <a:cs typeface="Times" panose="02020603050405020304" pitchFamily="18" charset="0"/>
              </a:rPr>
              <a:t> ONU initialization</a:t>
            </a:r>
            <a:endParaRPr lang="en-US" dirty="0">
              <a:latin typeface="Times" panose="02020603050405020304" pitchFamily="18" charset="0"/>
              <a:cs typeface="Times" panose="02020603050405020304" pitchFamily="18" charset="0"/>
            </a:endParaRPr>
          </a:p>
        </p:txBody>
      </p:sp>
      <p:sp>
        <p:nvSpPr>
          <p:cNvPr id="2" name="TextBox 1"/>
          <p:cNvSpPr txBox="1"/>
          <p:nvPr/>
        </p:nvSpPr>
        <p:spPr>
          <a:xfrm>
            <a:off x="7421530" y="2966482"/>
            <a:ext cx="1658679" cy="261610"/>
          </a:xfrm>
          <a:prstGeom prst="rect">
            <a:avLst/>
          </a:prstGeom>
          <a:noFill/>
        </p:spPr>
        <p:txBody>
          <a:bodyPr wrap="square" rtlCol="0">
            <a:spAutoFit/>
          </a:bodyPr>
          <a:lstStyle/>
          <a:p>
            <a:r>
              <a:rPr lang="en-US" sz="1100" dirty="0" smtClean="0"/>
              <a:t>MAC - 0024.0001.0002</a:t>
            </a:r>
            <a:endParaRPr lang="en-US" sz="1100" dirty="0"/>
          </a:p>
        </p:txBody>
      </p:sp>
      <p:sp>
        <p:nvSpPr>
          <p:cNvPr id="3" name="TextBox 2"/>
          <p:cNvSpPr txBox="1"/>
          <p:nvPr/>
        </p:nvSpPr>
        <p:spPr>
          <a:xfrm>
            <a:off x="4476312" y="3402419"/>
            <a:ext cx="1297173" cy="646331"/>
          </a:xfrm>
          <a:prstGeom prst="rect">
            <a:avLst/>
          </a:prstGeom>
          <a:noFill/>
        </p:spPr>
        <p:txBody>
          <a:bodyPr wrap="square" rtlCol="0">
            <a:spAutoFit/>
          </a:bodyPr>
          <a:lstStyle/>
          <a:p>
            <a:r>
              <a:rPr lang="en-US" sz="900" dirty="0" smtClean="0">
                <a:latin typeface="Courier New" panose="02070309020205020404" pitchFamily="49" charset="0"/>
                <a:cs typeface="Courier New" panose="02070309020205020404" pitchFamily="49" charset="0"/>
              </a:rPr>
              <a:t>MAC Address</a:t>
            </a:r>
            <a:endParaRPr lang="en-US" sz="900" dirty="0">
              <a:latin typeface="Courier New" panose="02070309020205020404" pitchFamily="49" charset="0"/>
              <a:cs typeface="Courier New" panose="02070309020205020404" pitchFamily="49" charset="0"/>
            </a:endParaRPr>
          </a:p>
          <a:p>
            <a:r>
              <a:rPr lang="en-US" sz="900" dirty="0" smtClean="0">
                <a:latin typeface="Courier New" panose="02070309020205020404" pitchFamily="49" charset="0"/>
                <a:cs typeface="Courier New" panose="02070309020205020404" pitchFamily="49" charset="0"/>
              </a:rPr>
              <a:t>0024.0001.0002</a:t>
            </a:r>
            <a:endParaRPr lang="en-US" sz="900" dirty="0">
              <a:latin typeface="Courier New" panose="02070309020205020404" pitchFamily="49" charset="0"/>
              <a:cs typeface="Courier New" panose="02070309020205020404" pitchFamily="49" charset="0"/>
            </a:endParaRPr>
          </a:p>
          <a:p>
            <a:endParaRPr lang="en-US" dirty="0"/>
          </a:p>
        </p:txBody>
      </p:sp>
      <p:sp>
        <p:nvSpPr>
          <p:cNvPr id="4" name="TextBox 3"/>
          <p:cNvSpPr txBox="1"/>
          <p:nvPr/>
        </p:nvSpPr>
        <p:spPr>
          <a:xfrm>
            <a:off x="212651" y="765540"/>
            <a:ext cx="4164194" cy="3693319"/>
          </a:xfrm>
          <a:prstGeom prst="rect">
            <a:avLst/>
          </a:prstGeom>
          <a:noFill/>
        </p:spPr>
        <p:txBody>
          <a:bodyPr wrap="square" rtlCol="0">
            <a:spAutoFit/>
          </a:bodyPr>
          <a:lstStyle/>
          <a:p>
            <a:r>
              <a:rPr lang="en-US" dirty="0"/>
              <a:t>When ONUs first come online they look for a valid downstream signal from the OLT. </a:t>
            </a:r>
            <a:r>
              <a:rPr lang="en-US" dirty="0" smtClean="0"/>
              <a:t>For </a:t>
            </a:r>
            <a:r>
              <a:rPr lang="en-US" dirty="0"/>
              <a:t>10G EPON (IEEE-802.3av) the downstream optical wavelength will be at </a:t>
            </a:r>
            <a:r>
              <a:rPr lang="en-US" b="1" dirty="0"/>
              <a:t>1577nm</a:t>
            </a:r>
            <a:r>
              <a:rPr lang="en-US" dirty="0"/>
              <a:t>. </a:t>
            </a:r>
            <a:endParaRPr lang="en-US" dirty="0" smtClean="0"/>
          </a:p>
          <a:p>
            <a:endParaRPr lang="en-US" dirty="0"/>
          </a:p>
          <a:p>
            <a:r>
              <a:rPr lang="en-US" dirty="0"/>
              <a:t>Once the wavelength is confirmed and a discovery window is recognized, the ONU will advertise itself by means of its MAC address. </a:t>
            </a:r>
          </a:p>
          <a:p>
            <a:r>
              <a:rPr lang="en-US" dirty="0" smtClean="0"/>
              <a:t>For </a:t>
            </a:r>
            <a:r>
              <a:rPr lang="en-US" dirty="0"/>
              <a:t>10G EPON (IEEE-802.3av) the upstream optical wavelength will be at </a:t>
            </a:r>
            <a:r>
              <a:rPr lang="en-US" b="1" dirty="0"/>
              <a:t>1270nm</a:t>
            </a:r>
            <a:r>
              <a:rPr lang="en-US" dirty="0"/>
              <a:t>.  </a:t>
            </a:r>
          </a:p>
        </p:txBody>
      </p:sp>
    </p:spTree>
    <p:extLst>
      <p:ext uri="{BB962C8B-B14F-4D97-AF65-F5344CB8AC3E}">
        <p14:creationId xmlns:p14="http://schemas.microsoft.com/office/powerpoint/2010/main" val="310340026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997629" y="1083408"/>
            <a:ext cx="2020186" cy="119307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 descr="C950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65982" y="2079813"/>
            <a:ext cx="1568546" cy="14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p:txBody>
          <a:bodyPr>
            <a:normAutofit/>
          </a:bodyPr>
          <a:lstStyle/>
          <a:p>
            <a:r>
              <a:rPr lang="en-US" altLang="ko-KR" dirty="0" smtClean="0">
                <a:latin typeface="Times" panose="02020603050405020304" pitchFamily="18" charset="0"/>
                <a:ea typeface="굴림체" pitchFamily="49" charset="-127"/>
                <a:cs typeface="Times" panose="02020603050405020304" pitchFamily="18" charset="0"/>
              </a:rPr>
              <a:t>DPoE</a:t>
            </a:r>
            <a:r>
              <a:rPr lang="mr-IN" altLang="ko-KR" dirty="0" smtClean="0">
                <a:latin typeface="Times" panose="02020603050405020304" pitchFamily="18" charset="0"/>
                <a:ea typeface="굴림체" pitchFamily="49" charset="-127"/>
                <a:cs typeface="Times" panose="02020603050405020304" pitchFamily="18" charset="0"/>
              </a:rPr>
              <a:t>–</a:t>
            </a:r>
            <a:r>
              <a:rPr lang="en-US" altLang="ko-KR" dirty="0" smtClean="0">
                <a:latin typeface="Times" panose="02020603050405020304" pitchFamily="18" charset="0"/>
                <a:ea typeface="굴림체" pitchFamily="49" charset="-127"/>
                <a:cs typeface="Times" panose="02020603050405020304" pitchFamily="18" charset="0"/>
              </a:rPr>
              <a:t> </a:t>
            </a:r>
            <a:r>
              <a:rPr lang="en-US" altLang="ko-KR" dirty="0" err="1" smtClean="0">
                <a:latin typeface="Times" panose="02020603050405020304" pitchFamily="18" charset="0"/>
                <a:ea typeface="굴림체" pitchFamily="49" charset="-127"/>
                <a:cs typeface="Times" panose="02020603050405020304" pitchFamily="18" charset="0"/>
              </a:rPr>
              <a:t>vCM</a:t>
            </a:r>
            <a:r>
              <a:rPr lang="en-US" altLang="ko-KR" dirty="0" smtClean="0">
                <a:latin typeface="Times" panose="02020603050405020304" pitchFamily="18" charset="0"/>
                <a:ea typeface="굴림체" pitchFamily="49" charset="-127"/>
                <a:cs typeface="Times" panose="02020603050405020304" pitchFamily="18" charset="0"/>
              </a:rPr>
              <a:t> Initialization</a:t>
            </a:r>
            <a:endParaRPr lang="en-US" dirty="0">
              <a:latin typeface="Times" panose="02020603050405020304" pitchFamily="18" charset="0"/>
              <a:cs typeface="Times" panose="02020603050405020304" pitchFamily="18" charset="0"/>
            </a:endParaRPr>
          </a:p>
        </p:txBody>
      </p:sp>
      <p:sp>
        <p:nvSpPr>
          <p:cNvPr id="2" name="TextBox 1"/>
          <p:cNvSpPr txBox="1"/>
          <p:nvPr/>
        </p:nvSpPr>
        <p:spPr>
          <a:xfrm>
            <a:off x="6178383" y="1549139"/>
            <a:ext cx="1658679" cy="261610"/>
          </a:xfrm>
          <a:prstGeom prst="rect">
            <a:avLst/>
          </a:prstGeom>
          <a:noFill/>
        </p:spPr>
        <p:txBody>
          <a:bodyPr wrap="square" rtlCol="0">
            <a:spAutoFit/>
          </a:bodyPr>
          <a:lstStyle/>
          <a:p>
            <a:r>
              <a:rPr lang="en-US" sz="1100" dirty="0" err="1" smtClean="0"/>
              <a:t>vCM</a:t>
            </a:r>
            <a:r>
              <a:rPr lang="en-US" sz="1100" dirty="0" smtClean="0"/>
              <a:t> - 0024.0001.0002</a:t>
            </a:r>
            <a:endParaRPr lang="en-US" sz="1100" dirty="0"/>
          </a:p>
        </p:txBody>
      </p:sp>
      <p:sp>
        <p:nvSpPr>
          <p:cNvPr id="3" name="TextBox 2"/>
          <p:cNvSpPr txBox="1"/>
          <p:nvPr/>
        </p:nvSpPr>
        <p:spPr>
          <a:xfrm>
            <a:off x="6464595" y="3636328"/>
            <a:ext cx="1297173" cy="553998"/>
          </a:xfrm>
          <a:prstGeom prst="rect">
            <a:avLst/>
          </a:prstGeom>
          <a:noFill/>
        </p:spPr>
        <p:txBody>
          <a:bodyPr wrap="square" rtlCol="0">
            <a:spAutoFit/>
          </a:bodyPr>
          <a:lstStyle/>
          <a:p>
            <a:r>
              <a:rPr lang="en-US" sz="1000" b="1" dirty="0" smtClean="0">
                <a:latin typeface="Courier New" panose="02070309020205020404" pitchFamily="49" charset="0"/>
                <a:cs typeface="Courier New" panose="02070309020205020404" pitchFamily="49" charset="0"/>
              </a:rPr>
              <a:t>MAC Address</a:t>
            </a:r>
            <a:endParaRPr lang="en-US" sz="1000" b="1" dirty="0">
              <a:latin typeface="Courier New" panose="02070309020205020404" pitchFamily="49" charset="0"/>
              <a:cs typeface="Courier New" panose="02070309020205020404" pitchFamily="49" charset="0"/>
            </a:endParaRPr>
          </a:p>
          <a:p>
            <a:r>
              <a:rPr lang="en-US" sz="1000" b="1" dirty="0" smtClean="0">
                <a:latin typeface="Courier New" panose="02070309020205020404" pitchFamily="49" charset="0"/>
                <a:cs typeface="Courier New" panose="02070309020205020404" pitchFamily="49" charset="0"/>
              </a:rPr>
              <a:t>0024.0001.0002</a:t>
            </a:r>
            <a:endParaRPr lang="en-US" sz="1000" b="1" dirty="0">
              <a:latin typeface="Courier New" panose="02070309020205020404" pitchFamily="49" charset="0"/>
              <a:cs typeface="Courier New" panose="02070309020205020404" pitchFamily="49" charset="0"/>
            </a:endParaRPr>
          </a:p>
          <a:p>
            <a:endParaRPr lang="en-US" sz="1000" b="1" dirty="0"/>
          </a:p>
        </p:txBody>
      </p:sp>
      <p:pic>
        <p:nvPicPr>
          <p:cNvPr id="10" name="Picture 9"/>
          <p:cNvPicPr>
            <a:picLocks noChangeAspect="1"/>
          </p:cNvPicPr>
          <p:nvPr/>
        </p:nvPicPr>
        <p:blipFill>
          <a:blip r:embed="rId4"/>
          <a:stretch>
            <a:fillRect/>
          </a:stretch>
        </p:blipFill>
        <p:spPr>
          <a:xfrm>
            <a:off x="7837374" y="1739916"/>
            <a:ext cx="912070" cy="1897594"/>
          </a:xfrm>
          <a:prstGeom prst="rect">
            <a:avLst/>
          </a:prstGeom>
        </p:spPr>
      </p:pic>
      <p:sp>
        <p:nvSpPr>
          <p:cNvPr id="11" name="TextBox 10"/>
          <p:cNvSpPr txBox="1"/>
          <p:nvPr/>
        </p:nvSpPr>
        <p:spPr>
          <a:xfrm>
            <a:off x="574156" y="1658677"/>
            <a:ext cx="4649312" cy="1200329"/>
          </a:xfrm>
          <a:prstGeom prst="rect">
            <a:avLst/>
          </a:prstGeom>
          <a:noFill/>
        </p:spPr>
        <p:txBody>
          <a:bodyPr wrap="square" rtlCol="0">
            <a:spAutoFit/>
          </a:bodyPr>
          <a:lstStyle/>
          <a:p>
            <a:r>
              <a:rPr lang="en-US" dirty="0"/>
              <a:t>The OLT learns the ONU MAC address in the discovery process which triggers the creation of a “virtual cable modem”, or “</a:t>
            </a:r>
            <a:r>
              <a:rPr lang="en-US" dirty="0" err="1"/>
              <a:t>vCM</a:t>
            </a:r>
            <a:r>
              <a:rPr lang="en-US" dirty="0" smtClean="0"/>
              <a:t>”</a:t>
            </a:r>
            <a:r>
              <a:rPr lang="en-US" dirty="0"/>
              <a:t> </a:t>
            </a:r>
            <a:r>
              <a:rPr lang="en-US" dirty="0" smtClean="0"/>
              <a:t>in the DML software. </a:t>
            </a:r>
            <a:endParaRPr lang="en-US" dirty="0"/>
          </a:p>
        </p:txBody>
      </p:sp>
    </p:spTree>
    <p:extLst>
      <p:ext uri="{BB962C8B-B14F-4D97-AF65-F5344CB8AC3E}">
        <p14:creationId xmlns:p14="http://schemas.microsoft.com/office/powerpoint/2010/main" val="132152437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997629" y="1083408"/>
            <a:ext cx="2020186" cy="119307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 descr="C950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65982" y="2079813"/>
            <a:ext cx="1568546" cy="14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p:txBody>
          <a:bodyPr>
            <a:normAutofit/>
          </a:bodyPr>
          <a:lstStyle/>
          <a:p>
            <a:r>
              <a:rPr lang="en-US" altLang="ko-KR" dirty="0" smtClean="0">
                <a:latin typeface="Times" panose="02020603050405020304" pitchFamily="18" charset="0"/>
                <a:ea typeface="굴림체" pitchFamily="49" charset="-127"/>
                <a:cs typeface="Times" panose="02020603050405020304" pitchFamily="18" charset="0"/>
              </a:rPr>
              <a:t>DML </a:t>
            </a:r>
            <a:r>
              <a:rPr lang="mr-IN" altLang="ko-KR" dirty="0" smtClean="0">
                <a:latin typeface="Times" panose="02020603050405020304" pitchFamily="18" charset="0"/>
                <a:ea typeface="굴림체" pitchFamily="49" charset="-127"/>
                <a:cs typeface="Times" panose="02020603050405020304" pitchFamily="18" charset="0"/>
              </a:rPr>
              <a:t>–</a:t>
            </a:r>
            <a:r>
              <a:rPr lang="en-US" altLang="ko-KR" dirty="0" smtClean="0">
                <a:latin typeface="Times" panose="02020603050405020304" pitchFamily="18" charset="0"/>
                <a:ea typeface="굴림체" pitchFamily="49" charset="-127"/>
                <a:cs typeface="Times" panose="02020603050405020304" pitchFamily="18" charset="0"/>
              </a:rPr>
              <a:t> DHCP and TFTP</a:t>
            </a:r>
            <a:endParaRPr lang="en-US" dirty="0">
              <a:latin typeface="Times" panose="02020603050405020304" pitchFamily="18" charset="0"/>
              <a:cs typeface="Times" panose="02020603050405020304" pitchFamily="18" charset="0"/>
            </a:endParaRPr>
          </a:p>
        </p:txBody>
      </p:sp>
      <p:sp>
        <p:nvSpPr>
          <p:cNvPr id="2" name="TextBox 1"/>
          <p:cNvSpPr txBox="1"/>
          <p:nvPr/>
        </p:nvSpPr>
        <p:spPr>
          <a:xfrm>
            <a:off x="6178383" y="1549139"/>
            <a:ext cx="1658679" cy="261610"/>
          </a:xfrm>
          <a:prstGeom prst="rect">
            <a:avLst/>
          </a:prstGeom>
          <a:noFill/>
        </p:spPr>
        <p:txBody>
          <a:bodyPr wrap="square" rtlCol="0">
            <a:spAutoFit/>
          </a:bodyPr>
          <a:lstStyle/>
          <a:p>
            <a:r>
              <a:rPr lang="en-US" sz="1100" dirty="0" err="1" smtClean="0"/>
              <a:t>vCM</a:t>
            </a:r>
            <a:r>
              <a:rPr lang="en-US" sz="1100" dirty="0" smtClean="0"/>
              <a:t> - 0024.0001.0002</a:t>
            </a:r>
            <a:endParaRPr lang="en-US" sz="1100" dirty="0"/>
          </a:p>
        </p:txBody>
      </p:sp>
      <p:sp>
        <p:nvSpPr>
          <p:cNvPr id="11" name="TextBox 10"/>
          <p:cNvSpPr txBox="1"/>
          <p:nvPr/>
        </p:nvSpPr>
        <p:spPr>
          <a:xfrm>
            <a:off x="616688" y="3848986"/>
            <a:ext cx="7719238" cy="646331"/>
          </a:xfrm>
          <a:prstGeom prst="rect">
            <a:avLst/>
          </a:prstGeom>
          <a:noFill/>
        </p:spPr>
        <p:txBody>
          <a:bodyPr wrap="square" rtlCol="0">
            <a:spAutoFit/>
          </a:bodyPr>
          <a:lstStyle/>
          <a:p>
            <a:r>
              <a:rPr lang="en-US" dirty="0" smtClean="0"/>
              <a:t>The </a:t>
            </a:r>
            <a:r>
              <a:rPr lang="en-US" dirty="0" err="1"/>
              <a:t>vCM</a:t>
            </a:r>
            <a:r>
              <a:rPr lang="en-US" dirty="0"/>
              <a:t> requests an IP address from the DHCP server and is told what </a:t>
            </a:r>
            <a:r>
              <a:rPr lang="en-US" dirty="0" smtClean="0"/>
              <a:t>configuration </a:t>
            </a:r>
            <a:r>
              <a:rPr lang="en-US" dirty="0"/>
              <a:t>file to download and where the </a:t>
            </a:r>
            <a:r>
              <a:rPr lang="en-US" dirty="0" err="1"/>
              <a:t>tftp</a:t>
            </a:r>
            <a:r>
              <a:rPr lang="en-US" dirty="0"/>
              <a:t> server is located. </a:t>
            </a:r>
          </a:p>
        </p:txBody>
      </p:sp>
      <p:pic>
        <p:nvPicPr>
          <p:cNvPr id="5" name="Picture 4"/>
          <p:cNvPicPr>
            <a:picLocks noChangeAspect="1"/>
          </p:cNvPicPr>
          <p:nvPr/>
        </p:nvPicPr>
        <p:blipFill>
          <a:blip r:embed="rId4"/>
          <a:stretch>
            <a:fillRect/>
          </a:stretch>
        </p:blipFill>
        <p:spPr>
          <a:xfrm>
            <a:off x="1790811" y="1422002"/>
            <a:ext cx="803529" cy="1111338"/>
          </a:xfrm>
          <a:prstGeom prst="rect">
            <a:avLst/>
          </a:prstGeom>
        </p:spPr>
      </p:pic>
      <p:pic>
        <p:nvPicPr>
          <p:cNvPr id="12" name="Picture 11"/>
          <p:cNvPicPr>
            <a:picLocks noChangeAspect="1"/>
          </p:cNvPicPr>
          <p:nvPr/>
        </p:nvPicPr>
        <p:blipFill>
          <a:blip r:embed="rId4"/>
          <a:stretch>
            <a:fillRect/>
          </a:stretch>
        </p:blipFill>
        <p:spPr>
          <a:xfrm>
            <a:off x="2432311" y="1967811"/>
            <a:ext cx="803529" cy="1111338"/>
          </a:xfrm>
          <a:prstGeom prst="rect">
            <a:avLst/>
          </a:prstGeom>
        </p:spPr>
      </p:pic>
      <p:sp>
        <p:nvSpPr>
          <p:cNvPr id="7" name="TextBox 6"/>
          <p:cNvSpPr txBox="1"/>
          <p:nvPr/>
        </p:nvSpPr>
        <p:spPr>
          <a:xfrm>
            <a:off x="1881963" y="1081769"/>
            <a:ext cx="914400" cy="369332"/>
          </a:xfrm>
          <a:prstGeom prst="rect">
            <a:avLst/>
          </a:prstGeom>
          <a:noFill/>
        </p:spPr>
        <p:txBody>
          <a:bodyPr wrap="square" rtlCol="0">
            <a:spAutoFit/>
          </a:bodyPr>
          <a:lstStyle/>
          <a:p>
            <a:r>
              <a:rPr lang="en-US" dirty="0" smtClean="0"/>
              <a:t>DHCP</a:t>
            </a:r>
            <a:endParaRPr lang="en-US" dirty="0"/>
          </a:p>
        </p:txBody>
      </p:sp>
      <p:sp>
        <p:nvSpPr>
          <p:cNvPr id="13" name="TextBox 12"/>
          <p:cNvSpPr txBox="1"/>
          <p:nvPr/>
        </p:nvSpPr>
        <p:spPr>
          <a:xfrm>
            <a:off x="2682953" y="1659472"/>
            <a:ext cx="914400" cy="369332"/>
          </a:xfrm>
          <a:prstGeom prst="rect">
            <a:avLst/>
          </a:prstGeom>
          <a:noFill/>
        </p:spPr>
        <p:txBody>
          <a:bodyPr wrap="square" rtlCol="0">
            <a:spAutoFit/>
          </a:bodyPr>
          <a:lstStyle/>
          <a:p>
            <a:r>
              <a:rPr lang="en-US" dirty="0" smtClean="0"/>
              <a:t>TFTP</a:t>
            </a:r>
            <a:endParaRPr lang="en-US" dirty="0"/>
          </a:p>
        </p:txBody>
      </p:sp>
      <p:pic>
        <p:nvPicPr>
          <p:cNvPr id="14" name="Picture 13"/>
          <p:cNvPicPr>
            <a:picLocks noChangeAspect="1"/>
          </p:cNvPicPr>
          <p:nvPr/>
        </p:nvPicPr>
        <p:blipFill>
          <a:blip r:embed="rId5"/>
          <a:stretch>
            <a:fillRect/>
          </a:stretch>
        </p:blipFill>
        <p:spPr>
          <a:xfrm>
            <a:off x="3387123" y="1516705"/>
            <a:ext cx="2369754" cy="770391"/>
          </a:xfrm>
          <a:prstGeom prst="rect">
            <a:avLst/>
          </a:prstGeom>
        </p:spPr>
      </p:pic>
    </p:spTree>
    <p:extLst>
      <p:ext uri="{BB962C8B-B14F-4D97-AF65-F5344CB8AC3E}">
        <p14:creationId xmlns:p14="http://schemas.microsoft.com/office/powerpoint/2010/main" val="372869270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latin typeface="Times" panose="02020603050405020304" pitchFamily="18" charset="0"/>
                <a:ea typeface="굴림체" pitchFamily="49" charset="-127"/>
                <a:cs typeface="Times" panose="02020603050405020304" pitchFamily="18" charset="0"/>
              </a:rPr>
              <a:t>DML </a:t>
            </a:r>
            <a:r>
              <a:rPr lang="mr-IN" dirty="0" smtClean="0">
                <a:latin typeface="Times" panose="02020603050405020304" pitchFamily="18" charset="0"/>
                <a:ea typeface="굴림체" pitchFamily="49" charset="-127"/>
                <a:cs typeface="Times" panose="02020603050405020304" pitchFamily="18" charset="0"/>
              </a:rPr>
              <a:t>–</a:t>
            </a:r>
            <a:r>
              <a:rPr lang="en-US" dirty="0" smtClean="0">
                <a:latin typeface="Times" panose="02020603050405020304" pitchFamily="18" charset="0"/>
                <a:ea typeface="굴림체" pitchFamily="49" charset="-127"/>
                <a:cs typeface="Times" panose="02020603050405020304" pitchFamily="18" charset="0"/>
              </a:rPr>
              <a:t> Service Instantiation </a:t>
            </a:r>
            <a:endParaRPr lang="en-US" dirty="0">
              <a:latin typeface="Times" panose="02020603050405020304" pitchFamily="18" charset="0"/>
              <a:cs typeface="Times" panose="02020603050405020304" pitchFamily="18" charset="0"/>
            </a:endParaRPr>
          </a:p>
        </p:txBody>
      </p:sp>
      <p:sp>
        <p:nvSpPr>
          <p:cNvPr id="11" name="TextBox 10"/>
          <p:cNvSpPr txBox="1"/>
          <p:nvPr/>
        </p:nvSpPr>
        <p:spPr>
          <a:xfrm>
            <a:off x="616687" y="3370525"/>
            <a:ext cx="7676707" cy="1477328"/>
          </a:xfrm>
          <a:prstGeom prst="rect">
            <a:avLst/>
          </a:prstGeom>
          <a:noFill/>
        </p:spPr>
        <p:txBody>
          <a:bodyPr wrap="square" rtlCol="0">
            <a:spAutoFit/>
          </a:bodyPr>
          <a:lstStyle/>
          <a:p>
            <a:r>
              <a:rPr lang="en-US" dirty="0" smtClean="0"/>
              <a:t>When </a:t>
            </a:r>
            <a:r>
              <a:rPr lang="en-US" dirty="0"/>
              <a:t>the configuration file is received the </a:t>
            </a:r>
            <a:r>
              <a:rPr lang="en-US" dirty="0" err="1"/>
              <a:t>vCM</a:t>
            </a:r>
            <a:r>
              <a:rPr lang="en-US" dirty="0"/>
              <a:t> translates the DOCSIS TLVs into </a:t>
            </a:r>
            <a:r>
              <a:rPr lang="en-US" dirty="0" err="1"/>
              <a:t>DPoE</a:t>
            </a:r>
            <a:r>
              <a:rPr lang="en-US" dirty="0"/>
              <a:t> OAM which is sent to the ONU for provisioning. Upon completion of processing the OAM messages, provisioning is completed and IP </a:t>
            </a:r>
            <a:r>
              <a:rPr lang="en-US" dirty="0" smtClean="0"/>
              <a:t>connectivity </a:t>
            </a:r>
            <a:r>
              <a:rPr lang="en-US" dirty="0"/>
              <a:t>to the subscriber is established. </a:t>
            </a:r>
          </a:p>
          <a:p>
            <a:endParaRPr lang="en-US" dirty="0"/>
          </a:p>
        </p:txBody>
      </p:sp>
      <p:sp>
        <p:nvSpPr>
          <p:cNvPr id="15" name="Cloud 14"/>
          <p:cNvSpPr/>
          <p:nvPr/>
        </p:nvSpPr>
        <p:spPr>
          <a:xfrm>
            <a:off x="2765323" y="860119"/>
            <a:ext cx="2020186" cy="119307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946077" y="1325850"/>
            <a:ext cx="1658679" cy="261610"/>
          </a:xfrm>
          <a:prstGeom prst="rect">
            <a:avLst/>
          </a:prstGeom>
          <a:noFill/>
        </p:spPr>
        <p:txBody>
          <a:bodyPr wrap="square" rtlCol="0">
            <a:spAutoFit/>
          </a:bodyPr>
          <a:lstStyle/>
          <a:p>
            <a:r>
              <a:rPr lang="en-US" sz="1100" dirty="0" err="1" smtClean="0"/>
              <a:t>vCM</a:t>
            </a:r>
            <a:r>
              <a:rPr lang="en-US" sz="1100" dirty="0" smtClean="0"/>
              <a:t> - 0024.0001.0002</a:t>
            </a:r>
            <a:endParaRPr lang="en-US" sz="1100" dirty="0"/>
          </a:p>
        </p:txBody>
      </p:sp>
      <p:pic>
        <p:nvPicPr>
          <p:cNvPr id="18" name="Picture 17"/>
          <p:cNvPicPr>
            <a:picLocks noChangeAspect="1"/>
          </p:cNvPicPr>
          <p:nvPr/>
        </p:nvPicPr>
        <p:blipFill>
          <a:blip r:embed="rId3"/>
          <a:stretch>
            <a:fillRect/>
          </a:stretch>
        </p:blipFill>
        <p:spPr>
          <a:xfrm>
            <a:off x="419210" y="1422002"/>
            <a:ext cx="803529" cy="1111338"/>
          </a:xfrm>
          <a:prstGeom prst="rect">
            <a:avLst/>
          </a:prstGeom>
        </p:spPr>
      </p:pic>
      <p:sp>
        <p:nvSpPr>
          <p:cNvPr id="21" name="TextBox 20"/>
          <p:cNvSpPr txBox="1"/>
          <p:nvPr/>
        </p:nvSpPr>
        <p:spPr>
          <a:xfrm>
            <a:off x="513907" y="1149112"/>
            <a:ext cx="914400" cy="369332"/>
          </a:xfrm>
          <a:prstGeom prst="rect">
            <a:avLst/>
          </a:prstGeom>
          <a:noFill/>
        </p:spPr>
        <p:txBody>
          <a:bodyPr wrap="square" rtlCol="0">
            <a:spAutoFit/>
          </a:bodyPr>
          <a:lstStyle/>
          <a:p>
            <a:r>
              <a:rPr lang="en-US" dirty="0" smtClean="0"/>
              <a:t>TFTP</a:t>
            </a:r>
            <a:endParaRPr lang="en-US" dirty="0"/>
          </a:p>
        </p:txBody>
      </p:sp>
      <p:sp>
        <p:nvSpPr>
          <p:cNvPr id="23" name="Right Arrow 22"/>
          <p:cNvSpPr/>
          <p:nvPr/>
        </p:nvSpPr>
        <p:spPr>
          <a:xfrm>
            <a:off x="4015331" y="2281786"/>
            <a:ext cx="4483508" cy="131749"/>
          </a:xfrm>
          <a:prstGeom prst="rightArrow">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27" name="Picture 26"/>
          <p:cNvPicPr>
            <a:picLocks noChangeAspect="1" noChangeArrowheads="1"/>
          </p:cNvPicPr>
          <p:nvPr/>
        </p:nvPicPr>
        <p:blipFill>
          <a:blip r:embed="rId4" cstate="email">
            <a:lum bright="21000"/>
            <a:extLst>
              <a:ext uri="{28A0092B-C50C-407E-A947-70E740481C1C}">
                <a14:useLocalDpi xmlns:a14="http://schemas.microsoft.com/office/drawing/2010/main" val="0"/>
              </a:ext>
            </a:extLst>
          </a:blip>
          <a:srcRect/>
          <a:stretch>
            <a:fillRect/>
          </a:stretch>
        </p:blipFill>
        <p:spPr bwMode="auto">
          <a:xfrm>
            <a:off x="6969858" y="2020144"/>
            <a:ext cx="1606869" cy="6721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 name="TextBox 27"/>
          <p:cNvSpPr txBox="1"/>
          <p:nvPr/>
        </p:nvSpPr>
        <p:spPr>
          <a:xfrm>
            <a:off x="6964319" y="2785724"/>
            <a:ext cx="1658679" cy="261610"/>
          </a:xfrm>
          <a:prstGeom prst="rect">
            <a:avLst/>
          </a:prstGeom>
          <a:noFill/>
        </p:spPr>
        <p:txBody>
          <a:bodyPr wrap="square" rtlCol="0">
            <a:spAutoFit/>
          </a:bodyPr>
          <a:lstStyle/>
          <a:p>
            <a:r>
              <a:rPr lang="en-US" sz="1100" dirty="0" smtClean="0"/>
              <a:t>MAC - 0024.0001.0002</a:t>
            </a:r>
            <a:endParaRPr lang="en-US" sz="1100" dirty="0"/>
          </a:p>
        </p:txBody>
      </p:sp>
      <p:sp>
        <p:nvSpPr>
          <p:cNvPr id="29" name="TextBox 28"/>
          <p:cNvSpPr txBox="1"/>
          <p:nvPr/>
        </p:nvSpPr>
        <p:spPr>
          <a:xfrm>
            <a:off x="5007941" y="2838897"/>
            <a:ext cx="1297173" cy="646331"/>
          </a:xfrm>
          <a:prstGeom prst="rect">
            <a:avLst/>
          </a:prstGeom>
          <a:noFill/>
        </p:spPr>
        <p:txBody>
          <a:bodyPr wrap="square" rtlCol="0">
            <a:spAutoFit/>
          </a:bodyPr>
          <a:lstStyle/>
          <a:p>
            <a:r>
              <a:rPr lang="en-US" sz="900" dirty="0" smtClean="0">
                <a:latin typeface="Courier New" panose="02070309020205020404" pitchFamily="49" charset="0"/>
                <a:cs typeface="Courier New" panose="02070309020205020404" pitchFamily="49" charset="0"/>
              </a:rPr>
              <a:t>MAC Address</a:t>
            </a:r>
            <a:endParaRPr lang="en-US" sz="900" dirty="0">
              <a:latin typeface="Courier New" panose="02070309020205020404" pitchFamily="49" charset="0"/>
              <a:cs typeface="Courier New" panose="02070309020205020404" pitchFamily="49" charset="0"/>
            </a:endParaRPr>
          </a:p>
          <a:p>
            <a:r>
              <a:rPr lang="en-US" sz="900" dirty="0" smtClean="0">
                <a:latin typeface="Courier New" panose="02070309020205020404" pitchFamily="49" charset="0"/>
                <a:cs typeface="Courier New" panose="02070309020205020404" pitchFamily="49" charset="0"/>
              </a:rPr>
              <a:t>0024.0001.0002</a:t>
            </a:r>
            <a:endParaRPr lang="en-US" sz="900" dirty="0">
              <a:latin typeface="Courier New" panose="02070309020205020404" pitchFamily="49" charset="0"/>
              <a:cs typeface="Courier New" panose="02070309020205020404" pitchFamily="49" charset="0"/>
            </a:endParaRPr>
          </a:p>
          <a:p>
            <a:endParaRPr lang="en-US" dirty="0"/>
          </a:p>
        </p:txBody>
      </p:sp>
      <p:pic>
        <p:nvPicPr>
          <p:cNvPr id="16" name="Picture 2" descr="C950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20483" y="1573719"/>
            <a:ext cx="1568546" cy="14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0" name="Straight Arrow Connector 29"/>
          <p:cNvCxnSpPr/>
          <p:nvPr/>
        </p:nvCxnSpPr>
        <p:spPr>
          <a:xfrm>
            <a:off x="1428307" y="1518444"/>
            <a:ext cx="1219200" cy="0"/>
          </a:xfrm>
          <a:prstGeom prst="straightConnector1">
            <a:avLst/>
          </a:prstGeom>
          <a:ln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321979" y="1765001"/>
            <a:ext cx="1782726" cy="369332"/>
          </a:xfrm>
          <a:prstGeom prst="rect">
            <a:avLst/>
          </a:prstGeom>
          <a:noFill/>
        </p:spPr>
        <p:txBody>
          <a:bodyPr wrap="square" rtlCol="0">
            <a:spAutoFit/>
          </a:bodyPr>
          <a:lstStyle/>
          <a:p>
            <a:r>
              <a:rPr lang="en-US" dirty="0" smtClean="0"/>
              <a:t>DOCSIS TLVs</a:t>
            </a:r>
            <a:endParaRPr lang="en-US" dirty="0"/>
          </a:p>
        </p:txBody>
      </p:sp>
      <p:sp>
        <p:nvSpPr>
          <p:cNvPr id="32" name="TextBox 31"/>
          <p:cNvSpPr txBox="1"/>
          <p:nvPr/>
        </p:nvSpPr>
        <p:spPr>
          <a:xfrm>
            <a:off x="5552826" y="1515100"/>
            <a:ext cx="1782726" cy="369332"/>
          </a:xfrm>
          <a:prstGeom prst="rect">
            <a:avLst/>
          </a:prstGeom>
          <a:noFill/>
        </p:spPr>
        <p:txBody>
          <a:bodyPr wrap="square" rtlCol="0">
            <a:spAutoFit/>
          </a:bodyPr>
          <a:lstStyle/>
          <a:p>
            <a:r>
              <a:rPr lang="en-US" dirty="0" err="1" smtClean="0"/>
              <a:t>DPoE</a:t>
            </a:r>
            <a:r>
              <a:rPr lang="en-US" dirty="0" smtClean="0"/>
              <a:t> OAM</a:t>
            </a:r>
            <a:endParaRPr lang="en-US" dirty="0"/>
          </a:p>
        </p:txBody>
      </p:sp>
      <p:cxnSp>
        <p:nvCxnSpPr>
          <p:cNvPr id="33" name="Straight Arrow Connector 32"/>
          <p:cNvCxnSpPr/>
          <p:nvPr/>
        </p:nvCxnSpPr>
        <p:spPr>
          <a:xfrm>
            <a:off x="5656527" y="2020144"/>
            <a:ext cx="1219200" cy="0"/>
          </a:xfrm>
          <a:prstGeom prst="straightConnector1">
            <a:avLst/>
          </a:prstGeom>
          <a:ln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06359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1242323" y="1998735"/>
            <a:ext cx="6707187" cy="2121320"/>
          </a:xfrm>
        </p:spPr>
        <p:txBody>
          <a:bodyPr anchor="ctr"/>
          <a:lstStyle/>
          <a:p>
            <a:r>
              <a:rPr lang="en-US" sz="3200" i="0" dirty="0" smtClean="0"/>
              <a:t>GPON </a:t>
            </a:r>
          </a:p>
          <a:p>
            <a:r>
              <a:rPr lang="en-US" sz="3200" i="0" dirty="0" smtClean="0"/>
              <a:t>Gigabit Passive Optical Networking</a:t>
            </a:r>
            <a:endParaRPr lang="en-US" sz="3200" i="0" dirty="0"/>
          </a:p>
        </p:txBody>
      </p:sp>
    </p:spTree>
    <p:extLst>
      <p:ext uri="{BB962C8B-B14F-4D97-AF65-F5344CB8AC3E}">
        <p14:creationId xmlns:p14="http://schemas.microsoft.com/office/powerpoint/2010/main" val="3047407568"/>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b="1" dirty="0" smtClean="0"/>
              <a:t>What is </a:t>
            </a:r>
            <a:r>
              <a:rPr lang="en-US" b="1" dirty="0"/>
              <a:t>G</a:t>
            </a:r>
            <a:r>
              <a:rPr lang="en-US" b="1" dirty="0" smtClean="0"/>
              <a:t>PON?</a:t>
            </a:r>
          </a:p>
        </p:txBody>
      </p:sp>
      <p:graphicFrame>
        <p:nvGraphicFramePr>
          <p:cNvPr id="10" name="Diagram 9"/>
          <p:cNvGraphicFramePr/>
          <p:nvPr>
            <p:custDataLst>
              <p:tags r:id="rId1"/>
            </p:custDataLst>
            <p:extLst>
              <p:ext uri="{D42A27DB-BD31-4B8C-83A1-F6EECF244321}">
                <p14:modId xmlns:p14="http://schemas.microsoft.com/office/powerpoint/2010/main" val="3040768651"/>
              </p:ext>
            </p:extLst>
          </p:nvPr>
        </p:nvGraphicFramePr>
        <p:xfrm>
          <a:off x="564259" y="885500"/>
          <a:ext cx="7511682" cy="3923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9189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10">
                                            <p:graphicEl>
                                              <a:dgm id="{9D4A5475-F4D4-483B-99E5-B8CF12EEF0A5}"/>
                                            </p:graphicEl>
                                          </p:spTgt>
                                        </p:tgtEl>
                                        <p:attrNameLst>
                                          <p:attrName>style.visibility</p:attrName>
                                        </p:attrNameLst>
                                      </p:cBhvr>
                                      <p:to>
                                        <p:strVal val="visible"/>
                                      </p:to>
                                    </p:set>
                                    <p:animEffect transition="in" filter="fade">
                                      <p:cBhvr>
                                        <p:cTn id="7" dur="1000"/>
                                        <p:tgtEl>
                                          <p:spTgt spid="10">
                                            <p:graphicEl>
                                              <a:dgm id="{9D4A5475-F4D4-483B-99E5-B8CF12EEF0A5}"/>
                                            </p:graphicEl>
                                          </p:spTgt>
                                        </p:tgtEl>
                                      </p:cBhvr>
                                    </p:animEffect>
                                    <p:anim calcmode="lin" valueType="num">
                                      <p:cBhvr>
                                        <p:cTn id="8" dur="1000" fill="hold"/>
                                        <p:tgtEl>
                                          <p:spTgt spid="10">
                                            <p:graphicEl>
                                              <a:dgm id="{9D4A5475-F4D4-483B-99E5-B8CF12EEF0A5}"/>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9D4A5475-F4D4-483B-99E5-B8CF12EEF0A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10">
                                            <p:graphicEl>
                                              <a:dgm id="{39F429A5-2122-4E29-B2AC-528F02C2845C}"/>
                                            </p:graphicEl>
                                          </p:spTgt>
                                        </p:tgtEl>
                                        <p:attrNameLst>
                                          <p:attrName>style.visibility</p:attrName>
                                        </p:attrNameLst>
                                      </p:cBhvr>
                                      <p:to>
                                        <p:strVal val="visible"/>
                                      </p:to>
                                    </p:set>
                                    <p:animEffect transition="in" filter="fade">
                                      <p:cBhvr>
                                        <p:cTn id="14" dur="1000"/>
                                        <p:tgtEl>
                                          <p:spTgt spid="10">
                                            <p:graphicEl>
                                              <a:dgm id="{39F429A5-2122-4E29-B2AC-528F02C2845C}"/>
                                            </p:graphicEl>
                                          </p:spTgt>
                                        </p:tgtEl>
                                      </p:cBhvr>
                                    </p:animEffect>
                                    <p:anim calcmode="lin" valueType="num">
                                      <p:cBhvr>
                                        <p:cTn id="15" dur="1000" fill="hold"/>
                                        <p:tgtEl>
                                          <p:spTgt spid="10">
                                            <p:graphicEl>
                                              <a:dgm id="{39F429A5-2122-4E29-B2AC-528F02C2845C}"/>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39F429A5-2122-4E29-B2AC-528F02C2845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10">
                                            <p:graphicEl>
                                              <a:dgm id="{AB145253-EEDB-4BEF-9954-939F3B20E460}"/>
                                            </p:graphicEl>
                                          </p:spTgt>
                                        </p:tgtEl>
                                        <p:attrNameLst>
                                          <p:attrName>style.visibility</p:attrName>
                                        </p:attrNameLst>
                                      </p:cBhvr>
                                      <p:to>
                                        <p:strVal val="visible"/>
                                      </p:to>
                                    </p:set>
                                    <p:animEffect transition="in" filter="fade">
                                      <p:cBhvr>
                                        <p:cTn id="21" dur="1000"/>
                                        <p:tgtEl>
                                          <p:spTgt spid="10">
                                            <p:graphicEl>
                                              <a:dgm id="{AB145253-EEDB-4BEF-9954-939F3B20E460}"/>
                                            </p:graphicEl>
                                          </p:spTgt>
                                        </p:tgtEl>
                                      </p:cBhvr>
                                    </p:animEffect>
                                    <p:anim calcmode="lin" valueType="num">
                                      <p:cBhvr>
                                        <p:cTn id="22" dur="1000" fill="hold"/>
                                        <p:tgtEl>
                                          <p:spTgt spid="10">
                                            <p:graphicEl>
                                              <a:dgm id="{AB145253-EEDB-4BEF-9954-939F3B20E460}"/>
                                            </p:graphicEl>
                                          </p:spTgt>
                                        </p:tgtEl>
                                        <p:attrNameLst>
                                          <p:attrName>ppt_x</p:attrName>
                                        </p:attrNameLst>
                                      </p:cBhvr>
                                      <p:tavLst>
                                        <p:tav tm="0">
                                          <p:val>
                                            <p:strVal val="#ppt_x"/>
                                          </p:val>
                                        </p:tav>
                                        <p:tav tm="100000">
                                          <p:val>
                                            <p:strVal val="#ppt_x"/>
                                          </p:val>
                                        </p:tav>
                                      </p:tavLst>
                                    </p:anim>
                                    <p:anim calcmode="lin" valueType="num">
                                      <p:cBhvr>
                                        <p:cTn id="23" dur="1000" fill="hold"/>
                                        <p:tgtEl>
                                          <p:spTgt spid="10">
                                            <p:graphicEl>
                                              <a:dgm id="{AB145253-EEDB-4BEF-9954-939F3B20E4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10">
                                            <p:graphicEl>
                                              <a:dgm id="{A8B33AB8-2986-4B8E-B203-0D0BEFC67856}"/>
                                            </p:graphicEl>
                                          </p:spTgt>
                                        </p:tgtEl>
                                        <p:attrNameLst>
                                          <p:attrName>style.visibility</p:attrName>
                                        </p:attrNameLst>
                                      </p:cBhvr>
                                      <p:to>
                                        <p:strVal val="visible"/>
                                      </p:to>
                                    </p:set>
                                    <p:animEffect transition="in" filter="fade">
                                      <p:cBhvr>
                                        <p:cTn id="28" dur="1000"/>
                                        <p:tgtEl>
                                          <p:spTgt spid="10">
                                            <p:graphicEl>
                                              <a:dgm id="{A8B33AB8-2986-4B8E-B203-0D0BEFC67856}"/>
                                            </p:graphicEl>
                                          </p:spTgt>
                                        </p:tgtEl>
                                      </p:cBhvr>
                                    </p:animEffect>
                                    <p:anim calcmode="lin" valueType="num">
                                      <p:cBhvr>
                                        <p:cTn id="29" dur="1000" fill="hold"/>
                                        <p:tgtEl>
                                          <p:spTgt spid="10">
                                            <p:graphicEl>
                                              <a:dgm id="{A8B33AB8-2986-4B8E-B203-0D0BEFC67856}"/>
                                            </p:graphicEl>
                                          </p:spTgt>
                                        </p:tgtEl>
                                        <p:attrNameLst>
                                          <p:attrName>ppt_x</p:attrName>
                                        </p:attrNameLst>
                                      </p:cBhvr>
                                      <p:tavLst>
                                        <p:tav tm="0">
                                          <p:val>
                                            <p:strVal val="#ppt_x"/>
                                          </p:val>
                                        </p:tav>
                                        <p:tav tm="100000">
                                          <p:val>
                                            <p:strVal val="#ppt_x"/>
                                          </p:val>
                                        </p:tav>
                                      </p:tavLst>
                                    </p:anim>
                                    <p:anim calcmode="lin" valueType="num">
                                      <p:cBhvr>
                                        <p:cTn id="30" dur="1000" fill="hold"/>
                                        <p:tgtEl>
                                          <p:spTgt spid="10">
                                            <p:graphicEl>
                                              <a:dgm id="{A8B33AB8-2986-4B8E-B203-0D0BEFC678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GPON Reference Architecture</a:t>
            </a:r>
            <a:endParaRPr lang="en-US" sz="2800" dirty="0"/>
          </a:p>
        </p:txBody>
      </p:sp>
      <p:pic>
        <p:nvPicPr>
          <p:cNvPr id="606217" name="Picture 9" descr="C:\Documents and Settings\ccooley\Desktop\61187500E1-5AGPON\Figures\gpon_diagram2.png"/>
          <p:cNvPicPr>
            <a:picLocks noChangeAspect="1" noChangeArrowheads="1"/>
          </p:cNvPicPr>
          <p:nvPr/>
        </p:nvPicPr>
        <p:blipFill>
          <a:blip r:embed="rId3" cstate="print"/>
          <a:srcRect/>
          <a:stretch>
            <a:fillRect/>
          </a:stretch>
        </p:blipFill>
        <p:spPr bwMode="auto">
          <a:xfrm>
            <a:off x="1103590" y="892467"/>
            <a:ext cx="7930055" cy="3891250"/>
          </a:xfrm>
          <a:prstGeom prst="rect">
            <a:avLst/>
          </a:prstGeom>
          <a:noFill/>
        </p:spPr>
      </p:pic>
      <p:sp>
        <p:nvSpPr>
          <p:cNvPr id="15" name="TextBox 14"/>
          <p:cNvSpPr txBox="1"/>
          <p:nvPr/>
        </p:nvSpPr>
        <p:spPr>
          <a:xfrm>
            <a:off x="6007366" y="820944"/>
            <a:ext cx="1015586" cy="307777"/>
          </a:xfrm>
          <a:prstGeom prst="rect">
            <a:avLst/>
          </a:prstGeom>
          <a:noFill/>
        </p:spPr>
        <p:txBody>
          <a:bodyPr wrap="square" rtlCol="0">
            <a:spAutoFit/>
          </a:bodyPr>
          <a:lstStyle/>
          <a:p>
            <a:pPr algn="r"/>
            <a:r>
              <a:rPr lang="en-US" sz="1400" b="1" dirty="0" smtClean="0"/>
              <a:t>Phone</a:t>
            </a:r>
            <a:endParaRPr lang="en-US" sz="1400" b="1" dirty="0"/>
          </a:p>
        </p:txBody>
      </p:sp>
      <p:sp>
        <p:nvSpPr>
          <p:cNvPr id="16" name="TextBox 15"/>
          <p:cNvSpPr txBox="1"/>
          <p:nvPr/>
        </p:nvSpPr>
        <p:spPr>
          <a:xfrm>
            <a:off x="7945822" y="2952265"/>
            <a:ext cx="1198179" cy="307777"/>
          </a:xfrm>
          <a:prstGeom prst="rect">
            <a:avLst/>
          </a:prstGeom>
          <a:noFill/>
        </p:spPr>
        <p:txBody>
          <a:bodyPr wrap="square" rtlCol="0">
            <a:spAutoFit/>
          </a:bodyPr>
          <a:lstStyle/>
          <a:p>
            <a:pPr algn="r"/>
            <a:r>
              <a:rPr lang="en-US" sz="1400" b="1" dirty="0" smtClean="0"/>
              <a:t>HDTV</a:t>
            </a:r>
            <a:endParaRPr lang="en-US" sz="1400" b="1" dirty="0"/>
          </a:p>
        </p:txBody>
      </p:sp>
      <p:sp>
        <p:nvSpPr>
          <p:cNvPr id="17" name="TextBox 16"/>
          <p:cNvSpPr txBox="1"/>
          <p:nvPr/>
        </p:nvSpPr>
        <p:spPr>
          <a:xfrm>
            <a:off x="6916034" y="2996301"/>
            <a:ext cx="1045943" cy="523220"/>
          </a:xfrm>
          <a:prstGeom prst="rect">
            <a:avLst/>
          </a:prstGeom>
          <a:noFill/>
        </p:spPr>
        <p:txBody>
          <a:bodyPr wrap="square" rtlCol="0">
            <a:spAutoFit/>
          </a:bodyPr>
          <a:lstStyle/>
          <a:p>
            <a:pPr algn="ctr"/>
            <a:r>
              <a:rPr lang="en-US" sz="1400" b="1" dirty="0" smtClean="0"/>
              <a:t>Set-Top </a:t>
            </a:r>
          </a:p>
          <a:p>
            <a:pPr algn="ctr"/>
            <a:r>
              <a:rPr lang="en-US" sz="1400" b="1" dirty="0" smtClean="0"/>
              <a:t>Box</a:t>
            </a:r>
            <a:endParaRPr lang="en-US" sz="1400" b="1" dirty="0"/>
          </a:p>
        </p:txBody>
      </p:sp>
      <p:sp>
        <p:nvSpPr>
          <p:cNvPr id="18" name="TextBox 17"/>
          <p:cNvSpPr txBox="1"/>
          <p:nvPr/>
        </p:nvSpPr>
        <p:spPr>
          <a:xfrm>
            <a:off x="6698882" y="4080359"/>
            <a:ext cx="1040524" cy="307777"/>
          </a:xfrm>
          <a:prstGeom prst="rect">
            <a:avLst/>
          </a:prstGeom>
          <a:noFill/>
        </p:spPr>
        <p:txBody>
          <a:bodyPr wrap="square" rtlCol="0">
            <a:spAutoFit/>
          </a:bodyPr>
          <a:lstStyle/>
          <a:p>
            <a:pPr algn="r"/>
            <a:r>
              <a:rPr lang="en-US" sz="1400" b="1" dirty="0" smtClean="0"/>
              <a:t>Phone</a:t>
            </a:r>
            <a:endParaRPr lang="en-US" sz="1400" b="1" dirty="0"/>
          </a:p>
        </p:txBody>
      </p:sp>
      <p:sp>
        <p:nvSpPr>
          <p:cNvPr id="19" name="TextBox 18"/>
          <p:cNvSpPr txBox="1"/>
          <p:nvPr/>
        </p:nvSpPr>
        <p:spPr>
          <a:xfrm>
            <a:off x="5360277" y="4665476"/>
            <a:ext cx="1152220" cy="307777"/>
          </a:xfrm>
          <a:prstGeom prst="rect">
            <a:avLst/>
          </a:prstGeom>
          <a:noFill/>
        </p:spPr>
        <p:txBody>
          <a:bodyPr wrap="square" rtlCol="0">
            <a:spAutoFit/>
          </a:bodyPr>
          <a:lstStyle/>
          <a:p>
            <a:pPr algn="r"/>
            <a:r>
              <a:rPr lang="en-US" sz="1400" b="1" dirty="0" smtClean="0"/>
              <a:t>Internet</a:t>
            </a:r>
            <a:endParaRPr lang="en-US" sz="1400" b="1" dirty="0"/>
          </a:p>
        </p:txBody>
      </p:sp>
      <p:sp>
        <p:nvSpPr>
          <p:cNvPr id="20" name="TextBox 19"/>
          <p:cNvSpPr txBox="1"/>
          <p:nvPr/>
        </p:nvSpPr>
        <p:spPr>
          <a:xfrm>
            <a:off x="2590800" y="3624951"/>
            <a:ext cx="2563090" cy="307777"/>
          </a:xfrm>
          <a:prstGeom prst="rect">
            <a:avLst/>
          </a:prstGeom>
          <a:noFill/>
        </p:spPr>
        <p:txBody>
          <a:bodyPr wrap="square" rtlCol="0">
            <a:spAutoFit/>
          </a:bodyPr>
          <a:lstStyle/>
          <a:p>
            <a:pPr algn="r"/>
            <a:r>
              <a:rPr lang="en-US" sz="1400" b="1" dirty="0" smtClean="0"/>
              <a:t>Total Access 5000</a:t>
            </a:r>
            <a:endParaRPr lang="en-US" sz="1400" b="1" dirty="0"/>
          </a:p>
        </p:txBody>
      </p:sp>
      <p:sp>
        <p:nvSpPr>
          <p:cNvPr id="21" name="TextBox 20"/>
          <p:cNvSpPr txBox="1"/>
          <p:nvPr/>
        </p:nvSpPr>
        <p:spPr>
          <a:xfrm>
            <a:off x="3074277" y="1691024"/>
            <a:ext cx="1520083" cy="261610"/>
          </a:xfrm>
          <a:prstGeom prst="rect">
            <a:avLst/>
          </a:prstGeom>
          <a:noFill/>
        </p:spPr>
        <p:txBody>
          <a:bodyPr wrap="square" rtlCol="0">
            <a:spAutoFit/>
          </a:bodyPr>
          <a:lstStyle/>
          <a:p>
            <a:pPr algn="ctr"/>
            <a:r>
              <a:rPr lang="en-US" sz="1100" b="1" dirty="0" smtClean="0"/>
              <a:t>Central Office</a:t>
            </a:r>
            <a:endParaRPr lang="en-US" sz="1100" b="1" dirty="0"/>
          </a:p>
        </p:txBody>
      </p:sp>
      <p:sp>
        <p:nvSpPr>
          <p:cNvPr id="22" name="Cloud 21"/>
          <p:cNvSpPr/>
          <p:nvPr/>
        </p:nvSpPr>
        <p:spPr>
          <a:xfrm>
            <a:off x="1245477" y="1177355"/>
            <a:ext cx="1765737" cy="768569"/>
          </a:xfrm>
          <a:prstGeom prst="cloud">
            <a:avLst/>
          </a:prstGeom>
          <a:solidFill>
            <a:schemeClr val="bg1"/>
          </a:solidFill>
          <a:ln w="38100"/>
          <a:effectLst>
            <a:innerShdw blurRad="190500" dist="50800" dir="486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Internet</a:t>
            </a:r>
            <a:endParaRPr lang="en-US" sz="1400" b="1" dirty="0">
              <a:solidFill>
                <a:schemeClr val="tx2"/>
              </a:solidFill>
            </a:endParaRPr>
          </a:p>
        </p:txBody>
      </p:sp>
      <p:sp>
        <p:nvSpPr>
          <p:cNvPr id="23" name="Cloud 22"/>
          <p:cNvSpPr/>
          <p:nvPr/>
        </p:nvSpPr>
        <p:spPr>
          <a:xfrm>
            <a:off x="1" y="2261234"/>
            <a:ext cx="1434662" cy="945931"/>
          </a:xfrm>
          <a:prstGeom prst="cloud">
            <a:avLst/>
          </a:prstGeom>
          <a:solidFill>
            <a:schemeClr val="bg1"/>
          </a:solidFill>
          <a:ln w="38100"/>
          <a:effectLst>
            <a:innerShdw blurRad="190500" dist="50800" dir="486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IPTV Head END</a:t>
            </a:r>
            <a:endParaRPr lang="en-US" sz="1400" b="1" dirty="0">
              <a:solidFill>
                <a:schemeClr val="tx2"/>
              </a:solidFill>
            </a:endParaRPr>
          </a:p>
        </p:txBody>
      </p:sp>
      <p:sp>
        <p:nvSpPr>
          <p:cNvPr id="24" name="Cloud 23"/>
          <p:cNvSpPr/>
          <p:nvPr/>
        </p:nvSpPr>
        <p:spPr>
          <a:xfrm>
            <a:off x="1392621" y="3203224"/>
            <a:ext cx="1539765" cy="788276"/>
          </a:xfrm>
          <a:prstGeom prst="cloud">
            <a:avLst/>
          </a:prstGeom>
          <a:solidFill>
            <a:schemeClr val="bg1"/>
          </a:solidFill>
          <a:ln w="38100"/>
          <a:effectLst>
            <a:innerShdw blurRad="190500" dist="50800" dir="486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Voice Switch</a:t>
            </a:r>
            <a:endParaRPr lang="en-US" sz="1400" b="1" dirty="0">
              <a:solidFill>
                <a:schemeClr val="tx2"/>
              </a:solidFill>
            </a:endParaRPr>
          </a:p>
        </p:txBody>
      </p:sp>
      <p:sp>
        <p:nvSpPr>
          <p:cNvPr id="25" name="Cloud 24"/>
          <p:cNvSpPr/>
          <p:nvPr/>
        </p:nvSpPr>
        <p:spPr>
          <a:xfrm>
            <a:off x="1529255" y="2300648"/>
            <a:ext cx="1308538" cy="721273"/>
          </a:xfrm>
          <a:prstGeom prst="cloud">
            <a:avLst/>
          </a:prstGeom>
          <a:solidFill>
            <a:schemeClr val="bg1"/>
          </a:solidFill>
          <a:ln w="38100"/>
          <a:effectLst>
            <a:innerShdw blurRad="190500" dist="50800" dir="486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rPr>
              <a:t>IP Core</a:t>
            </a:r>
            <a:endParaRPr lang="en-US" sz="1400" b="1" dirty="0">
              <a:solidFill>
                <a:schemeClr val="tx2"/>
              </a:solidFill>
            </a:endParaRPr>
          </a:p>
        </p:txBody>
      </p:sp>
      <p:sp>
        <p:nvSpPr>
          <p:cNvPr id="27" name="TextBox 26"/>
          <p:cNvSpPr txBox="1"/>
          <p:nvPr/>
        </p:nvSpPr>
        <p:spPr>
          <a:xfrm>
            <a:off x="4377558" y="2207344"/>
            <a:ext cx="1140372" cy="307777"/>
          </a:xfrm>
          <a:prstGeom prst="rect">
            <a:avLst/>
          </a:prstGeom>
          <a:noFill/>
        </p:spPr>
        <p:txBody>
          <a:bodyPr wrap="square" rtlCol="0">
            <a:spAutoFit/>
          </a:bodyPr>
          <a:lstStyle/>
          <a:p>
            <a:pPr algn="r"/>
            <a:r>
              <a:rPr lang="en-US" sz="1400" b="1" dirty="0" smtClean="0"/>
              <a:t>Splitter</a:t>
            </a:r>
            <a:endParaRPr lang="en-US" sz="1400" b="1" dirty="0"/>
          </a:p>
        </p:txBody>
      </p:sp>
      <p:sp>
        <p:nvSpPr>
          <p:cNvPr id="28" name="TextBox 27"/>
          <p:cNvSpPr txBox="1"/>
          <p:nvPr/>
        </p:nvSpPr>
        <p:spPr>
          <a:xfrm>
            <a:off x="5018690" y="1505779"/>
            <a:ext cx="1015586" cy="307777"/>
          </a:xfrm>
          <a:prstGeom prst="rect">
            <a:avLst/>
          </a:prstGeom>
          <a:noFill/>
        </p:spPr>
        <p:txBody>
          <a:bodyPr wrap="square" rtlCol="0">
            <a:spAutoFit/>
          </a:bodyPr>
          <a:lstStyle/>
          <a:p>
            <a:pPr algn="r"/>
            <a:r>
              <a:rPr lang="en-US" sz="1400" b="1" dirty="0" smtClean="0"/>
              <a:t>ONT</a:t>
            </a:r>
            <a:endParaRPr lang="en-US" sz="1400" b="1" dirty="0"/>
          </a:p>
        </p:txBody>
      </p:sp>
      <p:sp>
        <p:nvSpPr>
          <p:cNvPr id="29" name="TextBox 28"/>
          <p:cNvSpPr txBox="1"/>
          <p:nvPr/>
        </p:nvSpPr>
        <p:spPr>
          <a:xfrm>
            <a:off x="7535917" y="2033924"/>
            <a:ext cx="1213945" cy="307777"/>
          </a:xfrm>
          <a:prstGeom prst="rect">
            <a:avLst/>
          </a:prstGeom>
          <a:noFill/>
        </p:spPr>
        <p:txBody>
          <a:bodyPr wrap="square" rtlCol="0">
            <a:spAutoFit/>
          </a:bodyPr>
          <a:lstStyle/>
          <a:p>
            <a:pPr algn="r"/>
            <a:r>
              <a:rPr lang="en-US" sz="1400" b="1" dirty="0" smtClean="0"/>
              <a:t>Internet</a:t>
            </a:r>
            <a:endParaRPr lang="en-US" sz="1400" b="1" dirty="0"/>
          </a:p>
        </p:txBody>
      </p:sp>
      <p:sp>
        <p:nvSpPr>
          <p:cNvPr id="30" name="TextBox 29"/>
          <p:cNvSpPr txBox="1"/>
          <p:nvPr/>
        </p:nvSpPr>
        <p:spPr>
          <a:xfrm>
            <a:off x="4953000" y="3339201"/>
            <a:ext cx="1015586" cy="307777"/>
          </a:xfrm>
          <a:prstGeom prst="rect">
            <a:avLst/>
          </a:prstGeom>
          <a:noFill/>
        </p:spPr>
        <p:txBody>
          <a:bodyPr wrap="square" rtlCol="0">
            <a:spAutoFit/>
          </a:bodyPr>
          <a:lstStyle/>
          <a:p>
            <a:pPr algn="r"/>
            <a:r>
              <a:rPr lang="en-US" sz="1400" b="1" dirty="0" smtClean="0"/>
              <a:t>ONT</a:t>
            </a:r>
            <a:endParaRPr lang="en-US" sz="1400" b="1" dirty="0"/>
          </a:p>
        </p:txBody>
      </p:sp>
      <p:sp>
        <p:nvSpPr>
          <p:cNvPr id="26" name="TextBox 25"/>
          <p:cNvSpPr txBox="1"/>
          <p:nvPr/>
        </p:nvSpPr>
        <p:spPr>
          <a:xfrm>
            <a:off x="169629" y="4085203"/>
            <a:ext cx="4857303" cy="577081"/>
          </a:xfrm>
          <a:prstGeom prst="rect">
            <a:avLst/>
          </a:prstGeom>
          <a:solidFill>
            <a:schemeClr val="bg1">
              <a:lumMod val="75000"/>
            </a:schemeClr>
          </a:solidFill>
        </p:spPr>
        <p:txBody>
          <a:bodyPr wrap="square" rtlCol="0">
            <a:spAutoFit/>
          </a:bodyPr>
          <a:lstStyle/>
          <a:p>
            <a:pPr marL="111125" indent="-111125">
              <a:buFont typeface="Arial" pitchFamily="34" charset="0"/>
              <a:buChar char="•"/>
            </a:pPr>
            <a:r>
              <a:rPr lang="en-US" sz="1050" dirty="0"/>
              <a:t>Optical Line </a:t>
            </a:r>
            <a:r>
              <a:rPr lang="en-US" sz="1050" dirty="0" smtClean="0"/>
              <a:t>Terminal (</a:t>
            </a:r>
            <a:r>
              <a:rPr lang="en-US" sz="1050" b="1" dirty="0" smtClean="0"/>
              <a:t>OLT</a:t>
            </a:r>
            <a:r>
              <a:rPr lang="en-US" sz="1050" dirty="0" smtClean="0"/>
              <a:t>): at the TA5K </a:t>
            </a:r>
          </a:p>
          <a:p>
            <a:pPr marL="111125" indent="-111125">
              <a:buFont typeface="Arial" pitchFamily="34" charset="0"/>
              <a:buChar char="•"/>
            </a:pPr>
            <a:r>
              <a:rPr lang="en-US" sz="1050" dirty="0"/>
              <a:t>Optical Distribution </a:t>
            </a:r>
            <a:r>
              <a:rPr lang="en-US" sz="1050" dirty="0" smtClean="0"/>
              <a:t>Network (</a:t>
            </a:r>
            <a:r>
              <a:rPr lang="en-US" sz="1050" b="1" dirty="0" smtClean="0"/>
              <a:t>ODN</a:t>
            </a:r>
            <a:r>
              <a:rPr lang="en-US" sz="1050" dirty="0" smtClean="0"/>
              <a:t>): Fiber / Splitter</a:t>
            </a:r>
          </a:p>
          <a:p>
            <a:pPr marL="111125" indent="-111125">
              <a:buFont typeface="Arial" pitchFamily="34" charset="0"/>
              <a:buChar char="•"/>
            </a:pPr>
            <a:r>
              <a:rPr lang="en-US" sz="1050" dirty="0"/>
              <a:t>Optical </a:t>
            </a:r>
            <a:r>
              <a:rPr lang="en-US" sz="1050" dirty="0" smtClean="0"/>
              <a:t>Network Terminal </a:t>
            </a:r>
            <a:r>
              <a:rPr lang="en-US" sz="1050" dirty="0"/>
              <a:t>(</a:t>
            </a:r>
            <a:r>
              <a:rPr lang="en-US" sz="1050" b="1" dirty="0"/>
              <a:t>ONT</a:t>
            </a:r>
            <a:r>
              <a:rPr lang="en-US" sz="1050" dirty="0" smtClean="0"/>
              <a:t>): at the customer premises</a:t>
            </a:r>
            <a:endParaRPr lang="en-US" sz="1050" dirty="0"/>
          </a:p>
        </p:txBody>
      </p:sp>
      <p:sp>
        <p:nvSpPr>
          <p:cNvPr id="31" name="TextBox 30"/>
          <p:cNvSpPr txBox="1"/>
          <p:nvPr/>
        </p:nvSpPr>
        <p:spPr>
          <a:xfrm>
            <a:off x="3765019" y="2775196"/>
            <a:ext cx="1015586" cy="307777"/>
          </a:xfrm>
          <a:prstGeom prst="rect">
            <a:avLst/>
          </a:prstGeom>
          <a:noFill/>
        </p:spPr>
        <p:txBody>
          <a:bodyPr wrap="square" rtlCol="0">
            <a:spAutoFit/>
          </a:bodyPr>
          <a:lstStyle/>
          <a:p>
            <a:pPr algn="r"/>
            <a:r>
              <a:rPr lang="en-US" sz="1400" b="1" dirty="0" smtClean="0"/>
              <a:t>OLT</a:t>
            </a:r>
            <a:endParaRPr lang="en-US" sz="1400" b="1" dirty="0"/>
          </a:p>
        </p:txBody>
      </p:sp>
    </p:spTree>
    <p:extLst>
      <p:ext uri="{BB962C8B-B14F-4D97-AF65-F5344CB8AC3E}">
        <p14:creationId xmlns:p14="http://schemas.microsoft.com/office/powerpoint/2010/main" val="376279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normAutofit/>
          </a:bodyPr>
          <a:lstStyle/>
          <a:p>
            <a:r>
              <a:rPr lang="en-US" dirty="0" smtClean="0"/>
              <a:t>OMCI -  </a:t>
            </a:r>
            <a:r>
              <a:rPr lang="en-US" dirty="0"/>
              <a:t>ONT Management Control </a:t>
            </a:r>
            <a:r>
              <a:rPr lang="en-US" dirty="0" smtClean="0"/>
              <a:t>Interface</a:t>
            </a:r>
            <a:endParaRPr lang="en-US" dirty="0"/>
          </a:p>
        </p:txBody>
      </p:sp>
      <p:graphicFrame>
        <p:nvGraphicFramePr>
          <p:cNvPr id="7" name="Diagram 6"/>
          <p:cNvGraphicFramePr/>
          <p:nvPr>
            <p:extLst>
              <p:ext uri="{D42A27DB-BD31-4B8C-83A1-F6EECF244321}">
                <p14:modId xmlns:p14="http://schemas.microsoft.com/office/powerpoint/2010/main" val="3684571349"/>
              </p:ext>
            </p:extLst>
          </p:nvPr>
        </p:nvGraphicFramePr>
        <p:xfrm>
          <a:off x="228600" y="685800"/>
          <a:ext cx="8610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879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1221303" y="2267437"/>
            <a:ext cx="6707187" cy="1004868"/>
          </a:xfrm>
        </p:spPr>
        <p:txBody>
          <a:bodyPr anchor="ctr"/>
          <a:lstStyle/>
          <a:p>
            <a:r>
              <a:rPr lang="en-US" sz="3200" i="0" dirty="0" smtClean="0"/>
              <a:t>Passive optical networks</a:t>
            </a:r>
            <a:endParaRPr lang="en-US" sz="3200" i="0" dirty="0"/>
          </a:p>
        </p:txBody>
      </p:sp>
    </p:spTree>
    <p:extLst>
      <p:ext uri="{BB962C8B-B14F-4D97-AF65-F5344CB8AC3E}">
        <p14:creationId xmlns:p14="http://schemas.microsoft.com/office/powerpoint/2010/main" val="3687063492"/>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43716" y="0"/>
            <a:ext cx="6824472" cy="811763"/>
          </a:xfrm>
        </p:spPr>
        <p:txBody>
          <a:bodyPr anchor="t">
            <a:normAutofit/>
          </a:bodyPr>
          <a:lstStyle/>
          <a:p>
            <a:r>
              <a:rPr lang="en-US" sz="2700" dirty="0" smtClean="0"/>
              <a:t>GPON Overview Downstream GEM</a:t>
            </a:r>
            <a:endParaRPr lang="en-US" sz="2700" dirty="0"/>
          </a:p>
        </p:txBody>
      </p:sp>
      <p:sp>
        <p:nvSpPr>
          <p:cNvPr id="33" name="Rectangle 32"/>
          <p:cNvSpPr/>
          <p:nvPr/>
        </p:nvSpPr>
        <p:spPr>
          <a:xfrm>
            <a:off x="95001" y="2755234"/>
            <a:ext cx="8935087" cy="2123658"/>
          </a:xfrm>
          <a:prstGeom prst="rect">
            <a:avLst/>
          </a:prstGeom>
        </p:spPr>
        <p:txBody>
          <a:bodyPr wrap="square">
            <a:spAutoFit/>
          </a:bodyPr>
          <a:lstStyle/>
          <a:p>
            <a:r>
              <a:rPr lang="en-US" sz="1200" b="1" dirty="0"/>
              <a:t>GEM Port:</a:t>
            </a:r>
            <a:r>
              <a:rPr lang="en-US" sz="1200" dirty="0"/>
              <a:t> A GPON Encapsulation Method (GEM) port is a virtual port </a:t>
            </a:r>
            <a:r>
              <a:rPr lang="en-US" sz="1200" dirty="0" smtClean="0"/>
              <a:t>for performing encapsulation for </a:t>
            </a:r>
            <a:r>
              <a:rPr lang="en-US" sz="1200" dirty="0"/>
              <a:t>transmitting </a:t>
            </a:r>
            <a:r>
              <a:rPr lang="en-US" sz="1200" dirty="0" smtClean="0"/>
              <a:t>Ethernet frames or ATM cells between </a:t>
            </a:r>
            <a:r>
              <a:rPr lang="en-US" sz="1200" dirty="0"/>
              <a:t>the </a:t>
            </a:r>
            <a:r>
              <a:rPr lang="en-US" sz="1200" dirty="0" smtClean="0"/>
              <a:t>OLT and </a:t>
            </a:r>
            <a:r>
              <a:rPr lang="en-US" sz="1200" dirty="0"/>
              <a:t>the </a:t>
            </a:r>
            <a:r>
              <a:rPr lang="en-US" sz="1200" dirty="0" smtClean="0"/>
              <a:t>ONU/ONT. GEM is based on the ITU-T G.7041 Generic Framing Procedure.</a:t>
            </a:r>
          </a:p>
          <a:p>
            <a:endParaRPr lang="en-US" sz="1200" b="1" u="sng" dirty="0"/>
          </a:p>
          <a:p>
            <a:r>
              <a:rPr lang="en-US" sz="1200" b="1" u="sng" dirty="0" smtClean="0"/>
              <a:t>Each </a:t>
            </a:r>
            <a:r>
              <a:rPr lang="en-US" sz="1200" b="1" u="sng" dirty="0"/>
              <a:t>different traffic-class (TC) per UNI is assigned a different GEM </a:t>
            </a:r>
            <a:r>
              <a:rPr lang="en-US" sz="1200" b="1" u="sng" dirty="0" smtClean="0"/>
              <a:t>Port</a:t>
            </a:r>
            <a:r>
              <a:rPr lang="en-US" sz="1200" dirty="0" smtClean="0"/>
              <a:t> </a:t>
            </a:r>
          </a:p>
          <a:p>
            <a:r>
              <a:rPr lang="en-US" sz="1200" dirty="0" smtClean="0"/>
              <a:t>an example could be:</a:t>
            </a:r>
          </a:p>
          <a:p>
            <a:r>
              <a:rPr lang="en-US" sz="1200" dirty="0"/>
              <a:t>	</a:t>
            </a:r>
            <a:r>
              <a:rPr lang="en-US" sz="1200" dirty="0" smtClean="0"/>
              <a:t>GEM 0x101 = Voice (PBIT 5) for ONT #1</a:t>
            </a:r>
          </a:p>
          <a:p>
            <a:r>
              <a:rPr lang="en-US" sz="1200" dirty="0"/>
              <a:t>	</a:t>
            </a:r>
            <a:r>
              <a:rPr lang="en-US" sz="1200" dirty="0" smtClean="0"/>
              <a:t>GEM 0x102 = Internet (PBIT 0,1,2) for ONT #1</a:t>
            </a:r>
          </a:p>
          <a:p>
            <a:r>
              <a:rPr lang="en-US" sz="1200" dirty="0"/>
              <a:t>	</a:t>
            </a:r>
            <a:r>
              <a:rPr lang="en-US" sz="1200" dirty="0" smtClean="0"/>
              <a:t>GEM 0x103 = Video (PBIT 3,4) for ONT #1</a:t>
            </a:r>
          </a:p>
          <a:p>
            <a:endParaRPr lang="en-US" sz="1200" dirty="0" smtClean="0"/>
          </a:p>
          <a:p>
            <a:r>
              <a:rPr lang="en-US" sz="1200" dirty="0" smtClean="0"/>
              <a:t>Each GEM port is assigned a GEM-Port ID (0 to 4095) by the OLT.  A GEM-Port ID can only be used once per OLT port.  On the ADTRAN TA5000, downstream GEM-Port ID #1023 is reserved for Multicast traffic to ALL ONTs (IPTV).</a:t>
            </a:r>
          </a:p>
        </p:txBody>
      </p:sp>
      <p:sp>
        <p:nvSpPr>
          <p:cNvPr id="10" name="Rectangle 9"/>
          <p:cNvSpPr/>
          <p:nvPr/>
        </p:nvSpPr>
        <p:spPr>
          <a:xfrm>
            <a:off x="5201395" y="1301650"/>
            <a:ext cx="3828692" cy="133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t>ONT</a:t>
            </a:r>
            <a:endParaRPr lang="en-US" sz="1400" dirty="0"/>
          </a:p>
        </p:txBody>
      </p:sp>
      <p:sp>
        <p:nvSpPr>
          <p:cNvPr id="11" name="Rectangle 10"/>
          <p:cNvSpPr/>
          <p:nvPr/>
        </p:nvSpPr>
        <p:spPr>
          <a:xfrm>
            <a:off x="6508669" y="1598487"/>
            <a:ext cx="1068780" cy="2131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GEM1</a:t>
            </a:r>
            <a:endParaRPr lang="en-US" sz="1400" dirty="0"/>
          </a:p>
        </p:txBody>
      </p:sp>
      <p:sp>
        <p:nvSpPr>
          <p:cNvPr id="12" name="Rectangle 11"/>
          <p:cNvSpPr/>
          <p:nvPr/>
        </p:nvSpPr>
        <p:spPr>
          <a:xfrm>
            <a:off x="6508669" y="1940783"/>
            <a:ext cx="1068780" cy="2131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GEM2</a:t>
            </a:r>
            <a:endParaRPr lang="en-US" sz="1400" dirty="0"/>
          </a:p>
        </p:txBody>
      </p:sp>
      <p:sp>
        <p:nvSpPr>
          <p:cNvPr id="13" name="Rectangle 12"/>
          <p:cNvSpPr/>
          <p:nvPr/>
        </p:nvSpPr>
        <p:spPr>
          <a:xfrm>
            <a:off x="6506689" y="2283079"/>
            <a:ext cx="1068780" cy="2131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GEM3</a:t>
            </a:r>
            <a:endParaRPr lang="en-US" sz="1400" dirty="0"/>
          </a:p>
        </p:txBody>
      </p:sp>
      <p:sp>
        <p:nvSpPr>
          <p:cNvPr id="14" name="Rectangle 13"/>
          <p:cNvSpPr/>
          <p:nvPr/>
        </p:nvSpPr>
        <p:spPr>
          <a:xfrm rot="5400000">
            <a:off x="5526714" y="1553254"/>
            <a:ext cx="104752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GPON</a:t>
            </a:r>
          </a:p>
          <a:p>
            <a:pPr algn="ctr"/>
            <a:r>
              <a:rPr lang="en-US" sz="1400" dirty="0" smtClean="0"/>
              <a:t>Interface</a:t>
            </a:r>
            <a:endParaRPr lang="en-US" sz="1400" dirty="0"/>
          </a:p>
        </p:txBody>
      </p:sp>
      <p:sp>
        <p:nvSpPr>
          <p:cNvPr id="15" name="Rectangle 14"/>
          <p:cNvSpPr/>
          <p:nvPr/>
        </p:nvSpPr>
        <p:spPr>
          <a:xfrm>
            <a:off x="249383" y="1301650"/>
            <a:ext cx="3139077" cy="1335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t>OLT</a:t>
            </a:r>
            <a:endParaRPr lang="en-US" sz="1400" b="1" u="sng" dirty="0"/>
          </a:p>
        </p:txBody>
      </p:sp>
      <p:sp>
        <p:nvSpPr>
          <p:cNvPr id="16" name="Rectangle 15"/>
          <p:cNvSpPr/>
          <p:nvPr/>
        </p:nvSpPr>
        <p:spPr>
          <a:xfrm>
            <a:off x="1163782" y="1594409"/>
            <a:ext cx="1068780" cy="2131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GEM1</a:t>
            </a:r>
            <a:endParaRPr lang="en-US" sz="1400" dirty="0"/>
          </a:p>
        </p:txBody>
      </p:sp>
      <p:sp>
        <p:nvSpPr>
          <p:cNvPr id="17" name="Rectangle 16"/>
          <p:cNvSpPr/>
          <p:nvPr/>
        </p:nvSpPr>
        <p:spPr>
          <a:xfrm>
            <a:off x="1163782" y="1936705"/>
            <a:ext cx="1068780" cy="2131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GEM2</a:t>
            </a:r>
            <a:endParaRPr lang="en-US" sz="1400" dirty="0"/>
          </a:p>
        </p:txBody>
      </p:sp>
      <p:sp>
        <p:nvSpPr>
          <p:cNvPr id="18" name="Rectangle 17"/>
          <p:cNvSpPr/>
          <p:nvPr/>
        </p:nvSpPr>
        <p:spPr>
          <a:xfrm>
            <a:off x="1161802" y="2279001"/>
            <a:ext cx="1068780" cy="2131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GEM3</a:t>
            </a:r>
            <a:endParaRPr lang="en-US" sz="1400" dirty="0"/>
          </a:p>
        </p:txBody>
      </p:sp>
      <p:sp>
        <p:nvSpPr>
          <p:cNvPr id="19" name="Rectangle 18"/>
          <p:cNvSpPr/>
          <p:nvPr/>
        </p:nvSpPr>
        <p:spPr>
          <a:xfrm rot="5400000">
            <a:off x="2166002" y="1549586"/>
            <a:ext cx="1047521"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GPON</a:t>
            </a:r>
          </a:p>
          <a:p>
            <a:pPr algn="ctr"/>
            <a:r>
              <a:rPr lang="en-US" sz="1400" dirty="0" smtClean="0"/>
              <a:t>Interface</a:t>
            </a:r>
            <a:endParaRPr lang="en-US" sz="1400" dirty="0"/>
          </a:p>
        </p:txBody>
      </p:sp>
      <p:grpSp>
        <p:nvGrpSpPr>
          <p:cNvPr id="4" name="Group 3"/>
          <p:cNvGrpSpPr/>
          <p:nvPr/>
        </p:nvGrpSpPr>
        <p:grpSpPr>
          <a:xfrm>
            <a:off x="3053764" y="1722669"/>
            <a:ext cx="2693894" cy="505353"/>
            <a:chOff x="1494312" y="963959"/>
            <a:chExt cx="6505698" cy="1060704"/>
          </a:xfrm>
        </p:grpSpPr>
        <p:sp>
          <p:nvSpPr>
            <p:cNvPr id="23" name="Rectangle 22"/>
            <p:cNvSpPr/>
            <p:nvPr/>
          </p:nvSpPr>
          <p:spPr>
            <a:xfrm>
              <a:off x="1494312" y="1328057"/>
              <a:ext cx="5591298" cy="3325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24" name="Isosceles Triangle 23"/>
            <p:cNvSpPr/>
            <p:nvPr/>
          </p:nvSpPr>
          <p:spPr>
            <a:xfrm rot="5400000">
              <a:off x="7012458" y="1037111"/>
              <a:ext cx="106070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5" name="Right Arrow 24"/>
          <p:cNvSpPr/>
          <p:nvPr/>
        </p:nvSpPr>
        <p:spPr>
          <a:xfrm>
            <a:off x="176147" y="1519244"/>
            <a:ext cx="978408"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VOICE</a:t>
            </a:r>
          </a:p>
        </p:txBody>
      </p:sp>
      <p:sp>
        <p:nvSpPr>
          <p:cNvPr id="31" name="Right Arrow 30"/>
          <p:cNvSpPr/>
          <p:nvPr/>
        </p:nvSpPr>
        <p:spPr>
          <a:xfrm>
            <a:off x="185374" y="1873408"/>
            <a:ext cx="978408" cy="36347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INET</a:t>
            </a:r>
            <a:endParaRPr lang="en-US" sz="1050" dirty="0"/>
          </a:p>
        </p:txBody>
      </p:sp>
      <p:sp>
        <p:nvSpPr>
          <p:cNvPr id="32" name="Right Arrow 31"/>
          <p:cNvSpPr/>
          <p:nvPr/>
        </p:nvSpPr>
        <p:spPr>
          <a:xfrm>
            <a:off x="213757" y="2203835"/>
            <a:ext cx="978408" cy="36347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VIDEO</a:t>
            </a:r>
            <a:endParaRPr lang="en-US" sz="1050" dirty="0"/>
          </a:p>
        </p:txBody>
      </p:sp>
      <p:sp>
        <p:nvSpPr>
          <p:cNvPr id="34" name="Right Arrow 33"/>
          <p:cNvSpPr/>
          <p:nvPr/>
        </p:nvSpPr>
        <p:spPr>
          <a:xfrm>
            <a:off x="7563589" y="1518799"/>
            <a:ext cx="978408"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VOICE</a:t>
            </a:r>
          </a:p>
        </p:txBody>
      </p:sp>
      <p:sp>
        <p:nvSpPr>
          <p:cNvPr id="35" name="Right Arrow 34"/>
          <p:cNvSpPr/>
          <p:nvPr/>
        </p:nvSpPr>
        <p:spPr>
          <a:xfrm>
            <a:off x="7572816" y="1872963"/>
            <a:ext cx="978408" cy="36347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INET</a:t>
            </a:r>
            <a:endParaRPr lang="en-US" sz="1050" dirty="0"/>
          </a:p>
        </p:txBody>
      </p:sp>
      <p:sp>
        <p:nvSpPr>
          <p:cNvPr id="36" name="Right Arrow 35"/>
          <p:cNvSpPr/>
          <p:nvPr/>
        </p:nvSpPr>
        <p:spPr>
          <a:xfrm>
            <a:off x="7601199" y="2203391"/>
            <a:ext cx="978408" cy="36347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VIDEO</a:t>
            </a:r>
            <a:endParaRPr lang="en-US" sz="1050" dirty="0"/>
          </a:p>
        </p:txBody>
      </p:sp>
      <p:sp>
        <p:nvSpPr>
          <p:cNvPr id="37" name="Rectangle 36"/>
          <p:cNvSpPr/>
          <p:nvPr/>
        </p:nvSpPr>
        <p:spPr>
          <a:xfrm rot="5400000">
            <a:off x="8320333" y="1713917"/>
            <a:ext cx="1047521" cy="585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UNI</a:t>
            </a:r>
          </a:p>
        </p:txBody>
      </p:sp>
    </p:spTree>
    <p:extLst>
      <p:ext uri="{BB962C8B-B14F-4D97-AF65-F5344CB8AC3E}">
        <p14:creationId xmlns:p14="http://schemas.microsoft.com/office/powerpoint/2010/main" val="419936676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17602" y="1724056"/>
            <a:ext cx="3608119" cy="337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t>ONT</a:t>
            </a:r>
            <a:endParaRPr lang="en-US" sz="1400" dirty="0"/>
          </a:p>
        </p:txBody>
      </p:sp>
      <p:sp>
        <p:nvSpPr>
          <p:cNvPr id="115714" name="Rectangle 2"/>
          <p:cNvSpPr>
            <a:spLocks noGrp="1" noChangeArrowheads="1"/>
          </p:cNvSpPr>
          <p:nvPr>
            <p:ph type="title"/>
          </p:nvPr>
        </p:nvSpPr>
        <p:spPr>
          <a:xfrm>
            <a:off x="643624" y="108255"/>
            <a:ext cx="6824472" cy="379207"/>
          </a:xfrm>
        </p:spPr>
        <p:txBody>
          <a:bodyPr>
            <a:noAutofit/>
          </a:bodyPr>
          <a:lstStyle/>
          <a:p>
            <a:r>
              <a:rPr lang="en-US" sz="2700" dirty="0" smtClean="0"/>
              <a:t>GPON Overview Upstream GEM</a:t>
            </a:r>
            <a:endParaRPr lang="en-US" sz="2700" dirty="0"/>
          </a:p>
        </p:txBody>
      </p:sp>
      <p:sp>
        <p:nvSpPr>
          <p:cNvPr id="33" name="Rectangle 32"/>
          <p:cNvSpPr/>
          <p:nvPr/>
        </p:nvSpPr>
        <p:spPr>
          <a:xfrm>
            <a:off x="238245" y="775266"/>
            <a:ext cx="8650487" cy="738664"/>
          </a:xfrm>
          <a:prstGeom prst="rect">
            <a:avLst/>
          </a:prstGeom>
        </p:spPr>
        <p:txBody>
          <a:bodyPr wrap="square">
            <a:spAutoFit/>
          </a:bodyPr>
          <a:lstStyle/>
          <a:p>
            <a:r>
              <a:rPr lang="en-US" sz="1400" dirty="0" smtClean="0"/>
              <a:t>In the upstream direction, GEM(s) are assigned into </a:t>
            </a:r>
            <a:r>
              <a:rPr lang="en-US" sz="1400" b="1" u="sng" dirty="0" smtClean="0"/>
              <a:t>T-CONT</a:t>
            </a:r>
            <a:r>
              <a:rPr lang="en-US" sz="1400" dirty="0" smtClean="0"/>
              <a:t>s (traffic containers). Each TCONT is given a </a:t>
            </a:r>
            <a:r>
              <a:rPr lang="en-US" sz="1400" b="1" u="sng" dirty="0" smtClean="0"/>
              <a:t>GRANT</a:t>
            </a:r>
            <a:r>
              <a:rPr lang="en-US" sz="1400" dirty="0" smtClean="0"/>
              <a:t> by the OLT as a “allowed time to transmit”.  This GRANT is what gives each customer a specific (or varied by </a:t>
            </a:r>
            <a:r>
              <a:rPr lang="en-US" sz="1400" i="1" dirty="0" smtClean="0"/>
              <a:t>DBA</a:t>
            </a:r>
            <a:r>
              <a:rPr lang="en-US" sz="1400" dirty="0" smtClean="0"/>
              <a:t>) upstream speed.</a:t>
            </a:r>
          </a:p>
        </p:txBody>
      </p:sp>
      <p:sp>
        <p:nvSpPr>
          <p:cNvPr id="8" name="Rectangle 7"/>
          <p:cNvSpPr/>
          <p:nvPr/>
        </p:nvSpPr>
        <p:spPr>
          <a:xfrm>
            <a:off x="6989051" y="3223316"/>
            <a:ext cx="1068780" cy="5388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GEM1</a:t>
            </a:r>
            <a:endParaRPr lang="en-US" sz="1400" dirty="0"/>
          </a:p>
        </p:txBody>
      </p:sp>
      <p:sp>
        <p:nvSpPr>
          <p:cNvPr id="10" name="Rectangle 9"/>
          <p:cNvSpPr/>
          <p:nvPr/>
        </p:nvSpPr>
        <p:spPr>
          <a:xfrm>
            <a:off x="6989051" y="3762159"/>
            <a:ext cx="1068780" cy="5388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GEM2</a:t>
            </a:r>
            <a:endParaRPr lang="en-US" sz="1400" dirty="0"/>
          </a:p>
        </p:txBody>
      </p:sp>
      <p:sp>
        <p:nvSpPr>
          <p:cNvPr id="11" name="Rectangle 10"/>
          <p:cNvSpPr/>
          <p:nvPr/>
        </p:nvSpPr>
        <p:spPr>
          <a:xfrm>
            <a:off x="6987071" y="4301001"/>
            <a:ext cx="1068780" cy="5388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GEM3</a:t>
            </a:r>
            <a:endParaRPr lang="en-US" sz="1400" dirty="0"/>
          </a:p>
        </p:txBody>
      </p:sp>
      <p:sp>
        <p:nvSpPr>
          <p:cNvPr id="12" name="Rectangle 11"/>
          <p:cNvSpPr/>
          <p:nvPr/>
        </p:nvSpPr>
        <p:spPr>
          <a:xfrm rot="5400000">
            <a:off x="6154809" y="3466762"/>
            <a:ext cx="1077686" cy="5907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TCONT</a:t>
            </a:r>
          </a:p>
          <a:p>
            <a:pPr algn="ctr"/>
            <a:r>
              <a:rPr lang="en-US" sz="1050" dirty="0" smtClean="0"/>
              <a:t>1</a:t>
            </a:r>
            <a:endParaRPr lang="en-US" sz="1050" dirty="0"/>
          </a:p>
        </p:txBody>
      </p:sp>
      <p:sp>
        <p:nvSpPr>
          <p:cNvPr id="13" name="Rectangle 12"/>
          <p:cNvSpPr/>
          <p:nvPr/>
        </p:nvSpPr>
        <p:spPr>
          <a:xfrm rot="5400000">
            <a:off x="6424232" y="4275029"/>
            <a:ext cx="538844" cy="5907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TCONT2</a:t>
            </a:r>
            <a:endParaRPr lang="en-US" sz="1000" dirty="0"/>
          </a:p>
        </p:txBody>
      </p:sp>
      <p:sp>
        <p:nvSpPr>
          <p:cNvPr id="4" name="Rectangle 3"/>
          <p:cNvSpPr/>
          <p:nvPr/>
        </p:nvSpPr>
        <p:spPr>
          <a:xfrm rot="5400000">
            <a:off x="4616957" y="3058547"/>
            <a:ext cx="2648195"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GPON</a:t>
            </a:r>
          </a:p>
          <a:p>
            <a:pPr algn="ctr"/>
            <a:r>
              <a:rPr lang="en-US" sz="1400" dirty="0" smtClean="0"/>
              <a:t>Interface</a:t>
            </a:r>
            <a:endParaRPr lang="en-US" sz="1400" dirty="0"/>
          </a:p>
        </p:txBody>
      </p:sp>
      <p:sp>
        <p:nvSpPr>
          <p:cNvPr id="18" name="Rectangle 17"/>
          <p:cNvSpPr/>
          <p:nvPr/>
        </p:nvSpPr>
        <p:spPr>
          <a:xfrm>
            <a:off x="258714" y="1724056"/>
            <a:ext cx="3139077" cy="337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t>OLT</a:t>
            </a:r>
            <a:endParaRPr lang="en-US" sz="1400" b="1" u="sng" dirty="0"/>
          </a:p>
        </p:txBody>
      </p:sp>
      <p:sp>
        <p:nvSpPr>
          <p:cNvPr id="19" name="Rectangle 18"/>
          <p:cNvSpPr/>
          <p:nvPr/>
        </p:nvSpPr>
        <p:spPr>
          <a:xfrm>
            <a:off x="508096" y="3255236"/>
            <a:ext cx="1068780" cy="5388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GEM1</a:t>
            </a:r>
            <a:endParaRPr lang="en-US" sz="1400" dirty="0"/>
          </a:p>
        </p:txBody>
      </p:sp>
      <p:sp>
        <p:nvSpPr>
          <p:cNvPr id="20" name="Rectangle 19"/>
          <p:cNvSpPr/>
          <p:nvPr/>
        </p:nvSpPr>
        <p:spPr>
          <a:xfrm>
            <a:off x="508096" y="3794079"/>
            <a:ext cx="1068780" cy="5388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GEM2</a:t>
            </a:r>
            <a:endParaRPr lang="en-US" sz="1400" dirty="0"/>
          </a:p>
        </p:txBody>
      </p:sp>
      <p:sp>
        <p:nvSpPr>
          <p:cNvPr id="21" name="Rectangle 20"/>
          <p:cNvSpPr/>
          <p:nvPr/>
        </p:nvSpPr>
        <p:spPr>
          <a:xfrm>
            <a:off x="506116" y="4332921"/>
            <a:ext cx="1068780" cy="5388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GEM3</a:t>
            </a:r>
            <a:endParaRPr lang="en-US" sz="1400" dirty="0"/>
          </a:p>
        </p:txBody>
      </p:sp>
      <p:sp>
        <p:nvSpPr>
          <p:cNvPr id="22" name="Rectangle 21"/>
          <p:cNvSpPr/>
          <p:nvPr/>
        </p:nvSpPr>
        <p:spPr>
          <a:xfrm rot="5400000">
            <a:off x="1336402" y="3493482"/>
            <a:ext cx="1077686" cy="5907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TCONT</a:t>
            </a:r>
          </a:p>
          <a:p>
            <a:pPr algn="ctr"/>
            <a:r>
              <a:rPr lang="en-US" sz="1050" dirty="0" smtClean="0"/>
              <a:t>1</a:t>
            </a:r>
            <a:endParaRPr lang="en-US" sz="1050" dirty="0"/>
          </a:p>
        </p:txBody>
      </p:sp>
      <p:sp>
        <p:nvSpPr>
          <p:cNvPr id="23" name="Rectangle 22"/>
          <p:cNvSpPr/>
          <p:nvPr/>
        </p:nvSpPr>
        <p:spPr>
          <a:xfrm rot="5400000">
            <a:off x="1605825" y="4301749"/>
            <a:ext cx="538844" cy="5907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TCONT2</a:t>
            </a:r>
            <a:endParaRPr lang="en-US" sz="1050" dirty="0"/>
          </a:p>
        </p:txBody>
      </p:sp>
      <p:sp>
        <p:nvSpPr>
          <p:cNvPr id="24" name="Rectangle 23"/>
          <p:cNvSpPr/>
          <p:nvPr/>
        </p:nvSpPr>
        <p:spPr>
          <a:xfrm rot="5400000">
            <a:off x="1303745" y="3080813"/>
            <a:ext cx="2648196"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GPON</a:t>
            </a:r>
          </a:p>
          <a:p>
            <a:pPr algn="ctr"/>
            <a:r>
              <a:rPr lang="en-US" sz="1400" dirty="0" smtClean="0"/>
              <a:t>Interface</a:t>
            </a:r>
            <a:endParaRPr lang="en-US" sz="1400" dirty="0"/>
          </a:p>
        </p:txBody>
      </p:sp>
      <p:grpSp>
        <p:nvGrpSpPr>
          <p:cNvPr id="5" name="Group 4"/>
          <p:cNvGrpSpPr/>
          <p:nvPr/>
        </p:nvGrpSpPr>
        <p:grpSpPr>
          <a:xfrm>
            <a:off x="2871285" y="3656082"/>
            <a:ext cx="2729345" cy="795528"/>
            <a:chOff x="-914400" y="4464212"/>
            <a:chExt cx="6505698" cy="1060704"/>
          </a:xfrm>
        </p:grpSpPr>
        <p:sp>
          <p:nvSpPr>
            <p:cNvPr id="15" name="Rectangle 14"/>
            <p:cNvSpPr/>
            <p:nvPr/>
          </p:nvSpPr>
          <p:spPr>
            <a:xfrm>
              <a:off x="0" y="4798620"/>
              <a:ext cx="5591298" cy="3325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GPON UPSTREAM</a:t>
              </a:r>
              <a:endParaRPr lang="en-US" sz="1400" dirty="0"/>
            </a:p>
          </p:txBody>
        </p:sp>
        <p:sp>
          <p:nvSpPr>
            <p:cNvPr id="16" name="Isosceles Triangle 15"/>
            <p:cNvSpPr/>
            <p:nvPr/>
          </p:nvSpPr>
          <p:spPr>
            <a:xfrm rot="16200000">
              <a:off x="-987552" y="4537364"/>
              <a:ext cx="1060704" cy="9144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6" name="Right Arrow 25"/>
          <p:cNvSpPr/>
          <p:nvPr/>
        </p:nvSpPr>
        <p:spPr>
          <a:xfrm>
            <a:off x="2856628" y="2374247"/>
            <a:ext cx="2930051" cy="16922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ectangle 29"/>
          <p:cNvSpPr/>
          <p:nvPr/>
        </p:nvSpPr>
        <p:spPr>
          <a:xfrm>
            <a:off x="3337573" y="2117458"/>
            <a:ext cx="1577826" cy="307777"/>
          </a:xfrm>
          <a:prstGeom prst="rect">
            <a:avLst/>
          </a:prstGeom>
        </p:spPr>
        <p:txBody>
          <a:bodyPr wrap="none">
            <a:spAutoFit/>
          </a:bodyPr>
          <a:lstStyle/>
          <a:p>
            <a:r>
              <a:rPr lang="en-US" sz="1400" dirty="0" smtClean="0"/>
              <a:t>TCONT1 GRANT</a:t>
            </a:r>
            <a:endParaRPr lang="en-US" sz="1400" dirty="0"/>
          </a:p>
        </p:txBody>
      </p:sp>
      <p:sp>
        <p:nvSpPr>
          <p:cNvPr id="35" name="Right Arrow 34"/>
          <p:cNvSpPr/>
          <p:nvPr/>
        </p:nvSpPr>
        <p:spPr>
          <a:xfrm>
            <a:off x="2871285" y="2747577"/>
            <a:ext cx="2930051" cy="16922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Rectangle 35"/>
          <p:cNvSpPr/>
          <p:nvPr/>
        </p:nvSpPr>
        <p:spPr>
          <a:xfrm>
            <a:off x="3352230" y="2490788"/>
            <a:ext cx="1577826" cy="307777"/>
          </a:xfrm>
          <a:prstGeom prst="rect">
            <a:avLst/>
          </a:prstGeom>
        </p:spPr>
        <p:txBody>
          <a:bodyPr wrap="none">
            <a:spAutoFit/>
          </a:bodyPr>
          <a:lstStyle/>
          <a:p>
            <a:r>
              <a:rPr lang="en-US" sz="1400" dirty="0" smtClean="0"/>
              <a:t>TCONT2 GRANT</a:t>
            </a:r>
            <a:endParaRPr lang="en-US" sz="1400" dirty="0"/>
          </a:p>
        </p:txBody>
      </p:sp>
      <p:sp>
        <p:nvSpPr>
          <p:cNvPr id="31" name="Right Arrow 30"/>
          <p:cNvSpPr/>
          <p:nvPr/>
        </p:nvSpPr>
        <p:spPr>
          <a:xfrm rot="10800000">
            <a:off x="6917796" y="3334010"/>
            <a:ext cx="166255"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Right Arrow 36"/>
          <p:cNvSpPr/>
          <p:nvPr/>
        </p:nvSpPr>
        <p:spPr>
          <a:xfrm rot="10800000">
            <a:off x="6915821" y="3866903"/>
            <a:ext cx="166255"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ight Arrow 37"/>
          <p:cNvSpPr/>
          <p:nvPr/>
        </p:nvSpPr>
        <p:spPr>
          <a:xfrm rot="10800000">
            <a:off x="6925721" y="4381985"/>
            <a:ext cx="166255" cy="36347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Right Arrow 31"/>
          <p:cNvSpPr/>
          <p:nvPr/>
        </p:nvSpPr>
        <p:spPr>
          <a:xfrm rot="10800000">
            <a:off x="1478575" y="3342920"/>
            <a:ext cx="192643"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Right Arrow 42"/>
          <p:cNvSpPr/>
          <p:nvPr/>
        </p:nvSpPr>
        <p:spPr>
          <a:xfrm rot="10800000">
            <a:off x="1476600" y="4428001"/>
            <a:ext cx="192643" cy="36347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 name="Right Arrow 43"/>
          <p:cNvSpPr/>
          <p:nvPr/>
        </p:nvSpPr>
        <p:spPr>
          <a:xfrm rot="10800000">
            <a:off x="1476600" y="3875813"/>
            <a:ext cx="192643" cy="36347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Right Arrow 44"/>
          <p:cNvSpPr/>
          <p:nvPr/>
        </p:nvSpPr>
        <p:spPr>
          <a:xfrm rot="10800000">
            <a:off x="2092125" y="3892145"/>
            <a:ext cx="192643"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Right Arrow 45"/>
          <p:cNvSpPr/>
          <p:nvPr/>
        </p:nvSpPr>
        <p:spPr>
          <a:xfrm rot="10800000">
            <a:off x="2090150" y="4416132"/>
            <a:ext cx="192643" cy="36347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Right Arrow 47"/>
          <p:cNvSpPr/>
          <p:nvPr/>
        </p:nvSpPr>
        <p:spPr>
          <a:xfrm rot="10800000">
            <a:off x="6308221" y="3874328"/>
            <a:ext cx="166255"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Right Arrow 48"/>
          <p:cNvSpPr/>
          <p:nvPr/>
        </p:nvSpPr>
        <p:spPr>
          <a:xfrm rot="10800000">
            <a:off x="6318121" y="4389410"/>
            <a:ext cx="166255" cy="36347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81799545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45850" y="119616"/>
            <a:ext cx="6824472" cy="379207"/>
          </a:xfrm>
        </p:spPr>
        <p:txBody>
          <a:bodyPr>
            <a:noAutofit/>
          </a:bodyPr>
          <a:lstStyle/>
          <a:p>
            <a:r>
              <a:rPr lang="en-US" sz="2700" dirty="0" smtClean="0"/>
              <a:t>GPON Overview - Downstream</a:t>
            </a:r>
            <a:endParaRPr lang="en-US" sz="2700" dirty="0"/>
          </a:p>
        </p:txBody>
      </p:sp>
      <p:sp>
        <p:nvSpPr>
          <p:cNvPr id="2" name="Rectangle 1"/>
          <p:cNvSpPr/>
          <p:nvPr/>
        </p:nvSpPr>
        <p:spPr>
          <a:xfrm>
            <a:off x="273132" y="1867829"/>
            <a:ext cx="1068780" cy="178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OLT</a:t>
            </a:r>
            <a:endParaRPr lang="en-US" sz="1400" dirty="0"/>
          </a:p>
        </p:txBody>
      </p:sp>
      <p:sp>
        <p:nvSpPr>
          <p:cNvPr id="28" name="Rectangle 27"/>
          <p:cNvSpPr/>
          <p:nvPr/>
        </p:nvSpPr>
        <p:spPr>
          <a:xfrm>
            <a:off x="7847610" y="977179"/>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#1</a:t>
            </a:r>
          </a:p>
          <a:p>
            <a:pPr algn="ctr"/>
            <a:endParaRPr lang="en-US" sz="1400" dirty="0"/>
          </a:p>
          <a:p>
            <a:pPr algn="ctr"/>
            <a:r>
              <a:rPr lang="en-US" sz="1400" dirty="0" smtClean="0"/>
              <a:t>ONU-ID</a:t>
            </a:r>
          </a:p>
          <a:p>
            <a:pPr algn="ctr"/>
            <a:r>
              <a:rPr lang="en-US" sz="1400" dirty="0" smtClean="0"/>
              <a:t>0</a:t>
            </a:r>
            <a:endParaRPr lang="en-US" sz="1400" dirty="0"/>
          </a:p>
        </p:txBody>
      </p:sp>
      <p:sp>
        <p:nvSpPr>
          <p:cNvPr id="3" name="Rectangle 2"/>
          <p:cNvSpPr/>
          <p:nvPr/>
        </p:nvSpPr>
        <p:spPr>
          <a:xfrm>
            <a:off x="1341912" y="2633787"/>
            <a:ext cx="1971304" cy="2493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7" name="Isosceles Triangle 6"/>
          <p:cNvSpPr/>
          <p:nvPr/>
        </p:nvSpPr>
        <p:spPr>
          <a:xfrm rot="5400000">
            <a:off x="3372652" y="2295339"/>
            <a:ext cx="795528"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p:cNvSpPr/>
          <p:nvPr/>
        </p:nvSpPr>
        <p:spPr>
          <a:xfrm>
            <a:off x="7847610" y="2169166"/>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#2</a:t>
            </a:r>
          </a:p>
          <a:p>
            <a:pPr algn="ctr"/>
            <a:endParaRPr lang="en-US" sz="1400" dirty="0"/>
          </a:p>
          <a:p>
            <a:pPr algn="ctr"/>
            <a:r>
              <a:rPr lang="en-US" sz="1400" dirty="0" smtClean="0"/>
              <a:t>ONU-ID</a:t>
            </a:r>
          </a:p>
          <a:p>
            <a:pPr algn="ctr"/>
            <a:r>
              <a:rPr lang="en-US" sz="1400" dirty="0"/>
              <a:t>1</a:t>
            </a:r>
          </a:p>
        </p:txBody>
      </p:sp>
      <p:sp>
        <p:nvSpPr>
          <p:cNvPr id="10" name="Rectangle 9"/>
          <p:cNvSpPr/>
          <p:nvPr/>
        </p:nvSpPr>
        <p:spPr>
          <a:xfrm>
            <a:off x="7847610" y="3361152"/>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#3</a:t>
            </a:r>
          </a:p>
          <a:p>
            <a:pPr algn="ctr"/>
            <a:endParaRPr lang="en-US" sz="1400" dirty="0"/>
          </a:p>
          <a:p>
            <a:pPr algn="ctr"/>
            <a:r>
              <a:rPr lang="en-US" sz="1400" dirty="0" smtClean="0"/>
              <a:t>ONU-ID</a:t>
            </a:r>
          </a:p>
          <a:p>
            <a:pPr algn="ctr"/>
            <a:r>
              <a:rPr lang="en-US" sz="1400" dirty="0" smtClean="0"/>
              <a:t>2</a:t>
            </a:r>
            <a:endParaRPr lang="en-US" sz="1400" dirty="0"/>
          </a:p>
        </p:txBody>
      </p:sp>
      <p:sp>
        <p:nvSpPr>
          <p:cNvPr id="11" name="Rectangle 3"/>
          <p:cNvSpPr/>
          <p:nvPr/>
        </p:nvSpPr>
        <p:spPr>
          <a:xfrm>
            <a:off x="4227617" y="994991"/>
            <a:ext cx="629393" cy="3526973"/>
          </a:xfrm>
          <a:custGeom>
            <a:avLst/>
            <a:gdLst>
              <a:gd name="connsiteX0" fmla="*/ 0 w 914400"/>
              <a:gd name="connsiteY0" fmla="*/ 0 h 1778550"/>
              <a:gd name="connsiteX1" fmla="*/ 914400 w 914400"/>
              <a:gd name="connsiteY1" fmla="*/ 0 h 1778550"/>
              <a:gd name="connsiteX2" fmla="*/ 914400 w 914400"/>
              <a:gd name="connsiteY2" fmla="*/ 1778550 h 1778550"/>
              <a:gd name="connsiteX3" fmla="*/ 0 w 914400"/>
              <a:gd name="connsiteY3" fmla="*/ 1778550 h 1778550"/>
              <a:gd name="connsiteX4" fmla="*/ 0 w 914400"/>
              <a:gd name="connsiteY4" fmla="*/ 0 h 1778550"/>
              <a:gd name="connsiteX0" fmla="*/ 0 w 914400"/>
              <a:gd name="connsiteY0" fmla="*/ 0 h 1778550"/>
              <a:gd name="connsiteX1" fmla="*/ 914400 w 914400"/>
              <a:gd name="connsiteY1" fmla="*/ 0 h 1778550"/>
              <a:gd name="connsiteX2" fmla="*/ 914400 w 914400"/>
              <a:gd name="connsiteY2" fmla="*/ 1778550 h 1778550"/>
              <a:gd name="connsiteX3" fmla="*/ 273132 w 914400"/>
              <a:gd name="connsiteY3" fmla="*/ 1315413 h 1778550"/>
              <a:gd name="connsiteX4" fmla="*/ 0 w 914400"/>
              <a:gd name="connsiteY4" fmla="*/ 0 h 1778550"/>
              <a:gd name="connsiteX0" fmla="*/ 11876 w 641268"/>
              <a:gd name="connsiteY0" fmla="*/ 427512 h 1778550"/>
              <a:gd name="connsiteX1" fmla="*/ 641268 w 641268"/>
              <a:gd name="connsiteY1" fmla="*/ 0 h 1778550"/>
              <a:gd name="connsiteX2" fmla="*/ 641268 w 641268"/>
              <a:gd name="connsiteY2" fmla="*/ 1778550 h 1778550"/>
              <a:gd name="connsiteX3" fmla="*/ 0 w 641268"/>
              <a:gd name="connsiteY3" fmla="*/ 1315413 h 1778550"/>
              <a:gd name="connsiteX4" fmla="*/ 11876 w 641268"/>
              <a:gd name="connsiteY4" fmla="*/ 427512 h 1778550"/>
              <a:gd name="connsiteX0" fmla="*/ 1 w 629393"/>
              <a:gd name="connsiteY0" fmla="*/ 427512 h 1778550"/>
              <a:gd name="connsiteX1" fmla="*/ 629393 w 629393"/>
              <a:gd name="connsiteY1" fmla="*/ 0 h 1778550"/>
              <a:gd name="connsiteX2" fmla="*/ 629393 w 629393"/>
              <a:gd name="connsiteY2" fmla="*/ 1778550 h 1778550"/>
              <a:gd name="connsiteX3" fmla="*/ 0 w 629393"/>
              <a:gd name="connsiteY3" fmla="*/ 1351039 h 1778550"/>
              <a:gd name="connsiteX4" fmla="*/ 1 w 629393"/>
              <a:gd name="connsiteY4" fmla="*/ 427512 h 177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93" h="1778550">
                <a:moveTo>
                  <a:pt x="1" y="427512"/>
                </a:moveTo>
                <a:lnTo>
                  <a:pt x="629393" y="0"/>
                </a:lnTo>
                <a:lnTo>
                  <a:pt x="629393" y="1778550"/>
                </a:lnTo>
                <a:lnTo>
                  <a:pt x="0" y="1351039"/>
                </a:lnTo>
                <a:cubicBezTo>
                  <a:pt x="0" y="1043197"/>
                  <a:pt x="1" y="735354"/>
                  <a:pt x="1" y="427512"/>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1xN</a:t>
            </a:r>
            <a:endParaRPr lang="en-US" sz="1400" dirty="0"/>
          </a:p>
        </p:txBody>
      </p:sp>
      <p:sp>
        <p:nvSpPr>
          <p:cNvPr id="12" name="Rectangle 11"/>
          <p:cNvSpPr/>
          <p:nvPr/>
        </p:nvSpPr>
        <p:spPr>
          <a:xfrm>
            <a:off x="4857009" y="1266640"/>
            <a:ext cx="2127661" cy="2493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13" name="Isosceles Triangle 12"/>
          <p:cNvSpPr/>
          <p:nvPr/>
        </p:nvSpPr>
        <p:spPr>
          <a:xfrm rot="5400000">
            <a:off x="7044106" y="947430"/>
            <a:ext cx="795528"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p:cNvSpPr/>
          <p:nvPr/>
        </p:nvSpPr>
        <p:spPr>
          <a:xfrm>
            <a:off x="4857008" y="2583317"/>
            <a:ext cx="2127661" cy="2493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15" name="Isosceles Triangle 14"/>
          <p:cNvSpPr/>
          <p:nvPr/>
        </p:nvSpPr>
        <p:spPr>
          <a:xfrm rot="5400000">
            <a:off x="7044105" y="2264107"/>
            <a:ext cx="795528"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ectangle 15"/>
          <p:cNvSpPr/>
          <p:nvPr/>
        </p:nvSpPr>
        <p:spPr>
          <a:xfrm>
            <a:off x="4857007" y="3775303"/>
            <a:ext cx="2127661" cy="2493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17" name="Isosceles Triangle 16"/>
          <p:cNvSpPr/>
          <p:nvPr/>
        </p:nvSpPr>
        <p:spPr>
          <a:xfrm rot="5400000">
            <a:off x="7044104" y="3456093"/>
            <a:ext cx="795528"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Rectangle 3"/>
          <p:cNvSpPr/>
          <p:nvPr/>
        </p:nvSpPr>
        <p:spPr>
          <a:xfrm>
            <a:off x="53451" y="4648945"/>
            <a:ext cx="9090549" cy="338554"/>
          </a:xfrm>
          <a:prstGeom prst="rect">
            <a:avLst/>
          </a:prstGeom>
          <a:solidFill>
            <a:srgbClr val="FFFFFF"/>
          </a:solidFill>
        </p:spPr>
        <p:txBody>
          <a:bodyPr wrap="none">
            <a:spAutoFit/>
          </a:bodyPr>
          <a:lstStyle/>
          <a:p>
            <a:r>
              <a:rPr lang="en-US" sz="1600" dirty="0" smtClean="0"/>
              <a:t>All Downstream traffic is “seen” by all ONTs.  This is a potential security concern for Unicast traffic.</a:t>
            </a:r>
            <a:endParaRPr lang="en-US" sz="1600" dirty="0"/>
          </a:p>
        </p:txBody>
      </p:sp>
      <p:sp>
        <p:nvSpPr>
          <p:cNvPr id="6" name="Rectangle 5"/>
          <p:cNvSpPr/>
          <p:nvPr/>
        </p:nvSpPr>
        <p:spPr>
          <a:xfrm>
            <a:off x="191701" y="1258802"/>
            <a:ext cx="1436915" cy="20781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Pin #: 1234</a:t>
            </a:r>
          </a:p>
        </p:txBody>
      </p:sp>
      <p:sp>
        <p:nvSpPr>
          <p:cNvPr id="24" name="Rectangle 23"/>
          <p:cNvSpPr/>
          <p:nvPr/>
        </p:nvSpPr>
        <p:spPr>
          <a:xfrm>
            <a:off x="3470437" y="1271460"/>
            <a:ext cx="1436915" cy="20781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Pin #: 1234</a:t>
            </a:r>
            <a:endParaRPr lang="en-US" sz="1400" dirty="0"/>
          </a:p>
        </p:txBody>
      </p:sp>
      <p:sp>
        <p:nvSpPr>
          <p:cNvPr id="25" name="Rectangle 24"/>
          <p:cNvSpPr/>
          <p:nvPr/>
        </p:nvSpPr>
        <p:spPr>
          <a:xfrm>
            <a:off x="3522949" y="3809385"/>
            <a:ext cx="1436915" cy="20781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Pin #: 1234</a:t>
            </a:r>
          </a:p>
        </p:txBody>
      </p:sp>
    </p:spTree>
    <p:extLst>
      <p:ext uri="{BB962C8B-B14F-4D97-AF65-F5344CB8AC3E}">
        <p14:creationId xmlns:p14="http://schemas.microsoft.com/office/powerpoint/2010/main" val="41977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6" presetClass="path" presetSubtype="0" accel="50000" decel="50000" fill="hold" grpId="1" nodeType="afterEffect">
                                  <p:stCondLst>
                                    <p:cond delay="0"/>
                                  </p:stCondLst>
                                  <p:childTnLst>
                                    <p:animMotion origin="layout" path="M -4.44444E-6 2.82146E-6 L -4.44444E-6 0.18131 C -4.44444E-6 0.26249 0.10973 0.36239 0.19896 0.36239 L 0.39809 0.36239 " pathEditMode="relative" rAng="0" ptsTypes="FfFF">
                                      <p:cBhvr>
                                        <p:cTn id="13" dur="2000" fill="hold"/>
                                        <p:tgtEl>
                                          <p:spTgt spid="6"/>
                                        </p:tgtEl>
                                        <p:attrNameLst>
                                          <p:attrName>ppt_x</p:attrName>
                                          <p:attrName>ppt_y</p:attrName>
                                        </p:attrNameLst>
                                      </p:cBhvr>
                                      <p:rCtr x="19896" y="18108"/>
                                    </p:animMotion>
                                  </p:childTnLst>
                                </p:cTn>
                              </p:par>
                            </p:childTnLst>
                          </p:cTn>
                        </p:par>
                        <p:par>
                          <p:cTn id="14" fill="hold">
                            <p:stCondLst>
                              <p:cond delay="3000"/>
                            </p:stCondLst>
                            <p:childTnLst>
                              <p:par>
                                <p:cTn id="15" presetID="31"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fltVal val="0"/>
                                          </p:val>
                                        </p:tav>
                                        <p:tav tm="100000">
                                          <p:val>
                                            <p:strVal val="#ppt_w"/>
                                          </p:val>
                                        </p:tav>
                                      </p:tavLst>
                                    </p:anim>
                                    <p:anim calcmode="lin" valueType="num">
                                      <p:cBhvr>
                                        <p:cTn id="18" dur="1000" fill="hold"/>
                                        <p:tgtEl>
                                          <p:spTgt spid="24"/>
                                        </p:tgtEl>
                                        <p:attrNameLst>
                                          <p:attrName>ppt_h</p:attrName>
                                        </p:attrNameLst>
                                      </p:cBhvr>
                                      <p:tavLst>
                                        <p:tav tm="0">
                                          <p:val>
                                            <p:fltVal val="0"/>
                                          </p:val>
                                        </p:tav>
                                        <p:tav tm="100000">
                                          <p:val>
                                            <p:strVal val="#ppt_h"/>
                                          </p:val>
                                        </p:tav>
                                      </p:tavLst>
                                    </p:anim>
                                    <p:anim calcmode="lin" valueType="num">
                                      <p:cBhvr>
                                        <p:cTn id="19" dur="1000" fill="hold"/>
                                        <p:tgtEl>
                                          <p:spTgt spid="24"/>
                                        </p:tgtEl>
                                        <p:attrNameLst>
                                          <p:attrName>style.rotation</p:attrName>
                                        </p:attrNameLst>
                                      </p:cBhvr>
                                      <p:tavLst>
                                        <p:tav tm="0">
                                          <p:val>
                                            <p:fltVal val="90"/>
                                          </p:val>
                                        </p:tav>
                                        <p:tav tm="100000">
                                          <p:val>
                                            <p:fltVal val="0"/>
                                          </p:val>
                                        </p:tav>
                                      </p:tavLst>
                                    </p:anim>
                                    <p:animEffect transition="in" filter="fade">
                                      <p:cBhvr>
                                        <p:cTn id="20" dur="1000"/>
                                        <p:tgtEl>
                                          <p:spTgt spid="2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style.rotation</p:attrName>
                                        </p:attrNameLst>
                                      </p:cBhvr>
                                      <p:tavLst>
                                        <p:tav tm="0">
                                          <p:val>
                                            <p:fltVal val="90"/>
                                          </p:val>
                                        </p:tav>
                                        <p:tav tm="100000">
                                          <p:val>
                                            <p:fltVal val="0"/>
                                          </p:val>
                                        </p:tav>
                                      </p:tavLst>
                                    </p:anim>
                                    <p:animEffect transition="in" filter="fade">
                                      <p:cBhvr>
                                        <p:cTn id="26" dur="1000"/>
                                        <p:tgtEl>
                                          <p:spTgt spid="25"/>
                                        </p:tgtEl>
                                      </p:cBhvr>
                                    </p:animEffect>
                                  </p:childTnLst>
                                </p:cTn>
                              </p:par>
                            </p:childTnLst>
                          </p:cTn>
                        </p:par>
                        <p:par>
                          <p:cTn id="27" fill="hold">
                            <p:stCondLst>
                              <p:cond delay="4000"/>
                            </p:stCondLst>
                            <p:childTnLst>
                              <p:par>
                                <p:cTn id="28" presetID="63" presetClass="path" presetSubtype="0" accel="50000" decel="50000" fill="hold" grpId="1" nodeType="afterEffect">
                                  <p:stCondLst>
                                    <p:cond delay="0"/>
                                  </p:stCondLst>
                                  <p:childTnLst>
                                    <p:animMotion origin="layout" path="M 5E-6 2.79371E-6 L 0.37865 -0.00162 " pathEditMode="relative" rAng="0" ptsTypes="AA">
                                      <p:cBhvr>
                                        <p:cTn id="29" dur="2000" fill="hold"/>
                                        <p:tgtEl>
                                          <p:spTgt spid="25"/>
                                        </p:tgtEl>
                                        <p:attrNameLst>
                                          <p:attrName>ppt_x</p:attrName>
                                          <p:attrName>ppt_y</p:attrName>
                                        </p:attrNameLst>
                                      </p:cBhvr>
                                      <p:rCtr x="18924" y="-93"/>
                                    </p:animMotion>
                                  </p:childTnLst>
                                </p:cTn>
                              </p:par>
                              <p:par>
                                <p:cTn id="30" presetID="63" presetClass="path" presetSubtype="0" accel="50000" decel="50000" fill="hold" grpId="2" nodeType="withEffect">
                                  <p:stCondLst>
                                    <p:cond delay="0"/>
                                  </p:stCondLst>
                                  <p:childTnLst>
                                    <p:animMotion origin="layout" path="M 0.39809 0.36239 L 0.80139 0.36424 " pathEditMode="relative" rAng="0" ptsTypes="AA">
                                      <p:cBhvr>
                                        <p:cTn id="31" dur="2000" fill="hold"/>
                                        <p:tgtEl>
                                          <p:spTgt spid="6"/>
                                        </p:tgtEl>
                                        <p:attrNameLst>
                                          <p:attrName>ppt_x</p:attrName>
                                          <p:attrName>ppt_y</p:attrName>
                                        </p:attrNameLst>
                                      </p:cBhvr>
                                      <p:rCtr x="20156" y="93"/>
                                    </p:animMotion>
                                  </p:childTnLst>
                                </p:cTn>
                              </p:par>
                              <p:par>
                                <p:cTn id="32" presetID="63" presetClass="path" presetSubtype="0" accel="50000" decel="50000" fill="hold" grpId="1" nodeType="withEffect">
                                  <p:stCondLst>
                                    <p:cond delay="0"/>
                                  </p:stCondLst>
                                  <p:childTnLst>
                                    <p:animMotion origin="layout" path="M 5E-6 2.79371E-6 L 0.37865 -0.00162 " pathEditMode="relative" rAng="0" ptsTypes="AA">
                                      <p:cBhvr>
                                        <p:cTn id="33" dur="2000" fill="hold"/>
                                        <p:tgtEl>
                                          <p:spTgt spid="24"/>
                                        </p:tgtEl>
                                        <p:attrNameLst>
                                          <p:attrName>ppt_x</p:attrName>
                                          <p:attrName>ppt_y</p:attrName>
                                        </p:attrNameLst>
                                      </p:cBhvr>
                                      <p:rCtr x="1892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24" grpId="0" animBg="1"/>
      <p:bldP spid="24" grpId="1" animBg="1"/>
      <p:bldP spid="25" grpId="0" animBg="1"/>
      <p:bldP spid="25"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17398" y="165611"/>
            <a:ext cx="6824472" cy="379207"/>
          </a:xfrm>
        </p:spPr>
        <p:txBody>
          <a:bodyPr>
            <a:normAutofit fontScale="90000"/>
          </a:bodyPr>
          <a:lstStyle/>
          <a:p>
            <a:r>
              <a:rPr lang="en-US" dirty="0" smtClean="0"/>
              <a:t>GPON Overview - AES</a:t>
            </a:r>
            <a:endParaRPr lang="en-US" dirty="0"/>
          </a:p>
        </p:txBody>
      </p:sp>
      <p:sp>
        <p:nvSpPr>
          <p:cNvPr id="4" name="Rectangle 3"/>
          <p:cNvSpPr/>
          <p:nvPr/>
        </p:nvSpPr>
        <p:spPr>
          <a:xfrm>
            <a:off x="161109" y="4059869"/>
            <a:ext cx="8366393" cy="830997"/>
          </a:xfrm>
          <a:prstGeom prst="rect">
            <a:avLst/>
          </a:prstGeom>
        </p:spPr>
        <p:txBody>
          <a:bodyPr wrap="none">
            <a:spAutoFit/>
          </a:bodyPr>
          <a:lstStyle/>
          <a:p>
            <a:pPr marL="285750" indent="-285750">
              <a:buFont typeface="Arial" panose="020B0604020202020204" pitchFamily="34" charset="0"/>
              <a:buChar char="•"/>
            </a:pPr>
            <a:r>
              <a:rPr lang="en-US" sz="1600" dirty="0"/>
              <a:t>AES Encryption is used to secure UNICAST </a:t>
            </a:r>
            <a:r>
              <a:rPr lang="en-US" sz="1600" dirty="0" smtClean="0"/>
              <a:t>traffic.</a:t>
            </a:r>
          </a:p>
          <a:p>
            <a:pPr marL="285750" indent="-285750">
              <a:buFont typeface="Arial" panose="020B0604020202020204" pitchFamily="34" charset="0"/>
              <a:buChar char="•"/>
            </a:pPr>
            <a:r>
              <a:rPr lang="en-US" sz="1600" dirty="0" smtClean="0"/>
              <a:t>Only </a:t>
            </a:r>
            <a:r>
              <a:rPr lang="en-US" sz="1600" dirty="0"/>
              <a:t>the ONT with the correct decryption key can decode the packet.</a:t>
            </a:r>
          </a:p>
          <a:p>
            <a:pPr marL="285750" indent="-285750">
              <a:buFont typeface="Arial" panose="020B0604020202020204" pitchFamily="34" charset="0"/>
              <a:buChar char="•"/>
            </a:pPr>
            <a:r>
              <a:rPr lang="en-US" sz="1600" dirty="0"/>
              <a:t>Encryption keys are exchanged during ONT Activation and every 30 minutes thereafter.</a:t>
            </a:r>
          </a:p>
        </p:txBody>
      </p:sp>
      <p:grpSp>
        <p:nvGrpSpPr>
          <p:cNvPr id="5" name="Group 4"/>
          <p:cNvGrpSpPr/>
          <p:nvPr/>
        </p:nvGrpSpPr>
        <p:grpSpPr>
          <a:xfrm>
            <a:off x="322451" y="935513"/>
            <a:ext cx="8197359" cy="3022686"/>
            <a:chOff x="273132" y="1145137"/>
            <a:chExt cx="8665030" cy="3544785"/>
          </a:xfrm>
        </p:grpSpPr>
        <p:sp>
          <p:nvSpPr>
            <p:cNvPr id="2" name="Rectangle 1"/>
            <p:cNvSpPr/>
            <p:nvPr/>
          </p:nvSpPr>
          <p:spPr>
            <a:xfrm>
              <a:off x="273132" y="2035787"/>
              <a:ext cx="1068780" cy="178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OLT</a:t>
              </a:r>
              <a:endParaRPr lang="en-US" sz="1400" dirty="0"/>
            </a:p>
          </p:txBody>
        </p:sp>
        <p:sp>
          <p:nvSpPr>
            <p:cNvPr id="28" name="Rectangle 27"/>
            <p:cNvSpPr/>
            <p:nvPr/>
          </p:nvSpPr>
          <p:spPr>
            <a:xfrm>
              <a:off x="7847610" y="1145137"/>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#1</a:t>
              </a:r>
            </a:p>
            <a:p>
              <a:pPr algn="ctr"/>
              <a:endParaRPr lang="en-US" sz="1400" dirty="0"/>
            </a:p>
            <a:p>
              <a:pPr algn="ctr"/>
              <a:r>
                <a:rPr lang="en-US" sz="1400" dirty="0" smtClean="0"/>
                <a:t>ONU-ID</a:t>
              </a:r>
            </a:p>
            <a:p>
              <a:pPr algn="ctr"/>
              <a:r>
                <a:rPr lang="en-US" sz="1400" dirty="0" smtClean="0"/>
                <a:t>0</a:t>
              </a:r>
              <a:endParaRPr lang="en-US" sz="1400" dirty="0"/>
            </a:p>
          </p:txBody>
        </p:sp>
        <p:sp>
          <p:nvSpPr>
            <p:cNvPr id="3" name="Rectangle 2"/>
            <p:cNvSpPr/>
            <p:nvPr/>
          </p:nvSpPr>
          <p:spPr>
            <a:xfrm>
              <a:off x="1341912" y="2801745"/>
              <a:ext cx="1971304" cy="2493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7" name="Isosceles Triangle 6"/>
            <p:cNvSpPr/>
            <p:nvPr/>
          </p:nvSpPr>
          <p:spPr>
            <a:xfrm rot="5400000">
              <a:off x="3372652" y="2463297"/>
              <a:ext cx="795528"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p:cNvSpPr/>
            <p:nvPr/>
          </p:nvSpPr>
          <p:spPr>
            <a:xfrm>
              <a:off x="7847610" y="2337124"/>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#2</a:t>
              </a:r>
            </a:p>
            <a:p>
              <a:pPr algn="ctr"/>
              <a:endParaRPr lang="en-US" sz="1400" dirty="0"/>
            </a:p>
            <a:p>
              <a:pPr algn="ctr"/>
              <a:r>
                <a:rPr lang="en-US" sz="1400" dirty="0" smtClean="0"/>
                <a:t>ONU-ID</a:t>
              </a:r>
            </a:p>
            <a:p>
              <a:pPr algn="ctr"/>
              <a:r>
                <a:rPr lang="en-US" sz="1400" dirty="0"/>
                <a:t>1</a:t>
              </a:r>
            </a:p>
          </p:txBody>
        </p:sp>
        <p:sp>
          <p:nvSpPr>
            <p:cNvPr id="10" name="Rectangle 9"/>
            <p:cNvSpPr/>
            <p:nvPr/>
          </p:nvSpPr>
          <p:spPr>
            <a:xfrm>
              <a:off x="7847610" y="3529110"/>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#3</a:t>
              </a:r>
            </a:p>
            <a:p>
              <a:pPr algn="ctr"/>
              <a:endParaRPr lang="en-US" sz="1400" dirty="0"/>
            </a:p>
            <a:p>
              <a:pPr algn="ctr"/>
              <a:r>
                <a:rPr lang="en-US" sz="1400" dirty="0" smtClean="0"/>
                <a:t>ONU-ID</a:t>
              </a:r>
            </a:p>
            <a:p>
              <a:pPr algn="ctr"/>
              <a:r>
                <a:rPr lang="en-US" sz="1400" dirty="0" smtClean="0"/>
                <a:t>2</a:t>
              </a:r>
              <a:endParaRPr lang="en-US" sz="1400" dirty="0"/>
            </a:p>
          </p:txBody>
        </p:sp>
        <p:sp>
          <p:nvSpPr>
            <p:cNvPr id="11" name="Rectangle 3"/>
            <p:cNvSpPr/>
            <p:nvPr/>
          </p:nvSpPr>
          <p:spPr>
            <a:xfrm>
              <a:off x="4227617" y="1162949"/>
              <a:ext cx="629393" cy="3526973"/>
            </a:xfrm>
            <a:custGeom>
              <a:avLst/>
              <a:gdLst>
                <a:gd name="connsiteX0" fmla="*/ 0 w 914400"/>
                <a:gd name="connsiteY0" fmla="*/ 0 h 1778550"/>
                <a:gd name="connsiteX1" fmla="*/ 914400 w 914400"/>
                <a:gd name="connsiteY1" fmla="*/ 0 h 1778550"/>
                <a:gd name="connsiteX2" fmla="*/ 914400 w 914400"/>
                <a:gd name="connsiteY2" fmla="*/ 1778550 h 1778550"/>
                <a:gd name="connsiteX3" fmla="*/ 0 w 914400"/>
                <a:gd name="connsiteY3" fmla="*/ 1778550 h 1778550"/>
                <a:gd name="connsiteX4" fmla="*/ 0 w 914400"/>
                <a:gd name="connsiteY4" fmla="*/ 0 h 1778550"/>
                <a:gd name="connsiteX0" fmla="*/ 0 w 914400"/>
                <a:gd name="connsiteY0" fmla="*/ 0 h 1778550"/>
                <a:gd name="connsiteX1" fmla="*/ 914400 w 914400"/>
                <a:gd name="connsiteY1" fmla="*/ 0 h 1778550"/>
                <a:gd name="connsiteX2" fmla="*/ 914400 w 914400"/>
                <a:gd name="connsiteY2" fmla="*/ 1778550 h 1778550"/>
                <a:gd name="connsiteX3" fmla="*/ 273132 w 914400"/>
                <a:gd name="connsiteY3" fmla="*/ 1315413 h 1778550"/>
                <a:gd name="connsiteX4" fmla="*/ 0 w 914400"/>
                <a:gd name="connsiteY4" fmla="*/ 0 h 1778550"/>
                <a:gd name="connsiteX0" fmla="*/ 11876 w 641268"/>
                <a:gd name="connsiteY0" fmla="*/ 427512 h 1778550"/>
                <a:gd name="connsiteX1" fmla="*/ 641268 w 641268"/>
                <a:gd name="connsiteY1" fmla="*/ 0 h 1778550"/>
                <a:gd name="connsiteX2" fmla="*/ 641268 w 641268"/>
                <a:gd name="connsiteY2" fmla="*/ 1778550 h 1778550"/>
                <a:gd name="connsiteX3" fmla="*/ 0 w 641268"/>
                <a:gd name="connsiteY3" fmla="*/ 1315413 h 1778550"/>
                <a:gd name="connsiteX4" fmla="*/ 11876 w 641268"/>
                <a:gd name="connsiteY4" fmla="*/ 427512 h 1778550"/>
                <a:gd name="connsiteX0" fmla="*/ 1 w 629393"/>
                <a:gd name="connsiteY0" fmla="*/ 427512 h 1778550"/>
                <a:gd name="connsiteX1" fmla="*/ 629393 w 629393"/>
                <a:gd name="connsiteY1" fmla="*/ 0 h 1778550"/>
                <a:gd name="connsiteX2" fmla="*/ 629393 w 629393"/>
                <a:gd name="connsiteY2" fmla="*/ 1778550 h 1778550"/>
                <a:gd name="connsiteX3" fmla="*/ 0 w 629393"/>
                <a:gd name="connsiteY3" fmla="*/ 1351039 h 1778550"/>
                <a:gd name="connsiteX4" fmla="*/ 1 w 629393"/>
                <a:gd name="connsiteY4" fmla="*/ 427512 h 177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93" h="1778550">
                  <a:moveTo>
                    <a:pt x="1" y="427512"/>
                  </a:moveTo>
                  <a:lnTo>
                    <a:pt x="629393" y="0"/>
                  </a:lnTo>
                  <a:lnTo>
                    <a:pt x="629393" y="1778550"/>
                  </a:lnTo>
                  <a:lnTo>
                    <a:pt x="0" y="1351039"/>
                  </a:lnTo>
                  <a:cubicBezTo>
                    <a:pt x="0" y="1043197"/>
                    <a:pt x="1" y="735354"/>
                    <a:pt x="1" y="427512"/>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1xN</a:t>
              </a:r>
              <a:endParaRPr lang="en-US" sz="1400" dirty="0"/>
            </a:p>
          </p:txBody>
        </p:sp>
        <p:sp>
          <p:nvSpPr>
            <p:cNvPr id="12" name="Rectangle 11"/>
            <p:cNvSpPr/>
            <p:nvPr/>
          </p:nvSpPr>
          <p:spPr>
            <a:xfrm>
              <a:off x="4857009" y="1434598"/>
              <a:ext cx="2127661" cy="2493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13" name="Isosceles Triangle 12"/>
            <p:cNvSpPr/>
            <p:nvPr/>
          </p:nvSpPr>
          <p:spPr>
            <a:xfrm rot="5400000">
              <a:off x="7044106" y="1115388"/>
              <a:ext cx="795528"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p:cNvSpPr/>
            <p:nvPr/>
          </p:nvSpPr>
          <p:spPr>
            <a:xfrm>
              <a:off x="4857008" y="2751275"/>
              <a:ext cx="2127661" cy="2493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15" name="Isosceles Triangle 14"/>
            <p:cNvSpPr/>
            <p:nvPr/>
          </p:nvSpPr>
          <p:spPr>
            <a:xfrm rot="5400000">
              <a:off x="7044105" y="2432065"/>
              <a:ext cx="795528"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ectangle 15"/>
            <p:cNvSpPr/>
            <p:nvPr/>
          </p:nvSpPr>
          <p:spPr>
            <a:xfrm>
              <a:off x="4857007" y="3943261"/>
              <a:ext cx="2127661" cy="2493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DOWNSTREAM</a:t>
              </a:r>
              <a:endParaRPr lang="en-US" sz="1400" dirty="0"/>
            </a:p>
          </p:txBody>
        </p:sp>
        <p:sp>
          <p:nvSpPr>
            <p:cNvPr id="17" name="Isosceles Triangle 16"/>
            <p:cNvSpPr/>
            <p:nvPr/>
          </p:nvSpPr>
          <p:spPr>
            <a:xfrm rot="5400000">
              <a:off x="7044104" y="3624051"/>
              <a:ext cx="795528"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p:cNvSpPr/>
            <p:nvPr/>
          </p:nvSpPr>
          <p:spPr>
            <a:xfrm>
              <a:off x="273132" y="1350609"/>
              <a:ext cx="2238500" cy="20781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HI MOM@ONT#1</a:t>
              </a:r>
              <a:endParaRPr lang="en-US" sz="1400" dirty="0"/>
            </a:p>
          </p:txBody>
        </p:sp>
        <p:sp>
          <p:nvSpPr>
            <p:cNvPr id="23" name="Rectangle 22"/>
            <p:cNvSpPr/>
            <p:nvPr/>
          </p:nvSpPr>
          <p:spPr>
            <a:xfrm>
              <a:off x="1568144" y="2712649"/>
              <a:ext cx="1923200" cy="41569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KEY0</a:t>
              </a:r>
              <a:endParaRPr lang="en-US" sz="1400" dirty="0"/>
            </a:p>
          </p:txBody>
        </p:sp>
        <p:sp>
          <p:nvSpPr>
            <p:cNvPr id="27" name="Rectangle 26"/>
            <p:cNvSpPr/>
            <p:nvPr/>
          </p:nvSpPr>
          <p:spPr>
            <a:xfrm>
              <a:off x="4975247" y="1351441"/>
              <a:ext cx="1722437" cy="41569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KEY0</a:t>
              </a:r>
              <a:endParaRPr lang="en-US" sz="1400" dirty="0"/>
            </a:p>
          </p:txBody>
        </p:sp>
        <p:sp>
          <p:nvSpPr>
            <p:cNvPr id="29" name="Rectangle 28"/>
            <p:cNvSpPr/>
            <p:nvPr/>
          </p:nvSpPr>
          <p:spPr>
            <a:xfrm>
              <a:off x="4975248" y="3873404"/>
              <a:ext cx="1722436" cy="41569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KEY0</a:t>
              </a:r>
              <a:endParaRPr lang="en-US" sz="1400" dirty="0"/>
            </a:p>
          </p:txBody>
        </p:sp>
        <p:sp>
          <p:nvSpPr>
            <p:cNvPr id="22" name="Rectangle 21"/>
            <p:cNvSpPr/>
            <p:nvPr/>
          </p:nvSpPr>
          <p:spPr>
            <a:xfrm>
              <a:off x="8108868" y="2107039"/>
              <a:ext cx="829294" cy="17813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KEY0</a:t>
              </a:r>
              <a:endParaRPr lang="en-US" sz="1400" dirty="0"/>
            </a:p>
          </p:txBody>
        </p:sp>
        <p:sp>
          <p:nvSpPr>
            <p:cNvPr id="20" name="Rectangle 19"/>
            <p:cNvSpPr/>
            <p:nvPr/>
          </p:nvSpPr>
          <p:spPr>
            <a:xfrm>
              <a:off x="8087096" y="3318261"/>
              <a:ext cx="829294" cy="178130"/>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KEY1</a:t>
              </a:r>
              <a:endParaRPr lang="en-US" sz="1400" dirty="0"/>
            </a:p>
          </p:txBody>
        </p:sp>
        <p:sp>
          <p:nvSpPr>
            <p:cNvPr id="21" name="Rectangle 20"/>
            <p:cNvSpPr/>
            <p:nvPr/>
          </p:nvSpPr>
          <p:spPr>
            <a:xfrm>
              <a:off x="8087096" y="4511792"/>
              <a:ext cx="829294" cy="1781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KEY2</a:t>
              </a:r>
              <a:endParaRPr lang="en-US" sz="1400" dirty="0"/>
            </a:p>
          </p:txBody>
        </p:sp>
      </p:grpSp>
    </p:spTree>
    <p:extLst>
      <p:ext uri="{BB962C8B-B14F-4D97-AF65-F5344CB8AC3E}">
        <p14:creationId xmlns:p14="http://schemas.microsoft.com/office/powerpoint/2010/main" val="227916207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79" y="1168082"/>
            <a:ext cx="1068780" cy="178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OLT</a:t>
            </a:r>
            <a:endParaRPr lang="en-US" sz="1400" dirty="0"/>
          </a:p>
        </p:txBody>
      </p:sp>
      <p:sp>
        <p:nvSpPr>
          <p:cNvPr id="115714" name="Rectangle 2"/>
          <p:cNvSpPr>
            <a:spLocks noGrp="1" noChangeArrowheads="1"/>
          </p:cNvSpPr>
          <p:nvPr>
            <p:ph type="title"/>
          </p:nvPr>
        </p:nvSpPr>
        <p:spPr>
          <a:xfrm>
            <a:off x="383982" y="134530"/>
            <a:ext cx="6824472" cy="379207"/>
          </a:xfrm>
        </p:spPr>
        <p:txBody>
          <a:bodyPr>
            <a:normAutofit fontScale="90000"/>
          </a:bodyPr>
          <a:lstStyle/>
          <a:p>
            <a:r>
              <a:rPr lang="en-US" sz="2000" dirty="0" smtClean="0"/>
              <a:t>GPON Overview - Upstream Grants</a:t>
            </a:r>
            <a:endParaRPr lang="en-US" sz="2000" dirty="0"/>
          </a:p>
        </p:txBody>
      </p:sp>
      <p:sp>
        <p:nvSpPr>
          <p:cNvPr id="28" name="Rectangle 27"/>
          <p:cNvSpPr/>
          <p:nvPr/>
        </p:nvSpPr>
        <p:spPr>
          <a:xfrm>
            <a:off x="7847610" y="1000096"/>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#1</a:t>
            </a:r>
          </a:p>
          <a:p>
            <a:pPr algn="ctr"/>
            <a:endParaRPr lang="en-US" sz="1400" dirty="0"/>
          </a:p>
          <a:p>
            <a:pPr algn="ctr"/>
            <a:r>
              <a:rPr lang="en-US" sz="1400" dirty="0" smtClean="0"/>
              <a:t>ONU-ID</a:t>
            </a:r>
          </a:p>
          <a:p>
            <a:pPr algn="ctr"/>
            <a:r>
              <a:rPr lang="en-US" sz="1400" dirty="0" smtClean="0"/>
              <a:t>0</a:t>
            </a:r>
            <a:endParaRPr lang="en-US" sz="1400" dirty="0"/>
          </a:p>
        </p:txBody>
      </p:sp>
      <p:sp>
        <p:nvSpPr>
          <p:cNvPr id="9" name="Rectangle 8"/>
          <p:cNvSpPr/>
          <p:nvPr/>
        </p:nvSpPr>
        <p:spPr>
          <a:xfrm>
            <a:off x="7847610" y="2192082"/>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#2</a:t>
            </a:r>
          </a:p>
          <a:p>
            <a:pPr algn="ctr"/>
            <a:endParaRPr lang="en-US" sz="1400" dirty="0"/>
          </a:p>
          <a:p>
            <a:pPr algn="ctr"/>
            <a:r>
              <a:rPr lang="en-US" sz="1400" dirty="0" smtClean="0"/>
              <a:t>ONU-ID</a:t>
            </a:r>
          </a:p>
          <a:p>
            <a:pPr algn="ctr"/>
            <a:r>
              <a:rPr lang="en-US" sz="1400" dirty="0"/>
              <a:t>1</a:t>
            </a:r>
          </a:p>
        </p:txBody>
      </p:sp>
      <p:sp>
        <p:nvSpPr>
          <p:cNvPr id="10" name="Rectangle 9"/>
          <p:cNvSpPr/>
          <p:nvPr/>
        </p:nvSpPr>
        <p:spPr>
          <a:xfrm>
            <a:off x="7847610" y="3384068"/>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ONT #3</a:t>
            </a:r>
          </a:p>
          <a:p>
            <a:pPr algn="ctr"/>
            <a:endParaRPr lang="en-US" sz="1400" dirty="0"/>
          </a:p>
          <a:p>
            <a:pPr algn="ctr"/>
            <a:r>
              <a:rPr lang="en-US" sz="1400" dirty="0" smtClean="0"/>
              <a:t>ONU-ID</a:t>
            </a:r>
          </a:p>
          <a:p>
            <a:pPr algn="ctr"/>
            <a:r>
              <a:rPr lang="en-US" sz="1400" dirty="0" smtClean="0"/>
              <a:t>2</a:t>
            </a:r>
            <a:endParaRPr lang="en-US" sz="1400" dirty="0"/>
          </a:p>
        </p:txBody>
      </p:sp>
      <p:sp>
        <p:nvSpPr>
          <p:cNvPr id="4" name="Rectangle 3"/>
          <p:cNvSpPr/>
          <p:nvPr/>
        </p:nvSpPr>
        <p:spPr>
          <a:xfrm>
            <a:off x="-10948" y="3094486"/>
            <a:ext cx="4258625" cy="1569660"/>
          </a:xfrm>
          <a:prstGeom prst="rect">
            <a:avLst/>
          </a:prstGeom>
          <a:solidFill>
            <a:srgbClr val="FFFFFF"/>
          </a:solidFill>
        </p:spPr>
        <p:txBody>
          <a:bodyPr wrap="square">
            <a:spAutoFit/>
          </a:bodyPr>
          <a:lstStyle/>
          <a:p>
            <a:pPr marL="285750" indent="-285750">
              <a:buFont typeface="Arial" panose="020B0604020202020204" pitchFamily="34" charset="0"/>
              <a:buChar char="•"/>
            </a:pPr>
            <a:r>
              <a:rPr lang="en-US" sz="1200" dirty="0"/>
              <a:t>We use a dynamic form of TDMA (Time-Division Multiple Access), where each ONT is periodically allocated a time-slot to transmit in.  This process is called a “GRANT”</a:t>
            </a:r>
          </a:p>
          <a:p>
            <a:pPr marL="285750" indent="-285750">
              <a:buFont typeface="Arial" panose="020B0604020202020204" pitchFamily="34" charset="0"/>
              <a:buChar char="•"/>
            </a:pPr>
            <a:r>
              <a:rPr lang="en-US" sz="1200" dirty="0" smtClean="0"/>
              <a:t>The OLT is always in charge and will change grant timing based on several variables.</a:t>
            </a:r>
          </a:p>
          <a:p>
            <a:pPr marL="285750" indent="-285750">
              <a:buFont typeface="Arial" panose="020B0604020202020204" pitchFamily="34" charset="0"/>
              <a:buChar char="•"/>
            </a:pPr>
            <a:r>
              <a:rPr lang="en-US" sz="1200" dirty="0" smtClean="0"/>
              <a:t>A malfunctioning ONT can go “Rogue” by transmitting outside of its grant.</a:t>
            </a:r>
          </a:p>
        </p:txBody>
      </p:sp>
      <p:sp>
        <p:nvSpPr>
          <p:cNvPr id="20" name="Rectangle 19"/>
          <p:cNvSpPr/>
          <p:nvPr/>
        </p:nvSpPr>
        <p:spPr>
          <a:xfrm>
            <a:off x="5771410" y="1328208"/>
            <a:ext cx="2076201"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UPSTREAM</a:t>
            </a:r>
            <a:endParaRPr lang="en-US" sz="1400" dirty="0"/>
          </a:p>
        </p:txBody>
      </p:sp>
      <p:sp>
        <p:nvSpPr>
          <p:cNvPr id="21" name="Isosceles Triangle 20"/>
          <p:cNvSpPr/>
          <p:nvPr/>
        </p:nvSpPr>
        <p:spPr>
          <a:xfrm rot="16200000">
            <a:off x="4916445" y="995699"/>
            <a:ext cx="795528"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21"/>
          <p:cNvSpPr/>
          <p:nvPr/>
        </p:nvSpPr>
        <p:spPr>
          <a:xfrm>
            <a:off x="5771409" y="2612907"/>
            <a:ext cx="2076201"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UPSTREAM</a:t>
            </a:r>
            <a:endParaRPr lang="en-US" sz="1400" dirty="0"/>
          </a:p>
        </p:txBody>
      </p:sp>
      <p:sp>
        <p:nvSpPr>
          <p:cNvPr id="23" name="Isosceles Triangle 22"/>
          <p:cNvSpPr/>
          <p:nvPr/>
        </p:nvSpPr>
        <p:spPr>
          <a:xfrm rot="16200000">
            <a:off x="4916444" y="2269449"/>
            <a:ext cx="795528"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25"/>
          <p:cNvSpPr/>
          <p:nvPr/>
        </p:nvSpPr>
        <p:spPr>
          <a:xfrm>
            <a:off x="5771408" y="3710627"/>
            <a:ext cx="2076201"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UPSTREAM</a:t>
            </a:r>
            <a:endParaRPr lang="en-US" sz="1400" dirty="0"/>
          </a:p>
        </p:txBody>
      </p:sp>
      <p:sp>
        <p:nvSpPr>
          <p:cNvPr id="27" name="Isosceles Triangle 26"/>
          <p:cNvSpPr/>
          <p:nvPr/>
        </p:nvSpPr>
        <p:spPr>
          <a:xfrm rot="16200000">
            <a:off x="4916443" y="3378118"/>
            <a:ext cx="795528"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Rectangle 28"/>
          <p:cNvSpPr/>
          <p:nvPr/>
        </p:nvSpPr>
        <p:spPr>
          <a:xfrm>
            <a:off x="2140468" y="2229674"/>
            <a:ext cx="2076201"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UPSTREAM</a:t>
            </a:r>
            <a:endParaRPr lang="en-US" sz="1400" dirty="0"/>
          </a:p>
        </p:txBody>
      </p:sp>
      <p:sp>
        <p:nvSpPr>
          <p:cNvPr id="30" name="Isosceles Triangle 29"/>
          <p:cNvSpPr/>
          <p:nvPr/>
        </p:nvSpPr>
        <p:spPr>
          <a:xfrm rot="16200000">
            <a:off x="1307398" y="1940962"/>
            <a:ext cx="795528"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3"/>
          <p:cNvSpPr/>
          <p:nvPr/>
        </p:nvSpPr>
        <p:spPr>
          <a:xfrm>
            <a:off x="4227617" y="1017908"/>
            <a:ext cx="629393" cy="2891044"/>
          </a:xfrm>
          <a:custGeom>
            <a:avLst/>
            <a:gdLst>
              <a:gd name="connsiteX0" fmla="*/ 0 w 914400"/>
              <a:gd name="connsiteY0" fmla="*/ 0 h 1778550"/>
              <a:gd name="connsiteX1" fmla="*/ 914400 w 914400"/>
              <a:gd name="connsiteY1" fmla="*/ 0 h 1778550"/>
              <a:gd name="connsiteX2" fmla="*/ 914400 w 914400"/>
              <a:gd name="connsiteY2" fmla="*/ 1778550 h 1778550"/>
              <a:gd name="connsiteX3" fmla="*/ 0 w 914400"/>
              <a:gd name="connsiteY3" fmla="*/ 1778550 h 1778550"/>
              <a:gd name="connsiteX4" fmla="*/ 0 w 914400"/>
              <a:gd name="connsiteY4" fmla="*/ 0 h 1778550"/>
              <a:gd name="connsiteX0" fmla="*/ 0 w 914400"/>
              <a:gd name="connsiteY0" fmla="*/ 0 h 1778550"/>
              <a:gd name="connsiteX1" fmla="*/ 914400 w 914400"/>
              <a:gd name="connsiteY1" fmla="*/ 0 h 1778550"/>
              <a:gd name="connsiteX2" fmla="*/ 914400 w 914400"/>
              <a:gd name="connsiteY2" fmla="*/ 1778550 h 1778550"/>
              <a:gd name="connsiteX3" fmla="*/ 273132 w 914400"/>
              <a:gd name="connsiteY3" fmla="*/ 1315413 h 1778550"/>
              <a:gd name="connsiteX4" fmla="*/ 0 w 914400"/>
              <a:gd name="connsiteY4" fmla="*/ 0 h 1778550"/>
              <a:gd name="connsiteX0" fmla="*/ 11876 w 641268"/>
              <a:gd name="connsiteY0" fmla="*/ 427512 h 1778550"/>
              <a:gd name="connsiteX1" fmla="*/ 641268 w 641268"/>
              <a:gd name="connsiteY1" fmla="*/ 0 h 1778550"/>
              <a:gd name="connsiteX2" fmla="*/ 641268 w 641268"/>
              <a:gd name="connsiteY2" fmla="*/ 1778550 h 1778550"/>
              <a:gd name="connsiteX3" fmla="*/ 0 w 641268"/>
              <a:gd name="connsiteY3" fmla="*/ 1315413 h 1778550"/>
              <a:gd name="connsiteX4" fmla="*/ 11876 w 641268"/>
              <a:gd name="connsiteY4" fmla="*/ 427512 h 1778550"/>
              <a:gd name="connsiteX0" fmla="*/ 1 w 629393"/>
              <a:gd name="connsiteY0" fmla="*/ 427512 h 1778550"/>
              <a:gd name="connsiteX1" fmla="*/ 629393 w 629393"/>
              <a:gd name="connsiteY1" fmla="*/ 0 h 1778550"/>
              <a:gd name="connsiteX2" fmla="*/ 629393 w 629393"/>
              <a:gd name="connsiteY2" fmla="*/ 1778550 h 1778550"/>
              <a:gd name="connsiteX3" fmla="*/ 0 w 629393"/>
              <a:gd name="connsiteY3" fmla="*/ 1351039 h 1778550"/>
              <a:gd name="connsiteX4" fmla="*/ 1 w 629393"/>
              <a:gd name="connsiteY4" fmla="*/ 427512 h 177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93" h="1778550">
                <a:moveTo>
                  <a:pt x="1" y="427512"/>
                </a:moveTo>
                <a:lnTo>
                  <a:pt x="629393" y="0"/>
                </a:lnTo>
                <a:lnTo>
                  <a:pt x="629393" y="1778550"/>
                </a:lnTo>
                <a:lnTo>
                  <a:pt x="0" y="1351039"/>
                </a:lnTo>
                <a:cubicBezTo>
                  <a:pt x="0" y="1043197"/>
                  <a:pt x="1" y="735354"/>
                  <a:pt x="1" y="427512"/>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1xN</a:t>
            </a:r>
            <a:endParaRPr lang="en-US" sz="1400" dirty="0"/>
          </a:p>
        </p:txBody>
      </p:sp>
    </p:spTree>
    <p:extLst>
      <p:ext uri="{BB962C8B-B14F-4D97-AF65-F5344CB8AC3E}">
        <p14:creationId xmlns:p14="http://schemas.microsoft.com/office/powerpoint/2010/main" val="233620952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98387" y="106711"/>
            <a:ext cx="6824472" cy="379207"/>
          </a:xfrm>
        </p:spPr>
        <p:txBody>
          <a:bodyPr>
            <a:normAutofit fontScale="90000"/>
          </a:bodyPr>
          <a:lstStyle/>
          <a:p>
            <a:r>
              <a:rPr lang="en-US" dirty="0" smtClean="0"/>
              <a:t>GPON Overview Upstream DBA</a:t>
            </a:r>
            <a:endParaRPr lang="en-US" dirty="0"/>
          </a:p>
        </p:txBody>
      </p:sp>
      <p:sp>
        <p:nvSpPr>
          <p:cNvPr id="4" name="Rectangle 3"/>
          <p:cNvSpPr/>
          <p:nvPr/>
        </p:nvSpPr>
        <p:spPr>
          <a:xfrm>
            <a:off x="90385" y="787162"/>
            <a:ext cx="4148919" cy="1169551"/>
          </a:xfrm>
          <a:prstGeom prst="rect">
            <a:avLst/>
          </a:prstGeom>
        </p:spPr>
        <p:txBody>
          <a:bodyPr wrap="square">
            <a:spAutoFit/>
          </a:bodyPr>
          <a:lstStyle/>
          <a:p>
            <a:r>
              <a:rPr lang="en-US" sz="1400" dirty="0" smtClean="0"/>
              <a:t>What happens when more bandwidth is allocated than is actually available on the PON?  For example, when 3x 1G upstream customers are on the same PON and all need to send 1Gb of traffic upstream?</a:t>
            </a:r>
          </a:p>
        </p:txBody>
      </p:sp>
      <p:sp>
        <p:nvSpPr>
          <p:cNvPr id="42" name="Rectangle 41"/>
          <p:cNvSpPr/>
          <p:nvPr/>
        </p:nvSpPr>
        <p:spPr>
          <a:xfrm>
            <a:off x="273130" y="2043209"/>
            <a:ext cx="1068780" cy="178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OLT</a:t>
            </a:r>
            <a:endParaRPr lang="en-US" dirty="0"/>
          </a:p>
        </p:txBody>
      </p:sp>
      <p:sp>
        <p:nvSpPr>
          <p:cNvPr id="47" name="Rectangle 3"/>
          <p:cNvSpPr/>
          <p:nvPr/>
        </p:nvSpPr>
        <p:spPr>
          <a:xfrm>
            <a:off x="4227615" y="1170371"/>
            <a:ext cx="629393" cy="3526973"/>
          </a:xfrm>
          <a:custGeom>
            <a:avLst/>
            <a:gdLst>
              <a:gd name="connsiteX0" fmla="*/ 0 w 914400"/>
              <a:gd name="connsiteY0" fmla="*/ 0 h 1778550"/>
              <a:gd name="connsiteX1" fmla="*/ 914400 w 914400"/>
              <a:gd name="connsiteY1" fmla="*/ 0 h 1778550"/>
              <a:gd name="connsiteX2" fmla="*/ 914400 w 914400"/>
              <a:gd name="connsiteY2" fmla="*/ 1778550 h 1778550"/>
              <a:gd name="connsiteX3" fmla="*/ 0 w 914400"/>
              <a:gd name="connsiteY3" fmla="*/ 1778550 h 1778550"/>
              <a:gd name="connsiteX4" fmla="*/ 0 w 914400"/>
              <a:gd name="connsiteY4" fmla="*/ 0 h 1778550"/>
              <a:gd name="connsiteX0" fmla="*/ 0 w 914400"/>
              <a:gd name="connsiteY0" fmla="*/ 0 h 1778550"/>
              <a:gd name="connsiteX1" fmla="*/ 914400 w 914400"/>
              <a:gd name="connsiteY1" fmla="*/ 0 h 1778550"/>
              <a:gd name="connsiteX2" fmla="*/ 914400 w 914400"/>
              <a:gd name="connsiteY2" fmla="*/ 1778550 h 1778550"/>
              <a:gd name="connsiteX3" fmla="*/ 273132 w 914400"/>
              <a:gd name="connsiteY3" fmla="*/ 1315413 h 1778550"/>
              <a:gd name="connsiteX4" fmla="*/ 0 w 914400"/>
              <a:gd name="connsiteY4" fmla="*/ 0 h 1778550"/>
              <a:gd name="connsiteX0" fmla="*/ 11876 w 641268"/>
              <a:gd name="connsiteY0" fmla="*/ 427512 h 1778550"/>
              <a:gd name="connsiteX1" fmla="*/ 641268 w 641268"/>
              <a:gd name="connsiteY1" fmla="*/ 0 h 1778550"/>
              <a:gd name="connsiteX2" fmla="*/ 641268 w 641268"/>
              <a:gd name="connsiteY2" fmla="*/ 1778550 h 1778550"/>
              <a:gd name="connsiteX3" fmla="*/ 0 w 641268"/>
              <a:gd name="connsiteY3" fmla="*/ 1315413 h 1778550"/>
              <a:gd name="connsiteX4" fmla="*/ 11876 w 641268"/>
              <a:gd name="connsiteY4" fmla="*/ 427512 h 1778550"/>
              <a:gd name="connsiteX0" fmla="*/ 1 w 629393"/>
              <a:gd name="connsiteY0" fmla="*/ 427512 h 1778550"/>
              <a:gd name="connsiteX1" fmla="*/ 629393 w 629393"/>
              <a:gd name="connsiteY1" fmla="*/ 0 h 1778550"/>
              <a:gd name="connsiteX2" fmla="*/ 629393 w 629393"/>
              <a:gd name="connsiteY2" fmla="*/ 1778550 h 1778550"/>
              <a:gd name="connsiteX3" fmla="*/ 0 w 629393"/>
              <a:gd name="connsiteY3" fmla="*/ 1351039 h 1778550"/>
              <a:gd name="connsiteX4" fmla="*/ 1 w 629393"/>
              <a:gd name="connsiteY4" fmla="*/ 427512 h 177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93" h="1778550">
                <a:moveTo>
                  <a:pt x="1" y="427512"/>
                </a:moveTo>
                <a:lnTo>
                  <a:pt x="629393" y="0"/>
                </a:lnTo>
                <a:lnTo>
                  <a:pt x="629393" y="1778550"/>
                </a:lnTo>
                <a:lnTo>
                  <a:pt x="0" y="1351039"/>
                </a:lnTo>
                <a:cubicBezTo>
                  <a:pt x="0" y="1043197"/>
                  <a:pt x="1" y="735354"/>
                  <a:pt x="1" y="427512"/>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1xN</a:t>
            </a:r>
            <a:endParaRPr lang="en-US" dirty="0"/>
          </a:p>
        </p:txBody>
      </p:sp>
      <p:sp>
        <p:nvSpPr>
          <p:cNvPr id="48" name="Rectangle 47"/>
          <p:cNvSpPr/>
          <p:nvPr/>
        </p:nvSpPr>
        <p:spPr>
          <a:xfrm>
            <a:off x="5771408" y="1480672"/>
            <a:ext cx="2076201"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UPSTREAM</a:t>
            </a:r>
            <a:endParaRPr lang="en-US" dirty="0"/>
          </a:p>
        </p:txBody>
      </p:sp>
      <p:sp>
        <p:nvSpPr>
          <p:cNvPr id="49" name="Isosceles Triangle 48"/>
          <p:cNvSpPr/>
          <p:nvPr/>
        </p:nvSpPr>
        <p:spPr>
          <a:xfrm rot="16200000">
            <a:off x="4916443" y="1148163"/>
            <a:ext cx="795528"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771407" y="2809167"/>
            <a:ext cx="2076201"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UPSTREAM</a:t>
            </a:r>
            <a:endParaRPr lang="en-US" dirty="0"/>
          </a:p>
        </p:txBody>
      </p:sp>
      <p:sp>
        <p:nvSpPr>
          <p:cNvPr id="51" name="Isosceles Triangle 50"/>
          <p:cNvSpPr/>
          <p:nvPr/>
        </p:nvSpPr>
        <p:spPr>
          <a:xfrm rot="16200000">
            <a:off x="4916442" y="2476658"/>
            <a:ext cx="795528"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771406" y="3950683"/>
            <a:ext cx="2076201"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UPSTREAM</a:t>
            </a:r>
            <a:endParaRPr lang="en-US" dirty="0"/>
          </a:p>
        </p:txBody>
      </p:sp>
      <p:sp>
        <p:nvSpPr>
          <p:cNvPr id="53" name="Isosceles Triangle 52"/>
          <p:cNvSpPr/>
          <p:nvPr/>
        </p:nvSpPr>
        <p:spPr>
          <a:xfrm rot="16200000">
            <a:off x="4916441" y="3618174"/>
            <a:ext cx="795528"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151414" y="2809166"/>
            <a:ext cx="2076201"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UPSTREAM</a:t>
            </a:r>
            <a:endParaRPr lang="en-US" dirty="0"/>
          </a:p>
        </p:txBody>
      </p:sp>
      <p:sp>
        <p:nvSpPr>
          <p:cNvPr id="55" name="Isosceles Triangle 54"/>
          <p:cNvSpPr/>
          <p:nvPr/>
        </p:nvSpPr>
        <p:spPr>
          <a:xfrm rot="16200000">
            <a:off x="1296449" y="2476657"/>
            <a:ext cx="795528"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615592" y="1152559"/>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ONT #1</a:t>
            </a:r>
          </a:p>
          <a:p>
            <a:pPr algn="ctr"/>
            <a:endParaRPr lang="en-US" dirty="0"/>
          </a:p>
          <a:p>
            <a:pPr algn="ctr"/>
            <a:r>
              <a:rPr lang="en-US" dirty="0" smtClean="0"/>
              <a:t>ONU-ID</a:t>
            </a:r>
          </a:p>
          <a:p>
            <a:pPr algn="ctr"/>
            <a:r>
              <a:rPr lang="en-US" dirty="0" smtClean="0"/>
              <a:t>0</a:t>
            </a:r>
            <a:endParaRPr lang="en-US" dirty="0"/>
          </a:p>
        </p:txBody>
      </p:sp>
      <p:sp>
        <p:nvSpPr>
          <p:cNvPr id="45" name="Rectangle 44"/>
          <p:cNvSpPr/>
          <p:nvPr/>
        </p:nvSpPr>
        <p:spPr>
          <a:xfrm>
            <a:off x="7615592" y="2344546"/>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ONT #2</a:t>
            </a:r>
          </a:p>
          <a:p>
            <a:pPr algn="ctr"/>
            <a:endParaRPr lang="en-US" dirty="0"/>
          </a:p>
          <a:p>
            <a:pPr algn="ctr"/>
            <a:r>
              <a:rPr lang="en-US" dirty="0" smtClean="0"/>
              <a:t>ONU-ID</a:t>
            </a:r>
          </a:p>
          <a:p>
            <a:pPr algn="ctr"/>
            <a:r>
              <a:rPr lang="en-US" dirty="0"/>
              <a:t>1</a:t>
            </a:r>
          </a:p>
        </p:txBody>
      </p:sp>
      <p:sp>
        <p:nvSpPr>
          <p:cNvPr id="46" name="Rectangle 45"/>
          <p:cNvSpPr/>
          <p:nvPr/>
        </p:nvSpPr>
        <p:spPr>
          <a:xfrm>
            <a:off x="7615592" y="3536532"/>
            <a:ext cx="106878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ONT #3</a:t>
            </a:r>
          </a:p>
          <a:p>
            <a:pPr algn="ctr"/>
            <a:endParaRPr lang="en-US" dirty="0"/>
          </a:p>
          <a:p>
            <a:pPr algn="ctr"/>
            <a:r>
              <a:rPr lang="en-US" dirty="0" smtClean="0"/>
              <a:t>ONU-ID</a:t>
            </a:r>
          </a:p>
          <a:p>
            <a:pPr algn="ctr"/>
            <a:r>
              <a:rPr lang="en-US" dirty="0" smtClean="0"/>
              <a:t>2</a:t>
            </a:r>
            <a:endParaRPr lang="en-US" dirty="0"/>
          </a:p>
        </p:txBody>
      </p:sp>
      <p:sp>
        <p:nvSpPr>
          <p:cNvPr id="3" name="Rectangle 2"/>
          <p:cNvSpPr/>
          <p:nvPr/>
        </p:nvSpPr>
        <p:spPr>
          <a:xfrm rot="5400000">
            <a:off x="8370935" y="1457180"/>
            <a:ext cx="1086503" cy="4596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1Gb</a:t>
            </a:r>
            <a:endParaRPr lang="en-US" dirty="0"/>
          </a:p>
        </p:txBody>
      </p:sp>
      <p:sp>
        <p:nvSpPr>
          <p:cNvPr id="63" name="Rectangle 62"/>
          <p:cNvSpPr/>
          <p:nvPr/>
        </p:nvSpPr>
        <p:spPr>
          <a:xfrm>
            <a:off x="101058" y="3943171"/>
            <a:ext cx="4148919" cy="954107"/>
          </a:xfrm>
          <a:prstGeom prst="rect">
            <a:avLst/>
          </a:prstGeom>
        </p:spPr>
        <p:txBody>
          <a:bodyPr wrap="square">
            <a:spAutoFit/>
          </a:bodyPr>
          <a:lstStyle/>
          <a:p>
            <a:r>
              <a:rPr lang="en-US" sz="1400" dirty="0" smtClean="0"/>
              <a:t>DBA – Dynamic Bandwidth Allocation</a:t>
            </a:r>
          </a:p>
          <a:p>
            <a:r>
              <a:rPr lang="en-US" sz="1400" dirty="0" smtClean="0"/>
              <a:t>steps in and the OLT GRANTs a “fair” amount of bandwidth to each ONT until their queues are empty.</a:t>
            </a: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8003" y="2080877"/>
            <a:ext cx="536152" cy="536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9" name="Rectangle 68"/>
          <p:cNvSpPr/>
          <p:nvPr/>
        </p:nvSpPr>
        <p:spPr>
          <a:xfrm rot="5400000">
            <a:off x="8759068" y="1084638"/>
            <a:ext cx="341418" cy="4596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rot="5400000">
            <a:off x="8759068" y="1457180"/>
            <a:ext cx="341418" cy="4596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rot="5400000">
            <a:off x="8759068" y="1829722"/>
            <a:ext cx="341418" cy="4596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rot="5400000">
            <a:off x="8384618" y="2653574"/>
            <a:ext cx="1086503" cy="45962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1Gb</a:t>
            </a:r>
            <a:endParaRPr lang="en-US" dirty="0"/>
          </a:p>
        </p:txBody>
      </p:sp>
      <p:pic>
        <p:nvPicPr>
          <p:cNvPr id="7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08649" y="2635777"/>
            <a:ext cx="557687" cy="557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4" name="Rectangle 73"/>
          <p:cNvSpPr/>
          <p:nvPr/>
        </p:nvSpPr>
        <p:spPr>
          <a:xfrm rot="5400000">
            <a:off x="8751249" y="2276624"/>
            <a:ext cx="341418" cy="45962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5400000">
            <a:off x="8751249" y="2649166"/>
            <a:ext cx="341418" cy="45962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5400000">
            <a:off x="8751249" y="3021708"/>
            <a:ext cx="341418" cy="45962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rot="5400000">
            <a:off x="8347525" y="3840058"/>
            <a:ext cx="1086503" cy="459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1Gb</a:t>
            </a:r>
            <a:endParaRPr lang="en-US" dirty="0"/>
          </a:p>
        </p:txBody>
      </p:sp>
      <p:pic>
        <p:nvPicPr>
          <p:cNvPr id="78"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97967" y="3286718"/>
            <a:ext cx="563451" cy="5634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9" name="Rectangle 78"/>
          <p:cNvSpPr/>
          <p:nvPr/>
        </p:nvSpPr>
        <p:spPr>
          <a:xfrm rot="5400000">
            <a:off x="8735658" y="3478263"/>
            <a:ext cx="341418" cy="459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rot="5400000">
            <a:off x="8735658" y="3850805"/>
            <a:ext cx="341418" cy="459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rot="5400000">
            <a:off x="8735658" y="4223347"/>
            <a:ext cx="341418" cy="4596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536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fade">
                                      <p:cBhvr>
                                        <p:cTn id="20" dur="1000"/>
                                        <p:tgtEl>
                                          <p:spTgt spid="3077"/>
                                        </p:tgtEl>
                                      </p:cBhvr>
                                    </p:animEffect>
                                    <p:anim calcmode="lin" valueType="num">
                                      <p:cBhvr>
                                        <p:cTn id="21" dur="1000" fill="hold"/>
                                        <p:tgtEl>
                                          <p:spTgt spid="3077"/>
                                        </p:tgtEl>
                                        <p:attrNameLst>
                                          <p:attrName>ppt_x</p:attrName>
                                        </p:attrNameLst>
                                      </p:cBhvr>
                                      <p:tavLst>
                                        <p:tav tm="0">
                                          <p:val>
                                            <p:strVal val="#ppt_x"/>
                                          </p:val>
                                        </p:tav>
                                        <p:tav tm="100000">
                                          <p:val>
                                            <p:strVal val="#ppt_x"/>
                                          </p:val>
                                        </p:tav>
                                      </p:tavLst>
                                    </p:anim>
                                    <p:anim calcmode="lin" valueType="num">
                                      <p:cBhvr>
                                        <p:cTn id="22" dur="1000" fill="hold"/>
                                        <p:tgtEl>
                                          <p:spTgt spid="3077"/>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path" presetSubtype="0" accel="50000" decel="50000" fill="hold" nodeType="afterEffect">
                                  <p:stCondLst>
                                    <p:cond delay="0"/>
                                  </p:stCondLst>
                                  <p:childTnLst>
                                    <p:animMotion origin="layout" path="M 5.55556E-7 -4.76411E-6 L 0.73142 -0.08603 " pathEditMode="relative" rAng="0" ptsTypes="AA">
                                      <p:cBhvr>
                                        <p:cTn id="25" dur="2000" fill="hold"/>
                                        <p:tgtEl>
                                          <p:spTgt spid="3077"/>
                                        </p:tgtEl>
                                        <p:attrNameLst>
                                          <p:attrName>ppt_x</p:attrName>
                                          <p:attrName>ppt_y</p:attrName>
                                        </p:attrNameLst>
                                      </p:cBhvr>
                                      <p:rCtr x="36562" y="-4302"/>
                                    </p:animMotion>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par>
                          <p:cTn id="35" fill="hold">
                            <p:stCondLst>
                              <p:cond delay="3500"/>
                            </p:stCondLst>
                            <p:childTnLst>
                              <p:par>
                                <p:cTn id="36" presetID="1" presetClass="exit" presetSubtype="0" fill="hold" grpId="1" nodeType="afterEffect">
                                  <p:stCondLst>
                                    <p:cond delay="0"/>
                                  </p:stCondLst>
                                  <p:childTnLst>
                                    <p:set>
                                      <p:cBhvr>
                                        <p:cTn id="37" dur="1" fill="hold">
                                          <p:stCondLst>
                                            <p:cond delay="0"/>
                                          </p:stCondLst>
                                        </p:cTn>
                                        <p:tgtEl>
                                          <p:spTgt spid="3"/>
                                        </p:tgtEl>
                                        <p:attrNameLst>
                                          <p:attrName>style.visibility</p:attrName>
                                        </p:attrNameLst>
                                      </p:cBhvr>
                                      <p:to>
                                        <p:strVal val="hidden"/>
                                      </p:to>
                                    </p:se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path" presetSubtype="0" accel="50000" decel="50000" fill="hold" nodeType="afterEffect">
                                  <p:stCondLst>
                                    <p:cond delay="0"/>
                                  </p:stCondLst>
                                  <p:childTnLst>
                                    <p:animMotion origin="layout" path="M -0.03195 0.01366 L 0.71007 0.00672 " pathEditMode="relative" rAng="0" ptsTypes="AA">
                                      <p:cBhvr>
                                        <p:cTn id="46" dur="2000" fill="hold"/>
                                        <p:tgtEl>
                                          <p:spTgt spid="73"/>
                                        </p:tgtEl>
                                        <p:attrNameLst>
                                          <p:attrName>ppt_x</p:attrName>
                                          <p:attrName>ppt_y</p:attrName>
                                        </p:attrNameLst>
                                      </p:cBhvr>
                                      <p:rCtr x="37101" y="-347"/>
                                    </p:animMotion>
                                  </p:childTnLst>
                                </p:cTn>
                              </p:par>
                            </p:childTnLst>
                          </p:cTn>
                        </p:par>
                        <p:par>
                          <p:cTn id="47" fill="hold">
                            <p:stCondLst>
                              <p:cond delay="6500"/>
                            </p:stCondLst>
                            <p:childTnLst>
                              <p:par>
                                <p:cTn id="48" presetID="1"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childTnLst>
                                </p:cTn>
                              </p:par>
                            </p:childTnLst>
                          </p:cTn>
                        </p:par>
                        <p:par>
                          <p:cTn id="50" fill="hold">
                            <p:stCondLst>
                              <p:cond delay="6500"/>
                            </p:stCondLst>
                            <p:childTnLst>
                              <p:par>
                                <p:cTn id="51" presetID="1" presetClass="entr" presetSubtype="0"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par>
                          <p:cTn id="53" fill="hold">
                            <p:stCondLst>
                              <p:cond delay="6500"/>
                            </p:stCondLst>
                            <p:childTnLst>
                              <p:par>
                                <p:cTn id="54" presetID="1" presetClass="entr" presetSubtype="0"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childTnLst>
                                </p:cTn>
                              </p:par>
                            </p:childTnLst>
                          </p:cTn>
                        </p:par>
                        <p:par>
                          <p:cTn id="56" fill="hold">
                            <p:stCondLst>
                              <p:cond delay="6500"/>
                            </p:stCondLst>
                            <p:childTnLst>
                              <p:par>
                                <p:cTn id="57" presetID="1" presetClass="exit" presetSubtype="0" fill="hold" grpId="1" nodeType="afterEffect">
                                  <p:stCondLst>
                                    <p:cond delay="0"/>
                                  </p:stCondLst>
                                  <p:childTnLst>
                                    <p:set>
                                      <p:cBhvr>
                                        <p:cTn id="58" dur="1" fill="hold">
                                          <p:stCondLst>
                                            <p:cond delay="0"/>
                                          </p:stCondLst>
                                        </p:cTn>
                                        <p:tgtEl>
                                          <p:spTgt spid="77"/>
                                        </p:tgtEl>
                                        <p:attrNameLst>
                                          <p:attrName>style.visibility</p:attrName>
                                        </p:attrNameLst>
                                      </p:cBhvr>
                                      <p:to>
                                        <p:strVal val="hidden"/>
                                      </p:to>
                                    </p:set>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42" presetClass="path" presetSubtype="0" accel="50000" decel="50000" fill="hold" nodeType="afterEffect">
                                  <p:stCondLst>
                                    <p:cond delay="0"/>
                                  </p:stCondLst>
                                  <p:childTnLst>
                                    <p:animMotion origin="layout" path="M 4.72222E-6 -4.07407E-6 L 0.73854 0.08125 " pathEditMode="relative" rAng="0" ptsTypes="AA">
                                      <p:cBhvr>
                                        <p:cTn id="67" dur="2000" fill="hold"/>
                                        <p:tgtEl>
                                          <p:spTgt spid="78"/>
                                        </p:tgtEl>
                                        <p:attrNameLst>
                                          <p:attrName>ppt_x</p:attrName>
                                          <p:attrName>ppt_y</p:attrName>
                                        </p:attrNameLst>
                                      </p:cBhvr>
                                      <p:rCtr x="36927" y="4051"/>
                                    </p:animMotion>
                                  </p:childTnLst>
                                </p:cTn>
                              </p:par>
                            </p:childTnLst>
                          </p:cTn>
                        </p:par>
                        <p:par>
                          <p:cTn id="68" fill="hold">
                            <p:stCondLst>
                              <p:cond delay="9500"/>
                            </p:stCondLst>
                            <p:childTnLst>
                              <p:par>
                                <p:cTn id="69" presetID="1" presetClass="entr" presetSubtype="0"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par>
                          <p:cTn id="71" fill="hold">
                            <p:stCondLst>
                              <p:cond delay="9500"/>
                            </p:stCondLst>
                            <p:childTnLst>
                              <p:par>
                                <p:cTn id="72" presetID="1" presetClass="entr" presetSubtype="0" fill="hold" grpId="0" nodeType="afterEffect">
                                  <p:stCondLst>
                                    <p:cond delay="0"/>
                                  </p:stCondLst>
                                  <p:childTnLst>
                                    <p:set>
                                      <p:cBhvr>
                                        <p:cTn id="73" dur="1" fill="hold">
                                          <p:stCondLst>
                                            <p:cond delay="0"/>
                                          </p:stCondLst>
                                        </p:cTn>
                                        <p:tgtEl>
                                          <p:spTgt spid="80"/>
                                        </p:tgtEl>
                                        <p:attrNameLst>
                                          <p:attrName>style.visibility</p:attrName>
                                        </p:attrNameLst>
                                      </p:cBhvr>
                                      <p:to>
                                        <p:strVal val="visible"/>
                                      </p:to>
                                    </p:set>
                                  </p:childTnLst>
                                </p:cTn>
                              </p:par>
                            </p:childTnLst>
                          </p:cTn>
                        </p:par>
                        <p:par>
                          <p:cTn id="74" fill="hold">
                            <p:stCondLst>
                              <p:cond delay="9500"/>
                            </p:stCondLst>
                            <p:childTnLst>
                              <p:par>
                                <p:cTn id="75" presetID="1"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childTnLst>
                          </p:cTn>
                        </p:par>
                        <p:par>
                          <p:cTn id="77" fill="hold">
                            <p:stCondLst>
                              <p:cond delay="9500"/>
                            </p:stCondLst>
                            <p:childTnLst>
                              <p:par>
                                <p:cTn id="78" presetID="1" presetClass="exit" presetSubtype="0" fill="hold" grpId="1" nodeType="afterEffect">
                                  <p:stCondLst>
                                    <p:cond delay="0"/>
                                  </p:stCondLst>
                                  <p:childTnLst>
                                    <p:set>
                                      <p:cBhvr>
                                        <p:cTn id="79" dur="1" fill="hold">
                                          <p:stCondLst>
                                            <p:cond delay="0"/>
                                          </p:stCondLst>
                                        </p:cTn>
                                        <p:tgtEl>
                                          <p:spTgt spid="7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grpId="1" nodeType="clickEffect">
                                  <p:stCondLst>
                                    <p:cond delay="0"/>
                                  </p:stCondLst>
                                  <p:childTnLst>
                                    <p:animMotion origin="layout" path="M -2.5E-6 4.44444E-6 L -1.08021 0.34166 " pathEditMode="relative" rAng="0" ptsTypes="AA">
                                      <p:cBhvr>
                                        <p:cTn id="83" dur="2000" fill="hold"/>
                                        <p:tgtEl>
                                          <p:spTgt spid="69"/>
                                        </p:tgtEl>
                                        <p:attrNameLst>
                                          <p:attrName>ppt_x</p:attrName>
                                          <p:attrName>ppt_y</p:attrName>
                                        </p:attrNameLst>
                                      </p:cBhvr>
                                      <p:rCtr x="-54010" y="17083"/>
                                    </p:animMotion>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1" nodeType="clickEffect">
                                  <p:stCondLst>
                                    <p:cond delay="0"/>
                                  </p:stCondLst>
                                  <p:childTnLst>
                                    <p:animMotion origin="layout" path="M -4.44444E-6 -3.7037E-6 L -1.08263 0.10741 " pathEditMode="relative" rAng="0" ptsTypes="AA">
                                      <p:cBhvr>
                                        <p:cTn id="87" dur="2000" fill="hold"/>
                                        <p:tgtEl>
                                          <p:spTgt spid="74"/>
                                        </p:tgtEl>
                                        <p:attrNameLst>
                                          <p:attrName>ppt_x</p:attrName>
                                          <p:attrName>ppt_y</p:attrName>
                                        </p:attrNameLst>
                                      </p:cBhvr>
                                      <p:rCtr x="-54132" y="5370"/>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1.66667E-6 -3.33333E-6 L -1.08143 -0.13287 " pathEditMode="relative" rAng="0" ptsTypes="AA">
                                      <p:cBhvr>
                                        <p:cTn id="91" dur="2000" fill="hold"/>
                                        <p:tgtEl>
                                          <p:spTgt spid="79"/>
                                        </p:tgtEl>
                                        <p:attrNameLst>
                                          <p:attrName>ppt_x</p:attrName>
                                          <p:attrName>ppt_y</p:attrName>
                                        </p:attrNameLst>
                                      </p:cBhvr>
                                      <p:rCtr x="-54080" y="-6644"/>
                                    </p:animMotion>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1" nodeType="clickEffect">
                                  <p:stCondLst>
                                    <p:cond delay="0"/>
                                  </p:stCondLst>
                                  <p:childTnLst>
                                    <p:animMotion origin="layout" path="M -2.5E-6 7.40741E-7 L -1.08021 0.27014 " pathEditMode="relative" rAng="0" ptsTypes="AA">
                                      <p:cBhvr>
                                        <p:cTn id="95" dur="2000" fill="hold"/>
                                        <p:tgtEl>
                                          <p:spTgt spid="70"/>
                                        </p:tgtEl>
                                        <p:attrNameLst>
                                          <p:attrName>ppt_x</p:attrName>
                                          <p:attrName>ppt_y</p:attrName>
                                        </p:attrNameLst>
                                      </p:cBhvr>
                                      <p:rCtr x="-54010" y="13495"/>
                                    </p:animMotion>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grpId="1" nodeType="clickEffect">
                                  <p:stCondLst>
                                    <p:cond delay="0"/>
                                  </p:stCondLst>
                                  <p:childTnLst>
                                    <p:animMotion origin="layout" path="M -4.44444E-6 2.59259E-6 L -1.08246 0.03287 " pathEditMode="relative" rAng="0" ptsTypes="AA">
                                      <p:cBhvr>
                                        <p:cTn id="99" dur="2000" fill="hold"/>
                                        <p:tgtEl>
                                          <p:spTgt spid="75"/>
                                        </p:tgtEl>
                                        <p:attrNameLst>
                                          <p:attrName>ppt_x</p:attrName>
                                          <p:attrName>ppt_y</p:attrName>
                                        </p:attrNameLst>
                                      </p:cBhvr>
                                      <p:rCtr x="-54132" y="1644"/>
                                    </p:animMotion>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grpId="1" nodeType="clickEffect">
                                  <p:stCondLst>
                                    <p:cond delay="0"/>
                                  </p:stCondLst>
                                  <p:childTnLst>
                                    <p:animMotion origin="layout" path="M 1.66667E-6 2.96296E-6 L -1.07205 -0.2044 " pathEditMode="relative" rAng="0" ptsTypes="AA">
                                      <p:cBhvr>
                                        <p:cTn id="103" dur="2000" fill="hold"/>
                                        <p:tgtEl>
                                          <p:spTgt spid="80"/>
                                        </p:tgtEl>
                                        <p:attrNameLst>
                                          <p:attrName>ppt_x</p:attrName>
                                          <p:attrName>ppt_y</p:attrName>
                                        </p:attrNameLst>
                                      </p:cBhvr>
                                      <p:rCtr x="-53611" y="-10231"/>
                                    </p:animMotion>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grpId="1" nodeType="clickEffect">
                                  <p:stCondLst>
                                    <p:cond delay="0"/>
                                  </p:stCondLst>
                                  <p:childTnLst>
                                    <p:animMotion origin="layout" path="M -2.5E-6 -2.96296E-6 L -1.08368 0.20047 " pathEditMode="relative" rAng="0" ptsTypes="AA">
                                      <p:cBhvr>
                                        <p:cTn id="107" dur="2000" fill="hold"/>
                                        <p:tgtEl>
                                          <p:spTgt spid="71"/>
                                        </p:tgtEl>
                                        <p:attrNameLst>
                                          <p:attrName>ppt_x</p:attrName>
                                          <p:attrName>ppt_y</p:attrName>
                                        </p:attrNameLst>
                                      </p:cBhvr>
                                      <p:rCtr x="-54184" y="10023"/>
                                    </p:animMotion>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1" nodeType="clickEffect">
                                  <p:stCondLst>
                                    <p:cond delay="0"/>
                                  </p:stCondLst>
                                  <p:childTnLst>
                                    <p:animMotion origin="layout" path="M -4.44444E-6 -1.11111E-6 L -1.08611 -0.04305 " pathEditMode="relative" rAng="0" ptsTypes="AA">
                                      <p:cBhvr>
                                        <p:cTn id="111" dur="2000" fill="hold"/>
                                        <p:tgtEl>
                                          <p:spTgt spid="76"/>
                                        </p:tgtEl>
                                        <p:attrNameLst>
                                          <p:attrName>ppt_x</p:attrName>
                                          <p:attrName>ppt_y</p:attrName>
                                        </p:attrNameLst>
                                      </p:cBhvr>
                                      <p:rCtr x="-54306" y="-2153"/>
                                    </p:animMotion>
                                  </p:childTnLst>
                                </p:cTn>
                              </p:par>
                            </p:childTnLst>
                          </p:cTn>
                        </p:par>
                      </p:childTnLst>
                    </p:cTn>
                  </p:par>
                  <p:par>
                    <p:cTn id="112" fill="hold">
                      <p:stCondLst>
                        <p:cond delay="indefinite"/>
                      </p:stCondLst>
                      <p:childTnLst>
                        <p:par>
                          <p:cTn id="113" fill="hold">
                            <p:stCondLst>
                              <p:cond delay="0"/>
                            </p:stCondLst>
                            <p:childTnLst>
                              <p:par>
                                <p:cTn id="114" presetID="42" presetClass="path" presetSubtype="0" accel="50000" decel="50000" fill="hold" grpId="1" nodeType="clickEffect">
                                  <p:stCondLst>
                                    <p:cond delay="0"/>
                                  </p:stCondLst>
                                  <p:childTnLst>
                                    <p:animMotion origin="layout" path="M 1.66667E-6 -7.40741E-7 L -1.07431 -0.27245 " pathEditMode="relative" rAng="0" ptsTypes="AA">
                                      <p:cBhvr>
                                        <p:cTn id="115" dur="2000" fill="hold"/>
                                        <p:tgtEl>
                                          <p:spTgt spid="81"/>
                                        </p:tgtEl>
                                        <p:attrNameLst>
                                          <p:attrName>ppt_x</p:attrName>
                                          <p:attrName>ppt_y</p:attrName>
                                        </p:attrNameLst>
                                      </p:cBhvr>
                                      <p:rCtr x="-53715" y="-1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9" grpId="0" animBg="1"/>
      <p:bldP spid="69" grpId="1" animBg="1"/>
      <p:bldP spid="70" grpId="0" animBg="1"/>
      <p:bldP spid="70" grpId="1" animBg="1"/>
      <p:bldP spid="71" grpId="0" animBg="1"/>
      <p:bldP spid="71" grpId="1" animBg="1"/>
      <p:bldP spid="72" grpId="0" animBg="1"/>
      <p:bldP spid="72" grpId="1" animBg="1"/>
      <p:bldP spid="74" grpId="0" animBg="1"/>
      <p:bldP spid="74" grpId="1" animBg="1"/>
      <p:bldP spid="75" grpId="0" animBg="1"/>
      <p:bldP spid="75" grpId="1" animBg="1"/>
      <p:bldP spid="76" grpId="0" animBg="1"/>
      <p:bldP spid="76" grpId="1" animBg="1"/>
      <p:bldP spid="77" grpId="0" animBg="1"/>
      <p:bldP spid="77" grpId="1" animBg="1"/>
      <p:bldP spid="79" grpId="0" animBg="1"/>
      <p:bldP spid="79" grpId="1" animBg="1"/>
      <p:bldP spid="80" grpId="0" animBg="1"/>
      <p:bldP spid="80" grpId="1" animBg="1"/>
      <p:bldP spid="81" grpId="0" animBg="1"/>
      <p:bldP spid="81"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a:xfrm>
            <a:off x="518884" y="127017"/>
            <a:ext cx="6246586" cy="427621"/>
          </a:xfrm>
        </p:spPr>
        <p:txBody>
          <a:bodyPr>
            <a:normAutofit fontScale="90000"/>
          </a:bodyPr>
          <a:lstStyle/>
          <a:p>
            <a:r>
              <a:rPr lang="en-US" dirty="0" smtClean="0"/>
              <a:t>The Future of PON (NG-PON2)</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225921407"/>
              </p:ext>
            </p:extLst>
          </p:nvPr>
        </p:nvGraphicFramePr>
        <p:xfrm>
          <a:off x="76200" y="1135410"/>
          <a:ext cx="6450419" cy="3722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0"/>
          <p:cNvGrpSpPr>
            <a:grpSpLocks/>
          </p:cNvGrpSpPr>
          <p:nvPr/>
        </p:nvGrpSpPr>
        <p:grpSpPr bwMode="auto">
          <a:xfrm>
            <a:off x="6477001" y="1828800"/>
            <a:ext cx="2330429" cy="1640877"/>
            <a:chOff x="5410200" y="3757959"/>
            <a:chExt cx="3355710" cy="2537862"/>
          </a:xfrm>
        </p:grpSpPr>
        <p:sp>
          <p:nvSpPr>
            <p:cNvPr id="16391" name="TextBox 1"/>
            <p:cNvSpPr txBox="1">
              <a:spLocks noChangeArrowheads="1"/>
            </p:cNvSpPr>
            <p:nvPr/>
          </p:nvSpPr>
          <p:spPr bwMode="auto">
            <a:xfrm>
              <a:off x="5410200" y="5867401"/>
              <a:ext cx="1201725" cy="428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rgbClr val="000000"/>
                  </a:solidFill>
                  <a:latin typeface="Arial" pitchFamily="34" charset="0"/>
                </a:defRPr>
              </a:lvl1pPr>
              <a:lvl2pPr marL="742950" indent="-285750" eaLnBrk="0" hangingPunct="0">
                <a:defRPr sz="1200" b="1">
                  <a:solidFill>
                    <a:srgbClr val="000000"/>
                  </a:solidFill>
                  <a:latin typeface="Arial" pitchFamily="34" charset="0"/>
                </a:defRPr>
              </a:lvl2pPr>
              <a:lvl3pPr marL="1143000" indent="-228600" eaLnBrk="0" hangingPunct="0">
                <a:defRPr sz="1200" b="1">
                  <a:solidFill>
                    <a:srgbClr val="000000"/>
                  </a:solidFill>
                  <a:latin typeface="Arial" pitchFamily="34" charset="0"/>
                </a:defRPr>
              </a:lvl3pPr>
              <a:lvl4pPr marL="1600200" indent="-228600" eaLnBrk="0" hangingPunct="0">
                <a:defRPr sz="1200" b="1">
                  <a:solidFill>
                    <a:srgbClr val="000000"/>
                  </a:solidFill>
                  <a:latin typeface="Arial" pitchFamily="34" charset="0"/>
                </a:defRPr>
              </a:lvl4pPr>
              <a:lvl5pPr marL="2057400" indent="-228600" eaLnBrk="0" hangingPunct="0">
                <a:defRPr sz="1200" b="1">
                  <a:solidFill>
                    <a:srgbClr val="000000"/>
                  </a:solidFill>
                  <a:latin typeface="Arial" pitchFamily="34" charset="0"/>
                </a:defRPr>
              </a:lvl5pPr>
              <a:lvl6pPr marL="2514600" indent="-228600" eaLnBrk="0" fontAlgn="base" hangingPunct="0">
                <a:spcBef>
                  <a:spcPct val="0"/>
                </a:spcBef>
                <a:spcAft>
                  <a:spcPct val="0"/>
                </a:spcAft>
                <a:defRPr sz="1200" b="1">
                  <a:solidFill>
                    <a:srgbClr val="000000"/>
                  </a:solidFill>
                  <a:latin typeface="Arial" pitchFamily="34" charset="0"/>
                </a:defRPr>
              </a:lvl6pPr>
              <a:lvl7pPr marL="2971800" indent="-228600" eaLnBrk="0" fontAlgn="base" hangingPunct="0">
                <a:spcBef>
                  <a:spcPct val="0"/>
                </a:spcBef>
                <a:spcAft>
                  <a:spcPct val="0"/>
                </a:spcAft>
                <a:defRPr sz="1200" b="1">
                  <a:solidFill>
                    <a:srgbClr val="000000"/>
                  </a:solidFill>
                  <a:latin typeface="Arial" pitchFamily="34" charset="0"/>
                </a:defRPr>
              </a:lvl7pPr>
              <a:lvl8pPr marL="3429000" indent="-228600" eaLnBrk="0" fontAlgn="base" hangingPunct="0">
                <a:spcBef>
                  <a:spcPct val="0"/>
                </a:spcBef>
                <a:spcAft>
                  <a:spcPct val="0"/>
                </a:spcAft>
                <a:defRPr sz="1200" b="1">
                  <a:solidFill>
                    <a:srgbClr val="000000"/>
                  </a:solidFill>
                  <a:latin typeface="Arial" pitchFamily="34" charset="0"/>
                </a:defRPr>
              </a:lvl8pPr>
              <a:lvl9pPr marL="3886200" indent="-228600" eaLnBrk="0" fontAlgn="base" hangingPunct="0">
                <a:spcBef>
                  <a:spcPct val="0"/>
                </a:spcBef>
                <a:spcAft>
                  <a:spcPct val="0"/>
                </a:spcAft>
                <a:defRPr sz="1200" b="1">
                  <a:solidFill>
                    <a:srgbClr val="000000"/>
                  </a:solidFill>
                  <a:latin typeface="Arial" pitchFamily="34" charset="0"/>
                </a:defRPr>
              </a:lvl9pPr>
            </a:lstStyle>
            <a:p>
              <a:pPr defTabSz="457177" eaLnBrk="1" hangingPunct="1"/>
              <a:r>
                <a:rPr lang="en-US"/>
                <a:t>NGPON2</a:t>
              </a:r>
            </a:p>
          </p:txBody>
        </p:sp>
        <p:sp>
          <p:nvSpPr>
            <p:cNvPr id="13" name="Oval 12"/>
            <p:cNvSpPr/>
            <p:nvPr/>
          </p:nvSpPr>
          <p:spPr>
            <a:xfrm>
              <a:off x="5689636" y="4953486"/>
              <a:ext cx="401689" cy="3811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7">
                <a:defRPr/>
              </a:pPr>
              <a:r>
                <a:rPr lang="en-US" sz="3200" dirty="0">
                  <a:solidFill>
                    <a:srgbClr val="000000"/>
                  </a:solidFill>
                </a:rPr>
                <a:t>+</a:t>
              </a:r>
              <a:endParaRPr lang="en-US" dirty="0">
                <a:solidFill>
                  <a:srgbClr val="000000"/>
                </a:solidFill>
              </a:endParaRPr>
            </a:p>
          </p:txBody>
        </p:sp>
        <p:sp>
          <p:nvSpPr>
            <p:cNvPr id="14" name="Down Arrow 13"/>
            <p:cNvSpPr/>
            <p:nvPr/>
          </p:nvSpPr>
          <p:spPr>
            <a:xfrm>
              <a:off x="5557857" y="3810000"/>
              <a:ext cx="131779" cy="99102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7">
                <a:defRPr/>
              </a:pPr>
              <a:endParaRPr lang="en-US">
                <a:solidFill>
                  <a:srgbClr val="FFFFFF"/>
                </a:solidFill>
              </a:endParaRPr>
            </a:p>
          </p:txBody>
        </p:sp>
        <p:sp>
          <p:nvSpPr>
            <p:cNvPr id="15" name="Down Arrow 14"/>
            <p:cNvSpPr/>
            <p:nvPr/>
          </p:nvSpPr>
          <p:spPr>
            <a:xfrm>
              <a:off x="5759495" y="3810000"/>
              <a:ext cx="131780" cy="99102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7">
                <a:defRPr/>
              </a:pPr>
              <a:endParaRPr lang="en-US">
                <a:solidFill>
                  <a:srgbClr val="FFFFFF"/>
                </a:solidFill>
              </a:endParaRPr>
            </a:p>
          </p:txBody>
        </p:sp>
        <p:sp>
          <p:nvSpPr>
            <p:cNvPr id="16" name="Down Arrow 15"/>
            <p:cNvSpPr/>
            <p:nvPr/>
          </p:nvSpPr>
          <p:spPr>
            <a:xfrm>
              <a:off x="5959545" y="3810000"/>
              <a:ext cx="131780" cy="99102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7">
                <a:defRPr/>
              </a:pPr>
              <a:endParaRPr lang="en-US">
                <a:solidFill>
                  <a:srgbClr val="FFFFFF"/>
                </a:solidFill>
              </a:endParaRPr>
            </a:p>
          </p:txBody>
        </p:sp>
        <p:sp>
          <p:nvSpPr>
            <p:cNvPr id="17" name="Down Arrow 16"/>
            <p:cNvSpPr/>
            <p:nvPr/>
          </p:nvSpPr>
          <p:spPr>
            <a:xfrm>
              <a:off x="6167535" y="3810000"/>
              <a:ext cx="131779" cy="99102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7">
                <a:defRPr/>
              </a:pPr>
              <a:endParaRPr lang="en-US">
                <a:solidFill>
                  <a:srgbClr val="FFFFFF"/>
                </a:solidFill>
              </a:endParaRPr>
            </a:p>
          </p:txBody>
        </p:sp>
        <p:sp>
          <p:nvSpPr>
            <p:cNvPr id="16397" name="Rectangle 5"/>
            <p:cNvSpPr>
              <a:spLocks noChangeArrowheads="1"/>
            </p:cNvSpPr>
            <p:nvPr/>
          </p:nvSpPr>
          <p:spPr bwMode="auto">
            <a:xfrm>
              <a:off x="6410350" y="3757959"/>
              <a:ext cx="1552616" cy="999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177"/>
              <a:r>
                <a:rPr lang="en-US" dirty="0" smtClean="0">
                  <a:solidFill>
                    <a:srgbClr val="000000"/>
                  </a:solidFill>
                  <a:latin typeface="Arial"/>
                </a:rPr>
                <a:t>4-8 </a:t>
              </a:r>
              <a:r>
                <a:rPr lang="en-US" dirty="0">
                  <a:solidFill>
                    <a:srgbClr val="000000"/>
                  </a:solidFill>
                  <a:latin typeface="Arial"/>
                </a:rPr>
                <a:t>TDM </a:t>
              </a:r>
              <a:endParaRPr lang="en-US" dirty="0" smtClean="0">
                <a:solidFill>
                  <a:srgbClr val="000000"/>
                </a:solidFill>
                <a:latin typeface="Arial"/>
              </a:endParaRPr>
            </a:p>
            <a:p>
              <a:pPr defTabSz="457177"/>
              <a:r>
                <a:rPr lang="en-US" dirty="0" smtClean="0">
                  <a:solidFill>
                    <a:srgbClr val="000000"/>
                  </a:solidFill>
                  <a:latin typeface="Arial"/>
                </a:rPr>
                <a:t>PON </a:t>
              </a:r>
              <a:r>
                <a:rPr lang="el-GR" dirty="0">
                  <a:solidFill>
                    <a:srgbClr val="000000"/>
                  </a:solidFill>
                  <a:latin typeface="Arial"/>
                </a:rPr>
                <a:t>λ</a:t>
              </a:r>
              <a:r>
                <a:rPr lang="en-US" dirty="0">
                  <a:solidFill>
                    <a:srgbClr val="000000"/>
                  </a:solidFill>
                  <a:latin typeface="Arial"/>
                </a:rPr>
                <a:t>s</a:t>
              </a:r>
            </a:p>
          </p:txBody>
        </p:sp>
        <p:sp>
          <p:nvSpPr>
            <p:cNvPr id="16398" name="Rectangle 10"/>
            <p:cNvSpPr>
              <a:spLocks noChangeArrowheads="1"/>
            </p:cNvSpPr>
            <p:nvPr/>
          </p:nvSpPr>
          <p:spPr bwMode="auto">
            <a:xfrm>
              <a:off x="6930082" y="4837572"/>
              <a:ext cx="1835828" cy="999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177"/>
              <a:r>
                <a:rPr lang="en-US" dirty="0">
                  <a:solidFill>
                    <a:srgbClr val="000000"/>
                  </a:solidFill>
                  <a:latin typeface="Arial"/>
                </a:rPr>
                <a:t>WDM </a:t>
              </a:r>
              <a:endParaRPr lang="en-US" dirty="0" smtClean="0">
                <a:solidFill>
                  <a:srgbClr val="000000"/>
                </a:solidFill>
                <a:latin typeface="Arial"/>
              </a:endParaRPr>
            </a:p>
            <a:p>
              <a:pPr defTabSz="457177"/>
              <a:r>
                <a:rPr lang="en-US" dirty="0" smtClean="0">
                  <a:solidFill>
                    <a:srgbClr val="000000"/>
                  </a:solidFill>
                  <a:latin typeface="Arial"/>
                </a:rPr>
                <a:t>Overlay </a:t>
              </a:r>
              <a:r>
                <a:rPr lang="el-GR" dirty="0">
                  <a:solidFill>
                    <a:srgbClr val="000000"/>
                  </a:solidFill>
                  <a:latin typeface="Arial"/>
                </a:rPr>
                <a:t>λ</a:t>
              </a:r>
              <a:r>
                <a:rPr lang="en-US" dirty="0">
                  <a:solidFill>
                    <a:srgbClr val="000000"/>
                  </a:solidFill>
                  <a:latin typeface="Arial"/>
                </a:rPr>
                <a:t>s</a:t>
              </a:r>
            </a:p>
          </p:txBody>
        </p:sp>
        <p:sp>
          <p:nvSpPr>
            <p:cNvPr id="20" name="Left Arrow 19"/>
            <p:cNvSpPr/>
            <p:nvPr/>
          </p:nvSpPr>
          <p:spPr>
            <a:xfrm>
              <a:off x="6246920" y="4983662"/>
              <a:ext cx="609678" cy="106407"/>
            </a:xfrm>
            <a:prstGeom prst="leftArrow">
              <a:avLst/>
            </a:prstGeom>
            <a:solidFill>
              <a:srgbClr val="EC20E2"/>
            </a:solidFill>
            <a:ln>
              <a:solidFill>
                <a:srgbClr val="EC20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7">
                <a:defRPr/>
              </a:pPr>
              <a:endParaRPr lang="en-US">
                <a:solidFill>
                  <a:srgbClr val="FFFFFF"/>
                </a:solidFill>
              </a:endParaRPr>
            </a:p>
          </p:txBody>
        </p:sp>
        <p:sp>
          <p:nvSpPr>
            <p:cNvPr id="21" name="Down Arrow 20"/>
            <p:cNvSpPr/>
            <p:nvPr/>
          </p:nvSpPr>
          <p:spPr>
            <a:xfrm>
              <a:off x="5710276" y="5410881"/>
              <a:ext cx="333418" cy="45580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7">
                <a:defRPr/>
              </a:pPr>
              <a:r>
                <a:rPr lang="en-US" dirty="0">
                  <a:solidFill>
                    <a:srgbClr val="000000"/>
                  </a:solidFill>
                </a:rPr>
                <a:t>=</a:t>
              </a:r>
            </a:p>
          </p:txBody>
        </p:sp>
        <p:sp>
          <p:nvSpPr>
            <p:cNvPr id="22" name="Left Arrow 21"/>
            <p:cNvSpPr/>
            <p:nvPr/>
          </p:nvSpPr>
          <p:spPr>
            <a:xfrm>
              <a:off x="6246920" y="5144067"/>
              <a:ext cx="609678" cy="106408"/>
            </a:xfrm>
            <a:prstGeom prst="leftArrow">
              <a:avLst/>
            </a:prstGeom>
            <a:solidFill>
              <a:srgbClr val="2AD9E2"/>
            </a:solidFill>
            <a:ln>
              <a:solidFill>
                <a:srgbClr val="2AD9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77">
                <a:defRPr/>
              </a:pPr>
              <a:endParaRPr lang="en-US">
                <a:solidFill>
                  <a:srgbClr val="FFFFFF"/>
                </a:solidFill>
              </a:endParaRPr>
            </a:p>
          </p:txBody>
        </p:sp>
      </p:grpSp>
      <p:sp>
        <p:nvSpPr>
          <p:cNvPr id="19" name="Rectangle 18"/>
          <p:cNvSpPr/>
          <p:nvPr/>
        </p:nvSpPr>
        <p:spPr>
          <a:xfrm>
            <a:off x="7743826" y="1135857"/>
            <a:ext cx="1400175"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38100" y="714025"/>
            <a:ext cx="8839200" cy="461665"/>
          </a:xfrm>
          <a:prstGeom prst="rect">
            <a:avLst/>
          </a:prstGeom>
          <a:noFill/>
        </p:spPr>
        <p:txBody>
          <a:bodyPr wrap="square" rtlCol="0">
            <a:spAutoFit/>
          </a:bodyPr>
          <a:lstStyle/>
          <a:p>
            <a:r>
              <a:rPr lang="en-US" sz="1200" dirty="0" smtClean="0"/>
              <a:t>The future of PON relies on WDM-PON solutions like NG-PON2 (defined by ITU-T G.989). We can provide customers with their own wavelength, which could allow &gt;10Gbps symmetrical data transfer.</a:t>
            </a:r>
            <a:endParaRPr lang="en-US" sz="1200" dirty="0"/>
          </a:p>
        </p:txBody>
      </p:sp>
      <p:sp>
        <p:nvSpPr>
          <p:cNvPr id="6" name="TextBox 5"/>
          <p:cNvSpPr txBox="1"/>
          <p:nvPr/>
        </p:nvSpPr>
        <p:spPr>
          <a:xfrm>
            <a:off x="38100" y="4866501"/>
            <a:ext cx="9105900" cy="307777"/>
          </a:xfrm>
          <a:prstGeom prst="rect">
            <a:avLst/>
          </a:prstGeom>
          <a:solidFill>
            <a:schemeClr val="bg1"/>
          </a:solidFill>
        </p:spPr>
        <p:txBody>
          <a:bodyPr wrap="square" rtlCol="0">
            <a:spAutoFit/>
          </a:bodyPr>
          <a:lstStyle/>
          <a:p>
            <a:r>
              <a:rPr lang="en-US" sz="1400" b="1" i="1" dirty="0" smtClean="0"/>
              <a:t>The tunable optics are expensive. How do we provide 10G service before prices come down?</a:t>
            </a:r>
            <a:endParaRPr lang="en-US" sz="1400" b="1" i="1" dirty="0"/>
          </a:p>
        </p:txBody>
      </p:sp>
    </p:spTree>
    <p:extLst>
      <p:ext uri="{BB962C8B-B14F-4D97-AF65-F5344CB8AC3E}">
        <p14:creationId xmlns:p14="http://schemas.microsoft.com/office/powerpoint/2010/main" val="7188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a:xfrm>
            <a:off x="398920" y="97918"/>
            <a:ext cx="6246586" cy="425579"/>
          </a:xfrm>
        </p:spPr>
        <p:txBody>
          <a:bodyPr>
            <a:normAutofit fontScale="90000"/>
          </a:bodyPr>
          <a:lstStyle/>
          <a:p>
            <a:r>
              <a:rPr lang="en-US" dirty="0" smtClean="0"/>
              <a:t>The Future of PON (XGS-PON)</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680637457"/>
              </p:ext>
            </p:extLst>
          </p:nvPr>
        </p:nvGraphicFramePr>
        <p:xfrm>
          <a:off x="90338" y="1411261"/>
          <a:ext cx="5500255" cy="3187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16271" y="761666"/>
            <a:ext cx="8839200" cy="584776"/>
          </a:xfrm>
          <a:prstGeom prst="rect">
            <a:avLst/>
          </a:prstGeom>
          <a:noFill/>
        </p:spPr>
        <p:txBody>
          <a:bodyPr wrap="square" rtlCol="0">
            <a:spAutoFit/>
          </a:bodyPr>
          <a:lstStyle/>
          <a:p>
            <a:r>
              <a:rPr lang="en-US" sz="1600" dirty="0" smtClean="0"/>
              <a:t>What about a bridge between the changes for NG-PON2 and current GPON? </a:t>
            </a:r>
          </a:p>
          <a:p>
            <a:r>
              <a:rPr lang="en-US" sz="1600" dirty="0" smtClean="0"/>
              <a:t>XGS-PON bridges the gap.</a:t>
            </a:r>
            <a:endParaRPr lang="en-US" sz="1600" dirty="0"/>
          </a:p>
        </p:txBody>
      </p:sp>
      <p:sp>
        <p:nvSpPr>
          <p:cNvPr id="5" name="Rectangle 4"/>
          <p:cNvSpPr/>
          <p:nvPr/>
        </p:nvSpPr>
        <p:spPr>
          <a:xfrm>
            <a:off x="6400800" y="1634054"/>
            <a:ext cx="2438400" cy="800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00800" y="1634054"/>
            <a:ext cx="381000" cy="8001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1400" dirty="0" smtClean="0"/>
              <a:t>GPON</a:t>
            </a:r>
            <a:endParaRPr lang="en-US" sz="1400" dirty="0"/>
          </a:p>
        </p:txBody>
      </p:sp>
      <p:sp>
        <p:nvSpPr>
          <p:cNvPr id="23" name="Rectangle 22"/>
          <p:cNvSpPr/>
          <p:nvPr/>
        </p:nvSpPr>
        <p:spPr>
          <a:xfrm>
            <a:off x="8458200" y="1634054"/>
            <a:ext cx="381000" cy="8001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1400" dirty="0" smtClean="0"/>
              <a:t>XGS-PON</a:t>
            </a:r>
            <a:endParaRPr lang="en-US" sz="1400" dirty="0"/>
          </a:p>
        </p:txBody>
      </p:sp>
      <p:sp>
        <p:nvSpPr>
          <p:cNvPr id="7" name="Rectangle 6"/>
          <p:cNvSpPr/>
          <p:nvPr/>
        </p:nvSpPr>
        <p:spPr>
          <a:xfrm>
            <a:off x="6477000" y="2291282"/>
            <a:ext cx="228600" cy="114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534400" y="2291282"/>
            <a:ext cx="228600" cy="1143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591300" y="2348432"/>
            <a:ext cx="0" cy="40005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653459" y="2348432"/>
            <a:ext cx="0" cy="40005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rapezoid 9"/>
          <p:cNvSpPr/>
          <p:nvPr/>
        </p:nvSpPr>
        <p:spPr>
          <a:xfrm rot="10800000">
            <a:off x="6329363" y="2719904"/>
            <a:ext cx="2514600" cy="171450"/>
          </a:xfrm>
          <a:prstGeom prst="trapezoid">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7120890" y="2666326"/>
            <a:ext cx="922020" cy="276999"/>
          </a:xfrm>
          <a:prstGeom prst="rect">
            <a:avLst/>
          </a:prstGeom>
          <a:noFill/>
        </p:spPr>
        <p:txBody>
          <a:bodyPr wrap="square" rtlCol="0">
            <a:spAutoFit/>
          </a:bodyPr>
          <a:lstStyle/>
          <a:p>
            <a:pPr algn="ctr"/>
            <a:r>
              <a:rPr lang="en-US" sz="1200" dirty="0" smtClean="0"/>
              <a:t>CWDM</a:t>
            </a:r>
            <a:endParaRPr lang="en-US" sz="1200" dirty="0"/>
          </a:p>
        </p:txBody>
      </p:sp>
      <p:cxnSp>
        <p:nvCxnSpPr>
          <p:cNvPr id="28" name="Straight Connector 27"/>
          <p:cNvCxnSpPr/>
          <p:nvPr/>
        </p:nvCxnSpPr>
        <p:spPr>
          <a:xfrm>
            <a:off x="7620000" y="2891353"/>
            <a:ext cx="0" cy="40005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7313198" y="3177104"/>
            <a:ext cx="613604" cy="319371"/>
          </a:xfrm>
          <a:prstGeom prst="triangl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18" name="TextBox 17"/>
          <p:cNvSpPr txBox="1"/>
          <p:nvPr/>
        </p:nvSpPr>
        <p:spPr>
          <a:xfrm>
            <a:off x="7321497" y="3258624"/>
            <a:ext cx="755703" cy="261610"/>
          </a:xfrm>
          <a:prstGeom prst="rect">
            <a:avLst/>
          </a:prstGeom>
          <a:noFill/>
        </p:spPr>
        <p:txBody>
          <a:bodyPr wrap="square" rtlCol="0">
            <a:spAutoFit/>
          </a:bodyPr>
          <a:lstStyle/>
          <a:p>
            <a:r>
              <a:rPr lang="en-US" sz="1100" dirty="0" smtClean="0"/>
              <a:t>splitter</a:t>
            </a:r>
            <a:endParaRPr lang="en-US" sz="1100" dirty="0"/>
          </a:p>
        </p:txBody>
      </p:sp>
      <p:cxnSp>
        <p:nvCxnSpPr>
          <p:cNvPr id="27" name="Straight Connector 26"/>
          <p:cNvCxnSpPr/>
          <p:nvPr/>
        </p:nvCxnSpPr>
        <p:spPr>
          <a:xfrm flipH="1">
            <a:off x="6705601" y="3501237"/>
            <a:ext cx="730197" cy="717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16798" y="3476480"/>
            <a:ext cx="641402" cy="746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114583" y="3911970"/>
            <a:ext cx="1222285" cy="813992"/>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GPON ONT</a:t>
            </a:r>
            <a:endParaRPr lang="en-US" sz="1100" b="1" dirty="0"/>
          </a:p>
        </p:txBody>
      </p:sp>
      <p:sp>
        <p:nvSpPr>
          <p:cNvPr id="37" name="Oval 36"/>
          <p:cNvSpPr/>
          <p:nvPr/>
        </p:nvSpPr>
        <p:spPr>
          <a:xfrm>
            <a:off x="7894935" y="3911970"/>
            <a:ext cx="1222285" cy="8139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XGS-PON ONT</a:t>
            </a:r>
            <a:endParaRPr lang="en-US" sz="1100" b="1" dirty="0"/>
          </a:p>
        </p:txBody>
      </p:sp>
      <p:sp>
        <p:nvSpPr>
          <p:cNvPr id="31" name="TextBox 30"/>
          <p:cNvSpPr txBox="1"/>
          <p:nvPr/>
        </p:nvSpPr>
        <p:spPr>
          <a:xfrm>
            <a:off x="5715000" y="1336565"/>
            <a:ext cx="3429000" cy="276999"/>
          </a:xfrm>
          <a:prstGeom prst="rect">
            <a:avLst/>
          </a:prstGeom>
          <a:noFill/>
        </p:spPr>
        <p:txBody>
          <a:bodyPr wrap="square" rtlCol="0">
            <a:spAutoFit/>
          </a:bodyPr>
          <a:lstStyle/>
          <a:p>
            <a:pPr algn="ctr"/>
            <a:r>
              <a:rPr lang="en-US" sz="1200" dirty="0" smtClean="0">
                <a:solidFill>
                  <a:schemeClr val="bg1">
                    <a:lumMod val="50000"/>
                  </a:schemeClr>
                </a:solidFill>
              </a:rPr>
              <a:t>GPON and XGS-PON co-existence with CWDM</a:t>
            </a:r>
            <a:endParaRPr lang="en-US" sz="1200" dirty="0">
              <a:solidFill>
                <a:schemeClr val="bg1">
                  <a:lumMod val="50000"/>
                </a:schemeClr>
              </a:solidFill>
            </a:endParaRPr>
          </a:p>
        </p:txBody>
      </p:sp>
      <p:sp>
        <p:nvSpPr>
          <p:cNvPr id="16384" name="TextBox 16383"/>
          <p:cNvSpPr txBox="1"/>
          <p:nvPr/>
        </p:nvSpPr>
        <p:spPr>
          <a:xfrm>
            <a:off x="6534151" y="2415204"/>
            <a:ext cx="823043" cy="253916"/>
          </a:xfrm>
          <a:prstGeom prst="rect">
            <a:avLst/>
          </a:prstGeom>
          <a:noFill/>
        </p:spPr>
        <p:txBody>
          <a:bodyPr wrap="square" rtlCol="0">
            <a:spAutoFit/>
          </a:bodyPr>
          <a:lstStyle/>
          <a:p>
            <a:pPr algn="ctr"/>
            <a:r>
              <a:rPr lang="en-US" sz="1050" dirty="0" smtClean="0"/>
              <a:t>1490/1310</a:t>
            </a:r>
            <a:endParaRPr lang="en-US" sz="1050" dirty="0"/>
          </a:p>
        </p:txBody>
      </p:sp>
      <p:sp>
        <p:nvSpPr>
          <p:cNvPr id="40" name="TextBox 39"/>
          <p:cNvSpPr txBox="1"/>
          <p:nvPr/>
        </p:nvSpPr>
        <p:spPr>
          <a:xfrm>
            <a:off x="7869431" y="2400816"/>
            <a:ext cx="823043" cy="253916"/>
          </a:xfrm>
          <a:prstGeom prst="rect">
            <a:avLst/>
          </a:prstGeom>
          <a:noFill/>
        </p:spPr>
        <p:txBody>
          <a:bodyPr wrap="square" rtlCol="0">
            <a:spAutoFit/>
          </a:bodyPr>
          <a:lstStyle/>
          <a:p>
            <a:pPr algn="ctr"/>
            <a:r>
              <a:rPr lang="en-US" sz="1050" dirty="0" smtClean="0"/>
              <a:t>1577/1270</a:t>
            </a:r>
            <a:endParaRPr lang="en-US" sz="1050" dirty="0"/>
          </a:p>
        </p:txBody>
      </p:sp>
    </p:spTree>
    <p:extLst>
      <p:ext uri="{BB962C8B-B14F-4D97-AF65-F5344CB8AC3E}">
        <p14:creationId xmlns:p14="http://schemas.microsoft.com/office/powerpoint/2010/main" val="337911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1028701" y="1684339"/>
            <a:ext cx="7191251" cy="1220787"/>
          </a:xfrm>
        </p:spPr>
        <p:txBody>
          <a:bodyPr/>
          <a:lstStyle/>
          <a:p>
            <a:r>
              <a:rPr lang="en-US" dirty="0" smtClean="0"/>
              <a:t>Questions?</a:t>
            </a:r>
            <a:endParaRPr lang="en-US" dirty="0"/>
          </a:p>
        </p:txBody>
      </p:sp>
    </p:spTree>
    <p:extLst>
      <p:ext uri="{BB962C8B-B14F-4D97-AF65-F5344CB8AC3E}">
        <p14:creationId xmlns:p14="http://schemas.microsoft.com/office/powerpoint/2010/main" val="162448288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Fiber distribution methods</a:t>
            </a:r>
            <a:endParaRPr lang="en-US" b="1" dirty="0"/>
          </a:p>
        </p:txBody>
      </p:sp>
      <p:grpSp>
        <p:nvGrpSpPr>
          <p:cNvPr id="42" name="Group 41"/>
          <p:cNvGrpSpPr/>
          <p:nvPr/>
        </p:nvGrpSpPr>
        <p:grpSpPr>
          <a:xfrm>
            <a:off x="806712" y="1095924"/>
            <a:ext cx="7979815" cy="1772367"/>
            <a:chOff x="806712" y="1095924"/>
            <a:chExt cx="7979815" cy="1772367"/>
          </a:xfrm>
        </p:grpSpPr>
        <p:grpSp>
          <p:nvGrpSpPr>
            <p:cNvPr id="35" name="Group 34"/>
            <p:cNvGrpSpPr/>
            <p:nvPr/>
          </p:nvGrpSpPr>
          <p:grpSpPr>
            <a:xfrm>
              <a:off x="2695586" y="1095924"/>
              <a:ext cx="6090941" cy="1772367"/>
              <a:chOff x="2695586" y="1095924"/>
              <a:chExt cx="6090941" cy="1772367"/>
            </a:xfrm>
          </p:grpSpPr>
          <p:pic>
            <p:nvPicPr>
              <p:cNvPr id="11" name="Picture 10"/>
              <p:cNvPicPr>
                <a:picLocks noChangeAspect="1"/>
              </p:cNvPicPr>
              <p:nvPr/>
            </p:nvPicPr>
            <p:blipFill>
              <a:blip r:embed="rId3"/>
              <a:stretch>
                <a:fillRect/>
              </a:stretch>
            </p:blipFill>
            <p:spPr>
              <a:xfrm>
                <a:off x="2695586" y="1095924"/>
                <a:ext cx="1779822" cy="1772367"/>
              </a:xfrm>
              <a:prstGeom prst="rect">
                <a:avLst/>
              </a:prstGeom>
            </p:spPr>
          </p:pic>
          <p:pic>
            <p:nvPicPr>
              <p:cNvPr id="12" name="Picture 11" descr="small 5000.jpg"/>
              <p:cNvPicPr>
                <a:picLocks noChangeAspect="1"/>
              </p:cNvPicPr>
              <p:nvPr/>
            </p:nvPicPr>
            <p:blipFill>
              <a:blip r:embed="rId4" cstate="print"/>
              <a:stretch>
                <a:fillRect/>
              </a:stretch>
            </p:blipFill>
            <p:spPr>
              <a:xfrm>
                <a:off x="3953393" y="1538654"/>
                <a:ext cx="1502798" cy="1054201"/>
              </a:xfrm>
              <a:prstGeom prst="rect">
                <a:avLst/>
              </a:prstGeom>
            </p:spPr>
          </p:pic>
          <p:grpSp>
            <p:nvGrpSpPr>
              <p:cNvPr id="3" name="Group 2"/>
              <p:cNvGrpSpPr/>
              <p:nvPr/>
            </p:nvGrpSpPr>
            <p:grpSpPr>
              <a:xfrm>
                <a:off x="5456192" y="1297592"/>
                <a:ext cx="3330335" cy="1406487"/>
                <a:chOff x="5456192" y="1297592"/>
                <a:chExt cx="3330335" cy="1406487"/>
              </a:xfrm>
            </p:grpSpPr>
            <p:pic>
              <p:nvPicPr>
                <p:cNvPr id="5" name="Picture 4"/>
                <p:cNvPicPr>
                  <a:picLocks noChangeAspect="1"/>
                </p:cNvPicPr>
                <p:nvPr/>
              </p:nvPicPr>
              <p:blipFill>
                <a:blip r:embed="rId5"/>
                <a:stretch>
                  <a:fillRect/>
                </a:stretch>
              </p:blipFill>
              <p:spPr>
                <a:xfrm>
                  <a:off x="8251139" y="1297592"/>
                  <a:ext cx="506513" cy="462359"/>
                </a:xfrm>
                <a:prstGeom prst="rect">
                  <a:avLst/>
                </a:prstGeom>
              </p:spPr>
            </p:pic>
            <p:pic>
              <p:nvPicPr>
                <p:cNvPr id="6" name="Picture 5"/>
                <p:cNvPicPr>
                  <a:picLocks noChangeAspect="1"/>
                </p:cNvPicPr>
                <p:nvPr/>
              </p:nvPicPr>
              <p:blipFill>
                <a:blip r:embed="rId5"/>
                <a:stretch>
                  <a:fillRect/>
                </a:stretch>
              </p:blipFill>
              <p:spPr>
                <a:xfrm>
                  <a:off x="8276287" y="1750929"/>
                  <a:ext cx="506513" cy="462359"/>
                </a:xfrm>
                <a:prstGeom prst="rect">
                  <a:avLst/>
                </a:prstGeom>
              </p:spPr>
            </p:pic>
            <p:sp>
              <p:nvSpPr>
                <p:cNvPr id="7" name="Right Arrow 6"/>
                <p:cNvSpPr/>
                <p:nvPr/>
              </p:nvSpPr>
              <p:spPr>
                <a:xfrm>
                  <a:off x="5456192" y="2093412"/>
                  <a:ext cx="2794948" cy="45719"/>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Right Arrow 7"/>
                <p:cNvSpPr/>
                <p:nvPr/>
              </p:nvSpPr>
              <p:spPr>
                <a:xfrm>
                  <a:off x="5495959" y="2534567"/>
                  <a:ext cx="2794948" cy="45719"/>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9" name="Picture 8"/>
                <p:cNvPicPr>
                  <a:picLocks noChangeAspect="1"/>
                </p:cNvPicPr>
                <p:nvPr/>
              </p:nvPicPr>
              <p:blipFill>
                <a:blip r:embed="rId5"/>
                <a:stretch>
                  <a:fillRect/>
                </a:stretch>
              </p:blipFill>
              <p:spPr>
                <a:xfrm>
                  <a:off x="8280014" y="2185016"/>
                  <a:ext cx="506513" cy="462359"/>
                </a:xfrm>
                <a:prstGeom prst="rect">
                  <a:avLst/>
                </a:prstGeom>
              </p:spPr>
            </p:pic>
            <p:sp>
              <p:nvSpPr>
                <p:cNvPr id="10" name="Right Arrow 9"/>
                <p:cNvSpPr/>
                <p:nvPr/>
              </p:nvSpPr>
              <p:spPr>
                <a:xfrm>
                  <a:off x="5457800" y="1671507"/>
                  <a:ext cx="2794948" cy="45719"/>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3" name="Picture 12"/>
                <p:cNvPicPr>
                  <a:picLocks noChangeAspect="1" noChangeArrowheads="1"/>
                </p:cNvPicPr>
                <p:nvPr/>
              </p:nvPicPr>
              <p:blipFill>
                <a:blip r:embed="rId6" cstate="print"/>
                <a:srcRect/>
                <a:stretch>
                  <a:fillRect/>
                </a:stretch>
              </p:blipFill>
              <p:spPr bwMode="auto">
                <a:xfrm>
                  <a:off x="8096577" y="1511379"/>
                  <a:ext cx="258612" cy="327195"/>
                </a:xfrm>
                <a:prstGeom prst="rect">
                  <a:avLst/>
                </a:prstGeom>
                <a:noFill/>
                <a:ln w="19050">
                  <a:noFill/>
                  <a:miter lim="800000"/>
                  <a:headEnd/>
                  <a:tailEnd/>
                </a:ln>
              </p:spPr>
            </p:pic>
            <p:pic>
              <p:nvPicPr>
                <p:cNvPr id="14" name="Picture 13"/>
                <p:cNvPicPr>
                  <a:picLocks noChangeAspect="1" noChangeArrowheads="1"/>
                </p:cNvPicPr>
                <p:nvPr/>
              </p:nvPicPr>
              <p:blipFill>
                <a:blip r:embed="rId6" cstate="print"/>
                <a:srcRect/>
                <a:stretch>
                  <a:fillRect/>
                </a:stretch>
              </p:blipFill>
              <p:spPr bwMode="auto">
                <a:xfrm>
                  <a:off x="8096577" y="1942665"/>
                  <a:ext cx="258612" cy="327195"/>
                </a:xfrm>
                <a:prstGeom prst="rect">
                  <a:avLst/>
                </a:prstGeom>
                <a:noFill/>
                <a:ln w="19050">
                  <a:noFill/>
                  <a:miter lim="800000"/>
                  <a:headEnd/>
                  <a:tailEnd/>
                </a:ln>
              </p:spPr>
            </p:pic>
            <p:pic>
              <p:nvPicPr>
                <p:cNvPr id="15" name="Picture 14"/>
                <p:cNvPicPr>
                  <a:picLocks noChangeAspect="1" noChangeArrowheads="1"/>
                </p:cNvPicPr>
                <p:nvPr/>
              </p:nvPicPr>
              <p:blipFill>
                <a:blip r:embed="rId6" cstate="print"/>
                <a:srcRect/>
                <a:stretch>
                  <a:fillRect/>
                </a:stretch>
              </p:blipFill>
              <p:spPr bwMode="auto">
                <a:xfrm>
                  <a:off x="8121833" y="2376884"/>
                  <a:ext cx="258612" cy="327195"/>
                </a:xfrm>
                <a:prstGeom prst="rect">
                  <a:avLst/>
                </a:prstGeom>
                <a:noFill/>
                <a:ln w="19050">
                  <a:noFill/>
                  <a:miter lim="800000"/>
                  <a:headEnd/>
                  <a:tailEnd/>
                </a:ln>
              </p:spPr>
            </p:pic>
            <p:sp>
              <p:nvSpPr>
                <p:cNvPr id="16" name="TextBox 15"/>
                <p:cNvSpPr txBox="1"/>
                <p:nvPr/>
              </p:nvSpPr>
              <p:spPr>
                <a:xfrm>
                  <a:off x="6436974" y="1422855"/>
                  <a:ext cx="508428" cy="198342"/>
                </a:xfrm>
                <a:prstGeom prst="rect">
                  <a:avLst/>
                </a:prstGeom>
              </p:spPr>
              <p:txBody>
                <a:bodyPr vert="horz" wrap="square" lIns="0" tIns="45720" rIns="91440" bIns="45720" rtlCol="0">
                  <a:noAutofit/>
                </a:bodyPr>
                <a:lstStyle/>
                <a:p>
                  <a:r>
                    <a:rPr lang="en-US" sz="1100" b="1" dirty="0" smtClean="0"/>
                    <a:t>Port 1</a:t>
                  </a:r>
                </a:p>
              </p:txBody>
            </p:sp>
            <p:sp>
              <p:nvSpPr>
                <p:cNvPr id="17" name="TextBox 16"/>
                <p:cNvSpPr txBox="1"/>
                <p:nvPr/>
              </p:nvSpPr>
              <p:spPr>
                <a:xfrm>
                  <a:off x="6442456" y="1860709"/>
                  <a:ext cx="510882" cy="253961"/>
                </a:xfrm>
                <a:prstGeom prst="rect">
                  <a:avLst/>
                </a:prstGeom>
              </p:spPr>
              <p:txBody>
                <a:bodyPr vert="horz" wrap="square" lIns="0" tIns="45720" rIns="91440" bIns="45720" rtlCol="0">
                  <a:noAutofit/>
                </a:bodyPr>
                <a:lstStyle/>
                <a:p>
                  <a:r>
                    <a:rPr lang="en-US" sz="1100" b="1" dirty="0" smtClean="0"/>
                    <a:t>Port 2</a:t>
                  </a:r>
                </a:p>
              </p:txBody>
            </p:sp>
            <p:sp>
              <p:nvSpPr>
                <p:cNvPr id="18" name="TextBox 17"/>
                <p:cNvSpPr txBox="1"/>
                <p:nvPr/>
              </p:nvSpPr>
              <p:spPr>
                <a:xfrm>
                  <a:off x="6453615" y="2287266"/>
                  <a:ext cx="510886" cy="186311"/>
                </a:xfrm>
                <a:prstGeom prst="rect">
                  <a:avLst/>
                </a:prstGeom>
              </p:spPr>
              <p:txBody>
                <a:bodyPr vert="horz" wrap="square" lIns="0" tIns="45720" rIns="91440" bIns="45720" rtlCol="0">
                  <a:noAutofit/>
                </a:bodyPr>
                <a:lstStyle/>
                <a:p>
                  <a:r>
                    <a:rPr lang="en-US" sz="1100" b="1" dirty="0" smtClean="0"/>
                    <a:t>Port 3</a:t>
                  </a:r>
                </a:p>
              </p:txBody>
            </p:sp>
          </p:grpSp>
        </p:grpSp>
        <p:sp>
          <p:nvSpPr>
            <p:cNvPr id="41" name="TextBox 40"/>
            <p:cNvSpPr txBox="1"/>
            <p:nvPr/>
          </p:nvSpPr>
          <p:spPr>
            <a:xfrm>
              <a:off x="806712" y="1813178"/>
              <a:ext cx="1638264" cy="400110"/>
            </a:xfrm>
            <a:prstGeom prst="rect">
              <a:avLst/>
            </a:prstGeom>
            <a:noFill/>
          </p:spPr>
          <p:txBody>
            <a:bodyPr wrap="none" rtlCol="0">
              <a:spAutoFit/>
            </a:bodyPr>
            <a:lstStyle/>
            <a:p>
              <a:r>
                <a:rPr lang="en-US" sz="2000" dirty="0" smtClean="0">
                  <a:latin typeface="+mn-lt"/>
                </a:rPr>
                <a:t>Point-to-Point</a:t>
              </a:r>
              <a:endParaRPr lang="en-US" sz="2000" dirty="0">
                <a:latin typeface="+mn-lt"/>
              </a:endParaRPr>
            </a:p>
          </p:txBody>
        </p:sp>
      </p:grpSp>
      <p:grpSp>
        <p:nvGrpSpPr>
          <p:cNvPr id="44" name="Group 43"/>
          <p:cNvGrpSpPr/>
          <p:nvPr/>
        </p:nvGrpSpPr>
        <p:grpSpPr>
          <a:xfrm>
            <a:off x="601363" y="3123129"/>
            <a:ext cx="8181437" cy="1809262"/>
            <a:chOff x="917232" y="3158144"/>
            <a:chExt cx="8181437" cy="1809262"/>
          </a:xfrm>
        </p:grpSpPr>
        <p:grpSp>
          <p:nvGrpSpPr>
            <p:cNvPr id="39" name="Group 38"/>
            <p:cNvGrpSpPr/>
            <p:nvPr/>
          </p:nvGrpSpPr>
          <p:grpSpPr>
            <a:xfrm>
              <a:off x="3695810" y="3158144"/>
              <a:ext cx="5402859" cy="1809262"/>
              <a:chOff x="3695810" y="3158144"/>
              <a:chExt cx="5402859" cy="1809262"/>
            </a:xfrm>
          </p:grpSpPr>
          <p:sp>
            <p:nvSpPr>
              <p:cNvPr id="21" name="Right Arrow 20"/>
              <p:cNvSpPr/>
              <p:nvPr/>
            </p:nvSpPr>
            <p:spPr>
              <a:xfrm>
                <a:off x="5763316" y="4029119"/>
                <a:ext cx="1283387" cy="85182"/>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38" name="Group 37"/>
              <p:cNvGrpSpPr/>
              <p:nvPr/>
            </p:nvGrpSpPr>
            <p:grpSpPr>
              <a:xfrm>
                <a:off x="3695810" y="3158144"/>
                <a:ext cx="5402859" cy="1809262"/>
                <a:chOff x="3695810" y="3158144"/>
                <a:chExt cx="5402859" cy="1809262"/>
              </a:xfrm>
            </p:grpSpPr>
            <p:grpSp>
              <p:nvGrpSpPr>
                <p:cNvPr id="37" name="Group 36"/>
                <p:cNvGrpSpPr/>
                <p:nvPr/>
              </p:nvGrpSpPr>
              <p:grpSpPr>
                <a:xfrm>
                  <a:off x="3695810" y="3158144"/>
                  <a:ext cx="2958656" cy="1809262"/>
                  <a:chOff x="3695810" y="3158144"/>
                  <a:chExt cx="2958656" cy="1809262"/>
                </a:xfrm>
              </p:grpSpPr>
              <p:pic>
                <p:nvPicPr>
                  <p:cNvPr id="23" name="Picture 22"/>
                  <p:cNvPicPr>
                    <a:picLocks noChangeAspect="1"/>
                  </p:cNvPicPr>
                  <p:nvPr/>
                </p:nvPicPr>
                <p:blipFill>
                  <a:blip r:embed="rId3"/>
                  <a:stretch>
                    <a:fillRect/>
                  </a:stretch>
                </p:blipFill>
                <p:spPr>
                  <a:xfrm>
                    <a:off x="3695810" y="3158144"/>
                    <a:ext cx="1816873" cy="1809262"/>
                  </a:xfrm>
                  <a:prstGeom prst="rect">
                    <a:avLst/>
                  </a:prstGeom>
                </p:spPr>
              </p:pic>
              <p:sp>
                <p:nvSpPr>
                  <p:cNvPr id="24" name="TextBox 23"/>
                  <p:cNvSpPr txBox="1"/>
                  <p:nvPr/>
                </p:nvSpPr>
                <p:spPr>
                  <a:xfrm>
                    <a:off x="6079065" y="3792894"/>
                    <a:ext cx="575401" cy="236225"/>
                  </a:xfrm>
                  <a:prstGeom prst="rect">
                    <a:avLst/>
                  </a:prstGeom>
                </p:spPr>
                <p:txBody>
                  <a:bodyPr vert="horz" wrap="square" lIns="0" tIns="45720" rIns="91440" bIns="45720" rtlCol="0">
                    <a:noAutofit/>
                  </a:bodyPr>
                  <a:lstStyle/>
                  <a:p>
                    <a:r>
                      <a:rPr lang="en-US" sz="1100" b="1" dirty="0" smtClean="0"/>
                      <a:t>Port 1</a:t>
                    </a:r>
                  </a:p>
                </p:txBody>
              </p:sp>
              <p:pic>
                <p:nvPicPr>
                  <p:cNvPr id="25" name="Picture 2" descr="C950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04792" y="3582842"/>
                    <a:ext cx="1091082" cy="991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6" name="Group 35"/>
                <p:cNvGrpSpPr/>
                <p:nvPr/>
              </p:nvGrpSpPr>
              <p:grpSpPr>
                <a:xfrm>
                  <a:off x="6604429" y="3241147"/>
                  <a:ext cx="2494240" cy="1406487"/>
                  <a:chOff x="6604429" y="3241147"/>
                  <a:chExt cx="2494240" cy="1406487"/>
                </a:xfrm>
              </p:grpSpPr>
              <p:sp>
                <p:nvSpPr>
                  <p:cNvPr id="22" name="Right Arrow 21"/>
                  <p:cNvSpPr/>
                  <p:nvPr/>
                </p:nvSpPr>
                <p:spPr>
                  <a:xfrm>
                    <a:off x="7080528" y="3606327"/>
                    <a:ext cx="1413251" cy="106372"/>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26"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04429" y="3497549"/>
                    <a:ext cx="513939" cy="1141982"/>
                  </a:xfrm>
                  <a:prstGeom prst="rect">
                    <a:avLst/>
                  </a:prstGeom>
                  <a:noFill/>
                  <a:ln w="9525" algn="ctr">
                    <a:noFill/>
                    <a:miter lim="800000"/>
                    <a:headEnd/>
                    <a:tailEnd/>
                  </a:ln>
                </p:spPr>
              </p:pic>
              <p:sp>
                <p:nvSpPr>
                  <p:cNvPr id="27" name="Right Arrow 26"/>
                  <p:cNvSpPr/>
                  <p:nvPr/>
                </p:nvSpPr>
                <p:spPr>
                  <a:xfrm>
                    <a:off x="7078923" y="3989737"/>
                    <a:ext cx="1413251" cy="106372"/>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Right Arrow 27"/>
                  <p:cNvSpPr/>
                  <p:nvPr/>
                </p:nvSpPr>
                <p:spPr>
                  <a:xfrm>
                    <a:off x="7098174" y="4393993"/>
                    <a:ext cx="1413251" cy="106372"/>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29" name="Picture 28"/>
                  <p:cNvPicPr>
                    <a:picLocks noChangeAspect="1"/>
                  </p:cNvPicPr>
                  <p:nvPr/>
                </p:nvPicPr>
                <p:blipFill>
                  <a:blip r:embed="rId5"/>
                  <a:stretch>
                    <a:fillRect/>
                  </a:stretch>
                </p:blipFill>
                <p:spPr>
                  <a:xfrm>
                    <a:off x="8563281" y="3241147"/>
                    <a:ext cx="506513" cy="462359"/>
                  </a:xfrm>
                  <a:prstGeom prst="rect">
                    <a:avLst/>
                  </a:prstGeom>
                </p:spPr>
              </p:pic>
              <p:pic>
                <p:nvPicPr>
                  <p:cNvPr id="30" name="Picture 29"/>
                  <p:cNvPicPr>
                    <a:picLocks noChangeAspect="1"/>
                  </p:cNvPicPr>
                  <p:nvPr/>
                </p:nvPicPr>
                <p:blipFill>
                  <a:blip r:embed="rId5"/>
                  <a:stretch>
                    <a:fillRect/>
                  </a:stretch>
                </p:blipFill>
                <p:spPr>
                  <a:xfrm>
                    <a:off x="8588429" y="3694484"/>
                    <a:ext cx="506513" cy="462359"/>
                  </a:xfrm>
                  <a:prstGeom prst="rect">
                    <a:avLst/>
                  </a:prstGeom>
                </p:spPr>
              </p:pic>
              <p:pic>
                <p:nvPicPr>
                  <p:cNvPr id="31" name="Picture 30"/>
                  <p:cNvPicPr>
                    <a:picLocks noChangeAspect="1"/>
                  </p:cNvPicPr>
                  <p:nvPr/>
                </p:nvPicPr>
                <p:blipFill>
                  <a:blip r:embed="rId5"/>
                  <a:stretch>
                    <a:fillRect/>
                  </a:stretch>
                </p:blipFill>
                <p:spPr>
                  <a:xfrm>
                    <a:off x="8592156" y="4128571"/>
                    <a:ext cx="506513" cy="462359"/>
                  </a:xfrm>
                  <a:prstGeom prst="rect">
                    <a:avLst/>
                  </a:prstGeom>
                </p:spPr>
              </p:pic>
              <p:pic>
                <p:nvPicPr>
                  <p:cNvPr id="32" name="Picture 31"/>
                  <p:cNvPicPr>
                    <a:picLocks noChangeAspect="1" noChangeArrowheads="1"/>
                  </p:cNvPicPr>
                  <p:nvPr/>
                </p:nvPicPr>
                <p:blipFill>
                  <a:blip r:embed="rId6" cstate="print"/>
                  <a:srcRect/>
                  <a:stretch>
                    <a:fillRect/>
                  </a:stretch>
                </p:blipFill>
                <p:spPr bwMode="auto">
                  <a:xfrm>
                    <a:off x="8408719" y="3454934"/>
                    <a:ext cx="258612" cy="327195"/>
                  </a:xfrm>
                  <a:prstGeom prst="rect">
                    <a:avLst/>
                  </a:prstGeom>
                  <a:noFill/>
                  <a:ln w="19050">
                    <a:noFill/>
                    <a:miter lim="800000"/>
                    <a:headEnd/>
                    <a:tailEnd/>
                  </a:ln>
                </p:spPr>
              </p:pic>
              <p:pic>
                <p:nvPicPr>
                  <p:cNvPr id="33" name="Picture 32"/>
                  <p:cNvPicPr>
                    <a:picLocks noChangeAspect="1" noChangeArrowheads="1"/>
                  </p:cNvPicPr>
                  <p:nvPr/>
                </p:nvPicPr>
                <p:blipFill>
                  <a:blip r:embed="rId6" cstate="print"/>
                  <a:srcRect/>
                  <a:stretch>
                    <a:fillRect/>
                  </a:stretch>
                </p:blipFill>
                <p:spPr bwMode="auto">
                  <a:xfrm>
                    <a:off x="8408719" y="3886220"/>
                    <a:ext cx="258612" cy="327195"/>
                  </a:xfrm>
                  <a:prstGeom prst="rect">
                    <a:avLst/>
                  </a:prstGeom>
                  <a:noFill/>
                  <a:ln w="19050">
                    <a:noFill/>
                    <a:miter lim="800000"/>
                    <a:headEnd/>
                    <a:tailEnd/>
                  </a:ln>
                </p:spPr>
              </p:pic>
              <p:pic>
                <p:nvPicPr>
                  <p:cNvPr id="34" name="Picture 33"/>
                  <p:cNvPicPr>
                    <a:picLocks noChangeAspect="1" noChangeArrowheads="1"/>
                  </p:cNvPicPr>
                  <p:nvPr/>
                </p:nvPicPr>
                <p:blipFill>
                  <a:blip r:embed="rId6" cstate="print"/>
                  <a:srcRect/>
                  <a:stretch>
                    <a:fillRect/>
                  </a:stretch>
                </p:blipFill>
                <p:spPr bwMode="auto">
                  <a:xfrm>
                    <a:off x="8433975" y="4320439"/>
                    <a:ext cx="258612" cy="327195"/>
                  </a:xfrm>
                  <a:prstGeom prst="rect">
                    <a:avLst/>
                  </a:prstGeom>
                  <a:noFill/>
                  <a:ln w="19050">
                    <a:noFill/>
                    <a:miter lim="800000"/>
                    <a:headEnd/>
                    <a:tailEnd/>
                  </a:ln>
                </p:spPr>
              </p:pic>
            </p:grpSp>
          </p:grpSp>
        </p:grpSp>
        <p:sp>
          <p:nvSpPr>
            <p:cNvPr id="43" name="TextBox 42"/>
            <p:cNvSpPr txBox="1"/>
            <p:nvPr/>
          </p:nvSpPr>
          <p:spPr>
            <a:xfrm>
              <a:off x="917232" y="3618531"/>
              <a:ext cx="2579269" cy="400110"/>
            </a:xfrm>
            <a:prstGeom prst="rect">
              <a:avLst/>
            </a:prstGeom>
            <a:noFill/>
          </p:spPr>
          <p:txBody>
            <a:bodyPr wrap="none" rtlCol="0">
              <a:spAutoFit/>
            </a:bodyPr>
            <a:lstStyle/>
            <a:p>
              <a:r>
                <a:rPr lang="en-US" sz="2000" b="1" i="1" dirty="0" smtClean="0">
                  <a:latin typeface="+mn-lt"/>
                </a:rPr>
                <a:t>*Point-to-Multi-Point</a:t>
              </a:r>
              <a:endParaRPr lang="en-US" sz="2000" b="1" i="1" dirty="0">
                <a:latin typeface="+mn-lt"/>
              </a:endParaRPr>
            </a:p>
          </p:txBody>
        </p:sp>
      </p:grpSp>
      <p:sp>
        <p:nvSpPr>
          <p:cNvPr id="4" name="TextBox 3"/>
          <p:cNvSpPr txBox="1"/>
          <p:nvPr/>
        </p:nvSpPr>
        <p:spPr>
          <a:xfrm>
            <a:off x="492432" y="2190240"/>
            <a:ext cx="2254817" cy="400110"/>
          </a:xfrm>
          <a:prstGeom prst="rect">
            <a:avLst/>
          </a:prstGeom>
          <a:noFill/>
        </p:spPr>
        <p:txBody>
          <a:bodyPr wrap="square" rtlCol="0">
            <a:spAutoFit/>
          </a:bodyPr>
          <a:lstStyle/>
          <a:p>
            <a:r>
              <a:rPr lang="en-US" sz="1000" dirty="0" smtClean="0"/>
              <a:t>Usually used with </a:t>
            </a:r>
            <a:r>
              <a:rPr lang="en-US" sz="1000" dirty="0" err="1" smtClean="0"/>
              <a:t>xWDM</a:t>
            </a:r>
            <a:r>
              <a:rPr lang="en-US" sz="1000" dirty="0" smtClean="0"/>
              <a:t> technology to transport Active Ethernet.</a:t>
            </a:r>
            <a:endParaRPr lang="en-US" sz="1000" dirty="0"/>
          </a:p>
        </p:txBody>
      </p:sp>
      <p:sp>
        <p:nvSpPr>
          <p:cNvPr id="45" name="TextBox 44"/>
          <p:cNvSpPr txBox="1"/>
          <p:nvPr/>
        </p:nvSpPr>
        <p:spPr>
          <a:xfrm>
            <a:off x="735543" y="3910800"/>
            <a:ext cx="2254817" cy="400110"/>
          </a:xfrm>
          <a:prstGeom prst="rect">
            <a:avLst/>
          </a:prstGeom>
          <a:noFill/>
        </p:spPr>
        <p:txBody>
          <a:bodyPr wrap="square" rtlCol="0">
            <a:spAutoFit/>
          </a:bodyPr>
          <a:lstStyle/>
          <a:p>
            <a:r>
              <a:rPr lang="en-US" sz="1000" dirty="0" smtClean="0"/>
              <a:t>Typically referred to as PON and used with EPON, GPON, &amp; </a:t>
            </a:r>
            <a:r>
              <a:rPr lang="en-US" sz="1000" dirty="0" err="1" smtClean="0"/>
              <a:t>RFoG</a:t>
            </a:r>
            <a:r>
              <a:rPr lang="en-US" sz="1000" dirty="0" smtClean="0"/>
              <a:t>.</a:t>
            </a:r>
            <a:endParaRPr lang="en-US" sz="1000" dirty="0"/>
          </a:p>
        </p:txBody>
      </p:sp>
    </p:spTree>
    <p:extLst>
      <p:ext uri="{BB962C8B-B14F-4D97-AF65-F5344CB8AC3E}">
        <p14:creationId xmlns:p14="http://schemas.microsoft.com/office/powerpoint/2010/main" val="144265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b="1" dirty="0" smtClean="0"/>
              <a:t>What is a PON?</a:t>
            </a:r>
          </a:p>
        </p:txBody>
      </p:sp>
      <p:graphicFrame>
        <p:nvGraphicFramePr>
          <p:cNvPr id="5" name="Diagram 4"/>
          <p:cNvGraphicFramePr/>
          <p:nvPr/>
        </p:nvGraphicFramePr>
        <p:xfrm>
          <a:off x="704803" y="917520"/>
          <a:ext cx="6897475" cy="377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3876" name="Picture 4"/>
          <p:cNvPicPr>
            <a:picLocks noChangeAspect="1" noChangeArrowheads="1"/>
          </p:cNvPicPr>
          <p:nvPr/>
        </p:nvPicPr>
        <p:blipFill>
          <a:blip r:embed="rId8" cstate="print"/>
          <a:srcRect/>
          <a:stretch>
            <a:fillRect/>
          </a:stretch>
        </p:blipFill>
        <p:spPr bwMode="auto">
          <a:xfrm>
            <a:off x="4423146" y="2091958"/>
            <a:ext cx="3201769" cy="2527364"/>
          </a:xfrm>
          <a:prstGeom prst="rect">
            <a:avLst/>
          </a:prstGeom>
          <a:noFill/>
          <a:ln w="9525">
            <a:noFill/>
            <a:miter lim="800000"/>
            <a:headEnd/>
            <a:tailEnd/>
          </a:ln>
        </p:spPr>
      </p:pic>
    </p:spTree>
    <p:extLst>
      <p:ext uri="{BB962C8B-B14F-4D97-AF65-F5344CB8AC3E}">
        <p14:creationId xmlns:p14="http://schemas.microsoft.com/office/powerpoint/2010/main" val="184518817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a3a07faa-fb1c-4731-aa2a-612bbf28a72f"/>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A94517-4947-48B6-9B82-ED69B8826380}&quot;/&gt;&lt;filename val=&quot;C:\DOCUME~1\ADMINI~1\LOCALS~1\Temp\PR\data\asimages\{96A94517-4947-48B6-9B82-ED69B8826380}.png&quot;/&gt;&lt;hasEffects val=&quot;1&quot;/&gt;&lt;left val=&quot;32.16&quot;/&gt;&lt;top val=&quot;90.72&quot;/&gt;&lt;width val=&quot;606.48&quot;/&gt;&lt;height val=&quot;411.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A94517-4947-48B6-9B82-ED69B8826380}&quot;/&gt;&lt;filename val=&quot;C:\DOCUME~1\ADMINI~1\LOCALS~1\Temp\PR\data\asimages\{96A94517-4947-48B6-9B82-ED69B8826380}.png&quot;/&gt;&lt;hasEffects val=&quot;1&quot;/&gt;&lt;left val=&quot;32.16&quot;/&gt;&lt;top val=&quot;90.72&quot;/&gt;&lt;width val=&quot;606.48&quot;/&gt;&lt;height val=&quot;411.6&quot;/&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BWT_Test2">
      <a:dk1>
        <a:sysClr val="windowText" lastClr="000000"/>
      </a:dk1>
      <a:lt1>
        <a:sysClr val="window" lastClr="FFFFFF"/>
      </a:lt1>
      <a:dk2>
        <a:srgbClr val="313131"/>
      </a:dk2>
      <a:lt2>
        <a:srgbClr val="E8E8E8"/>
      </a:lt2>
      <a:accent1>
        <a:srgbClr val="22AE9B"/>
      </a:accent1>
      <a:accent2>
        <a:srgbClr val="0E7261"/>
      </a:accent2>
      <a:accent3>
        <a:srgbClr val="CA0044"/>
      </a:accent3>
      <a:accent4>
        <a:srgbClr val="DB9B1C"/>
      </a:accent4>
      <a:accent5>
        <a:srgbClr val="EA431B"/>
      </a:accent5>
      <a:accent6>
        <a:srgbClr val="B8CC23"/>
      </a:accent6>
      <a:hlink>
        <a:srgbClr val="0D6BBD"/>
      </a:hlink>
      <a:folHlink>
        <a:srgbClr val="139CE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gradFill flip="none" rotWithShape="1">
          <a:gsLst>
            <a:gs pos="0">
              <a:srgbClr val="66CCFF"/>
            </a:gs>
            <a:gs pos="100000">
              <a:srgbClr val="FFFFFF">
                <a:alpha val="50000"/>
              </a:srgbClr>
            </a:gs>
          </a:gsLst>
          <a:path path="rect">
            <a:fillToRect l="100000" t="100000"/>
          </a:path>
          <a:tileRect r="-100000" b="-100000"/>
        </a:gra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avier_Lopez_FTTN Technologies_v2">
  <a:themeElements>
    <a:clrScheme name="ADTRAN Brand">
      <a:dk1>
        <a:srgbClr val="2A2C34"/>
      </a:dk1>
      <a:lt1>
        <a:sysClr val="window" lastClr="FFFFFF"/>
      </a:lt1>
      <a:dk2>
        <a:srgbClr val="767171"/>
      </a:dk2>
      <a:lt2>
        <a:srgbClr val="E7E6E6"/>
      </a:lt2>
      <a:accent1>
        <a:srgbClr val="2BAA96"/>
      </a:accent1>
      <a:accent2>
        <a:srgbClr val="E2136C"/>
      </a:accent2>
      <a:accent3>
        <a:srgbClr val="94268B"/>
      </a:accent3>
      <a:accent4>
        <a:srgbClr val="00AEEF"/>
      </a:accent4>
      <a:accent5>
        <a:srgbClr val="F15922"/>
      </a:accent5>
      <a:accent6>
        <a:srgbClr val="144997"/>
      </a:accent6>
      <a:hlink>
        <a:srgbClr val="00AEEF"/>
      </a:hlink>
      <a:folHlink>
        <a:srgbClr val="F15922"/>
      </a:folHlink>
    </a:clrScheme>
    <a:fontScheme name="Custom 20">
      <a:majorFont>
        <a:latin typeface="Times New Roman"/>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hade val="50000"/>
            </a:schemeClr>
          </a:solidFill>
        </a:ln>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45720" rIns="91440" bIns="45720" rtlCol="0">
        <a:normAutofit/>
      </a:bodyPr>
      <a:lstStyle>
        <a:defPPr>
          <a:defRPr smtClean="0"/>
        </a:defPPr>
      </a:lstStyle>
    </a:txDef>
  </a:objectDefaults>
  <a:extraClrSchemeLst/>
  <a:extLst>
    <a:ext uri="{05A4C25C-085E-4340-85A3-A5531E510DB2}">
      <thm15:themeFamily xmlns:thm15="http://schemas.microsoft.com/office/thememl/2012/main" name="ADTRAN-template.potx" id="{BB9CAEED-5AE8-4A49-AAF2-FCD535A94520}" vid="{307FEFAF-71EA-4528-B391-915A6FCF9A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p:properties xmlns:p="http://schemas.microsoft.com/office/2006/metadata/properties" xmlns:xsi="http://www.w3.org/2001/XMLSchema-instance" xmlns:pc="http://schemas.microsoft.com/office/infopath/2007/PartnerControls"><documentManagement><Description0 xmlns="$ListId:Shared Documents;">Company overview used to introduce ADTRAN to prospective customers.</Description0><URL xmlns="$ListId:Shared Documents;"><Url xsi:nil="true"></Url><Description xsi:nil="true"></Description></URL><IconOverlay xmlns="http://schemas.microsoft.com/sharepoint/v4" xsi:nil="true"/><_dlc_DocId xmlns="74ff5bc5-cc9d-49ff-8979-d616a329ee4c">ADTN50-66-1351</_dlc_DocId><TaxCatchAll xmlns="74ff5bc5-cc9d-49ff-8979-d616a329ee4c"/><_dlc_DocIdUrl xmlns="74ff5bc5-cc9d-49ff-8979-d616a329ee4c"><Url>http://bba.adtran.com/marketing/_layouts/DocIdRedir.aspx?ID=ADTN50-66-1351</Url><Description>ADTN50-66-1351</Description></_dlc_DocIdUrl><SharenetDocID xmlns="$ListId:Shared Documents;" xsi:nil="true"></SharenetDocID><TaxKeywordTaxHTField xmlns="74ff5bc5-cc9d-49ff-8979-d616a329ee4c"><Terms xmlns="http://schemas.microsoft.com/office/infopath/2007/PartnerControls"></Terms></TaxKeywordTaxHTField></documentManagement></p:properties>
</file>

<file path=customXml/item4.xml><?xml version="1.0" encoding="utf-8"?><ct:contentTypeSchema ct:_="" ma:_="" ma:contentTypeName="Document" ma:contentTypeID="0x0101006DA876802C414C4D811DD3D8E7BB55AD" ma:contentTypeVersion="4" ma:contentTypeDescription="Create a new document." ma:contentTypeScope="" ma:versionID="097573e8210c5e58b8663e453b944269" xmlns:ct="http://schemas.microsoft.com/office/2006/metadata/contentType" xmlns:ma="http://schemas.microsoft.com/office/2006/metadata/properties/metaAttributes">
<xsd:schema targetNamespace="http://schemas.microsoft.com/office/2006/metadata/properties" ma:root="true" ma:fieldsID="0abef0912b28568a360581b462ff62c3" ns2:_="" ns3:_="" ns4:_="" xmlns:xsd="http://www.w3.org/2001/XMLSchema" xmlns:xs="http://www.w3.org/2001/XMLSchema" xmlns:p="http://schemas.microsoft.com/office/2006/metadata/properties" xmlns:ns2="74ff5bc5-cc9d-49ff-8979-d616a329ee4c" xmlns:ns3="$ListId:Shared Documents;" xmlns:ns4="http://schemas.microsoft.com/sharepoint/v4">
<xsd:import namespace="74ff5bc5-cc9d-49ff-8979-d616a329ee4c"/>
<xsd:import namespace="$ListId:Shared Documents;"/>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SharenetDocID" minOccurs="0"/>
<xsd:element ref="ns3:URL" minOccurs="0"/>
<xsd:element ref="ns2:TaxKeywordTaxHTField" minOccurs="0"/>
<xsd:element ref="ns2:TaxCatchAll" minOccurs="0"/>
<xsd:element ref="ns4:IconOverlay" minOccurs="0"/>
</xsd:all>
</xsd:complexType>
</xsd:element>
</xsd:sequence>
</xsd:complexType>
</xsd:element>
</xsd:schema>
<xsd:schema targetNamespace="74ff5bc5-cc9d-49ff-8979-d616a329ee4c"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xsd:element>
</xsd:sequence>
</xsd:complexType>
</xsd:element>
<xsd:element name="TaxCatchAll" ma:index="16" nillable="true" ma:displayName="Taxonomy Catch All Column" ma:hidden="true" ma:list="{d9a598c5-e2c3-403b-bff5-761ab5807c02}" ma:internalName="TaxCatchAll" ma:showField="CatchAllData" ma:web="638732b8-4865-4799-b967-88eadde96a2c">
<xsd:complexType>
<xsd:complexContent>
<xsd:extension base="dms:MultiChoiceLookup">
<xsd:sequence>
<xsd:element name="Value" type="dms:Lookup" maxOccurs="unbounded" minOccurs="0" nillable="true"/>
</xsd:sequence>
</xsd:extension>
</xsd:complexContent>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Text">
<xsd:maxLength value="255"/>
</xsd:restriction>
</xsd:simpleType>
</xsd:element>
<xsd:element name="SharenetDocID" ma:index="12" nillable="true" ma:displayName="SharenetDocID" ma:internalName="SharenetDocID">
<xsd:simpleType>
<xsd:restriction base="dms:Text">
<xsd:maxLength value="255"/>
</xsd:restriction>
</xsd:simpleType>
</xsd:element>
<xsd:element name="URL" ma:index="13"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targetNamespace="http://schemas.microsoft.com/sharepoint/v4"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Props1.xml><?xml version="1.0" encoding="utf-8"?>
<ds:datastoreItem xmlns:ds="http://schemas.openxmlformats.org/officeDocument/2006/customXml" ds:itemID="{A077BA78-D3BA-498F-BCC2-8911C3A176EB}">
  <ds:schemaRefs>
    <ds:schemaRef ds:uri="http://schemas.microsoft.com/sharepoint/v3/contenttype/forms"/>
  </ds:schemaRefs>
</ds:datastoreItem>
</file>

<file path=customXml/itemProps2.xml><?xml version="1.0" encoding="utf-8"?>
<ds:datastoreItem xmlns:ds="http://schemas.openxmlformats.org/officeDocument/2006/customXml" ds:itemID="{B79C003A-413C-4CA6-8A8F-EA79294BD04A}">
  <ds:schemaRefs>
    <ds:schemaRef ds:uri="http://schemas.microsoft.com/sharepoint/events"/>
  </ds:schemaRefs>
</ds:datastoreItem>
</file>

<file path=customXml/itemProps3.xml><?xml version="1.0" encoding="utf-8"?>
<ds:datastoreItem xmlns:ds="http://schemas.openxmlformats.org/officeDocument/2006/customXml" ds:itemID="{57CD2B82-AC82-46AD-A8BC-B4B4EABF174F}">
  <ds:schemaRefs>
    <ds:schemaRef ds:uri="http://schemas.microsoft.com/sharepoint/v4"/>
    <ds:schemaRef ds:uri="http://www.w3.org/XML/1998/namespace"/>
    <ds:schemaRef ds:uri="http://schemas.microsoft.com/office/infopath/2007/PartnerControls"/>
    <ds:schemaRef ds:uri="$ListId:Shared Documents;"/>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74ff5bc5-cc9d-49ff-8979-d616a329ee4c"/>
    <ds:schemaRef ds:uri="http://schemas.microsoft.com/office/2006/metadata/properties"/>
  </ds:schemaRefs>
</ds:datastoreItem>
</file>

<file path=customXml/itemProps4.xml><?xml version="1.0" encoding="utf-8"?>
<ds:datastoreItem xmlns:ds="http://schemas.openxmlformats.org/officeDocument/2006/customXml" ds:itemID="{75C13BC4-359E-4D8E-91FD-FF93B6686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ff5bc5-cc9d-49ff-8979-d616a329ee4c"/>
    <ds:schemaRef ds:uri="$ListId:Shared Document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63859</TotalTime>
  <Words>5809</Words>
  <Application>Microsoft Office PowerPoint</Application>
  <PresentationFormat>On-screen Show (16:9)</PresentationFormat>
  <Paragraphs>1176</Paragraphs>
  <Slides>78</Slides>
  <Notes>36</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78</vt:i4>
      </vt:variant>
    </vt:vector>
  </HeadingPairs>
  <TitlesOfParts>
    <vt:vector size="101" baseType="lpstr">
      <vt:lpstr>Arial Unicode MS</vt:lpstr>
      <vt:lpstr>맑은 고딕</vt:lpstr>
      <vt:lpstr>ＭＳ Ｐゴシック</vt:lpstr>
      <vt:lpstr>ＭＳ Ｐゴシック</vt:lpstr>
      <vt:lpstr>SimSun</vt:lpstr>
      <vt:lpstr>Arial</vt:lpstr>
      <vt:lpstr>Arial Black</vt:lpstr>
      <vt:lpstr>Calibri</vt:lpstr>
      <vt:lpstr>Courier New</vt:lpstr>
      <vt:lpstr>Gulim</vt:lpstr>
      <vt:lpstr>굴림체</vt:lpstr>
      <vt:lpstr>Mangal</vt:lpstr>
      <vt:lpstr>Microsoft Sans Serif</vt:lpstr>
      <vt:lpstr>Minion Pro</vt:lpstr>
      <vt:lpstr>Montserrat-Regular</vt:lpstr>
      <vt:lpstr>Tahoma</vt:lpstr>
      <vt:lpstr>Times</vt:lpstr>
      <vt:lpstr>Times New Roman</vt:lpstr>
      <vt:lpstr>Tw Cen MT</vt:lpstr>
      <vt:lpstr>Wingdings</vt:lpstr>
      <vt:lpstr>Wingdings 2</vt:lpstr>
      <vt:lpstr>Module</vt:lpstr>
      <vt:lpstr>Javier_Lopez_FTTN Technologies_v2</vt:lpstr>
      <vt:lpstr>PowerPoint Presentation</vt:lpstr>
      <vt:lpstr>Agenda</vt:lpstr>
      <vt:lpstr>PowerPoint Presentation</vt:lpstr>
      <vt:lpstr>PowerPoint Presentation</vt:lpstr>
      <vt:lpstr>Traditional Network</vt:lpstr>
      <vt:lpstr>Hybrid Fiber-Coax (HFC) Network</vt:lpstr>
      <vt:lpstr>PowerPoint Presentation</vt:lpstr>
      <vt:lpstr>Fiber distribution methods</vt:lpstr>
      <vt:lpstr>What is a PON?</vt:lpstr>
      <vt:lpstr>Migration from Active to Passive</vt:lpstr>
      <vt:lpstr>Passive Optical Network (PON)</vt:lpstr>
      <vt:lpstr>Different Standards, Different PON Technologies</vt:lpstr>
      <vt:lpstr>ITU Standards</vt:lpstr>
      <vt:lpstr>IEEE Standards</vt:lpstr>
      <vt:lpstr>SCTE Standards</vt:lpstr>
      <vt:lpstr>Cable Labs® Standards</vt:lpstr>
      <vt:lpstr>PON DS/US Wavelengths</vt:lpstr>
      <vt:lpstr>PON Parameters</vt:lpstr>
      <vt:lpstr>The Optical Splitter</vt:lpstr>
      <vt:lpstr>Network Losses</vt:lpstr>
      <vt:lpstr>Typical Assumptions</vt:lpstr>
      <vt:lpstr>Centralized Split</vt:lpstr>
      <vt:lpstr>Cascaded Splitters</vt:lpstr>
      <vt:lpstr>PowerPoint Presentation</vt:lpstr>
      <vt:lpstr>Integrated PON (I-PON)</vt:lpstr>
      <vt:lpstr>I-PON + Repeater</vt:lpstr>
      <vt:lpstr>Remote PON (R-PON)</vt:lpstr>
      <vt:lpstr>SDN PON (S-PON)</vt:lpstr>
      <vt:lpstr>PowerPoint Presentation</vt:lpstr>
      <vt:lpstr>RFoG Network Benefits &amp; Considerations</vt:lpstr>
      <vt:lpstr>DOCSIS RFoG Network</vt:lpstr>
      <vt:lpstr>PowerPoint Presentation</vt:lpstr>
      <vt:lpstr>PowerPoint Presentation</vt:lpstr>
      <vt:lpstr>OBI Example</vt:lpstr>
      <vt:lpstr>Optical Beat Interference </vt:lpstr>
      <vt:lpstr>Addressing OBI – Active Splitter</vt:lpstr>
      <vt:lpstr>Addressing OBI – Selectable Upstream</vt:lpstr>
      <vt:lpstr>Addressing OBI – Wavelength Randomization</vt:lpstr>
      <vt:lpstr>PowerPoint Presentation</vt:lpstr>
      <vt:lpstr>PowerPoint Presentation</vt:lpstr>
      <vt:lpstr>PowerPoint Presentation</vt:lpstr>
      <vt:lpstr>PowerPoint Presentation</vt:lpstr>
      <vt:lpstr>What is EPON?</vt:lpstr>
      <vt:lpstr>EPON Components</vt:lpstr>
      <vt:lpstr>10G-EPON Network Details</vt:lpstr>
      <vt:lpstr>PowerPoint Presentation</vt:lpstr>
      <vt:lpstr>PowerPoint Presentation</vt:lpstr>
      <vt:lpstr>EPON Upstream Co-Existence</vt:lpstr>
      <vt:lpstr>Co-existence Options</vt:lpstr>
      <vt:lpstr>10G-EPON Summary</vt:lpstr>
      <vt:lpstr>PowerPoint Presentation</vt:lpstr>
      <vt:lpstr>PowerPoint Presentation</vt:lpstr>
      <vt:lpstr>PowerPoint Presentation</vt:lpstr>
      <vt:lpstr>What is DOCSIS Provisioning of EPON</vt:lpstr>
      <vt:lpstr>DPoE Specifications</vt:lpstr>
      <vt:lpstr>PowerPoint Presentation</vt:lpstr>
      <vt:lpstr>Comparison of DOCSIS and DPoE Network DOCSIS 3.1 HFC Network</vt:lpstr>
      <vt:lpstr>Comparison of DOCSIS and DPoE Network With DPoE Emulation Engine</vt:lpstr>
      <vt:lpstr>DPoE -  DPoE Emulation Engine</vt:lpstr>
      <vt:lpstr>DPoE – OLT Functionality (Layer-3)</vt:lpstr>
      <vt:lpstr>DPoE – Virtual Cable Modem (vCM)</vt:lpstr>
      <vt:lpstr>DPoE– ONU initialization</vt:lpstr>
      <vt:lpstr>DPoE– vCM Initialization</vt:lpstr>
      <vt:lpstr>DML – DHCP and TFTP</vt:lpstr>
      <vt:lpstr>DML – Service Instantiation </vt:lpstr>
      <vt:lpstr>PowerPoint Presentation</vt:lpstr>
      <vt:lpstr>What is GPON?</vt:lpstr>
      <vt:lpstr>GPON Reference Architecture</vt:lpstr>
      <vt:lpstr>OMCI -  ONT Management Control Interface</vt:lpstr>
      <vt:lpstr>GPON Overview Downstream GEM</vt:lpstr>
      <vt:lpstr>GPON Overview Upstream GEM</vt:lpstr>
      <vt:lpstr>GPON Overview - Downstream</vt:lpstr>
      <vt:lpstr>GPON Overview - AES</vt:lpstr>
      <vt:lpstr>GPON Overview - Upstream Grants</vt:lpstr>
      <vt:lpstr>GPON Overview Upstream DBA</vt:lpstr>
      <vt:lpstr>The Future of PON (NG-PON2)</vt:lpstr>
      <vt:lpstr>The Future of PON (XGS-PON)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BOLTON</dc:creator>
  <cp:keywords/>
  <cp:lastModifiedBy>Stanley, Peter J</cp:lastModifiedBy>
  <cp:revision>776</cp:revision>
  <cp:lastPrinted>2017-12-01T19:19:07Z</cp:lastPrinted>
  <dcterms:created xsi:type="dcterms:W3CDTF">2015-05-15T15:36:39Z</dcterms:created>
  <dcterms:modified xsi:type="dcterms:W3CDTF">2018-08-16T12:51:46Z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_dlc_DocIdItemGuid">
    <vt:lpwstr>9e2f2212-5266-4b26-bb01-3798f51f3b4e</vt:lpwstr>
  </property>
  <property fmtid="{D5CDD505-2E9C-101B-9397-08002B2CF9AE}" pid="4" name="ContentTypeId">
    <vt:lpwstr>0x0101006DA876802C414C4D811DD3D8E7BB55AD</vt:lpwstr>
  </property>
  <property fmtid="{D5CDD505-2E9C-101B-9397-08002B2CF9AE}" pid="5" name="TitusGUID">
    <vt:lpwstr>105f774c-b3f3-4edc-a417-be3f193bb1a2</vt:lpwstr>
  </property>
  <property fmtid="{D5CDD505-2E9C-101B-9397-08002B2CF9AE}" pid="6" name="Classification">
    <vt:lpwstr>GB</vt:lpwstr>
  </property>
</Properties>
</file>