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605" r:id="rId2"/>
    <p:sldId id="618" r:id="rId3"/>
    <p:sldId id="604" r:id="rId4"/>
    <p:sldId id="606" r:id="rId5"/>
    <p:sldId id="607" r:id="rId6"/>
    <p:sldId id="594" r:id="rId7"/>
    <p:sldId id="294" r:id="rId8"/>
    <p:sldId id="617" r:id="rId9"/>
    <p:sldId id="616" r:id="rId10"/>
    <p:sldId id="295" r:id="rId11"/>
    <p:sldId id="296" r:id="rId12"/>
    <p:sldId id="297" r:id="rId13"/>
    <p:sldId id="592" r:id="rId14"/>
    <p:sldId id="298" r:id="rId15"/>
    <p:sldId id="299" r:id="rId16"/>
    <p:sldId id="300" r:id="rId17"/>
    <p:sldId id="375" r:id="rId18"/>
    <p:sldId id="279" r:id="rId19"/>
    <p:sldId id="610" r:id="rId20"/>
    <p:sldId id="609" r:id="rId21"/>
    <p:sldId id="613" r:id="rId22"/>
    <p:sldId id="611" r:id="rId23"/>
    <p:sldId id="273" r:id="rId24"/>
    <p:sldId id="275" r:id="rId25"/>
    <p:sldId id="277" r:id="rId26"/>
    <p:sldId id="614" r:id="rId27"/>
    <p:sldId id="286" r:id="rId28"/>
    <p:sldId id="61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808E7-1B73-4DC3-91DB-FB0F1A2BCFC1}" type="datetimeFigureOut">
              <a:rPr lang="en-US" smtClean="0"/>
              <a:t>2020-03-02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3030D-4308-430F-928B-FFF9A6DE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8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AA0A5-4A11-406E-BB07-5665F5F0F7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2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AA0A5-4A11-406E-BB07-5665F5F0F7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65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AA0A5-4A11-406E-BB07-5665F5F0F7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1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12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2800"/>
            <a:ext cx="8534400" cy="533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213600" y="5486400"/>
            <a:ext cx="436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96000" y="5562600"/>
            <a:ext cx="5791200" cy="1143000"/>
          </a:xfrm>
        </p:spPr>
        <p:txBody>
          <a:bodyPr anchor="b"/>
          <a:lstStyle>
            <a:lvl1pPr algn="r">
              <a:defRPr sz="1600" b="1">
                <a:latin typeface="Eras Light ITC" panose="020B0402030504020804" pitchFamily="34" charset="0"/>
              </a:defRPr>
            </a:lvl1pPr>
            <a:lvl2pPr marL="0" indent="0" algn="r">
              <a:buNone/>
              <a:defRPr sz="1600">
                <a:latin typeface="Eras Light ITC" panose="020B0402030504020804" pitchFamily="34" charset="0"/>
              </a:defRPr>
            </a:lvl2pPr>
            <a:lvl3pPr marL="344488" indent="0" algn="r">
              <a:buNone/>
              <a:defRPr sz="1600">
                <a:latin typeface="Eras Light ITC" panose="020B0402030504020804" pitchFamily="34" charset="0"/>
              </a:defRPr>
            </a:lvl3pPr>
            <a:lvl4pPr marL="563563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10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42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B3DEE32-1DE4-4717-A878-DA5BC8312FFF" descr="E1FE0265-6EA7-4D39-B75D-8901944316D8@agc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1"/>
            <a:ext cx="12192000" cy="146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553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F99B-200D-412A-86C4-89B234275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2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762000"/>
          </a:xfrm>
        </p:spPr>
        <p:txBody>
          <a:bodyPr>
            <a:normAutofit/>
          </a:bodyPr>
          <a:lstStyle>
            <a:lvl1pPr algn="l">
              <a:defRPr sz="32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1"/>
            <a:ext cx="5384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1"/>
            <a:ext cx="5384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88C57-81B9-4F66-B9E1-0D450C00A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3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2"/>
            <a:ext cx="10668000" cy="6857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10972800" cy="4419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3CFC3-FAA4-449A-ACFC-8D3C22FF72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06A4F-9EDC-4C15-9D6B-F4C214528FDF}" type="datetime1">
              <a:rPr lang="en-US" smtClean="0"/>
              <a:t>2020-03-02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ARMSTRONG | Training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1BE27-A963-49EE-9174-E1D829B23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39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ARMSTRONG | Training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16EBF-0699-4CF9-8AC9-EFAFE763F5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1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356351"/>
            <a:ext cx="609600" cy="365125"/>
          </a:xfrm>
          <a:prstGeom prst="rect">
            <a:avLst/>
          </a:prstGeom>
        </p:spPr>
        <p:txBody>
          <a:bodyPr anchor="b"/>
          <a:lstStyle>
            <a:lvl1pPr algn="r">
              <a:defRPr sz="1100"/>
            </a:lvl1pPr>
          </a:lstStyle>
          <a:p>
            <a:fld id="{A239E5E1-C9AB-47BE-B36B-DDED4A25B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3200" y="1219200"/>
            <a:ext cx="11379200" cy="0"/>
          </a:xfrm>
          <a:prstGeom prst="line">
            <a:avLst/>
          </a:prstGeom>
          <a:ln w="34925">
            <a:solidFill>
              <a:srgbClr val="A9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762000"/>
            <a:ext cx="10972800" cy="655638"/>
          </a:xfrm>
        </p:spPr>
        <p:txBody>
          <a:bodyPr/>
          <a:lstStyle>
            <a:lvl1pPr>
              <a:defRPr i="1">
                <a:solidFill>
                  <a:srgbClr val="A9053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542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ras Bold ITC" panose="020B0907030504020204" pitchFamily="34" charset="0"/>
              </a:defRPr>
            </a:lvl1pPr>
          </a:lstStyle>
          <a:p>
            <a:pPr algn="l"/>
            <a:endParaRPr lang="en-US" dirty="0">
              <a:solidFill>
                <a:prstClr val="white">
                  <a:lumMod val="50000"/>
                </a:prstClr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9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0"/>
            <a:ext cx="10363200" cy="546100"/>
          </a:xfrm>
        </p:spPr>
        <p:txBody>
          <a:bodyPr anchor="t">
            <a:normAutofit/>
          </a:bodyPr>
          <a:lstStyle>
            <a:lvl1pPr algn="ctr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356351"/>
            <a:ext cx="609600" cy="365125"/>
          </a:xfrm>
          <a:prstGeom prst="rect">
            <a:avLst/>
          </a:prstGeom>
        </p:spPr>
        <p:txBody>
          <a:bodyPr anchor="b"/>
          <a:lstStyle>
            <a:lvl1pPr algn="r">
              <a:defRPr sz="1100"/>
            </a:lvl1pPr>
          </a:lstStyle>
          <a:p>
            <a:fld id="{A239E5E1-C9AB-47BE-B36B-DDED4A25B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3200" y="1219200"/>
            <a:ext cx="11379200" cy="0"/>
          </a:xfrm>
          <a:prstGeom prst="line">
            <a:avLst/>
          </a:prstGeom>
          <a:ln w="34925">
            <a:solidFill>
              <a:srgbClr val="A9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762000"/>
            <a:ext cx="10972800" cy="655638"/>
          </a:xfrm>
        </p:spPr>
        <p:txBody>
          <a:bodyPr/>
          <a:lstStyle>
            <a:lvl1pPr>
              <a:defRPr i="1">
                <a:solidFill>
                  <a:srgbClr val="A9053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6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724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724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400801"/>
            <a:ext cx="711200" cy="320675"/>
          </a:xfrm>
          <a:prstGeom prst="rect">
            <a:avLst/>
          </a:prstGeom>
        </p:spPr>
        <p:txBody>
          <a:bodyPr anchor="b"/>
          <a:lstStyle>
            <a:lvl1pPr algn="r">
              <a:defRPr sz="1100"/>
            </a:lvl1pPr>
          </a:lstStyle>
          <a:p>
            <a:fld id="{A239E5E1-C9AB-47BE-B36B-DDED4A25B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19200"/>
            <a:ext cx="11379200" cy="0"/>
          </a:xfrm>
          <a:prstGeom prst="line">
            <a:avLst/>
          </a:prstGeom>
          <a:ln w="34925">
            <a:solidFill>
              <a:srgbClr val="A9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762000"/>
            <a:ext cx="10972800" cy="655638"/>
          </a:xfrm>
        </p:spPr>
        <p:txBody>
          <a:bodyPr/>
          <a:lstStyle>
            <a:lvl1pPr>
              <a:defRPr i="1">
                <a:solidFill>
                  <a:srgbClr val="A9053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ras Bold ITC" panose="020B0907030504020204" pitchFamily="34" charset="0"/>
              </a:defRPr>
            </a:lvl1pPr>
          </a:lstStyle>
          <a:p>
            <a:pPr algn="l"/>
            <a:endParaRPr lang="en-US" dirty="0">
              <a:solidFill>
                <a:prstClr val="white">
                  <a:lumMod val="50000"/>
                </a:prstClr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0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149725"/>
          </a:xfrm>
        </p:spPr>
        <p:txBody>
          <a:bodyPr/>
          <a:lstStyle>
            <a:lvl1pPr>
              <a:defRPr sz="2400"/>
            </a:lvl1pPr>
            <a:lvl2pPr>
              <a:defRPr sz="2200" b="1" i="0" baseline="0"/>
            </a:lvl2pPr>
            <a:lvl3pPr>
              <a:defRPr sz="2000" b="1" i="0" baseline="0"/>
            </a:lvl3pPr>
            <a:lvl4pPr>
              <a:defRPr sz="1800" b="1" i="0" baseline="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4149725"/>
          </a:xfrm>
        </p:spPr>
        <p:txBody>
          <a:bodyPr/>
          <a:lstStyle>
            <a:lvl1pPr>
              <a:defRPr sz="240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anchor="b"/>
          <a:lstStyle>
            <a:lvl1pPr algn="r">
              <a:defRPr sz="1100"/>
            </a:lvl1pPr>
          </a:lstStyle>
          <a:p>
            <a:fld id="{A239E5E1-C9AB-47BE-B36B-DDED4A25B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19200"/>
            <a:ext cx="11379200" cy="0"/>
          </a:xfrm>
          <a:prstGeom prst="line">
            <a:avLst/>
          </a:prstGeom>
          <a:ln w="34925">
            <a:solidFill>
              <a:srgbClr val="A9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762000"/>
            <a:ext cx="10972800" cy="655638"/>
          </a:xfrm>
        </p:spPr>
        <p:txBody>
          <a:bodyPr/>
          <a:lstStyle>
            <a:lvl1pPr>
              <a:defRPr i="1">
                <a:solidFill>
                  <a:srgbClr val="A9053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609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ras Bold ITC" panose="020B0907030504020204" pitchFamily="34" charset="0"/>
              </a:defRPr>
            </a:lvl1pPr>
          </a:lstStyle>
          <a:p>
            <a:pPr algn="l"/>
            <a:endParaRPr lang="en-US" dirty="0">
              <a:solidFill>
                <a:prstClr val="black">
                  <a:tint val="75000"/>
                </a:prstClr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9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72800" y="6356351"/>
            <a:ext cx="609600" cy="365125"/>
          </a:xfrm>
          <a:prstGeom prst="rect">
            <a:avLst/>
          </a:prstGeom>
        </p:spPr>
        <p:txBody>
          <a:bodyPr anchor="b"/>
          <a:lstStyle>
            <a:lvl1pPr algn="r">
              <a:defRPr sz="1100"/>
            </a:lvl1pPr>
          </a:lstStyle>
          <a:p>
            <a:fld id="{A239E5E1-C9AB-47BE-B36B-DDED4A25B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3200" y="1219200"/>
            <a:ext cx="11379200" cy="0"/>
          </a:xfrm>
          <a:prstGeom prst="line">
            <a:avLst/>
          </a:prstGeom>
          <a:ln w="34925">
            <a:solidFill>
              <a:srgbClr val="A9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762000"/>
            <a:ext cx="10972800" cy="655638"/>
          </a:xfrm>
        </p:spPr>
        <p:txBody>
          <a:bodyPr/>
          <a:lstStyle>
            <a:lvl1pPr>
              <a:defRPr i="1">
                <a:solidFill>
                  <a:srgbClr val="A9053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ras Bold ITC" panose="020B0907030504020204" pitchFamily="34" charset="0"/>
              </a:defRPr>
            </a:lvl1pPr>
          </a:lstStyle>
          <a:p>
            <a:pPr algn="l"/>
            <a:endParaRPr lang="en-US" dirty="0">
              <a:solidFill>
                <a:prstClr val="black">
                  <a:tint val="75000"/>
                </a:prstClr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1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605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889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6356351"/>
            <a:ext cx="508000" cy="365125"/>
          </a:xfrm>
          <a:prstGeom prst="rect">
            <a:avLst/>
          </a:prstGeom>
        </p:spPr>
        <p:txBody>
          <a:bodyPr anchor="b"/>
          <a:lstStyle>
            <a:lvl1pPr algn="r">
              <a:defRPr sz="1100"/>
            </a:lvl1pPr>
          </a:lstStyle>
          <a:p>
            <a:fld id="{A239E5E1-C9AB-47BE-B36B-DDED4A25B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4011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ras Bold ITC" panose="020B0907030504020204" pitchFamily="34" charset="0"/>
              </a:defRPr>
            </a:lvl1pPr>
          </a:lstStyle>
          <a:p>
            <a:pPr algn="l"/>
            <a:endParaRPr lang="en-US" dirty="0">
              <a:solidFill>
                <a:prstClr val="black">
                  <a:tint val="75000"/>
                </a:prstClr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3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6356351"/>
            <a:ext cx="508000" cy="365125"/>
          </a:xfrm>
          <a:prstGeom prst="rect">
            <a:avLst/>
          </a:prstGeom>
        </p:spPr>
        <p:txBody>
          <a:bodyPr anchor="b"/>
          <a:lstStyle>
            <a:lvl1pPr algn="r">
              <a:defRPr sz="1100"/>
            </a:lvl1pPr>
          </a:lstStyle>
          <a:p>
            <a:fld id="{A239E5E1-C9AB-47BE-B36B-DDED4A25B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ras Bold ITC" panose="020B0907030504020204" pitchFamily="34" charset="0"/>
              </a:defRPr>
            </a:lvl1pPr>
          </a:lstStyle>
          <a:p>
            <a:pPr algn="l"/>
            <a:endParaRPr lang="en-US" dirty="0">
              <a:solidFill>
                <a:prstClr val="black">
                  <a:tint val="75000"/>
                </a:prstClr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7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90" y="0"/>
            <a:ext cx="9101221" cy="6825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4607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ras Bold ITC" panose="020B0907030504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  <a:latin typeface="Eras Demi ITC" panose="020B08050305040208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E8EB6-ADD7-4ECD-8CB3-110BD1542A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4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baseline="0">
          <a:solidFill>
            <a:srgbClr val="A90533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0" i="0" kern="1200" baseline="0">
          <a:solidFill>
            <a:srgbClr val="003893"/>
          </a:solidFill>
          <a:latin typeface="Eras Demi ITC" panose="020B0805030504020804" pitchFamily="34" charset="0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Clr>
          <a:srgbClr val="A90533"/>
        </a:buClr>
        <a:buSzPct val="100000"/>
        <a:buFont typeface="Wingdings" panose="05000000000000000000" pitchFamily="2" charset="2"/>
        <a:buChar char="§"/>
        <a:defRPr sz="2200" b="1" i="0" kern="1200" baseline="0">
          <a:solidFill>
            <a:schemeClr val="tx1"/>
          </a:solidFill>
          <a:latin typeface="Eras Light ITC" panose="020B0402030504020804" pitchFamily="34" charset="0"/>
          <a:ea typeface="+mn-ea"/>
          <a:cs typeface="+mn-cs"/>
        </a:defRPr>
      </a:lvl2pPr>
      <a:lvl3pPr marL="573088" indent="-228600" algn="l" defTabSz="914400" rtl="0" eaLnBrk="1" latinLnBrk="0" hangingPunct="1">
        <a:spcBef>
          <a:spcPct val="20000"/>
        </a:spcBef>
        <a:buClr>
          <a:srgbClr val="A90533"/>
        </a:buClr>
        <a:buSzPct val="100000"/>
        <a:buFont typeface="Wingdings" panose="05000000000000000000" pitchFamily="2" charset="2"/>
        <a:buChar char="§"/>
        <a:defRPr sz="2000" b="1" i="0" kern="1200" baseline="0">
          <a:solidFill>
            <a:schemeClr val="tx1"/>
          </a:solidFill>
          <a:latin typeface="Eras Light ITC" panose="020B0402030504020804" pitchFamily="34" charset="0"/>
          <a:ea typeface="+mn-ea"/>
          <a:cs typeface="+mn-cs"/>
        </a:defRPr>
      </a:lvl3pPr>
      <a:lvl4pPr marL="792163" indent="-228600" algn="l" defTabSz="914400" rtl="0" eaLnBrk="1" latinLnBrk="0" hangingPunct="1">
        <a:spcBef>
          <a:spcPct val="20000"/>
        </a:spcBef>
        <a:buClr>
          <a:srgbClr val="A90533"/>
        </a:buClr>
        <a:buSzPct val="100000"/>
        <a:buFont typeface="Wingdings" panose="05000000000000000000" pitchFamily="2" charset="2"/>
        <a:buChar char="§"/>
        <a:defRPr sz="1800" b="1" i="0" kern="1200" baseline="0">
          <a:solidFill>
            <a:schemeClr val="tx1"/>
          </a:solidFill>
          <a:latin typeface="Eras Light ITC" panose="020B04020305040208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A90533"/>
        </a:buClr>
        <a:buSzPct val="100000"/>
        <a:buFont typeface="Wingdings" panose="05000000000000000000" pitchFamily="2" charset="2"/>
        <a:buNone/>
        <a:defRPr sz="2000" b="0" i="0" kern="1200" baseline="0">
          <a:solidFill>
            <a:schemeClr val="tx1"/>
          </a:solidFill>
          <a:latin typeface="Eras Demi ITC" panose="020B08050305040208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m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wpxi.com/news/top-stories/1-person-taken-hospital-after-pole-falls-onto-bucket-truck/VVVMU4WRKJBHXCLOCK673DIZS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0B4D-5F1F-4A9C-87E6-069D67600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279737"/>
            <a:ext cx="10363200" cy="612775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7ED47-6F42-47D2-819C-C5FA9975F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593129"/>
            <a:ext cx="8534400" cy="484537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ras Bold ITC" panose="020B0907030504020204" pitchFamily="34" charset="0"/>
              </a:rPr>
              <a:t>Safety</a:t>
            </a:r>
          </a:p>
          <a:p>
            <a:r>
              <a:rPr lang="en-US" sz="3600" dirty="0">
                <a:solidFill>
                  <a:srgbClr val="C00000"/>
                </a:solidFill>
                <a:latin typeface="Eras Bold ITC" panose="020B0907030504020204" pitchFamily="34" charset="0"/>
              </a:rPr>
              <a:t>When</a:t>
            </a:r>
          </a:p>
          <a:p>
            <a:r>
              <a:rPr lang="en-US" sz="3600" dirty="0">
                <a:solidFill>
                  <a:srgbClr val="C00000"/>
                </a:solidFill>
                <a:latin typeface="Eras Bold ITC" panose="020B0907030504020204" pitchFamily="34" charset="0"/>
              </a:rPr>
              <a:t>Working Aloft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6F3A8-4166-4988-A8F6-30FC00C42E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9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Utility Poles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50951"/>
            <a:ext cx="5113867" cy="510540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The prod test is used to check the base of the pole for rot.  </a:t>
            </a:r>
          </a:p>
          <a:p>
            <a:pPr lvl="2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2"/>
                </a:solidFill>
                <a:latin typeface="Eras Demi ITC" panose="020B0805030504020804" pitchFamily="34" charset="0"/>
              </a:rPr>
              <a:t>Jab a screwdriver into the pole about 2" below ground level.  </a:t>
            </a:r>
          </a:p>
          <a:p>
            <a:pPr lvl="2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2"/>
                </a:solidFill>
                <a:latin typeface="Eras Demi ITC" panose="020B0805030504020804" pitchFamily="34" charset="0"/>
              </a:rPr>
              <a:t>If it penetrates easily, clear away the dirt for further inspection.  </a:t>
            </a:r>
          </a:p>
          <a:p>
            <a:pPr lvl="2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2"/>
                </a:solidFill>
                <a:latin typeface="Eras Demi ITC" panose="020B0805030504020804" pitchFamily="34" charset="0"/>
              </a:rPr>
              <a:t>Test the circumference at approximately 2" intervals.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09600" y="762000"/>
            <a:ext cx="10972800" cy="488951"/>
          </a:xfrm>
        </p:spPr>
        <p:txBody>
          <a:bodyPr/>
          <a:lstStyle/>
          <a:p>
            <a:r>
              <a:rPr lang="en-US" dirty="0"/>
              <a:t>Prod Test</a:t>
            </a:r>
          </a:p>
          <a:p>
            <a:endParaRPr lang="en-US" dirty="0"/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95" y="1648398"/>
            <a:ext cx="5753605" cy="432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9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Utility Poles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58095"/>
            <a:ext cx="3905956" cy="525780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Starting near ground level, strike repeatedly around the circumference of the pole. </a:t>
            </a:r>
          </a:p>
          <a:p>
            <a:pPr lvl="2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2"/>
                </a:solidFill>
                <a:latin typeface="Eras Demi ITC" panose="020B0805030504020804" pitchFamily="34" charset="0"/>
              </a:rPr>
              <a:t>A solid sound indicates good wood.</a:t>
            </a:r>
          </a:p>
          <a:p>
            <a:pPr lvl="2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2"/>
                </a:solidFill>
                <a:latin typeface="Eras Demi ITC" panose="020B0805030504020804" pitchFamily="34" charset="0"/>
              </a:rPr>
              <a:t>A hollow sound indicates core rot</a:t>
            </a:r>
          </a:p>
          <a:p>
            <a:pPr lvl="2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2"/>
                </a:solidFill>
                <a:latin typeface="Eras Demi ITC" panose="020B0805030504020804" pitchFamily="34" charset="0"/>
              </a:rPr>
              <a:t>slapstick sound indicates shell rot.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Hammer Test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4A5DE-D9ED-4EBF-8BBA-EF339725F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97" y="1264157"/>
            <a:ext cx="5817803" cy="501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DE7CFE-CF71-46FF-A12D-DE566FFE7F0B}"/>
              </a:ext>
            </a:extLst>
          </p:cNvPr>
          <p:cNvSpPr txBox="1"/>
          <p:nvPr/>
        </p:nvSpPr>
        <p:spPr>
          <a:xfrm>
            <a:off x="3617450" y="5554530"/>
            <a:ext cx="2751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What do you see wrong in this picture?</a:t>
            </a:r>
          </a:p>
        </p:txBody>
      </p:sp>
    </p:spTree>
    <p:extLst>
      <p:ext uri="{BB962C8B-B14F-4D97-AF65-F5344CB8AC3E}">
        <p14:creationId xmlns:p14="http://schemas.microsoft.com/office/powerpoint/2010/main" val="49677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Utility Poles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62099"/>
            <a:ext cx="8229600" cy="4794251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Apply a horizontal force to the pole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Eras Demi ITC" panose="020B0805030504020804" pitchFamily="34" charset="0"/>
              </a:rPr>
              <a:t>rock it back and forth in a direction perpendicular to the line. 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Eras Demi ITC" panose="020B0805030504020804" pitchFamily="34" charset="0"/>
              </a:rPr>
              <a:t>Exercise caution to avoid causing power lines to swing together.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Apply the force to the pole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Eras Demi ITC" panose="020B0805030504020804" pitchFamily="34" charset="0"/>
              </a:rPr>
              <a:t>Push it with a pike pole, ladder, or pulling the pole with a rope. 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Eras Demi ITC" panose="020B0805030504020804" pitchFamily="34" charset="0"/>
              </a:rPr>
              <a:t>If you hear the pole cracking during the test, it is unsafe.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Rocking Test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1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Utility Poles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4739"/>
            <a:ext cx="4131733" cy="52886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Elevator shafts 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latin typeface="Eras Demi ITC" panose="020B0805030504020804" pitchFamily="34" charset="0"/>
              </a:rPr>
              <a:t>If a stepped pole has elevator shafts, the steps may be loose and not be able to support a climbers weight.  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latin typeface="Eras Demi ITC" panose="020B0805030504020804" pitchFamily="34" charset="0"/>
              </a:rPr>
              <a:t>Climb stepped poles with caution.  Use a climbing strap well climbing stepped poles to maintain fall protection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Elevator Shafts &amp; Stepped Poles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2" y="1294739"/>
            <a:ext cx="3438680" cy="480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005" y="1806222"/>
            <a:ext cx="3274017" cy="49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7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Ladder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7151"/>
            <a:ext cx="8763000" cy="5029200"/>
          </a:xfrm>
        </p:spPr>
        <p:txBody>
          <a:bodyPr>
            <a:normAutofit/>
          </a:bodyPr>
          <a:lstStyle/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Eras Demi ITC" panose="020B0805030504020804" pitchFamily="34" charset="0"/>
              </a:rPr>
              <a:t>A</a:t>
            </a:r>
            <a:r>
              <a:rPr lang="en-US" sz="2400" dirty="0">
                <a:solidFill>
                  <a:schemeClr val="tx2"/>
                </a:solidFill>
                <a:latin typeface="Eras Demi ITC" panose="020B0805030504020804" pitchFamily="34" charset="0"/>
              </a:rPr>
              <a:t> positioning belt and lanyard must always be used.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Eras Demi ITC" panose="020B0805030504020804" pitchFamily="34" charset="0"/>
              </a:rPr>
              <a:t>At the pole</a:t>
            </a:r>
          </a:p>
          <a:p>
            <a:pPr marL="915988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Eras Demi ITC" panose="020B0805030504020804" pitchFamily="34" charset="0"/>
              </a:rPr>
              <a:t>Lanyard should be passed through the ladder and around the pole and attached to the D-rings on the positioning belt.  	</a:t>
            </a:r>
          </a:p>
          <a:p>
            <a:pPr marL="915988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Eras Demi ITC" panose="020B0805030504020804" pitchFamily="34" charset="0"/>
              </a:rPr>
              <a:t>Whenever possible, the lanyard should be passed around the pole over top of the strand.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Eras Demi ITC" panose="020B0805030504020804" pitchFamily="34" charset="0"/>
              </a:rPr>
              <a:t>On a Mid-span </a:t>
            </a:r>
          </a:p>
          <a:p>
            <a:pPr marL="915988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Eras Demi ITC" panose="020B0805030504020804" pitchFamily="34" charset="0"/>
              </a:rPr>
              <a:t>T</a:t>
            </a:r>
            <a:r>
              <a:rPr lang="en-US" sz="2400" dirty="0">
                <a:solidFill>
                  <a:schemeClr val="tx2"/>
                </a:solidFill>
                <a:latin typeface="Eras Demi ITC" panose="020B0805030504020804" pitchFamily="34" charset="0"/>
              </a:rPr>
              <a:t>he lanyard should be wrapped around the strand and ladder before attaching to the D-rings on the positioning belt.</a:t>
            </a:r>
            <a:endParaRPr lang="en-US" sz="2400" b="1" dirty="0"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Belting on</a:t>
            </a:r>
          </a:p>
        </p:txBody>
      </p:sp>
    </p:spTree>
    <p:extLst>
      <p:ext uri="{BB962C8B-B14F-4D97-AF65-F5344CB8AC3E}">
        <p14:creationId xmlns:p14="http://schemas.microsoft.com/office/powerpoint/2010/main" val="366009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Ladder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8057"/>
            <a:ext cx="9439192" cy="5135562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Handling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Eras Demi ITC" panose="020B0805030504020804" pitchFamily="34" charset="0"/>
              </a:rPr>
              <a:t>A solid, confident ladder carry is essential.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Eras Demi ITC" panose="020B0805030504020804" pitchFamily="34" charset="0"/>
              </a:rPr>
              <a:t>insure that accidents are avoided. 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Avoid tree branches and other aerial obstructions.  </a:t>
            </a:r>
          </a:p>
          <a:p>
            <a:pPr marL="915988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  <a:latin typeface="Eras Demi ITC" panose="020B0805030504020804" pitchFamily="34" charset="0"/>
              </a:rPr>
              <a:t>Always inspect your walking route before taking the ladder off of your truck.</a:t>
            </a:r>
          </a:p>
          <a:p>
            <a:pPr marL="915988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  <a:latin typeface="Eras Demi ITC" panose="020B0805030504020804" pitchFamily="34" charset="0"/>
              </a:rPr>
              <a:t>Use caution when moving ladders in high traffic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Extension and Straight Ladders</a:t>
            </a:r>
          </a:p>
        </p:txBody>
      </p:sp>
    </p:spTree>
    <p:extLst>
      <p:ext uri="{BB962C8B-B14F-4D97-AF65-F5344CB8AC3E}">
        <p14:creationId xmlns:p14="http://schemas.microsoft.com/office/powerpoint/2010/main" val="84381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Ladder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7638"/>
            <a:ext cx="7507111" cy="54403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Ladders should be setup at approximately a 4 to 1 ratio.  That is for every 4 feet high the ladder extends, it should be 1 foot out at the base.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a ladder is placed on the strand, the strand hooks must be “engaged” with the strand.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Avoid placing the ladder on or straddling a tap.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Extend the ladder at least three rungs (2 foot minimum) above any roof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Before placing a ladder against a wall, be sure to retract strand hooks.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Ladders should be tied off or secured in high wind situations.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Extension and Straight Ladders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84" y="1593625"/>
            <a:ext cx="3324616" cy="41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01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030" y="167481"/>
            <a:ext cx="9717819" cy="1036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Pole Climbing</a:t>
            </a:r>
            <a:br>
              <a:rPr lang="en-US" dirty="0"/>
            </a:br>
            <a:r>
              <a:rPr lang="en-US" sz="2700" dirty="0"/>
              <a:t>Basic Safety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645382" y="1447800"/>
            <a:ext cx="5355210" cy="472440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Always inspect your equipment before each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Use pole cinch lanyard and a secondary for 100% fall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Keep the gaffs sharp and shaped correctly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Use gaff guards when climbers are not being used</a:t>
            </a:r>
          </a:p>
        </p:txBody>
      </p:sp>
      <p:pic>
        <p:nvPicPr>
          <p:cNvPr id="1028" name="Picture 4" descr="Image may contain: one or more people and outdoor">
            <a:extLst>
              <a:ext uri="{FF2B5EF4-FFF2-40B4-BE49-F238E27FC236}">
                <a16:creationId xmlns:a16="http://schemas.microsoft.com/office/drawing/2014/main" id="{0E394661-08A6-4F5E-A93A-E4D028B2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10" y="1277045"/>
            <a:ext cx="5355210" cy="535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0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Pole Climbing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19917"/>
            <a:ext cx="10972800" cy="53872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Body Belt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Pair of Climbers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Patriot Fall Restricting Device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Secondary Safety Lanyard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9D758-59FC-41CC-AE54-243A2B7D8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Basic Equipment</a:t>
            </a:r>
          </a:p>
        </p:txBody>
      </p:sp>
      <p:pic>
        <p:nvPicPr>
          <p:cNvPr id="122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99" y="4368800"/>
            <a:ext cx="2883921" cy="208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122" y="4368800"/>
            <a:ext cx="2844722" cy="208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r="3782" b="10101"/>
          <a:stretch/>
        </p:blipFill>
        <p:spPr bwMode="auto">
          <a:xfrm>
            <a:off x="6096000" y="1842929"/>
            <a:ext cx="1911985" cy="2100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133" y="1287921"/>
            <a:ext cx="2071157" cy="160322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44" y="1319916"/>
            <a:ext cx="2497962" cy="183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8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94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4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030" y="167481"/>
            <a:ext cx="9717819" cy="1036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Pole Climbing</a:t>
            </a:r>
            <a:br>
              <a:rPr lang="en-US" dirty="0"/>
            </a:br>
            <a:r>
              <a:rPr lang="en-US" sz="2700" dirty="0"/>
              <a:t>Obstacles: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629478" y="1556191"/>
            <a:ext cx="5466522" cy="4724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Avoid signs and other things which may be attached to the pole. 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Anything that reduces the ability to either grip the pole with the hands or provide adequate space for the feet should be avoided.  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501663"/>
            <a:ext cx="3872284" cy="518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5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D4D2-7CEA-4296-ABF8-8CD58155F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Aloft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3B646-2409-4159-8BCA-5A2EE7DBB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Eras Bold ITC" panose="020B0907030504020204" pitchFamily="34" charset="0"/>
              </a:rPr>
              <a:t>Where does safety start?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Eras Demi ITC" panose="020B0805030504020804" pitchFamily="34" charset="0"/>
              </a:rPr>
              <a:t>Senior leadership</a:t>
            </a:r>
          </a:p>
          <a:p>
            <a:pPr marL="915988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Eras Demi ITC" panose="020B0805030504020804" pitchFamily="34" charset="0"/>
              </a:rPr>
              <a:t>Has to set the tone for a safe work environment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Eras Demi ITC" panose="020B0805030504020804" pitchFamily="34" charset="0"/>
              </a:rPr>
              <a:t>Mid-level managers</a:t>
            </a:r>
          </a:p>
          <a:p>
            <a:pPr marL="915988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Eras Demi ITC" panose="020B0805030504020804" pitchFamily="34" charset="0"/>
              </a:rPr>
              <a:t>Need to enforce the correct attitude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Eras Demi ITC" panose="020B0805030504020804" pitchFamily="34" charset="0"/>
              </a:rPr>
              <a:t>Everyone</a:t>
            </a:r>
          </a:p>
          <a:p>
            <a:pPr marL="915988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Eras Demi ITC" panose="020B0805030504020804" pitchFamily="34" charset="0"/>
              </a:rPr>
              <a:t>Needs to think safety first</a:t>
            </a:r>
          </a:p>
          <a:p>
            <a:pPr marL="915988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Eras Demi ITC" panose="020B0805030504020804" pitchFamily="34" charset="0"/>
              </a:rPr>
              <a:t>Needs to work safely</a:t>
            </a:r>
          </a:p>
          <a:p>
            <a:pPr marL="915988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Eras Demi ITC" panose="020B0805030504020804" pitchFamily="34" charset="0"/>
              </a:rPr>
              <a:t>Needs to make sure others around you are working safe</a:t>
            </a:r>
          </a:p>
          <a:p>
            <a:pPr marL="915988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Eras Demi ITC" panose="020B0805030504020804" pitchFamily="34" charset="0"/>
              </a:rPr>
              <a:t>If you see someone not working safely, say something!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77986-3B9A-4DF4-95FB-18C51015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A1293-30C8-4F73-A463-8E9305BF7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24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2217-479B-4C0B-A2F9-F5424457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Aerial Lift Truck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7F126-4F7C-44B4-A5D3-A6986025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011B1-1ED0-4651-8CBE-8FE40D6A9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may contain: text">
            <a:extLst>
              <a:ext uri="{FF2B5EF4-FFF2-40B4-BE49-F238E27FC236}">
                <a16:creationId xmlns:a16="http://schemas.microsoft.com/office/drawing/2014/main" id="{113DD215-2156-44B1-AADF-DD85FD2307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81" y="1274763"/>
            <a:ext cx="5583237" cy="558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810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2217-479B-4C0B-A2F9-F5424457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Aerial Lift Truck Safety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419DF-ACCE-4A84-9C31-E19A650D0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65" y="1372277"/>
            <a:ext cx="10294069" cy="51666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Inspection Report needs to be carried in vehicle while in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If anything is found deficient, the truck needs to be removed from service until repaired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Lift and truck need to be inspected daily before use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Example of a visual inspection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2"/>
                </a:solidFill>
                <a:latin typeface="Eras Demi ITC" panose="020B0805030504020804" pitchFamily="34" charset="0"/>
              </a:rPr>
              <a:t>Chassis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2"/>
                </a:solidFill>
                <a:latin typeface="Eras Demi ITC" panose="020B0805030504020804" pitchFamily="34" charset="0"/>
              </a:rPr>
              <a:t>Lift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2"/>
                </a:solidFill>
                <a:latin typeface="Eras Demi ITC" panose="020B0805030504020804" pitchFamily="34" charset="0"/>
              </a:rPr>
              <a:t>Other items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7F126-4F7C-44B4-A5D3-A6986025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A8543C6-AD9C-4B95-9F27-4CA82BBE8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Inspection</a:t>
            </a:r>
          </a:p>
        </p:txBody>
      </p:sp>
    </p:spTree>
    <p:extLst>
      <p:ext uri="{BB962C8B-B14F-4D97-AF65-F5344CB8AC3E}">
        <p14:creationId xmlns:p14="http://schemas.microsoft.com/office/powerpoint/2010/main" val="1967539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2217-479B-4C0B-A2F9-F5424457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Aerial Lift Truck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9639E-8E32-4891-8C30-B01E5615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4197"/>
            <a:ext cx="10972800" cy="5583803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https://www.wpxi.com/news/top-stories/1-person-taken-hospital-after-pole-falls-onto-bucket-truck/VVVMU4WRKJBHXCLOCK673DIZSM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7F126-4F7C-44B4-A5D3-A6986025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011B1-1ED0-4651-8CBE-8FE40D6A9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332" y="952107"/>
            <a:ext cx="10972800" cy="45107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2518B-5031-454C-ADD1-B2ED5C1FD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490" y="2044354"/>
            <a:ext cx="7902272" cy="47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47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1852"/>
            <a:ext cx="8382000" cy="50593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hanging in a fall harness, the leg straps support the body’s weight.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During this time, the leg straps of the harness crush the femoral arteries on the inside of the legs, cutting off blood circulation.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the leg muscles are relaxed, veins in the legs can expand dramatically.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leg muscles are not being used to stand up, they are not contracting, so veins expand.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allows blood to gather in the legs rather than returning to the heart and lungs for recirculation.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can result in a 20 percent loss in blood circulation.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Eras Demi ITC" panose="020B08050305040208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898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7676"/>
            <a:ext cx="4852946" cy="52056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loss of circulation causes the heart to work harder to keep the brain and vital organs supplied with blood.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results in nausea, unconsciousness, and a drop in blood pressure and heart rate.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the onset of circulatory shock.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Circulatory Shock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Eras Demi ITC" panose="020B0805030504020804" pitchFamily="34" charset="0"/>
              <a:ea typeface="+mn-ea"/>
              <a:cs typeface="+mn-cs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27" y="1417638"/>
            <a:ext cx="6497938" cy="421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55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726" y="1274514"/>
            <a:ext cx="10034547" cy="50797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Without circulation in the legs, lactic acid builds up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then released when the worker is brought down and circulation restored.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levels can overwhelm the kidneys, liver, and even result in heart failure.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 technical bulletin, OSHA identified that suspension trauma could be fatal within 30 minutes of the initial fall.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29 CFR 1926.502 (d) (Fall Protection Systems Criteria and Practices).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OSHA </a:t>
            </a:r>
            <a:r>
              <a:rPr lang="en-US"/>
              <a:t>requires "</a:t>
            </a:r>
            <a:r>
              <a:rPr lang="en-US" dirty="0"/>
              <a:t>prompt rescue of employees in the event of a fall or shall assure that employees are able to rescue themselves."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Dangers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Eras Demi ITC" panose="020B08050305040208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087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0586"/>
            <a:ext cx="8534400" cy="48307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standard first-aid training you lie someone down when they have fainted and raise their legs. This will cause all the acidic blood rush back into the body at one 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a suspension trauma victim is lain down, even for a short time, they can die of a heart attack or suffer multiple organ failure.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Anyone helping during rescue must stop medical staff from doing this at all costs and explain why.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Rescue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Eras Demi ITC" panose="020B08050305040208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970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Lower victim into a sitting position for a minimum of 30 minutes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Eras Demi ITC" panose="020B0805030504020804" pitchFamily="34" charset="0"/>
              </a:rPr>
              <a:t> so acidic blood is released gradually.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Anyone suspended for more than 10 or 15 minutes will have dangerously high levels of acidic blood in their legs.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If their heart survives the rescue, other organs can be damaged.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Anyone who has suffered from suspension trauma </a:t>
            </a:r>
            <a:r>
              <a:rPr lang="en-US" b="1" u="sng" dirty="0">
                <a:solidFill>
                  <a:schemeClr val="tx2"/>
                </a:solidFill>
              </a:rPr>
              <a:t>must</a:t>
            </a:r>
            <a:r>
              <a:rPr lang="en-US" dirty="0">
                <a:solidFill>
                  <a:schemeClr val="tx2"/>
                </a:solidFill>
              </a:rPr>
              <a:t> be sent to hospital for a check-up.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Proper Treatment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Eras Demi ITC" panose="020B08050305040208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037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4D26-86B6-4C20-9D59-F86E7A83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42A03-06FD-4A67-BBE5-A6E8EB439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472440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Safety starts at the top, but everyone is responsible for working safe!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Use the education, tools, and protective equipment provided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be aware of your surroundings and the conditions  you are working in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Always base decisions on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537A2-271F-4F5C-93BA-6639800C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2A8C9E-2414-448A-BA9E-AD03AFA87C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2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883" y="228600"/>
            <a:ext cx="9614831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Personal Protective Equipment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1"/>
            <a:ext cx="5943600" cy="48223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ANSI Z89.1 approved hardhat must be worn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</a:t>
            </a:r>
            <a:r>
              <a:rPr lang="en-US" dirty="0">
                <a:solidFill>
                  <a:schemeClr val="tx2"/>
                </a:solidFill>
              </a:rPr>
              <a:t>field employees </a:t>
            </a:r>
            <a:r>
              <a:rPr lang="en-US" dirty="0"/>
              <a:t>are required to wear steel shank boots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ANSI Z87 approved safety glasses are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Class 2 high visibility safety apparel must be worn while working within the “right of way”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Class 3 must be worn during nighttime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https://encrypted-tbn0.gstatic.com/images?q=tbn:ANd9GcQnYwJkxps8EKgANPYIWy__NQAO94FUeKRdL3L83WseV4hbfHt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42" y="1451855"/>
            <a:ext cx="2066677" cy="186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" y="1447562"/>
            <a:ext cx="1828959" cy="27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48" y="4335651"/>
            <a:ext cx="3100388" cy="252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70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Electrical Safety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27005D-51EC-448B-BA30-CDE2FB9DA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794"/>
            <a:ext cx="10972800" cy="4724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employee shall approach or take any conductive object closer to any electrically energized overhead power lines than: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Eras Demi ITC" panose="020B0805030504020804" pitchFamily="34" charset="0"/>
              </a:rPr>
              <a:t>300 V or less…………………………………..…………Avoid Contact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Eras Demi ITC" panose="020B0805030504020804" pitchFamily="34" charset="0"/>
              </a:rPr>
              <a:t>Over 300 V, not over 750 V……………………..12 inches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Eras Demi ITC" panose="020B0805030504020804" pitchFamily="34" charset="0"/>
              </a:rPr>
              <a:t>Over 750 V, not over 2 kV………………………..18 inches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Eras Demi ITC" panose="020B0805030504020804" pitchFamily="34" charset="0"/>
              </a:rPr>
              <a:t>Over 2kV, not over 15 kV…………………………24 inches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Eras Demi ITC" panose="020B0805030504020804" pitchFamily="34" charset="0"/>
              </a:rPr>
              <a:t>Over 15kV, not over 37kV………………………..36 inches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Eras Demi ITC" panose="020B0805030504020804" pitchFamily="34" charset="0"/>
              </a:rPr>
              <a:t>Over 37 kV, not over 87.5 kV……………..……42 inches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Eras Demi ITC" panose="020B0805030504020804" pitchFamily="34" charset="0"/>
              </a:rPr>
              <a:t>Over 87.5 kV, not over 121 kV…………………48 inches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Eras Demi ITC" panose="020B0805030504020804" pitchFamily="34" charset="0"/>
              </a:rPr>
              <a:t>Over 121 kV, not over 140 kV………………….54 inches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3748EF-EF34-4ADE-B792-C66CD2C5F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Electrical Safety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3748EF-EF34-4ADE-B792-C66CD2C5F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 Voltage Probe</a:t>
            </a:r>
          </a:p>
        </p:txBody>
      </p:sp>
      <p:pic>
        <p:nvPicPr>
          <p:cNvPr id="6" name="Picture 6" descr="Screen Clipping">
            <a:extLst>
              <a:ext uri="{FF2B5EF4-FFF2-40B4-BE49-F238E27FC236}">
                <a16:creationId xmlns:a16="http://schemas.microsoft.com/office/drawing/2014/main" id="{691A3E9B-E52C-4F0F-AAE1-9AEA300DE4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34" y="1509568"/>
            <a:ext cx="4876800" cy="37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0F0142-34AE-48BF-8033-D2D417998DDD}"/>
              </a:ext>
            </a:extLst>
          </p:cNvPr>
          <p:cNvSpPr/>
          <p:nvPr/>
        </p:nvSpPr>
        <p:spPr>
          <a:xfrm>
            <a:off x="190832" y="1536172"/>
            <a:ext cx="570903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The AC Voltage Probe is a hand-held device for detecting the presence or absence of 50-1000 volts AC.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No contact is required for operation and current flow is not necessary to locate voltage.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If AC voltage is present, the tip will glow red and you will hear an audible tone.  </a:t>
            </a:r>
          </a:p>
        </p:txBody>
      </p:sp>
    </p:spTree>
    <p:extLst>
      <p:ext uri="{BB962C8B-B14F-4D97-AF65-F5344CB8AC3E}">
        <p14:creationId xmlns:p14="http://schemas.microsoft.com/office/powerpoint/2010/main" val="333563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Utility Poles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66563"/>
            <a:ext cx="8229600" cy="49069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Look for tags or a painted X on the pole which identify the pole as unsafe.</a:t>
            </a:r>
          </a:p>
          <a:p>
            <a:pPr lvl="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Eras Demi ITC" panose="020B0805030504020804" pitchFamily="34" charset="0"/>
              </a:rPr>
              <a:t>Do not use a ladder on these poles!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Become familiar with the marking system used by the utility companies in your service area.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09600" y="762000"/>
            <a:ext cx="10972800" cy="4306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“DO NOT CLIMB” Tags:</a:t>
            </a:r>
          </a:p>
          <a:p>
            <a:endParaRPr lang="en-US" dirty="0"/>
          </a:p>
        </p:txBody>
      </p:sp>
      <p:pic>
        <p:nvPicPr>
          <p:cNvPr id="107524" name="Picture 4" descr="over32_climbguard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585" y="1266563"/>
            <a:ext cx="1745365" cy="518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05" y="3429000"/>
            <a:ext cx="3240083" cy="324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1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Utility Poles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14513"/>
            <a:ext cx="4542845" cy="47244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Would you take the time to test this pole?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2"/>
                </a:solidFill>
                <a:latin typeface="Eras Demi ITC" panose="020B0805030504020804" pitchFamily="34" charset="0"/>
              </a:rPr>
              <a:t>Inspected in 2018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2"/>
                </a:solidFill>
                <a:latin typeface="Eras Demi ITC" panose="020B0805030504020804" pitchFamily="34" charset="0"/>
              </a:rPr>
              <a:t>Pole looks in good shape, right?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2"/>
                </a:solidFill>
                <a:latin typeface="Eras Demi ITC" panose="020B0805030504020804" pitchFamily="34" charset="0"/>
              </a:rPr>
              <a:t>Lets look at another picture of the same pole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09600" y="762000"/>
            <a:ext cx="10972800" cy="488342"/>
          </a:xfrm>
        </p:spPr>
        <p:txBody>
          <a:bodyPr/>
          <a:lstStyle/>
          <a:p>
            <a:r>
              <a:rPr lang="en-US" dirty="0"/>
              <a:t>When should you test a pole?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E4B39-349B-4447-AA85-C7E7900B3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78" y="622843"/>
            <a:ext cx="4651022" cy="620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Utility Poles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14513"/>
            <a:ext cx="4542845" cy="47244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Yes, same pole, same day!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2"/>
                </a:solidFill>
              </a:rPr>
              <a:t>This happened in 2019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2"/>
                </a:solidFill>
                <a:latin typeface="Eras Demi ITC" panose="020B0805030504020804" pitchFamily="34" charset="0"/>
              </a:rPr>
              <a:t>Probably within months of being tagged!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2"/>
                </a:solidFill>
                <a:latin typeface="Eras Demi ITC" panose="020B0805030504020804" pitchFamily="34" charset="0"/>
              </a:rPr>
              <a:t>A Tech was injured in the fall</a:t>
            </a: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2"/>
                </a:solidFill>
                <a:latin typeface="Eras Demi ITC" panose="020B0805030504020804" pitchFamily="34" charset="0"/>
              </a:rPr>
              <a:t>How could this accident been avoided?</a:t>
            </a:r>
          </a:p>
          <a:p>
            <a:pPr marL="915988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200" b="0" dirty="0">
                <a:solidFill>
                  <a:schemeClr val="tx2"/>
                </a:solidFill>
                <a:latin typeface="Eras Demi ITC" panose="020B0805030504020804" pitchFamily="34" charset="0"/>
              </a:rPr>
              <a:t>Better inspection techniques?</a:t>
            </a:r>
          </a:p>
          <a:p>
            <a:pPr marL="915988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200" b="0" dirty="0">
                <a:solidFill>
                  <a:schemeClr val="tx2"/>
                </a:solidFill>
                <a:latin typeface="Eras Demi ITC" panose="020B0805030504020804" pitchFamily="34" charset="0"/>
              </a:rPr>
              <a:t>Pole testing by Tech?</a:t>
            </a:r>
          </a:p>
          <a:p>
            <a:pPr lvl="1" indent="0">
              <a:buClr>
                <a:schemeClr val="tx2"/>
              </a:buClr>
              <a:buNone/>
            </a:pPr>
            <a:endParaRPr lang="en-US" altLang="en-US" sz="2400" b="0" dirty="0">
              <a:solidFill>
                <a:schemeClr val="tx2"/>
              </a:solidFill>
              <a:latin typeface="Eras Demi ITC" panose="020B0805030504020804" pitchFamily="34" charset="0"/>
            </a:endParaRPr>
          </a:p>
          <a:p>
            <a:pPr marL="6286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en-US" b="0" dirty="0"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09600" y="762000"/>
            <a:ext cx="10972800" cy="488342"/>
          </a:xfrm>
        </p:spPr>
        <p:txBody>
          <a:bodyPr/>
          <a:lstStyle/>
          <a:p>
            <a:r>
              <a:rPr lang="en-US" dirty="0"/>
              <a:t>When should you test a pole?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A58482-3D18-4C2C-84D4-BE8D00345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71" y="634237"/>
            <a:ext cx="4578129" cy="61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7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Utility Poles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82536"/>
            <a:ext cx="4752622" cy="4768849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After a visual inspection, one or more of the following tests should be</a:t>
            </a:r>
          </a:p>
          <a:p>
            <a:pPr marL="515938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2"/>
                </a:solidFill>
                <a:latin typeface="Eras Demi ITC" panose="020B0805030504020804" pitchFamily="34" charset="0"/>
              </a:rPr>
              <a:t>Prod Test</a:t>
            </a:r>
          </a:p>
          <a:p>
            <a:pPr marL="515938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2"/>
                </a:solidFill>
                <a:latin typeface="Eras Demi ITC" panose="020B0805030504020804" pitchFamily="34" charset="0"/>
              </a:rPr>
              <a:t>Hammer Test</a:t>
            </a:r>
          </a:p>
          <a:p>
            <a:pPr marL="515938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2"/>
                </a:solidFill>
                <a:latin typeface="Eras Demi ITC" panose="020B0805030504020804" pitchFamily="34" charset="0"/>
              </a:rPr>
              <a:t>Rocking Test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Structural damage is often hidden from view. 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These tests will expose hidden problems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09600" y="762000"/>
            <a:ext cx="10972800" cy="488342"/>
          </a:xfrm>
        </p:spPr>
        <p:txBody>
          <a:bodyPr/>
          <a:lstStyle/>
          <a:p>
            <a:r>
              <a:rPr lang="en-US" dirty="0"/>
              <a:t>Pole Tests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86" y="274638"/>
            <a:ext cx="3540491" cy="653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9E5E1-C9AB-47BE-B36B-DDED4A25BDE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7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1542</Words>
  <Application>Microsoft Office PowerPoint</Application>
  <PresentationFormat>Widescreen</PresentationFormat>
  <Paragraphs>209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Eras Bold ITC</vt:lpstr>
      <vt:lpstr>Eras Demi ITC</vt:lpstr>
      <vt:lpstr>Eras Light ITC</vt:lpstr>
      <vt:lpstr>Wingdings</vt:lpstr>
      <vt:lpstr>2_Office Theme</vt:lpstr>
      <vt:lpstr>PowerPoint Presentation</vt:lpstr>
      <vt:lpstr>Working Aloft  </vt:lpstr>
      <vt:lpstr>Personal Protective Equipment</vt:lpstr>
      <vt:lpstr>Electrical Safety</vt:lpstr>
      <vt:lpstr>Electrical Safety</vt:lpstr>
      <vt:lpstr>Utility Poles</vt:lpstr>
      <vt:lpstr>Utility Poles</vt:lpstr>
      <vt:lpstr>Utility Poles</vt:lpstr>
      <vt:lpstr>Utility Poles</vt:lpstr>
      <vt:lpstr>Utility Poles</vt:lpstr>
      <vt:lpstr>Utility Poles</vt:lpstr>
      <vt:lpstr>Utility Poles</vt:lpstr>
      <vt:lpstr>Utility Poles</vt:lpstr>
      <vt:lpstr>General Ladder Usage</vt:lpstr>
      <vt:lpstr>General Ladder Usage</vt:lpstr>
      <vt:lpstr>General Ladder Usage</vt:lpstr>
      <vt:lpstr>Pole Climbing Basic Safety</vt:lpstr>
      <vt:lpstr>Pole Climbing</vt:lpstr>
      <vt:lpstr>Pole Climbing Obstacles:</vt:lpstr>
      <vt:lpstr>Aerial Lift Truck Safety</vt:lpstr>
      <vt:lpstr>Aerial Lift Truck Safety</vt:lpstr>
      <vt:lpstr>Aerial Lift Truck Safety</vt:lpstr>
      <vt:lpstr>Suspension Trauma</vt:lpstr>
      <vt:lpstr>Suspension Trauma</vt:lpstr>
      <vt:lpstr>Suspension Trauma</vt:lpstr>
      <vt:lpstr>Suspension Trauma</vt:lpstr>
      <vt:lpstr>Suspension Trauma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Armstrong</dc:title>
  <dc:creator>Battista, Joseph W</dc:creator>
  <cp:lastModifiedBy>Battista, Joseph W</cp:lastModifiedBy>
  <cp:revision>5</cp:revision>
  <dcterms:created xsi:type="dcterms:W3CDTF">2020-03-02T17:12:10Z</dcterms:created>
  <dcterms:modified xsi:type="dcterms:W3CDTF">2020-03-02T17:24:14Z</dcterms:modified>
</cp:coreProperties>
</file>