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 id="2147483674" r:id="rId5"/>
    <p:sldMasterId id="2147483719" r:id="rId6"/>
    <p:sldMasterId id="2147483766" r:id="rId7"/>
  </p:sldMasterIdLst>
  <p:notesMasterIdLst>
    <p:notesMasterId r:id="rId46"/>
  </p:notesMasterIdLst>
  <p:handoutMasterIdLst>
    <p:handoutMasterId r:id="rId47"/>
  </p:handoutMasterIdLst>
  <p:sldIdLst>
    <p:sldId id="640" r:id="rId8"/>
    <p:sldId id="3346" r:id="rId9"/>
    <p:sldId id="800" r:id="rId10"/>
    <p:sldId id="3349" r:id="rId11"/>
    <p:sldId id="552" r:id="rId12"/>
    <p:sldId id="650" r:id="rId13"/>
    <p:sldId id="582" r:id="rId14"/>
    <p:sldId id="3352" r:id="rId15"/>
    <p:sldId id="596" r:id="rId16"/>
    <p:sldId id="651" r:id="rId17"/>
    <p:sldId id="791" r:id="rId18"/>
    <p:sldId id="760" r:id="rId19"/>
    <p:sldId id="1014" r:id="rId20"/>
    <p:sldId id="738" r:id="rId21"/>
    <p:sldId id="3348" r:id="rId22"/>
    <p:sldId id="1789" r:id="rId23"/>
    <p:sldId id="1784" r:id="rId24"/>
    <p:sldId id="570" r:id="rId25"/>
    <p:sldId id="1783" r:id="rId26"/>
    <p:sldId id="3353" r:id="rId27"/>
    <p:sldId id="1791" r:id="rId28"/>
    <p:sldId id="1401" r:id="rId29"/>
    <p:sldId id="1208" r:id="rId30"/>
    <p:sldId id="1016" r:id="rId31"/>
    <p:sldId id="1018" r:id="rId32"/>
    <p:sldId id="1019" r:id="rId33"/>
    <p:sldId id="298" r:id="rId34"/>
    <p:sldId id="574" r:id="rId35"/>
    <p:sldId id="3347" r:id="rId36"/>
    <p:sldId id="690" r:id="rId37"/>
    <p:sldId id="675" r:id="rId38"/>
    <p:sldId id="676" r:id="rId39"/>
    <p:sldId id="677" r:id="rId40"/>
    <p:sldId id="678" r:id="rId41"/>
    <p:sldId id="679" r:id="rId42"/>
    <p:sldId id="680" r:id="rId43"/>
    <p:sldId id="681" r:id="rId44"/>
    <p:sldId id="3350"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48">
          <p15:clr>
            <a:srgbClr val="A4A3A4"/>
          </p15:clr>
        </p15:guide>
        <p15:guide id="2" pos="289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3771"/>
    <a:srgbClr val="FEA708"/>
    <a:srgbClr val="165A25"/>
    <a:srgbClr val="000000"/>
    <a:srgbClr val="3D0064"/>
    <a:srgbClr val="D9D9D9"/>
    <a:srgbClr val="BBBBBB"/>
    <a:srgbClr val="996600"/>
    <a:srgbClr val="EDEDED"/>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86463" autoAdjust="0"/>
  </p:normalViewPr>
  <p:slideViewPr>
    <p:cSldViewPr snapToGrid="0">
      <p:cViewPr varScale="1">
        <p:scale>
          <a:sx n="72" d="100"/>
          <a:sy n="72" d="100"/>
        </p:scale>
        <p:origin x="1434" y="66"/>
      </p:cViewPr>
      <p:guideLst>
        <p:guide orient="horz" pos="4248"/>
        <p:guide pos="289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02" d="100"/>
          <a:sy n="102" d="100"/>
        </p:scale>
        <p:origin x="-342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4FAF618-F171-EA4D-97F7-94E155A23A73}" type="datetimeFigureOut">
              <a:rPr lang="en-US" smtClean="0"/>
              <a:t>5/22/2019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05CDFB-DBE9-7947-8154-514FE3F965B9}" type="slidenum">
              <a:rPr lang="en-US" smtClean="0"/>
              <a:t>‹#›</a:t>
            </a:fld>
            <a:endParaRPr lang="en-US"/>
          </a:p>
        </p:txBody>
      </p:sp>
    </p:spTree>
    <p:extLst>
      <p:ext uri="{BB962C8B-B14F-4D97-AF65-F5344CB8AC3E}">
        <p14:creationId xmlns:p14="http://schemas.microsoft.com/office/powerpoint/2010/main" val="494953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BF6125E-AAC7-0C4E-8DD1-34C02A4632F4}" type="datetimeFigureOut">
              <a:rPr lang="en-US" smtClean="0"/>
              <a:t>5/22/2019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945419-39F4-9F46-878F-CA5226409A58}" type="slidenum">
              <a:rPr lang="en-US" smtClean="0"/>
              <a:t>‹#›</a:t>
            </a:fld>
            <a:endParaRPr lang="en-US"/>
          </a:p>
        </p:txBody>
      </p:sp>
    </p:spTree>
    <p:extLst>
      <p:ext uri="{BB962C8B-B14F-4D97-AF65-F5344CB8AC3E}">
        <p14:creationId xmlns:p14="http://schemas.microsoft.com/office/powerpoint/2010/main" val="58366353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Last</a:t>
            </a:r>
            <a:r>
              <a:rPr lang="en-US" baseline="0" dirty="0"/>
              <a:t> updated by Corporate Marketing on September 1, 2016.</a:t>
            </a:r>
            <a:endParaRPr lang="en-US" dirty="0"/>
          </a:p>
        </p:txBody>
      </p:sp>
      <p:sp>
        <p:nvSpPr>
          <p:cNvPr id="4" name="Slide Number Placeholder 3"/>
          <p:cNvSpPr>
            <a:spLocks noGrp="1"/>
          </p:cNvSpPr>
          <p:nvPr>
            <p:ph type="sldNum" sz="quarter" idx="10"/>
          </p:nvPr>
        </p:nvSpPr>
        <p:spPr/>
        <p:txBody>
          <a:bodyPr/>
          <a:lstStyle/>
          <a:p>
            <a:fld id="{9F945419-39F4-9F46-878F-CA5226409A58}" type="slidenum">
              <a:rPr lang="en-US" smtClean="0"/>
              <a:t>1</a:t>
            </a:fld>
            <a:endParaRPr lang="en-US"/>
          </a:p>
        </p:txBody>
      </p:sp>
    </p:spTree>
    <p:extLst>
      <p:ext uri="{BB962C8B-B14F-4D97-AF65-F5344CB8AC3E}">
        <p14:creationId xmlns:p14="http://schemas.microsoft.com/office/powerpoint/2010/main" val="1209451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F0526A-0FB8-474C-9E89-460C9D132C49}" type="slidenum">
              <a:rPr lang="en-US"/>
              <a:pPr/>
              <a:t>21</a:t>
            </a:fld>
            <a:endParaRPr lang="en-US"/>
          </a:p>
        </p:txBody>
      </p:sp>
      <p:sp>
        <p:nvSpPr>
          <p:cNvPr id="627714" name="Rectangle 2"/>
          <p:cNvSpPr>
            <a:spLocks noGrp="1" noRot="1" noChangeAspect="1" noChangeArrowheads="1" noTextEdit="1"/>
          </p:cNvSpPr>
          <p:nvPr>
            <p:ph type="sldImg"/>
          </p:nvPr>
        </p:nvSpPr>
        <p:spPr>
          <a:xfrm>
            <a:off x="1181100" y="709613"/>
            <a:ext cx="4541838" cy="3405187"/>
          </a:xfrm>
          <a:ln/>
        </p:spPr>
      </p:sp>
      <p:sp>
        <p:nvSpPr>
          <p:cNvPr id="627715" name="Rectangle 3"/>
          <p:cNvSpPr>
            <a:spLocks noGrp="1" noChangeArrowheads="1"/>
          </p:cNvSpPr>
          <p:nvPr>
            <p:ph type="body" idx="1"/>
          </p:nvPr>
        </p:nvSpPr>
        <p:spPr>
          <a:xfrm>
            <a:off x="941734" y="4328521"/>
            <a:ext cx="5019377" cy="4115019"/>
          </a:xfrm>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last fiber testing area I wanted to briefly mention is </a:t>
            </a:r>
            <a:r>
              <a:rPr lang="en-US" b="1" dirty="0"/>
              <a:t>Dispersion Testing.</a:t>
            </a:r>
          </a:p>
          <a:p>
            <a:r>
              <a:rPr lang="en-US" b="0" dirty="0"/>
              <a:t>This testing comes into play when you start putting 10G or higher data rates on the fiber (typical for DAA deployments such as R-PHY).</a:t>
            </a:r>
          </a:p>
          <a:p>
            <a:r>
              <a:rPr lang="en-US" b="0" dirty="0"/>
              <a:t>Dispersion causes the pulses (the “Ones”) to spread out as they travel down the fiber- and with 10G and higher traffic since those pulses are so tightly spaced it can actually result in the pulses overlapping and cause errors or failures.</a:t>
            </a:r>
          </a:p>
          <a:p>
            <a:endParaRPr lang="en-US" b="0" dirty="0"/>
          </a:p>
          <a:p>
            <a:r>
              <a:rPr lang="en-US" b="0" dirty="0"/>
              <a:t>There are 2 types of Dispersion that need to be tested- </a:t>
            </a:r>
            <a:r>
              <a:rPr lang="en-US" b="1" dirty="0"/>
              <a:t>Chromatic Dispersion (CD) and Polarization Mode </a:t>
            </a:r>
            <a:r>
              <a:rPr lang="en-US" b="1" dirty="0" err="1"/>
              <a:t>Disperion</a:t>
            </a:r>
            <a:r>
              <a:rPr lang="en-US" b="1" dirty="0"/>
              <a:t> (PMD).</a:t>
            </a:r>
          </a:p>
          <a:p>
            <a:endParaRPr lang="en-US" b="0" dirty="0"/>
          </a:p>
          <a:p>
            <a:r>
              <a:rPr lang="en-US" b="0" dirty="0"/>
              <a:t>For </a:t>
            </a:r>
            <a:r>
              <a:rPr lang="en-US" b="1" dirty="0"/>
              <a:t>CD</a:t>
            </a:r>
            <a:r>
              <a:rPr lang="en-US" b="0" dirty="0"/>
              <a:t> think of the wavelengths as different colors of light and those colors travel down the fiber at different speeds and cause the pulse to spread out as it travels down the fiber. </a:t>
            </a:r>
          </a:p>
          <a:p>
            <a:endParaRPr lang="en-US" b="0" dirty="0"/>
          </a:p>
          <a:p>
            <a:r>
              <a:rPr lang="en-US" b="0" dirty="0"/>
              <a:t>For </a:t>
            </a:r>
            <a:r>
              <a:rPr lang="en-US" b="1" dirty="0"/>
              <a:t>PMD</a:t>
            </a:r>
            <a:r>
              <a:rPr lang="en-US" b="0" dirty="0"/>
              <a:t> think of the pulse as 3 dimensional.  The horizontal axis of the pulse will travel down the fiber at a different rate than the vertical axis which causes the pulse to spread out as it travels down the fiber.</a:t>
            </a:r>
          </a:p>
          <a:p>
            <a:endParaRPr lang="en-US" b="0" dirty="0"/>
          </a:p>
          <a:p>
            <a:endParaRPr lang="en-US" b="0" dirty="0"/>
          </a:p>
          <a:p>
            <a:endParaRPr lang="en-US" b="0" dirty="0"/>
          </a:p>
          <a:p>
            <a:r>
              <a:rPr lang="en-US" b="0" dirty="0"/>
              <a:t>Of course </a:t>
            </a:r>
            <a:r>
              <a:rPr lang="en-US" b="0" dirty="0" err="1"/>
              <a:t>theres</a:t>
            </a:r>
            <a:r>
              <a:rPr lang="en-US" b="0" dirty="0"/>
              <a:t> test equipment made that can test for both of these dispersions.  This becomes more critical as you move into DAA deployments such as Remote PHY.</a:t>
            </a:r>
          </a:p>
          <a:p>
            <a:endParaRPr lang="en-US" b="0" dirty="0"/>
          </a:p>
          <a:p>
            <a:endParaRPr lang="en-US" dirty="0"/>
          </a:p>
          <a:p>
            <a:endParaRPr lang="en-US" dirty="0"/>
          </a:p>
        </p:txBody>
      </p:sp>
      <p:sp>
        <p:nvSpPr>
          <p:cNvPr id="4" name="Slide Number Placeholder 3"/>
          <p:cNvSpPr>
            <a:spLocks noGrp="1"/>
          </p:cNvSpPr>
          <p:nvPr>
            <p:ph type="sldNum" sz="quarter" idx="5"/>
          </p:nvPr>
        </p:nvSpPr>
        <p:spPr/>
        <p:txBody>
          <a:bodyPr/>
          <a:lstStyle/>
          <a:p>
            <a:fld id="{E99AF37C-4A4C-4661-8FBD-7E77654D1DD0}" type="slidenum">
              <a:rPr lang="en-US" smtClean="0"/>
              <a:t>22</a:t>
            </a:fld>
            <a:endParaRPr lang="en-US"/>
          </a:p>
        </p:txBody>
      </p:sp>
    </p:spTree>
    <p:extLst>
      <p:ext uri="{BB962C8B-B14F-4D97-AF65-F5344CB8AC3E}">
        <p14:creationId xmlns:p14="http://schemas.microsoft.com/office/powerpoint/2010/main" val="1933719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F385E-E0BA-4A2A-AE08-BA236B21C24C}" type="slidenum">
              <a:rPr lang="en-US"/>
              <a:pPr/>
              <a:t>27</a:t>
            </a:fld>
            <a:endParaRPr lang="en-US"/>
          </a:p>
        </p:txBody>
      </p:sp>
      <p:sp>
        <p:nvSpPr>
          <p:cNvPr id="993282" name="Rectangle 2"/>
          <p:cNvSpPr>
            <a:spLocks noGrp="1" noRot="1" noChangeAspect="1" noChangeArrowheads="1" noTextEdit="1"/>
          </p:cNvSpPr>
          <p:nvPr>
            <p:ph type="sldImg"/>
          </p:nvPr>
        </p:nvSpPr>
        <p:spPr>
          <a:xfrm>
            <a:off x="139700" y="768350"/>
            <a:ext cx="6819900" cy="3836988"/>
          </a:xfrm>
          <a:ln/>
        </p:spPr>
      </p:sp>
      <p:sp>
        <p:nvSpPr>
          <p:cNvPr id="993283" name="Rectangle 3"/>
          <p:cNvSpPr>
            <a:spLocks noGrp="1" noChangeArrowheads="1"/>
          </p:cNvSpPr>
          <p:nvPr>
            <p:ph type="body" idx="1"/>
          </p:nvPr>
        </p:nvSpPr>
        <p:spPr>
          <a:xfrm>
            <a:off x="710573" y="4860394"/>
            <a:ext cx="5678154" cy="4606974"/>
          </a:xfrm>
        </p:spPr>
        <p:txBody>
          <a:bodyPr/>
          <a:lstStyle/>
          <a:p>
            <a:endParaRPr lang="en-US"/>
          </a:p>
        </p:txBody>
      </p:sp>
    </p:spTree>
    <p:extLst>
      <p:ext uri="{BB962C8B-B14F-4D97-AF65-F5344CB8AC3E}">
        <p14:creationId xmlns:p14="http://schemas.microsoft.com/office/powerpoint/2010/main" val="383492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SG" sz="1200" b="1" kern="1200" dirty="0">
                <a:solidFill>
                  <a:schemeClr val="tx1"/>
                </a:solidFill>
                <a:effectLst/>
                <a:latin typeface="+mn-lt"/>
                <a:ea typeface="+mn-ea"/>
                <a:cs typeface="+mn-cs"/>
              </a:rPr>
              <a:t>This APJ Partner training is all about hands-on and competitive</a:t>
            </a:r>
            <a:endParaRPr lang="en-GB" sz="1200" kern="1200" dirty="0">
              <a:solidFill>
                <a:schemeClr val="tx1"/>
              </a:solidFill>
              <a:effectLst/>
              <a:latin typeface="+mn-lt"/>
              <a:ea typeface="+mn-ea"/>
              <a:cs typeface="+mn-cs"/>
            </a:endParaRPr>
          </a:p>
          <a:p>
            <a:pPr lvl="1"/>
            <a:r>
              <a:rPr lang="en-SG" sz="1200" kern="1200" dirty="0">
                <a:solidFill>
                  <a:schemeClr val="tx1"/>
                </a:solidFill>
                <a:effectLst/>
                <a:latin typeface="+mn-lt"/>
                <a:ea typeface="+mn-ea"/>
                <a:cs typeface="+mn-cs"/>
              </a:rPr>
              <a:t>We have heard your voice</a:t>
            </a:r>
            <a:endParaRPr lang="en-GB" sz="1200" kern="1200" dirty="0">
              <a:solidFill>
                <a:schemeClr val="tx1"/>
              </a:solidFill>
              <a:effectLst/>
              <a:latin typeface="+mn-lt"/>
              <a:ea typeface="+mn-ea"/>
              <a:cs typeface="+mn-cs"/>
            </a:endParaRPr>
          </a:p>
          <a:p>
            <a:pPr lvl="1"/>
            <a:r>
              <a:rPr lang="en-SG" sz="1200" kern="1200" dirty="0">
                <a:solidFill>
                  <a:schemeClr val="tx1"/>
                </a:solidFill>
                <a:effectLst/>
                <a:latin typeface="+mn-lt"/>
                <a:ea typeface="+mn-ea"/>
                <a:cs typeface="+mn-cs"/>
              </a:rPr>
              <a:t>Partners need to gain more confidence in hands-on competitive scenarios rather than just reading paper analyses</a:t>
            </a:r>
            <a:endParaRPr lang="en-GB" sz="1200" kern="1200" dirty="0">
              <a:solidFill>
                <a:schemeClr val="tx1"/>
              </a:solidFill>
              <a:effectLst/>
              <a:latin typeface="+mn-lt"/>
              <a:ea typeface="+mn-ea"/>
              <a:cs typeface="+mn-cs"/>
            </a:endParaRPr>
          </a:p>
          <a:p>
            <a:pPr lvl="1"/>
            <a:r>
              <a:rPr lang="en-SG" sz="1200" kern="1200" dirty="0">
                <a:solidFill>
                  <a:schemeClr val="tx1"/>
                </a:solidFill>
                <a:effectLst/>
                <a:latin typeface="+mn-lt"/>
                <a:ea typeface="+mn-ea"/>
                <a:cs typeface="+mn-cs"/>
              </a:rPr>
              <a:t>We had consolidated your input, and worked hard to bring in competitor units that you frequently compete against</a:t>
            </a:r>
            <a:endParaRPr lang="en-GB" sz="1200" kern="1200" dirty="0">
              <a:solidFill>
                <a:schemeClr val="tx1"/>
              </a:solidFill>
              <a:effectLst/>
              <a:latin typeface="+mn-lt"/>
              <a:ea typeface="+mn-ea"/>
              <a:cs typeface="+mn-cs"/>
            </a:endParaRPr>
          </a:p>
          <a:p>
            <a:pPr lvl="1"/>
            <a:r>
              <a:rPr lang="en-SG" sz="1200" kern="1200" dirty="0">
                <a:solidFill>
                  <a:schemeClr val="tx1"/>
                </a:solidFill>
                <a:effectLst/>
                <a:latin typeface="+mn-lt"/>
                <a:ea typeface="+mn-ea"/>
                <a:cs typeface="+mn-cs"/>
              </a:rPr>
              <a:t>Please give 100% effort to maximize this opportunity to learn</a:t>
            </a:r>
            <a:endParaRPr lang="en-GB" sz="1200" kern="1200" dirty="0">
              <a:solidFill>
                <a:schemeClr val="tx1"/>
              </a:solidFill>
              <a:effectLst/>
              <a:latin typeface="+mn-lt"/>
              <a:ea typeface="+mn-ea"/>
              <a:cs typeface="+mn-cs"/>
            </a:endParaRPr>
          </a:p>
          <a:p>
            <a:pPr lvl="0"/>
            <a:r>
              <a:rPr lang="en-SG" sz="1200" b="1" kern="1200" dirty="0">
                <a:solidFill>
                  <a:schemeClr val="tx1"/>
                </a:solidFill>
                <a:effectLst/>
                <a:latin typeface="+mn-lt"/>
                <a:ea typeface="+mn-ea"/>
                <a:cs typeface="+mn-cs"/>
              </a:rPr>
              <a:t>Ask partners to look out for untapped adjacent markets </a:t>
            </a:r>
            <a:r>
              <a:rPr lang="en-SG" sz="1200" kern="1200" dirty="0">
                <a:solidFill>
                  <a:schemeClr val="tx1"/>
                </a:solidFill>
                <a:effectLst/>
                <a:latin typeface="+mn-lt"/>
                <a:ea typeface="+mn-ea"/>
                <a:cs typeface="+mn-cs"/>
              </a:rPr>
              <a:t>(be it lower dynamic range/ lower price/ special feature request/ etc that we do not offer today)</a:t>
            </a:r>
            <a:endParaRPr lang="en-GB" sz="1200" kern="1200" dirty="0">
              <a:solidFill>
                <a:schemeClr val="tx1"/>
              </a:solidFill>
              <a:effectLst/>
              <a:latin typeface="+mn-lt"/>
              <a:ea typeface="+mn-ea"/>
              <a:cs typeface="+mn-cs"/>
            </a:endParaRPr>
          </a:p>
          <a:p>
            <a:pPr lvl="0"/>
            <a:r>
              <a:rPr lang="en-SG" sz="1200" b="1" kern="1200" dirty="0">
                <a:solidFill>
                  <a:schemeClr val="tx1"/>
                </a:solidFill>
                <a:effectLst/>
                <a:latin typeface="+mn-lt"/>
                <a:ea typeface="+mn-ea"/>
                <a:cs typeface="+mn-cs"/>
              </a:rPr>
              <a:t>Provide qualitative and quantitative input to VIAVI when raising requests</a:t>
            </a:r>
            <a:r>
              <a:rPr lang="en-SG" sz="1200" kern="1200" dirty="0">
                <a:solidFill>
                  <a:schemeClr val="tx1"/>
                </a:solidFill>
                <a:effectLst/>
                <a:latin typeface="+mn-lt"/>
                <a:ea typeface="+mn-ea"/>
                <a:cs typeface="+mn-cs"/>
              </a:rPr>
              <a:t> &lt;- I’m not getting a lot of feedback from the OTDR survey distributed earlier. </a:t>
            </a:r>
            <a:endParaRPr lang="en-GB" sz="1200" kern="1200" dirty="0">
              <a:solidFill>
                <a:schemeClr val="tx1"/>
              </a:solidFill>
              <a:effectLst/>
              <a:latin typeface="+mn-lt"/>
              <a:ea typeface="+mn-ea"/>
              <a:cs typeface="+mn-cs"/>
            </a:endParaRPr>
          </a:p>
          <a:p>
            <a:pPr lvl="0"/>
            <a:r>
              <a:rPr lang="en-SG" sz="1200" b="1" kern="1200" dirty="0">
                <a:solidFill>
                  <a:schemeClr val="tx1"/>
                </a:solidFill>
                <a:effectLst/>
                <a:latin typeface="+mn-lt"/>
                <a:ea typeface="+mn-ea"/>
                <a:cs typeface="+mn-cs"/>
              </a:rPr>
              <a:t>We have added Field calibration services for a more comprehensive solution</a:t>
            </a:r>
            <a:r>
              <a:rPr lang="en-SG" sz="1200" kern="1200" dirty="0">
                <a:solidFill>
                  <a:schemeClr val="tx1"/>
                </a:solidFill>
                <a:effectLst/>
                <a:latin typeface="+mn-lt"/>
                <a:ea typeface="+mn-ea"/>
                <a:cs typeface="+mn-cs"/>
              </a:rPr>
              <a:t>, this will give us additional flexibility and reach to offer bundles and upsell and re-farm old installed base &lt;- JX will cover more details in the Executive Track</a:t>
            </a:r>
            <a:endParaRPr lang="en-GB"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9F945419-39F4-9F46-878F-CA5226409A58}" type="slidenum">
              <a:rPr lang="en-US" smtClean="0"/>
              <a:t>2</a:t>
            </a:fld>
            <a:endParaRPr lang="en-US"/>
          </a:p>
        </p:txBody>
      </p:sp>
    </p:spTree>
    <p:extLst>
      <p:ext uri="{BB962C8B-B14F-4D97-AF65-F5344CB8AC3E}">
        <p14:creationId xmlns:p14="http://schemas.microsoft.com/office/powerpoint/2010/main" val="279845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3018E6-DA1A-4018-9DAE-6CDE26F18651}" type="slidenum">
              <a:rPr lang="en-US" smtClean="0"/>
              <a:pPr/>
              <a:t>5</a:t>
            </a:fld>
            <a:endParaRPr lang="en-US"/>
          </a:p>
        </p:txBody>
      </p:sp>
    </p:spTree>
    <p:extLst>
      <p:ext uri="{BB962C8B-B14F-4D97-AF65-F5344CB8AC3E}">
        <p14:creationId xmlns:p14="http://schemas.microsoft.com/office/powerpoint/2010/main" val="3980066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901135-0BD2-4A17-8B1A-9FFD818BF890}" type="slidenum">
              <a:rPr lang="en-US" smtClean="0"/>
              <a:t>7</a:t>
            </a:fld>
            <a:endParaRPr lang="en-US"/>
          </a:p>
        </p:txBody>
      </p:sp>
    </p:spTree>
    <p:extLst>
      <p:ext uri="{BB962C8B-B14F-4D97-AF65-F5344CB8AC3E}">
        <p14:creationId xmlns:p14="http://schemas.microsoft.com/office/powerpoint/2010/main" val="379431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99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869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06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453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301D7-B478-472B-A74D-D46B3C16222E}" type="slidenum">
              <a:rPr lang="en-US" smtClean="0"/>
              <a:t>16</a:t>
            </a:fld>
            <a:endParaRPr lang="en-US"/>
          </a:p>
        </p:txBody>
      </p:sp>
    </p:spTree>
    <p:extLst>
      <p:ext uri="{BB962C8B-B14F-4D97-AF65-F5344CB8AC3E}">
        <p14:creationId xmlns:p14="http://schemas.microsoft.com/office/powerpoint/2010/main" val="21636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hyperlink" Target="http://www.viavisolutions.com/" TargetMode="Externa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https://www.youtube.com/channel/UCCCGcTKD1teKf8VyaEKm-MA" TargetMode="External"/><Relationship Id="rId13" Type="http://schemas.openxmlformats.org/officeDocument/2006/relationships/hyperlink" Target="http://twitter.com/ViaviSolutions" TargetMode="External"/><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image" Target="../media/image25.png"/><Relationship Id="rId17" Type="http://schemas.openxmlformats.org/officeDocument/2006/relationships/hyperlink" Target="http://plus.google.com/+ViaviSolutions/videos" TargetMode="External"/><Relationship Id="rId2" Type="http://schemas.openxmlformats.org/officeDocument/2006/relationships/hyperlink" Target="https://twitter.com/ViaviSolutions" TargetMode="External"/><Relationship Id="rId16" Type="http://schemas.openxmlformats.org/officeDocument/2006/relationships/hyperlink" Target="http://www.youtube.com/c/viavisolutions" TargetMode="External"/><Relationship Id="rId1" Type="http://schemas.openxmlformats.org/officeDocument/2006/relationships/slideMaster" Target="../slideMasters/slideMaster4.xml"/><Relationship Id="rId6" Type="http://schemas.openxmlformats.org/officeDocument/2006/relationships/hyperlink" Target="https://www.linkedin.com/company/viavi-solutions" TargetMode="External"/><Relationship Id="rId11" Type="http://schemas.openxmlformats.org/officeDocument/2006/relationships/hyperlink" Target="https://plus.google.com/+ViaviSolutions/videos" TargetMode="External"/><Relationship Id="rId5" Type="http://schemas.openxmlformats.org/officeDocument/2006/relationships/image" Target="../media/image21.png"/><Relationship Id="rId15" Type="http://schemas.openxmlformats.org/officeDocument/2006/relationships/hyperlink" Target="http://www.linkedin.com/company/viavi-solutions" TargetMode="External"/><Relationship Id="rId10" Type="http://schemas.openxmlformats.org/officeDocument/2006/relationships/image" Target="../media/image24.png"/><Relationship Id="rId4" Type="http://schemas.openxmlformats.org/officeDocument/2006/relationships/hyperlink" Target="https://www.facebook.com/viavisolutions" TargetMode="External"/><Relationship Id="rId9" Type="http://schemas.openxmlformats.org/officeDocument/2006/relationships/image" Target="../media/image23.png"/><Relationship Id="rId14" Type="http://schemas.openxmlformats.org/officeDocument/2006/relationships/hyperlink" Target="http://www.facebook.com/viavisolutions"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viavisolutions.com/" TargetMode="External"/><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www.viavisolutions.com/" TargetMode="External"/><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lstStyle>
            <a:lvl1pPr marL="0" indent="0">
              <a:buNone/>
              <a:defRPr sz="1600"/>
            </a:lvl1pPr>
          </a:lstStyle>
          <a:p>
            <a:r>
              <a:rPr lang="en-GB" dirty="0"/>
              <a:t>Insert meeting name, location, date here</a:t>
            </a:r>
          </a:p>
        </p:txBody>
      </p:sp>
    </p:spTree>
    <p:extLst>
      <p:ext uri="{BB962C8B-B14F-4D97-AF65-F5344CB8AC3E}">
        <p14:creationId xmlns:p14="http://schemas.microsoft.com/office/powerpoint/2010/main" val="1402387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lstStyle>
            <a:lvl1pPr marL="0" indent="0">
              <a:buNone/>
              <a:defRPr sz="1600"/>
            </a:lvl1pPr>
          </a:lstStyle>
          <a:p>
            <a:r>
              <a:rPr lang="en-GB" dirty="0"/>
              <a:t>Insert meeting name, location, date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1282" y="6060331"/>
            <a:ext cx="1320697" cy="267968"/>
          </a:xfrm>
          <a:prstGeom prst="rect">
            <a:avLst/>
          </a:prstGeom>
        </p:spPr>
      </p:pic>
    </p:spTree>
    <p:extLst>
      <p:ext uri="{BB962C8B-B14F-4D97-AF65-F5344CB8AC3E}">
        <p14:creationId xmlns:p14="http://schemas.microsoft.com/office/powerpoint/2010/main" val="16236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7075" y="76201"/>
            <a:ext cx="6121399" cy="635000"/>
          </a:xfrm>
          <a:prstGeom prst="rect">
            <a:avLst/>
          </a:prstGeom>
        </p:spPr>
        <p:txBody>
          <a:bodyPr/>
          <a:lstStyle>
            <a:lvl1pPr>
              <a:defRPr sz="2800"/>
            </a:lvl1pPr>
          </a:lstStyle>
          <a:p>
            <a:r>
              <a:rPr lang="en-US" dirty="0"/>
              <a:t>Insert sub-heading here</a:t>
            </a:r>
            <a:endParaRPr lang="en-GB" dirty="0"/>
          </a:p>
        </p:txBody>
      </p:sp>
      <p:sp>
        <p:nvSpPr>
          <p:cNvPr id="3" name="Content Placeholder 2"/>
          <p:cNvSpPr>
            <a:spLocks noGrp="1"/>
          </p:cNvSpPr>
          <p:nvPr>
            <p:ph sz="half" idx="1" hasCustomPrompt="1"/>
          </p:nvPr>
        </p:nvSpPr>
        <p:spPr>
          <a:xfrm>
            <a:off x="628650" y="1402293"/>
            <a:ext cx="3867150" cy="4351339"/>
          </a:xfrm>
          <a:prstGeom prst="rect">
            <a:avLst/>
          </a:prstGeom>
        </p:spPr>
        <p:txBody>
          <a:bodyPr/>
          <a:lstStyle>
            <a:lvl1pPr>
              <a:defRPr baseline="0"/>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724400" y="1402293"/>
            <a:ext cx="3867150"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hasCustomPrompt="1"/>
          </p:nvPr>
        </p:nvSpPr>
        <p:spPr>
          <a:xfrm>
            <a:off x="3132667" y="6081712"/>
            <a:ext cx="4165600" cy="776288"/>
          </a:xfrm>
          <a:prstGeom prst="rect">
            <a:avLst/>
          </a:prstGeom>
        </p:spPr>
        <p:txBody>
          <a:bodyPr/>
          <a:lstStyle>
            <a:lvl1pPr marL="0" indent="0">
              <a:buNone/>
              <a:defRPr sz="1600"/>
            </a:lvl1pPr>
          </a:lstStyle>
          <a:p>
            <a:r>
              <a:rPr lang="en-GB" dirty="0"/>
              <a:t>Insert meeting name, location,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2230" y="6060336"/>
            <a:ext cx="2000250" cy="428625"/>
          </a:xfrm>
          <a:prstGeom prst="rect">
            <a:avLst/>
          </a:prstGeom>
        </p:spPr>
      </p:pic>
    </p:spTree>
    <p:extLst>
      <p:ext uri="{BB962C8B-B14F-4D97-AF65-F5344CB8AC3E}">
        <p14:creationId xmlns:p14="http://schemas.microsoft.com/office/powerpoint/2010/main" val="1403312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1124744"/>
            <a:chOff x="0" y="0"/>
            <a:chExt cx="9144000" cy="1124744"/>
          </a:xfrm>
        </p:grpSpPr>
        <p:sp>
          <p:nvSpPr>
            <p:cNvPr id="8" name="Rectangle 7"/>
            <p:cNvSpPr/>
            <p:nvPr userDrawn="1"/>
          </p:nvSpPr>
          <p:spPr>
            <a:xfrm>
              <a:off x="0" y="0"/>
              <a:ext cx="9144000" cy="1124744"/>
            </a:xfrm>
            <a:prstGeom prst="rect">
              <a:avLst/>
            </a:prstGeom>
            <a:solidFill>
              <a:srgbClr val="4DB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20" y="188640"/>
              <a:ext cx="1905000" cy="704850"/>
            </a:xfrm>
            <a:prstGeom prst="rect">
              <a:avLst/>
            </a:prstGeom>
          </p:spPr>
        </p:pic>
      </p:gr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77880"/>
            <a:ext cx="2880320" cy="108012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92230" y="6312749"/>
            <a:ext cx="2000250" cy="428625"/>
          </a:xfrm>
          <a:prstGeom prst="rect">
            <a:avLst/>
          </a:prstGeom>
        </p:spPr>
      </p:pic>
      <p:sp>
        <p:nvSpPr>
          <p:cNvPr id="11" name="Title 1"/>
          <p:cNvSpPr>
            <a:spLocks noGrp="1"/>
          </p:cNvSpPr>
          <p:nvPr>
            <p:ph type="title"/>
          </p:nvPr>
        </p:nvSpPr>
        <p:spPr>
          <a:xfrm>
            <a:off x="2411760" y="188640"/>
            <a:ext cx="6480720" cy="792088"/>
          </a:xfrm>
          <a:prstGeom prst="rect">
            <a:avLst/>
          </a:prstGeom>
        </p:spPr>
        <p:txBody>
          <a:bodyPr/>
          <a:lstStyle>
            <a:lvl1pPr algn="l">
              <a:defRPr sz="4000"/>
            </a:lvl1pPr>
          </a:lstStyle>
          <a:p>
            <a:r>
              <a:rPr lang="en-US" dirty="0"/>
              <a:t>Click to edit Master title style</a:t>
            </a:r>
            <a:endParaRPr lang="es-ES_tradnl" dirty="0"/>
          </a:p>
        </p:txBody>
      </p:sp>
      <p:sp>
        <p:nvSpPr>
          <p:cNvPr id="3" name="Content Placeholder 2"/>
          <p:cNvSpPr>
            <a:spLocks noGrp="1"/>
          </p:cNvSpPr>
          <p:nvPr>
            <p:ph sz="quarter" idx="12"/>
          </p:nvPr>
        </p:nvSpPr>
        <p:spPr>
          <a:xfrm>
            <a:off x="263151" y="1556792"/>
            <a:ext cx="7921625" cy="4032448"/>
          </a:xfrm>
          <a:prstGeom prst="rect">
            <a:avLst/>
          </a:prstGeom>
        </p:spPr>
        <p:txBody>
          <a:bodyPr/>
          <a:lstStyle>
            <a:lvl1pPr>
              <a:buClr>
                <a:srgbClr val="00A1DA"/>
              </a:buClr>
              <a:defRPr/>
            </a:lvl1pPr>
            <a:lvl2pPr>
              <a:buClr>
                <a:srgbClr val="4DB0DD"/>
              </a:buClr>
              <a:defRPr/>
            </a:lvl2pPr>
            <a:lvl3pPr>
              <a:buClr>
                <a:srgbClr val="4DB0DD"/>
              </a:buClr>
              <a:defRPr/>
            </a:lvl3pPr>
            <a:lvl4pPr>
              <a:buClr>
                <a:srgbClr val="4DB0DD"/>
              </a:buClr>
              <a:defRPr/>
            </a:lvl4pPr>
            <a:lvl5pPr>
              <a:buClr>
                <a:srgbClr val="4DB0D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_tradnl" dirty="0"/>
          </a:p>
        </p:txBody>
      </p:sp>
    </p:spTree>
    <p:extLst>
      <p:ext uri="{BB962C8B-B14F-4D97-AF65-F5344CB8AC3E}">
        <p14:creationId xmlns:p14="http://schemas.microsoft.com/office/powerpoint/2010/main" val="2247869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lstStyle>
            <a:lvl1pPr marL="0" indent="0">
              <a:buNone/>
              <a:defRPr sz="1600"/>
            </a:lvl1pPr>
          </a:lstStyle>
          <a:p>
            <a:r>
              <a:rPr lang="en-GB" dirty="0"/>
              <a:t>Insert meeting name, location, date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6336" y="5836878"/>
            <a:ext cx="1356742" cy="904495"/>
          </a:xfrm>
          <a:prstGeom prst="rect">
            <a:avLst/>
          </a:prstGeom>
        </p:spPr>
      </p:pic>
    </p:spTree>
    <p:extLst>
      <p:ext uri="{BB962C8B-B14F-4D97-AF65-F5344CB8AC3E}">
        <p14:creationId xmlns:p14="http://schemas.microsoft.com/office/powerpoint/2010/main" val="2089707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35"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2"/>
            <a:ext cx="4148666" cy="804333"/>
          </a:xfrm>
          <a:prstGeom prst="rect">
            <a:avLst/>
          </a:prstGeom>
        </p:spPr>
        <p:txBody>
          <a:bodyPr/>
          <a:lstStyle>
            <a:lvl1pPr marL="0" indent="0">
              <a:buNone/>
              <a:defRPr sz="1600"/>
            </a:lvl1pPr>
          </a:lstStyle>
          <a:p>
            <a:r>
              <a:rPr lang="en-GB" dirty="0"/>
              <a:t>Insert meeting name, location, date here</a:t>
            </a:r>
          </a:p>
        </p:txBody>
      </p:sp>
    </p:spTree>
    <p:extLst>
      <p:ext uri="{BB962C8B-B14F-4D97-AF65-F5344CB8AC3E}">
        <p14:creationId xmlns:p14="http://schemas.microsoft.com/office/powerpoint/2010/main" val="1869936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35"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2"/>
            <a:ext cx="4148666" cy="804333"/>
          </a:xfrm>
          <a:prstGeom prst="rect">
            <a:avLst/>
          </a:prstGeom>
        </p:spPr>
        <p:txBody>
          <a:bodyPr/>
          <a:lstStyle>
            <a:lvl1pPr marL="0" indent="0">
              <a:buNone/>
              <a:defRPr sz="1600"/>
            </a:lvl1pPr>
          </a:lstStyle>
          <a:p>
            <a:r>
              <a:rPr lang="en-GB" dirty="0"/>
              <a:t>Insert meeting name, location,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2230" y="6060332"/>
            <a:ext cx="2000250" cy="428625"/>
          </a:xfrm>
          <a:prstGeom prst="rect">
            <a:avLst/>
          </a:prstGeom>
        </p:spPr>
      </p:pic>
    </p:spTree>
    <p:extLst>
      <p:ext uri="{BB962C8B-B14F-4D97-AF65-F5344CB8AC3E}">
        <p14:creationId xmlns:p14="http://schemas.microsoft.com/office/powerpoint/2010/main" val="3672911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35"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2"/>
            <a:ext cx="4148666" cy="804333"/>
          </a:xfrm>
          <a:prstGeom prst="rect">
            <a:avLst/>
          </a:prstGeom>
        </p:spPr>
        <p:txBody>
          <a:bodyPr/>
          <a:lstStyle>
            <a:lvl1pPr marL="0" indent="0">
              <a:buNone/>
              <a:defRPr sz="1600"/>
            </a:lvl1pPr>
          </a:lstStyle>
          <a:p>
            <a:r>
              <a:rPr lang="en-GB" dirty="0"/>
              <a:t>Insert meeting name, location, date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1276" y="6060331"/>
            <a:ext cx="1320697" cy="267968"/>
          </a:xfrm>
          <a:prstGeom prst="rect">
            <a:avLst/>
          </a:prstGeom>
        </p:spPr>
      </p:pic>
    </p:spTree>
    <p:extLst>
      <p:ext uri="{BB962C8B-B14F-4D97-AF65-F5344CB8AC3E}">
        <p14:creationId xmlns:p14="http://schemas.microsoft.com/office/powerpoint/2010/main" val="1079481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7069" y="76201"/>
            <a:ext cx="6121399" cy="635000"/>
          </a:xfrm>
          <a:prstGeom prst="rect">
            <a:avLst/>
          </a:prstGeom>
        </p:spPr>
        <p:txBody>
          <a:bodyPr/>
          <a:lstStyle>
            <a:lvl1pPr>
              <a:defRPr sz="2800"/>
            </a:lvl1pPr>
          </a:lstStyle>
          <a:p>
            <a:r>
              <a:rPr lang="en-US" dirty="0"/>
              <a:t>Insert sub-heading here</a:t>
            </a:r>
            <a:endParaRPr lang="en-GB" dirty="0"/>
          </a:p>
        </p:txBody>
      </p:sp>
      <p:sp>
        <p:nvSpPr>
          <p:cNvPr id="3" name="Content Placeholder 2"/>
          <p:cNvSpPr>
            <a:spLocks noGrp="1"/>
          </p:cNvSpPr>
          <p:nvPr>
            <p:ph sz="half" idx="1" hasCustomPrompt="1"/>
          </p:nvPr>
        </p:nvSpPr>
        <p:spPr>
          <a:xfrm>
            <a:off x="628650" y="1402292"/>
            <a:ext cx="3867150" cy="4351339"/>
          </a:xfrm>
          <a:prstGeom prst="rect">
            <a:avLst/>
          </a:prstGeom>
        </p:spPr>
        <p:txBody>
          <a:bodyPr/>
          <a:lstStyle>
            <a:lvl1pPr>
              <a:defRPr baseline="0"/>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724400" y="1402292"/>
            <a:ext cx="3867150"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hasCustomPrompt="1"/>
          </p:nvPr>
        </p:nvSpPr>
        <p:spPr>
          <a:xfrm>
            <a:off x="3132667" y="6081712"/>
            <a:ext cx="4165600" cy="776288"/>
          </a:xfrm>
          <a:prstGeom prst="rect">
            <a:avLst/>
          </a:prstGeom>
        </p:spPr>
        <p:txBody>
          <a:bodyPr/>
          <a:lstStyle>
            <a:lvl1pPr marL="0" indent="0">
              <a:buNone/>
              <a:defRPr sz="1600"/>
            </a:lvl1pPr>
          </a:lstStyle>
          <a:p>
            <a:r>
              <a:rPr lang="en-GB" dirty="0"/>
              <a:t>Insert meeting name, location,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2230" y="6060332"/>
            <a:ext cx="2000250" cy="428625"/>
          </a:xfrm>
          <a:prstGeom prst="rect">
            <a:avLst/>
          </a:prstGeom>
        </p:spPr>
      </p:pic>
    </p:spTree>
    <p:extLst>
      <p:ext uri="{BB962C8B-B14F-4D97-AF65-F5344CB8AC3E}">
        <p14:creationId xmlns:p14="http://schemas.microsoft.com/office/powerpoint/2010/main" val="2956769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1124744"/>
            <a:chOff x="0" y="0"/>
            <a:chExt cx="9144000" cy="1124744"/>
          </a:xfrm>
        </p:grpSpPr>
        <p:sp>
          <p:nvSpPr>
            <p:cNvPr id="8" name="Rectangle 7"/>
            <p:cNvSpPr/>
            <p:nvPr userDrawn="1"/>
          </p:nvSpPr>
          <p:spPr>
            <a:xfrm>
              <a:off x="0" y="0"/>
              <a:ext cx="9144000" cy="1124744"/>
            </a:xfrm>
            <a:prstGeom prst="rect">
              <a:avLst/>
            </a:prstGeom>
            <a:solidFill>
              <a:srgbClr val="4DB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20" y="188640"/>
              <a:ext cx="1905000" cy="704850"/>
            </a:xfrm>
            <a:prstGeom prst="rect">
              <a:avLst/>
            </a:prstGeom>
          </p:spPr>
        </p:pic>
      </p:gr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77880"/>
            <a:ext cx="2880320" cy="108012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92230" y="6312745"/>
            <a:ext cx="2000250" cy="428625"/>
          </a:xfrm>
          <a:prstGeom prst="rect">
            <a:avLst/>
          </a:prstGeom>
        </p:spPr>
      </p:pic>
      <p:sp>
        <p:nvSpPr>
          <p:cNvPr id="11" name="Title 1"/>
          <p:cNvSpPr>
            <a:spLocks noGrp="1"/>
          </p:cNvSpPr>
          <p:nvPr>
            <p:ph type="title"/>
          </p:nvPr>
        </p:nvSpPr>
        <p:spPr>
          <a:xfrm>
            <a:off x="2411760" y="188640"/>
            <a:ext cx="6480720" cy="792088"/>
          </a:xfrm>
          <a:prstGeom prst="rect">
            <a:avLst/>
          </a:prstGeom>
        </p:spPr>
        <p:txBody>
          <a:bodyPr/>
          <a:lstStyle>
            <a:lvl1pPr algn="l">
              <a:defRPr sz="4000"/>
            </a:lvl1pPr>
          </a:lstStyle>
          <a:p>
            <a:r>
              <a:rPr lang="en-US" dirty="0"/>
              <a:t>Click to edit Master title style</a:t>
            </a:r>
            <a:endParaRPr lang="es-ES_tradnl" dirty="0"/>
          </a:p>
        </p:txBody>
      </p:sp>
      <p:sp>
        <p:nvSpPr>
          <p:cNvPr id="3" name="Content Placeholder 2"/>
          <p:cNvSpPr>
            <a:spLocks noGrp="1"/>
          </p:cNvSpPr>
          <p:nvPr>
            <p:ph sz="quarter" idx="12"/>
          </p:nvPr>
        </p:nvSpPr>
        <p:spPr>
          <a:xfrm>
            <a:off x="263145" y="1556792"/>
            <a:ext cx="7921625" cy="4032448"/>
          </a:xfrm>
          <a:prstGeom prst="rect">
            <a:avLst/>
          </a:prstGeom>
        </p:spPr>
        <p:txBody>
          <a:bodyPr/>
          <a:lstStyle>
            <a:lvl1pPr>
              <a:buClr>
                <a:srgbClr val="00A1DA"/>
              </a:buClr>
              <a:defRPr/>
            </a:lvl1pPr>
            <a:lvl2pPr>
              <a:buClr>
                <a:srgbClr val="4DB0DD"/>
              </a:buClr>
              <a:defRPr/>
            </a:lvl2pPr>
            <a:lvl3pPr>
              <a:buClr>
                <a:srgbClr val="4DB0DD"/>
              </a:buClr>
              <a:defRPr/>
            </a:lvl3pPr>
            <a:lvl4pPr>
              <a:buClr>
                <a:srgbClr val="4DB0DD"/>
              </a:buClr>
              <a:defRPr/>
            </a:lvl4pPr>
            <a:lvl5pPr>
              <a:buClr>
                <a:srgbClr val="4DB0D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_tradnl" dirty="0"/>
          </a:p>
        </p:txBody>
      </p:sp>
    </p:spTree>
    <p:extLst>
      <p:ext uri="{BB962C8B-B14F-4D97-AF65-F5344CB8AC3E}">
        <p14:creationId xmlns:p14="http://schemas.microsoft.com/office/powerpoint/2010/main" val="335136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35"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2"/>
            <a:ext cx="4148666" cy="804333"/>
          </a:xfrm>
          <a:prstGeom prst="rect">
            <a:avLst/>
          </a:prstGeom>
        </p:spPr>
        <p:txBody>
          <a:bodyPr/>
          <a:lstStyle>
            <a:lvl1pPr marL="0" indent="0">
              <a:buNone/>
              <a:defRPr sz="1600"/>
            </a:lvl1pPr>
          </a:lstStyle>
          <a:p>
            <a:r>
              <a:rPr lang="en-GB" dirty="0"/>
              <a:t>Insert meeting name, location, date here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6336" y="5836874"/>
            <a:ext cx="1356742" cy="904495"/>
          </a:xfrm>
          <a:prstGeom prst="rect">
            <a:avLst/>
          </a:prstGeom>
        </p:spPr>
      </p:pic>
    </p:spTree>
    <p:extLst>
      <p:ext uri="{BB962C8B-B14F-4D97-AF65-F5344CB8AC3E}">
        <p14:creationId xmlns:p14="http://schemas.microsoft.com/office/powerpoint/2010/main" val="1484728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lstStyle>
            <a:lvl1pPr marL="0" indent="0">
              <a:buNone/>
              <a:defRPr sz="1600"/>
            </a:lvl1pPr>
          </a:lstStyle>
          <a:p>
            <a:r>
              <a:rPr lang="en-GB" dirty="0"/>
              <a:t>Insert meeting name, location,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2230" y="6060336"/>
            <a:ext cx="2000250" cy="428625"/>
          </a:xfrm>
          <a:prstGeom prst="rect">
            <a:avLst/>
          </a:prstGeom>
        </p:spPr>
      </p:pic>
    </p:spTree>
    <p:extLst>
      <p:ext uri="{BB962C8B-B14F-4D97-AF65-F5344CB8AC3E}">
        <p14:creationId xmlns:p14="http://schemas.microsoft.com/office/powerpoint/2010/main" val="5129576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with Image">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26788"/>
          <a:stretch/>
        </p:blipFill>
        <p:spPr>
          <a:xfrm>
            <a:off x="215900" y="0"/>
            <a:ext cx="8919979" cy="6859524"/>
          </a:xfrm>
          <a:prstGeom prst="rect">
            <a:avLst/>
          </a:prstGeom>
        </p:spPr>
      </p:pic>
      <p:sp>
        <p:nvSpPr>
          <p:cNvPr id="15" name="Freeform 14"/>
          <p:cNvSpPr>
            <a:spLocks noChangeAspect="1"/>
          </p:cNvSpPr>
          <p:nvPr/>
        </p:nvSpPr>
        <p:spPr>
          <a:xfrm flipV="1">
            <a:off x="9140" y="1524"/>
            <a:ext cx="6844298" cy="6883400"/>
          </a:xfrm>
          <a:custGeom>
            <a:avLst/>
            <a:gdLst>
              <a:gd name="connsiteX0" fmla="*/ 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0" fmla="*/ 1651000 w 7618998"/>
              <a:gd name="connsiteY0" fmla="*/ 68326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1651000 w 7618998"/>
              <a:gd name="connsiteY6" fmla="*/ 6832600 h 6858000"/>
              <a:gd name="connsiteX0" fmla="*/ 77470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774700 w 7618998"/>
              <a:gd name="connsiteY6" fmla="*/ 6858000 h 6858000"/>
              <a:gd name="connsiteX0" fmla="*/ 0 w 6844298"/>
              <a:gd name="connsiteY0" fmla="*/ 6883400 h 6883400"/>
              <a:gd name="connsiteX1" fmla="*/ 2924146 w 6844298"/>
              <a:gd name="connsiteY1" fmla="*/ 6883400 h 6883400"/>
              <a:gd name="connsiteX2" fmla="*/ 3272441 w 6844298"/>
              <a:gd name="connsiteY2" fmla="*/ 6274086 h 6883400"/>
              <a:gd name="connsiteX3" fmla="*/ 6401555 w 6844298"/>
              <a:gd name="connsiteY3" fmla="*/ 799947 h 6883400"/>
              <a:gd name="connsiteX4" fmla="*/ 6844298 w 6844298"/>
              <a:gd name="connsiteY4" fmla="*/ 25400 h 6883400"/>
              <a:gd name="connsiteX5" fmla="*/ 12700 w 6844298"/>
              <a:gd name="connsiteY5" fmla="*/ 0 h 6883400"/>
              <a:gd name="connsiteX6" fmla="*/ 0 w 6844298"/>
              <a:gd name="connsiteY6" fmla="*/ 68834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4298" h="6883400">
                <a:moveTo>
                  <a:pt x="0" y="6883400"/>
                </a:moveTo>
                <a:lnTo>
                  <a:pt x="2924146" y="6883400"/>
                </a:lnTo>
                <a:lnTo>
                  <a:pt x="3272441" y="6274086"/>
                </a:lnTo>
                <a:lnTo>
                  <a:pt x="6401555" y="799947"/>
                </a:lnTo>
                <a:lnTo>
                  <a:pt x="6844298" y="25400"/>
                </a:lnTo>
                <a:lnTo>
                  <a:pt x="12700" y="0"/>
                </a:lnTo>
                <a:cubicBezTo>
                  <a:pt x="12700" y="2286000"/>
                  <a:pt x="0" y="4597400"/>
                  <a:pt x="0" y="688340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4" name="Text Placeholder 2"/>
          <p:cNvSpPr>
            <a:spLocks noGrp="1"/>
          </p:cNvSpPr>
          <p:nvPr>
            <p:ph type="body" sz="quarter" idx="13" hasCustomPrompt="1"/>
          </p:nvPr>
        </p:nvSpPr>
        <p:spPr>
          <a:xfrm>
            <a:off x="344349" y="4181450"/>
            <a:ext cx="4105572" cy="398668"/>
          </a:xfrm>
          <a:prstGeom prst="rect">
            <a:avLst/>
          </a:prstGeom>
        </p:spPr>
        <p:txBody>
          <a:bodyPr vert="horz" lIns="0" tIns="45720" rIns="0" bIns="45720" rtlCol="0">
            <a:noAutofit/>
          </a:bodyPr>
          <a:lstStyle>
            <a:lvl1pPr>
              <a:buFontTx/>
              <a:buNone/>
              <a:defRPr lang="en-GB" sz="2000" b="0" dirty="0" smtClean="0"/>
            </a:lvl1pPr>
          </a:lstStyle>
          <a:p>
            <a:pPr marL="0" lvl="0" indent="0">
              <a:buFontTx/>
              <a:buNone/>
            </a:pPr>
            <a:r>
              <a:rPr lang="en-GB" dirty="0"/>
              <a:t>Subtitle Goes Here</a:t>
            </a:r>
          </a:p>
        </p:txBody>
      </p:sp>
      <p:sp>
        <p:nvSpPr>
          <p:cNvPr id="21" name="Subtitle 2"/>
          <p:cNvSpPr>
            <a:spLocks noGrp="1"/>
          </p:cNvSpPr>
          <p:nvPr>
            <p:ph type="subTitle" idx="1" hasCustomPrompt="1"/>
          </p:nvPr>
        </p:nvSpPr>
        <p:spPr>
          <a:xfrm>
            <a:off x="344349" y="4684811"/>
            <a:ext cx="4102504" cy="384175"/>
          </a:xfrm>
          <a:prstGeom prst="rect">
            <a:avLst/>
          </a:prstGeom>
        </p:spPr>
        <p:txBody>
          <a:bodyPr vert="horz" lIns="0" tIns="45720" rIns="0" bIns="45720" rtlCol="0">
            <a:noAutofit/>
          </a:bodyPr>
          <a:lstStyle>
            <a:lvl1pPr>
              <a:buFontTx/>
              <a:buNone/>
              <a:defRPr lang="en-US" sz="1600" b="0" dirty="0">
                <a:solidFill>
                  <a:schemeClr val="tx1">
                    <a:lumMod val="50000"/>
                    <a:lumOff val="50000"/>
                  </a:schemeClr>
                </a:solidFill>
              </a:defRPr>
            </a:lvl1pPr>
          </a:lstStyle>
          <a:p>
            <a:pPr marL="0" lvl="0" indent="0">
              <a:buFontTx/>
              <a:buNone/>
            </a:pPr>
            <a:r>
              <a:rPr lang="en-GB" dirty="0"/>
              <a:t>Speaker Name</a:t>
            </a:r>
            <a:endParaRPr lang="en-US" dirty="0"/>
          </a:p>
        </p:txBody>
      </p:sp>
      <p:sp>
        <p:nvSpPr>
          <p:cNvPr id="22" name="Text Placeholder 38"/>
          <p:cNvSpPr>
            <a:spLocks noGrp="1"/>
          </p:cNvSpPr>
          <p:nvPr>
            <p:ph type="body" sz="quarter" idx="11" hasCustomPrompt="1"/>
          </p:nvPr>
        </p:nvSpPr>
        <p:spPr>
          <a:xfrm>
            <a:off x="344349" y="5004807"/>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Speaker Title</a:t>
            </a:r>
          </a:p>
        </p:txBody>
      </p:sp>
      <p:sp>
        <p:nvSpPr>
          <p:cNvPr id="23" name="Text Placeholder 40"/>
          <p:cNvSpPr>
            <a:spLocks noGrp="1"/>
          </p:cNvSpPr>
          <p:nvPr>
            <p:ph type="body" sz="quarter" idx="12" hasCustomPrompt="1"/>
          </p:nvPr>
        </p:nvSpPr>
        <p:spPr>
          <a:xfrm>
            <a:off x="344349" y="5314389"/>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Date</a:t>
            </a:r>
          </a:p>
        </p:txBody>
      </p:sp>
      <p:sp>
        <p:nvSpPr>
          <p:cNvPr id="18" name="Title 1"/>
          <p:cNvSpPr>
            <a:spLocks noGrp="1"/>
          </p:cNvSpPr>
          <p:nvPr>
            <p:ph type="ctrTitle"/>
          </p:nvPr>
        </p:nvSpPr>
        <p:spPr>
          <a:xfrm>
            <a:off x="344349" y="2392264"/>
            <a:ext cx="4112226" cy="1833899"/>
          </a:xfrm>
        </p:spPr>
        <p:txBody>
          <a:bodyPr anchor="b"/>
          <a:lstStyle>
            <a:lvl1pPr>
              <a:lnSpc>
                <a:spcPct val="100000"/>
              </a:lnSpc>
              <a:buFontTx/>
              <a:buNone/>
              <a:defRPr sz="3800">
                <a:solidFill>
                  <a:schemeClr val="tx1"/>
                </a:solidFill>
              </a:defRPr>
            </a:lvl1pPr>
          </a:lstStyle>
          <a:p>
            <a:r>
              <a:rPr lang="fr-FR"/>
              <a:t>Modifiez le style du titre</a:t>
            </a:r>
            <a:endParaRPr lang="en-US" dirty="0"/>
          </a:p>
        </p:txBody>
      </p:sp>
    </p:spTree>
    <p:extLst>
      <p:ext uri="{BB962C8B-B14F-4D97-AF65-F5344CB8AC3E}">
        <p14:creationId xmlns:p14="http://schemas.microsoft.com/office/powerpoint/2010/main" val="332781769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with Image Gradient">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26788"/>
          <a:stretch/>
        </p:blipFill>
        <p:spPr>
          <a:xfrm>
            <a:off x="215900" y="0"/>
            <a:ext cx="8919979" cy="6859524"/>
          </a:xfrm>
          <a:prstGeom prst="rect">
            <a:avLst/>
          </a:prstGeom>
        </p:spPr>
      </p:pic>
      <p:sp>
        <p:nvSpPr>
          <p:cNvPr id="23" name="Freeform 22"/>
          <p:cNvSpPr>
            <a:spLocks noChangeAspect="1"/>
          </p:cNvSpPr>
          <p:nvPr/>
        </p:nvSpPr>
        <p:spPr>
          <a:xfrm flipV="1">
            <a:off x="227" y="0"/>
            <a:ext cx="6807419" cy="6908800"/>
          </a:xfrm>
          <a:custGeom>
            <a:avLst/>
            <a:gdLst>
              <a:gd name="connsiteX0" fmla="*/ 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0" fmla="*/ 2768600 w 7618998"/>
              <a:gd name="connsiteY0" fmla="*/ 68580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2768600 w 7618998"/>
              <a:gd name="connsiteY6" fmla="*/ 6858000 h 6858000"/>
              <a:gd name="connsiteX0" fmla="*/ 1181100 w 7618998"/>
              <a:gd name="connsiteY0" fmla="*/ 68199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1181100 w 7618998"/>
              <a:gd name="connsiteY6" fmla="*/ 6819900 h 6858000"/>
              <a:gd name="connsiteX0" fmla="*/ 1181100 w 7618998"/>
              <a:gd name="connsiteY0" fmla="*/ 6832600 h 6858000"/>
              <a:gd name="connsiteX1" fmla="*/ 3698846 w 7618998"/>
              <a:gd name="connsiteY1" fmla="*/ 6858000 h 6858000"/>
              <a:gd name="connsiteX2" fmla="*/ 4047141 w 7618998"/>
              <a:gd name="connsiteY2" fmla="*/ 6248686 h 6858000"/>
              <a:gd name="connsiteX3" fmla="*/ 7176255 w 7618998"/>
              <a:gd name="connsiteY3" fmla="*/ 774547 h 6858000"/>
              <a:gd name="connsiteX4" fmla="*/ 7618998 w 7618998"/>
              <a:gd name="connsiteY4" fmla="*/ 0 h 6858000"/>
              <a:gd name="connsiteX5" fmla="*/ 0 w 7618998"/>
              <a:gd name="connsiteY5" fmla="*/ 0 h 6858000"/>
              <a:gd name="connsiteX6" fmla="*/ 1181100 w 7618998"/>
              <a:gd name="connsiteY6" fmla="*/ 6832600 h 6858000"/>
              <a:gd name="connsiteX0" fmla="*/ 0 w 6437898"/>
              <a:gd name="connsiteY0" fmla="*/ 6832600 h 6858000"/>
              <a:gd name="connsiteX1" fmla="*/ 2517746 w 6437898"/>
              <a:gd name="connsiteY1" fmla="*/ 6858000 h 6858000"/>
              <a:gd name="connsiteX2" fmla="*/ 2866041 w 6437898"/>
              <a:gd name="connsiteY2" fmla="*/ 6248686 h 6858000"/>
              <a:gd name="connsiteX3" fmla="*/ 5995155 w 6437898"/>
              <a:gd name="connsiteY3" fmla="*/ 774547 h 6858000"/>
              <a:gd name="connsiteX4" fmla="*/ 6437898 w 6437898"/>
              <a:gd name="connsiteY4" fmla="*/ 0 h 6858000"/>
              <a:gd name="connsiteX5" fmla="*/ 914400 w 6437898"/>
              <a:gd name="connsiteY5" fmla="*/ 127000 h 6858000"/>
              <a:gd name="connsiteX6" fmla="*/ 0 w 6437898"/>
              <a:gd name="connsiteY6" fmla="*/ 6832600 h 6858000"/>
              <a:gd name="connsiteX0" fmla="*/ 12700 w 6450598"/>
              <a:gd name="connsiteY0" fmla="*/ 6858000 h 6883400"/>
              <a:gd name="connsiteX1" fmla="*/ 2530446 w 6450598"/>
              <a:gd name="connsiteY1" fmla="*/ 6883400 h 6883400"/>
              <a:gd name="connsiteX2" fmla="*/ 2878741 w 6450598"/>
              <a:gd name="connsiteY2" fmla="*/ 6274086 h 6883400"/>
              <a:gd name="connsiteX3" fmla="*/ 6007855 w 6450598"/>
              <a:gd name="connsiteY3" fmla="*/ 799947 h 6883400"/>
              <a:gd name="connsiteX4" fmla="*/ 6450598 w 6450598"/>
              <a:gd name="connsiteY4" fmla="*/ 25400 h 6883400"/>
              <a:gd name="connsiteX5" fmla="*/ 0 w 6450598"/>
              <a:gd name="connsiteY5" fmla="*/ 0 h 6883400"/>
              <a:gd name="connsiteX6" fmla="*/ 12700 w 6450598"/>
              <a:gd name="connsiteY6" fmla="*/ 6858000 h 6883400"/>
              <a:gd name="connsiteX0" fmla="*/ 0 w 6450598"/>
              <a:gd name="connsiteY0" fmla="*/ 6870700 h 6883400"/>
              <a:gd name="connsiteX1" fmla="*/ 2530446 w 6450598"/>
              <a:gd name="connsiteY1" fmla="*/ 6883400 h 6883400"/>
              <a:gd name="connsiteX2" fmla="*/ 2878741 w 6450598"/>
              <a:gd name="connsiteY2" fmla="*/ 6274086 h 6883400"/>
              <a:gd name="connsiteX3" fmla="*/ 6007855 w 6450598"/>
              <a:gd name="connsiteY3" fmla="*/ 799947 h 6883400"/>
              <a:gd name="connsiteX4" fmla="*/ 6450598 w 6450598"/>
              <a:gd name="connsiteY4" fmla="*/ 25400 h 6883400"/>
              <a:gd name="connsiteX5" fmla="*/ 0 w 6450598"/>
              <a:gd name="connsiteY5" fmla="*/ 0 h 6883400"/>
              <a:gd name="connsiteX6" fmla="*/ 0 w 6450598"/>
              <a:gd name="connsiteY6" fmla="*/ 6870700 h 6883400"/>
              <a:gd name="connsiteX0" fmla="*/ 0 w 6463298"/>
              <a:gd name="connsiteY0" fmla="*/ 6896100 h 6896100"/>
              <a:gd name="connsiteX1" fmla="*/ 2543146 w 6463298"/>
              <a:gd name="connsiteY1" fmla="*/ 6883400 h 6896100"/>
              <a:gd name="connsiteX2" fmla="*/ 2891441 w 6463298"/>
              <a:gd name="connsiteY2" fmla="*/ 6274086 h 6896100"/>
              <a:gd name="connsiteX3" fmla="*/ 6020555 w 6463298"/>
              <a:gd name="connsiteY3" fmla="*/ 799947 h 6896100"/>
              <a:gd name="connsiteX4" fmla="*/ 6463298 w 6463298"/>
              <a:gd name="connsiteY4" fmla="*/ 25400 h 6896100"/>
              <a:gd name="connsiteX5" fmla="*/ 12700 w 6463298"/>
              <a:gd name="connsiteY5" fmla="*/ 0 h 6896100"/>
              <a:gd name="connsiteX6" fmla="*/ 0 w 6463298"/>
              <a:gd name="connsiteY6" fmla="*/ 6896100 h 6896100"/>
              <a:gd name="connsiteX0" fmla="*/ 0 w 6463298"/>
              <a:gd name="connsiteY0" fmla="*/ 6883400 h 6883400"/>
              <a:gd name="connsiteX1" fmla="*/ 2543146 w 6463298"/>
              <a:gd name="connsiteY1" fmla="*/ 6883400 h 6883400"/>
              <a:gd name="connsiteX2" fmla="*/ 2891441 w 6463298"/>
              <a:gd name="connsiteY2" fmla="*/ 6274086 h 6883400"/>
              <a:gd name="connsiteX3" fmla="*/ 6020555 w 6463298"/>
              <a:gd name="connsiteY3" fmla="*/ 799947 h 6883400"/>
              <a:gd name="connsiteX4" fmla="*/ 6463298 w 6463298"/>
              <a:gd name="connsiteY4" fmla="*/ 25400 h 6883400"/>
              <a:gd name="connsiteX5" fmla="*/ 12700 w 6463298"/>
              <a:gd name="connsiteY5" fmla="*/ 0 h 6883400"/>
              <a:gd name="connsiteX6" fmla="*/ 0 w 6463298"/>
              <a:gd name="connsiteY6" fmla="*/ 6883400 h 6883400"/>
              <a:gd name="connsiteX0" fmla="*/ 0 w 6806198"/>
              <a:gd name="connsiteY0" fmla="*/ 6858000 h 6883400"/>
              <a:gd name="connsiteX1" fmla="*/ 2886046 w 6806198"/>
              <a:gd name="connsiteY1" fmla="*/ 6883400 h 6883400"/>
              <a:gd name="connsiteX2" fmla="*/ 3234341 w 6806198"/>
              <a:gd name="connsiteY2" fmla="*/ 6274086 h 6883400"/>
              <a:gd name="connsiteX3" fmla="*/ 6363455 w 6806198"/>
              <a:gd name="connsiteY3" fmla="*/ 799947 h 6883400"/>
              <a:gd name="connsiteX4" fmla="*/ 6806198 w 6806198"/>
              <a:gd name="connsiteY4" fmla="*/ 25400 h 6883400"/>
              <a:gd name="connsiteX5" fmla="*/ 355600 w 6806198"/>
              <a:gd name="connsiteY5" fmla="*/ 0 h 6883400"/>
              <a:gd name="connsiteX6" fmla="*/ 0 w 6806198"/>
              <a:gd name="connsiteY6" fmla="*/ 6858000 h 6883400"/>
              <a:gd name="connsiteX0" fmla="*/ 1221 w 6807419"/>
              <a:gd name="connsiteY0" fmla="*/ 6883400 h 6908800"/>
              <a:gd name="connsiteX1" fmla="*/ 2887267 w 6807419"/>
              <a:gd name="connsiteY1" fmla="*/ 6908800 h 6908800"/>
              <a:gd name="connsiteX2" fmla="*/ 3235562 w 6807419"/>
              <a:gd name="connsiteY2" fmla="*/ 6299486 h 6908800"/>
              <a:gd name="connsiteX3" fmla="*/ 6364676 w 6807419"/>
              <a:gd name="connsiteY3" fmla="*/ 825347 h 6908800"/>
              <a:gd name="connsiteX4" fmla="*/ 6807419 w 6807419"/>
              <a:gd name="connsiteY4" fmla="*/ 50800 h 6908800"/>
              <a:gd name="connsiteX5" fmla="*/ 1221 w 6807419"/>
              <a:gd name="connsiteY5" fmla="*/ 0 h 6908800"/>
              <a:gd name="connsiteX6" fmla="*/ 1221 w 6807419"/>
              <a:gd name="connsiteY6" fmla="*/ 6883400 h 6908800"/>
              <a:gd name="connsiteX0" fmla="*/ 1221 w 6807419"/>
              <a:gd name="connsiteY0" fmla="*/ 6908800 h 6908800"/>
              <a:gd name="connsiteX1" fmla="*/ 2887267 w 6807419"/>
              <a:gd name="connsiteY1" fmla="*/ 6908800 h 6908800"/>
              <a:gd name="connsiteX2" fmla="*/ 3235562 w 6807419"/>
              <a:gd name="connsiteY2" fmla="*/ 6299486 h 6908800"/>
              <a:gd name="connsiteX3" fmla="*/ 6364676 w 6807419"/>
              <a:gd name="connsiteY3" fmla="*/ 825347 h 6908800"/>
              <a:gd name="connsiteX4" fmla="*/ 6807419 w 6807419"/>
              <a:gd name="connsiteY4" fmla="*/ 50800 h 6908800"/>
              <a:gd name="connsiteX5" fmla="*/ 1221 w 6807419"/>
              <a:gd name="connsiteY5" fmla="*/ 0 h 6908800"/>
              <a:gd name="connsiteX6" fmla="*/ 1221 w 6807419"/>
              <a:gd name="connsiteY6" fmla="*/ 6908800 h 690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07419" h="6908800">
                <a:moveTo>
                  <a:pt x="1221" y="6908800"/>
                </a:moveTo>
                <a:lnTo>
                  <a:pt x="2887267" y="6908800"/>
                </a:lnTo>
                <a:lnTo>
                  <a:pt x="3235562" y="6299486"/>
                </a:lnTo>
                <a:lnTo>
                  <a:pt x="6364676" y="825347"/>
                </a:lnTo>
                <a:lnTo>
                  <a:pt x="6807419" y="50800"/>
                </a:lnTo>
                <a:lnTo>
                  <a:pt x="1221" y="0"/>
                </a:lnTo>
                <a:cubicBezTo>
                  <a:pt x="-3012" y="2298700"/>
                  <a:pt x="5454" y="4610100"/>
                  <a:pt x="1221" y="6908800"/>
                </a:cubicBezTo>
                <a:close/>
              </a:path>
            </a:pathLst>
          </a:custGeom>
          <a:gradFill>
            <a:gsLst>
              <a:gs pos="49000">
                <a:schemeClr val="accent3">
                  <a:lumMod val="75000"/>
                </a:schemeClr>
              </a:gs>
              <a:gs pos="0">
                <a:schemeClr val="accent1"/>
              </a:gs>
              <a:gs pos="100000">
                <a:srgbClr val="00A9E0"/>
              </a:gs>
            </a:gsLst>
            <a:lin ang="5400000" scaled="0"/>
          </a:gra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19" name="Text Placeholder 2"/>
          <p:cNvSpPr>
            <a:spLocks noGrp="1"/>
          </p:cNvSpPr>
          <p:nvPr>
            <p:ph type="body" sz="quarter" idx="13" hasCustomPrompt="1"/>
          </p:nvPr>
        </p:nvSpPr>
        <p:spPr>
          <a:xfrm>
            <a:off x="344349" y="4181450"/>
            <a:ext cx="4105572" cy="398668"/>
          </a:xfrm>
          <a:prstGeom prst="rect">
            <a:avLst/>
          </a:prstGeom>
        </p:spPr>
        <p:txBody>
          <a:bodyPr vert="horz" lIns="0" tIns="45720" rIns="0" bIns="45720" rtlCol="0">
            <a:noAutofit/>
          </a:bodyPr>
          <a:lstStyle>
            <a:lvl1pPr>
              <a:buFontTx/>
              <a:buNone/>
              <a:defRPr lang="en-GB" sz="2000" b="0" dirty="0" smtClean="0">
                <a:solidFill>
                  <a:schemeClr val="bg1"/>
                </a:solidFill>
              </a:defRPr>
            </a:lvl1pPr>
          </a:lstStyle>
          <a:p>
            <a:pPr marL="0" lvl="0" indent="0">
              <a:buFontTx/>
              <a:buNone/>
            </a:pPr>
            <a:r>
              <a:rPr lang="en-GB" dirty="0"/>
              <a:t>Subtitle Goes Here</a:t>
            </a:r>
          </a:p>
        </p:txBody>
      </p:sp>
      <p:sp>
        <p:nvSpPr>
          <p:cNvPr id="20" name="Subtitle 2"/>
          <p:cNvSpPr>
            <a:spLocks noGrp="1"/>
          </p:cNvSpPr>
          <p:nvPr>
            <p:ph type="subTitle" idx="1" hasCustomPrompt="1"/>
          </p:nvPr>
        </p:nvSpPr>
        <p:spPr>
          <a:xfrm>
            <a:off x="344349" y="4684811"/>
            <a:ext cx="4102504" cy="384175"/>
          </a:xfrm>
          <a:prstGeom prst="rect">
            <a:avLst/>
          </a:prstGeom>
        </p:spPr>
        <p:txBody>
          <a:bodyPr vert="horz" lIns="0" tIns="45720" rIns="0" bIns="45720" rtlCol="0">
            <a:noAutofit/>
          </a:bodyPr>
          <a:lstStyle>
            <a:lvl1pPr>
              <a:buFontTx/>
              <a:buNone/>
              <a:defRPr lang="en-US" sz="1600" b="0" dirty="0">
                <a:solidFill>
                  <a:schemeClr val="bg1"/>
                </a:solidFill>
              </a:defRPr>
            </a:lvl1pPr>
          </a:lstStyle>
          <a:p>
            <a:pPr marL="0" lvl="0" indent="0">
              <a:buFontTx/>
              <a:buNone/>
            </a:pPr>
            <a:r>
              <a:rPr lang="en-GB" dirty="0"/>
              <a:t>Speaker Name</a:t>
            </a:r>
            <a:endParaRPr lang="en-US" dirty="0"/>
          </a:p>
        </p:txBody>
      </p:sp>
      <p:sp>
        <p:nvSpPr>
          <p:cNvPr id="24" name="Text Placeholder 38"/>
          <p:cNvSpPr>
            <a:spLocks noGrp="1"/>
          </p:cNvSpPr>
          <p:nvPr>
            <p:ph type="body" sz="quarter" idx="11" hasCustomPrompt="1"/>
          </p:nvPr>
        </p:nvSpPr>
        <p:spPr>
          <a:xfrm>
            <a:off x="344349" y="5004807"/>
            <a:ext cx="4102504" cy="384175"/>
          </a:xfrm>
          <a:prstGeom prst="rect">
            <a:avLst/>
          </a:prstGeom>
        </p:spPr>
        <p:txBody>
          <a:bodyPr vert="horz" lIns="0" tIns="45720" rIns="0" bIns="45720" rtlCol="0">
            <a:noAutofit/>
          </a:bodyPr>
          <a:lstStyle>
            <a:lvl1pPr>
              <a:buFontTx/>
              <a:buNone/>
              <a:defRPr lang="en-GB" sz="1600" b="0" dirty="0" smtClean="0">
                <a:solidFill>
                  <a:schemeClr val="bg1"/>
                </a:solidFill>
              </a:defRPr>
            </a:lvl1pPr>
          </a:lstStyle>
          <a:p>
            <a:pPr marL="0" lvl="0" indent="0">
              <a:buFontTx/>
              <a:buNone/>
            </a:pPr>
            <a:r>
              <a:rPr lang="en-GB" dirty="0"/>
              <a:t>Speaker Title</a:t>
            </a:r>
          </a:p>
        </p:txBody>
      </p:sp>
      <p:sp>
        <p:nvSpPr>
          <p:cNvPr id="25" name="Text Placeholder 40"/>
          <p:cNvSpPr>
            <a:spLocks noGrp="1"/>
          </p:cNvSpPr>
          <p:nvPr>
            <p:ph type="body" sz="quarter" idx="12" hasCustomPrompt="1"/>
          </p:nvPr>
        </p:nvSpPr>
        <p:spPr>
          <a:xfrm>
            <a:off x="344349" y="5314389"/>
            <a:ext cx="4102504" cy="384175"/>
          </a:xfrm>
          <a:prstGeom prst="rect">
            <a:avLst/>
          </a:prstGeom>
        </p:spPr>
        <p:txBody>
          <a:bodyPr vert="horz" lIns="0" tIns="45720" rIns="0" bIns="45720" rtlCol="0">
            <a:noAutofit/>
          </a:bodyPr>
          <a:lstStyle>
            <a:lvl1pPr>
              <a:buFontTx/>
              <a:buNone/>
              <a:defRPr lang="en-GB" sz="1600" b="0" dirty="0" smtClean="0">
                <a:solidFill>
                  <a:schemeClr val="bg1"/>
                </a:solidFill>
              </a:defRPr>
            </a:lvl1pPr>
          </a:lstStyle>
          <a:p>
            <a:pPr marL="0" lvl="0" indent="0">
              <a:buFontTx/>
              <a:buNone/>
            </a:pPr>
            <a:r>
              <a:rPr lang="en-GB" dirty="0"/>
              <a:t>Date</a:t>
            </a:r>
          </a:p>
        </p:txBody>
      </p:sp>
      <p:sp>
        <p:nvSpPr>
          <p:cNvPr id="26" name="Title 1"/>
          <p:cNvSpPr>
            <a:spLocks noGrp="1"/>
          </p:cNvSpPr>
          <p:nvPr>
            <p:ph type="ctrTitle"/>
          </p:nvPr>
        </p:nvSpPr>
        <p:spPr>
          <a:xfrm>
            <a:off x="344349" y="2392264"/>
            <a:ext cx="4112226" cy="1833899"/>
          </a:xfrm>
        </p:spPr>
        <p:txBody>
          <a:bodyPr anchor="b"/>
          <a:lstStyle>
            <a:lvl1pPr>
              <a:lnSpc>
                <a:spcPct val="100000"/>
              </a:lnSpc>
              <a:buFontTx/>
              <a:buNone/>
              <a:defRPr sz="3800">
                <a:solidFill>
                  <a:schemeClr val="bg1"/>
                </a:solidFill>
              </a:defRPr>
            </a:lvl1pPr>
          </a:lstStyle>
          <a:p>
            <a:r>
              <a:rPr lang="fr-FR"/>
              <a:t>Modifiez le style du titre</a:t>
            </a:r>
            <a:endParaRPr lang="en-US" dirty="0"/>
          </a:p>
        </p:txBody>
      </p:sp>
    </p:spTree>
    <p:extLst>
      <p:ext uri="{BB962C8B-B14F-4D97-AF65-F5344CB8AC3E}">
        <p14:creationId xmlns:p14="http://schemas.microsoft.com/office/powerpoint/2010/main" val="219231251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with Product Image">
    <p:spTree>
      <p:nvGrpSpPr>
        <p:cNvPr id="1" name=""/>
        <p:cNvGrpSpPr/>
        <p:nvPr/>
      </p:nvGrpSpPr>
      <p:grpSpPr>
        <a:xfrm>
          <a:off x="0" y="0"/>
          <a:ext cx="0" cy="0"/>
          <a:chOff x="0" y="0"/>
          <a:chExt cx="0" cy="0"/>
        </a:xfrm>
      </p:grpSpPr>
      <p:sp>
        <p:nvSpPr>
          <p:cNvPr id="13" name="Freeform 12"/>
          <p:cNvSpPr>
            <a:spLocks noChangeAspect="1"/>
          </p:cNvSpPr>
          <p:nvPr/>
        </p:nvSpPr>
        <p:spPr>
          <a:xfrm flipV="1">
            <a:off x="3" y="0"/>
            <a:ext cx="7271043" cy="6858000"/>
          </a:xfrm>
          <a:custGeom>
            <a:avLst/>
            <a:gdLst>
              <a:gd name="connsiteX0" fmla="*/ 0 w 7271043"/>
              <a:gd name="connsiteY0" fmla="*/ 0 h 5143500"/>
              <a:gd name="connsiteX1" fmla="*/ 7271043 w 7271043"/>
              <a:gd name="connsiteY1" fmla="*/ 0 h 5143500"/>
              <a:gd name="connsiteX2" fmla="*/ 6938986 w 7271043"/>
              <a:gd name="connsiteY2" fmla="*/ 580910 h 5143500"/>
              <a:gd name="connsiteX3" fmla="*/ 4592150 w 7271043"/>
              <a:gd name="connsiteY3" fmla="*/ 4686514 h 5143500"/>
              <a:gd name="connsiteX4" fmla="*/ 4330929 w 7271043"/>
              <a:gd name="connsiteY4" fmla="*/ 5143500 h 5143500"/>
              <a:gd name="connsiteX5" fmla="*/ 0 w 7271043"/>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1043" h="5143500">
                <a:moveTo>
                  <a:pt x="0" y="0"/>
                </a:moveTo>
                <a:lnTo>
                  <a:pt x="7271043" y="0"/>
                </a:lnTo>
                <a:lnTo>
                  <a:pt x="6938986" y="580910"/>
                </a:lnTo>
                <a:cubicBezTo>
                  <a:pt x="6041285" y="2151366"/>
                  <a:pt x="5264430" y="3510414"/>
                  <a:pt x="4592150" y="4686514"/>
                </a:cubicBezTo>
                <a:lnTo>
                  <a:pt x="4330929"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30" name="Text Placeholder 2"/>
          <p:cNvSpPr>
            <a:spLocks noGrp="1"/>
          </p:cNvSpPr>
          <p:nvPr>
            <p:ph type="body" sz="quarter" idx="13" hasCustomPrompt="1"/>
          </p:nvPr>
        </p:nvSpPr>
        <p:spPr>
          <a:xfrm>
            <a:off x="344349" y="4181450"/>
            <a:ext cx="4105572" cy="398668"/>
          </a:xfrm>
          <a:prstGeom prst="rect">
            <a:avLst/>
          </a:prstGeom>
        </p:spPr>
        <p:txBody>
          <a:bodyPr vert="horz" lIns="0" tIns="45720" rIns="0" bIns="45720" rtlCol="0">
            <a:noAutofit/>
          </a:bodyPr>
          <a:lstStyle>
            <a:lvl1pPr>
              <a:buFontTx/>
              <a:buNone/>
              <a:defRPr lang="en-GB" sz="2000" b="0" dirty="0" smtClean="0">
                <a:solidFill>
                  <a:schemeClr val="tx1"/>
                </a:solidFill>
              </a:defRPr>
            </a:lvl1pPr>
          </a:lstStyle>
          <a:p>
            <a:pPr marL="0" lvl="0" indent="0">
              <a:buFontTx/>
              <a:buNone/>
            </a:pPr>
            <a:r>
              <a:rPr lang="en-GB" dirty="0"/>
              <a:t>Subtitle Goes Here</a:t>
            </a:r>
          </a:p>
        </p:txBody>
      </p:sp>
      <p:sp>
        <p:nvSpPr>
          <p:cNvPr id="31" name="Subtitle 2"/>
          <p:cNvSpPr>
            <a:spLocks noGrp="1"/>
          </p:cNvSpPr>
          <p:nvPr>
            <p:ph type="subTitle" idx="1" hasCustomPrompt="1"/>
          </p:nvPr>
        </p:nvSpPr>
        <p:spPr>
          <a:xfrm>
            <a:off x="344349" y="4684811"/>
            <a:ext cx="4102504" cy="384175"/>
          </a:xfrm>
          <a:prstGeom prst="rect">
            <a:avLst/>
          </a:prstGeom>
        </p:spPr>
        <p:txBody>
          <a:bodyPr vert="horz" lIns="0" tIns="45720" rIns="0" bIns="45720" rtlCol="0">
            <a:noAutofit/>
          </a:bodyPr>
          <a:lstStyle>
            <a:lvl1pPr>
              <a:buFontTx/>
              <a:buNone/>
              <a:defRPr lang="en-US" sz="1600" b="0" dirty="0">
                <a:solidFill>
                  <a:schemeClr val="tx1">
                    <a:lumMod val="50000"/>
                    <a:lumOff val="50000"/>
                  </a:schemeClr>
                </a:solidFill>
              </a:defRPr>
            </a:lvl1pPr>
          </a:lstStyle>
          <a:p>
            <a:pPr marL="0" lvl="0" indent="0">
              <a:buFontTx/>
              <a:buNone/>
            </a:pPr>
            <a:r>
              <a:rPr lang="en-GB" dirty="0"/>
              <a:t>Speaker Name</a:t>
            </a:r>
            <a:endParaRPr lang="en-US" dirty="0"/>
          </a:p>
        </p:txBody>
      </p:sp>
      <p:sp>
        <p:nvSpPr>
          <p:cNvPr id="32" name="Text Placeholder 38"/>
          <p:cNvSpPr>
            <a:spLocks noGrp="1"/>
          </p:cNvSpPr>
          <p:nvPr>
            <p:ph type="body" sz="quarter" idx="11" hasCustomPrompt="1"/>
          </p:nvPr>
        </p:nvSpPr>
        <p:spPr>
          <a:xfrm>
            <a:off x="344349" y="5004807"/>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Speaker Title</a:t>
            </a:r>
          </a:p>
        </p:txBody>
      </p:sp>
      <p:sp>
        <p:nvSpPr>
          <p:cNvPr id="33" name="Text Placeholder 40"/>
          <p:cNvSpPr>
            <a:spLocks noGrp="1"/>
          </p:cNvSpPr>
          <p:nvPr>
            <p:ph type="body" sz="quarter" idx="12" hasCustomPrompt="1"/>
          </p:nvPr>
        </p:nvSpPr>
        <p:spPr>
          <a:xfrm>
            <a:off x="344349" y="5314389"/>
            <a:ext cx="4102504" cy="384175"/>
          </a:xfrm>
          <a:prstGeom prst="rect">
            <a:avLst/>
          </a:prstGeom>
        </p:spPr>
        <p:txBody>
          <a:bodyPr vert="horz" lIns="0" tIns="45720" rIns="0" bIns="45720" rtlCol="0">
            <a:noAutofit/>
          </a:bodyPr>
          <a:lstStyle>
            <a:lvl1pPr>
              <a:buFontTx/>
              <a:buNone/>
              <a:defRPr lang="en-GB" sz="1600" b="0" dirty="0" smtClean="0">
                <a:solidFill>
                  <a:schemeClr val="tx1">
                    <a:lumMod val="50000"/>
                    <a:lumOff val="50000"/>
                  </a:schemeClr>
                </a:solidFill>
              </a:defRPr>
            </a:lvl1pPr>
          </a:lstStyle>
          <a:p>
            <a:pPr marL="0" lvl="0" indent="0">
              <a:buFontTx/>
              <a:buNone/>
            </a:pPr>
            <a:r>
              <a:rPr lang="en-GB" dirty="0"/>
              <a:t>Date</a:t>
            </a:r>
          </a:p>
        </p:txBody>
      </p:sp>
      <p:sp>
        <p:nvSpPr>
          <p:cNvPr id="34" name="Title 1"/>
          <p:cNvSpPr>
            <a:spLocks noGrp="1"/>
          </p:cNvSpPr>
          <p:nvPr>
            <p:ph type="ctrTitle"/>
          </p:nvPr>
        </p:nvSpPr>
        <p:spPr>
          <a:xfrm>
            <a:off x="344349" y="2392264"/>
            <a:ext cx="4112226" cy="1833899"/>
          </a:xfrm>
        </p:spPr>
        <p:txBody>
          <a:bodyPr anchor="b"/>
          <a:lstStyle>
            <a:lvl1pPr>
              <a:lnSpc>
                <a:spcPct val="100000"/>
              </a:lnSpc>
              <a:buFontTx/>
              <a:buNone/>
              <a:defRPr sz="3800">
                <a:solidFill>
                  <a:schemeClr val="tx1"/>
                </a:solidFill>
              </a:defRPr>
            </a:lvl1pPr>
          </a:lstStyle>
          <a:p>
            <a:r>
              <a:rPr lang="fr-FR"/>
              <a:t>Modifiez le style du titre</a:t>
            </a:r>
            <a:endParaRPr lang="en-US" dirty="0"/>
          </a:p>
        </p:txBody>
      </p:sp>
      <p:sp>
        <p:nvSpPr>
          <p:cNvPr id="12" name="Picture Placeholder 25"/>
          <p:cNvSpPr>
            <a:spLocks noGrp="1"/>
          </p:cNvSpPr>
          <p:nvPr>
            <p:ph type="pic" sz="quarter" idx="10"/>
          </p:nvPr>
        </p:nvSpPr>
        <p:spPr>
          <a:xfrm>
            <a:off x="4579748" y="320300"/>
            <a:ext cx="4564252" cy="5972013"/>
          </a:xfrm>
          <a:prstGeom prst="rect">
            <a:avLst/>
          </a:prstGeom>
          <a:noFill/>
          <a:ln>
            <a:noFill/>
          </a:ln>
          <a:effectLst/>
        </p:spPr>
        <p:txBody>
          <a:bodyPr lIns="91424" tIns="45712" rIns="91424" bIns="45712" anchor="ctr" anchorCtr="0"/>
          <a:lstStyle>
            <a:lvl1pPr algn="ctr">
              <a:buFontTx/>
              <a:buNone/>
              <a:defRPr>
                <a:solidFill>
                  <a:schemeClr val="tx1">
                    <a:alpha val="50000"/>
                  </a:schemeClr>
                </a:solidFill>
                <a:latin typeface="+mj-lt"/>
              </a:defRPr>
            </a:lvl1pPr>
          </a:lstStyle>
          <a:p>
            <a:pPr lvl="0"/>
            <a:r>
              <a:rPr lang="fr-FR" noProof="0"/>
              <a:t>Cliquez sur l'icône pour ajouter une image</a:t>
            </a:r>
            <a:endParaRPr lang="en-US" noProof="0"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152" y="320300"/>
            <a:ext cx="1866948" cy="704371"/>
          </a:xfrm>
          <a:prstGeom prst="rect">
            <a:avLst/>
          </a:prstGeom>
        </p:spPr>
      </p:pic>
    </p:spTree>
    <p:extLst>
      <p:ext uri="{BB962C8B-B14F-4D97-AF65-F5344CB8AC3E}">
        <p14:creationId xmlns:p14="http://schemas.microsoft.com/office/powerpoint/2010/main" val="137936271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gue 1">
    <p:bg>
      <p:bgPr>
        <a:solidFill>
          <a:schemeClr val="bg1"/>
        </a:solidFill>
        <a:effectLst/>
      </p:bgPr>
    </p:bg>
    <p:spTree>
      <p:nvGrpSpPr>
        <p:cNvPr id="1" name=""/>
        <p:cNvGrpSpPr/>
        <p:nvPr/>
      </p:nvGrpSpPr>
      <p:grpSpPr>
        <a:xfrm>
          <a:off x="0" y="0"/>
          <a:ext cx="0" cy="0"/>
          <a:chOff x="0" y="0"/>
          <a:chExt cx="0" cy="0"/>
        </a:xfrm>
      </p:grpSpPr>
      <p:pic>
        <p:nvPicPr>
          <p:cNvPr id="16" name="Picture 1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5072"/>
          <a:stretch/>
        </p:blipFill>
        <p:spPr bwMode="auto">
          <a:xfrm>
            <a:off x="0" y="-1"/>
            <a:ext cx="9144000" cy="6869185"/>
          </a:xfrm>
          <a:prstGeom prst="rect">
            <a:avLst/>
          </a:prstGeom>
          <a:noFill/>
          <a:extLst>
            <a:ext uri="{909E8E84-426E-40DD-AFC4-6F175D3DCCD1}">
              <a14:hiddenFill xmlns:a14="http://schemas.microsoft.com/office/drawing/2010/main">
                <a:solidFill>
                  <a:srgbClr val="FFFFFF"/>
                </a:solidFill>
              </a14:hiddenFill>
            </a:ext>
          </a:extLst>
        </p:spPr>
      </p:pic>
      <p:sp>
        <p:nvSpPr>
          <p:cNvPr id="31" name="Freeform 30"/>
          <p:cNvSpPr/>
          <p:nvPr/>
        </p:nvSpPr>
        <p:spPr>
          <a:xfrm>
            <a:off x="0" y="1138"/>
            <a:ext cx="7129106" cy="6856863"/>
          </a:xfrm>
          <a:custGeom>
            <a:avLst/>
            <a:gdLst>
              <a:gd name="connsiteX0" fmla="*/ 0 w 7129106"/>
              <a:gd name="connsiteY0" fmla="*/ 0 h 6856863"/>
              <a:gd name="connsiteX1" fmla="*/ 3209604 w 7129106"/>
              <a:gd name="connsiteY1" fmla="*/ 0 h 6856863"/>
              <a:gd name="connsiteX2" fmla="*/ 3558287 w 7129106"/>
              <a:gd name="connsiteY2" fmla="*/ 609993 h 6856863"/>
              <a:gd name="connsiteX3" fmla="*/ 6690886 w 7129106"/>
              <a:gd name="connsiteY3" fmla="*/ 6090228 h 6856863"/>
              <a:gd name="connsiteX4" fmla="*/ 7129106 w 7129106"/>
              <a:gd name="connsiteY4" fmla="*/ 6856863 h 6856863"/>
              <a:gd name="connsiteX5" fmla="*/ 0 w 7129106"/>
              <a:gd name="connsiteY5" fmla="*/ 6856863 h 68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106" h="6856863">
                <a:moveTo>
                  <a:pt x="0" y="0"/>
                </a:moveTo>
                <a:lnTo>
                  <a:pt x="3209604" y="0"/>
                </a:lnTo>
                <a:lnTo>
                  <a:pt x="3558287" y="609993"/>
                </a:lnTo>
                <a:cubicBezTo>
                  <a:pt x="4455658" y="2179873"/>
                  <a:pt x="5492618" y="3993955"/>
                  <a:pt x="6690886" y="6090228"/>
                </a:cubicBezTo>
                <a:lnTo>
                  <a:pt x="7129106" y="6856863"/>
                </a:lnTo>
                <a:lnTo>
                  <a:pt x="0" y="68568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19" name="Freeform 18"/>
          <p:cNvSpPr/>
          <p:nvPr/>
        </p:nvSpPr>
        <p:spPr>
          <a:xfrm>
            <a:off x="2329501" y="1138"/>
            <a:ext cx="6451269" cy="4361032"/>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gradFill>
            <a:gsLst>
              <a:gs pos="48000">
                <a:schemeClr val="accent3">
                  <a:lumMod val="75000"/>
                  <a:alpha val="85000"/>
                </a:schemeClr>
              </a:gs>
              <a:gs pos="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6" name="Title 1"/>
          <p:cNvSpPr>
            <a:spLocks noGrp="1"/>
          </p:cNvSpPr>
          <p:nvPr>
            <p:ph type="title"/>
          </p:nvPr>
        </p:nvSpPr>
        <p:spPr>
          <a:xfrm>
            <a:off x="347472" y="2370400"/>
            <a:ext cx="3195828" cy="1234440"/>
          </a:xfrm>
        </p:spPr>
        <p:txBody>
          <a:bodyPr/>
          <a:lstStyle>
            <a:lvl1pPr>
              <a:defRPr sz="3200">
                <a:solidFill>
                  <a:schemeClr val="tx1"/>
                </a:solidFill>
              </a:defRPr>
            </a:lvl1pPr>
          </a:lstStyle>
          <a:p>
            <a:r>
              <a:rPr lang="fr-FR"/>
              <a:t>Modifiez le style du titre</a:t>
            </a:r>
            <a:endParaRPr lang="en-US" dirty="0"/>
          </a:p>
        </p:txBody>
      </p:sp>
      <p:grpSp>
        <p:nvGrpSpPr>
          <p:cNvPr id="32" name="Group 31"/>
          <p:cNvGrpSpPr/>
          <p:nvPr/>
        </p:nvGrpSpPr>
        <p:grpSpPr>
          <a:xfrm>
            <a:off x="-7364" y="6377813"/>
            <a:ext cx="9151365" cy="497120"/>
            <a:chOff x="-7364" y="4770660"/>
            <a:chExt cx="6961385" cy="378156"/>
          </a:xfrm>
        </p:grpSpPr>
        <p:sp>
          <p:nvSpPr>
            <p:cNvPr id="33" name="Rectangle 32"/>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Freeform 33"/>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6" name="Freeform 35"/>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37" name="TextBox 36"/>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38"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39" name="TextBox 38">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194201521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gue 2">
    <p:bg>
      <p:bgPr>
        <a:solidFill>
          <a:schemeClr val="bg1"/>
        </a:solidFill>
        <a:effectLst/>
      </p:bgPr>
    </p:bg>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90274" y="1"/>
            <a:ext cx="6753726" cy="6857244"/>
          </a:xfrm>
          <a:prstGeom prst="rect">
            <a:avLst/>
          </a:prstGeom>
        </p:spPr>
      </p:pic>
      <p:sp>
        <p:nvSpPr>
          <p:cNvPr id="21" name="Freeform 20"/>
          <p:cNvSpPr/>
          <p:nvPr/>
        </p:nvSpPr>
        <p:spPr>
          <a:xfrm>
            <a:off x="0" y="1138"/>
            <a:ext cx="7129106" cy="6856863"/>
          </a:xfrm>
          <a:custGeom>
            <a:avLst/>
            <a:gdLst>
              <a:gd name="connsiteX0" fmla="*/ 0 w 7129106"/>
              <a:gd name="connsiteY0" fmla="*/ 0 h 6856863"/>
              <a:gd name="connsiteX1" fmla="*/ 3209604 w 7129106"/>
              <a:gd name="connsiteY1" fmla="*/ 0 h 6856863"/>
              <a:gd name="connsiteX2" fmla="*/ 3558287 w 7129106"/>
              <a:gd name="connsiteY2" fmla="*/ 609993 h 6856863"/>
              <a:gd name="connsiteX3" fmla="*/ 6690886 w 7129106"/>
              <a:gd name="connsiteY3" fmla="*/ 6090228 h 6856863"/>
              <a:gd name="connsiteX4" fmla="*/ 7129106 w 7129106"/>
              <a:gd name="connsiteY4" fmla="*/ 6856863 h 6856863"/>
              <a:gd name="connsiteX5" fmla="*/ 0 w 7129106"/>
              <a:gd name="connsiteY5" fmla="*/ 6856863 h 68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106" h="6856863">
                <a:moveTo>
                  <a:pt x="0" y="0"/>
                </a:moveTo>
                <a:lnTo>
                  <a:pt x="3209604" y="0"/>
                </a:lnTo>
                <a:lnTo>
                  <a:pt x="3558287" y="609993"/>
                </a:lnTo>
                <a:cubicBezTo>
                  <a:pt x="4455658" y="2179873"/>
                  <a:pt x="5492618" y="3993955"/>
                  <a:pt x="6690886" y="6090228"/>
                </a:cubicBezTo>
                <a:lnTo>
                  <a:pt x="7129106" y="6856863"/>
                </a:lnTo>
                <a:lnTo>
                  <a:pt x="0" y="68568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2" name="Freeform 21"/>
          <p:cNvSpPr/>
          <p:nvPr/>
        </p:nvSpPr>
        <p:spPr>
          <a:xfrm>
            <a:off x="2329501" y="1138"/>
            <a:ext cx="6451269" cy="4361032"/>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gradFill>
            <a:gsLst>
              <a:gs pos="48000">
                <a:schemeClr val="accent3">
                  <a:lumMod val="75000"/>
                  <a:alpha val="85000"/>
                </a:schemeClr>
              </a:gs>
              <a:gs pos="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grpSp>
        <p:nvGrpSpPr>
          <p:cNvPr id="30" name="Group 29"/>
          <p:cNvGrpSpPr/>
          <p:nvPr/>
        </p:nvGrpSpPr>
        <p:grpSpPr>
          <a:xfrm>
            <a:off x="-7364" y="6377813"/>
            <a:ext cx="9151365" cy="497120"/>
            <a:chOff x="-7364" y="4770660"/>
            <a:chExt cx="6961385" cy="378156"/>
          </a:xfrm>
        </p:grpSpPr>
        <p:sp>
          <p:nvSpPr>
            <p:cNvPr id="31" name="Rectangle 30"/>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Freeform 31"/>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3" name="Picture 3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4" name="Freeform 33"/>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35" name="TextBox 34"/>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36"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37" name="TextBox 36">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
        <p:nvSpPr>
          <p:cNvPr id="6" name="Title 1"/>
          <p:cNvSpPr>
            <a:spLocks noGrp="1"/>
          </p:cNvSpPr>
          <p:nvPr>
            <p:ph type="title"/>
          </p:nvPr>
        </p:nvSpPr>
        <p:spPr>
          <a:xfrm>
            <a:off x="347472" y="2370400"/>
            <a:ext cx="3195828" cy="1234440"/>
          </a:xfrm>
        </p:spPr>
        <p:txBody>
          <a:bodyPr/>
          <a:lstStyle>
            <a:lvl1pPr>
              <a:defRPr sz="3200">
                <a:solidFill>
                  <a:schemeClr val="tx1"/>
                </a:solidFill>
              </a:defRPr>
            </a:lvl1pPr>
          </a:lstStyle>
          <a:p>
            <a:r>
              <a:rPr lang="fr-FR"/>
              <a:t>Modifiez le style du titre</a:t>
            </a:r>
            <a:endParaRPr lang="en-US" dirty="0"/>
          </a:p>
        </p:txBody>
      </p:sp>
    </p:spTree>
    <p:extLst>
      <p:ext uri="{BB962C8B-B14F-4D97-AF65-F5344CB8AC3E}">
        <p14:creationId xmlns:p14="http://schemas.microsoft.com/office/powerpoint/2010/main" val="382922311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gue 3">
    <p:bg>
      <p:bgPr>
        <a:solidFill>
          <a:schemeClr val="bg1"/>
        </a:solidFill>
        <a:effectLst/>
      </p:bgPr>
    </p:bg>
    <p:spTree>
      <p:nvGrpSpPr>
        <p:cNvPr id="1" name=""/>
        <p:cNvGrpSpPr/>
        <p:nvPr/>
      </p:nvGrpSpPr>
      <p:grpSpPr>
        <a:xfrm>
          <a:off x="0" y="0"/>
          <a:ext cx="0" cy="0"/>
          <a:chOff x="0" y="0"/>
          <a:chExt cx="0" cy="0"/>
        </a:xfrm>
      </p:grpSpPr>
      <p:pic>
        <p:nvPicPr>
          <p:cNvPr id="36"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47929"/>
          <a:stretch/>
        </p:blipFill>
        <p:spPr bwMode="auto">
          <a:xfrm flipH="1">
            <a:off x="-16043" y="-1"/>
            <a:ext cx="9160041" cy="6864947"/>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25"/>
          <p:cNvSpPr/>
          <p:nvPr/>
        </p:nvSpPr>
        <p:spPr>
          <a:xfrm>
            <a:off x="0" y="1138"/>
            <a:ext cx="7129106" cy="6856863"/>
          </a:xfrm>
          <a:custGeom>
            <a:avLst/>
            <a:gdLst>
              <a:gd name="connsiteX0" fmla="*/ 0 w 7129106"/>
              <a:gd name="connsiteY0" fmla="*/ 0 h 6856863"/>
              <a:gd name="connsiteX1" fmla="*/ 3209604 w 7129106"/>
              <a:gd name="connsiteY1" fmla="*/ 0 h 6856863"/>
              <a:gd name="connsiteX2" fmla="*/ 3558287 w 7129106"/>
              <a:gd name="connsiteY2" fmla="*/ 609993 h 6856863"/>
              <a:gd name="connsiteX3" fmla="*/ 6690886 w 7129106"/>
              <a:gd name="connsiteY3" fmla="*/ 6090228 h 6856863"/>
              <a:gd name="connsiteX4" fmla="*/ 7129106 w 7129106"/>
              <a:gd name="connsiteY4" fmla="*/ 6856863 h 6856863"/>
              <a:gd name="connsiteX5" fmla="*/ 0 w 7129106"/>
              <a:gd name="connsiteY5" fmla="*/ 6856863 h 6856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9106" h="6856863">
                <a:moveTo>
                  <a:pt x="0" y="0"/>
                </a:moveTo>
                <a:lnTo>
                  <a:pt x="3209604" y="0"/>
                </a:lnTo>
                <a:lnTo>
                  <a:pt x="3558287" y="609993"/>
                </a:lnTo>
                <a:cubicBezTo>
                  <a:pt x="4455658" y="2179873"/>
                  <a:pt x="5492618" y="3993955"/>
                  <a:pt x="6690886" y="6090228"/>
                </a:cubicBezTo>
                <a:lnTo>
                  <a:pt x="7129106" y="6856863"/>
                </a:lnTo>
                <a:lnTo>
                  <a:pt x="0" y="685686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7" name="Freeform 26"/>
          <p:cNvSpPr/>
          <p:nvPr/>
        </p:nvSpPr>
        <p:spPr>
          <a:xfrm>
            <a:off x="2329501" y="1138"/>
            <a:ext cx="6451269" cy="4361032"/>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gradFill>
            <a:gsLst>
              <a:gs pos="48000">
                <a:schemeClr val="accent3">
                  <a:lumMod val="75000"/>
                  <a:alpha val="85000"/>
                </a:schemeClr>
              </a:gs>
              <a:gs pos="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grpSp>
        <p:nvGrpSpPr>
          <p:cNvPr id="28" name="Group 27"/>
          <p:cNvGrpSpPr/>
          <p:nvPr/>
        </p:nvGrpSpPr>
        <p:grpSpPr>
          <a:xfrm>
            <a:off x="-7364" y="6377813"/>
            <a:ext cx="9151365" cy="497120"/>
            <a:chOff x="-7364" y="4770660"/>
            <a:chExt cx="6961385" cy="378156"/>
          </a:xfrm>
        </p:grpSpPr>
        <p:sp>
          <p:nvSpPr>
            <p:cNvPr id="29" name="Rectangle 28"/>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0" name="Freeform 29"/>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2" name="Freeform 31"/>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33" name="TextBox 32"/>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34"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35" name="TextBox 34">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
        <p:nvSpPr>
          <p:cNvPr id="6" name="Title 1"/>
          <p:cNvSpPr>
            <a:spLocks noGrp="1"/>
          </p:cNvSpPr>
          <p:nvPr>
            <p:ph type="title"/>
          </p:nvPr>
        </p:nvSpPr>
        <p:spPr>
          <a:xfrm>
            <a:off x="347472" y="2370400"/>
            <a:ext cx="3195828" cy="1234440"/>
          </a:xfrm>
        </p:spPr>
        <p:txBody>
          <a:bodyPr/>
          <a:lstStyle>
            <a:lvl1pPr>
              <a:defRPr sz="3200">
                <a:solidFill>
                  <a:schemeClr val="tx1"/>
                </a:solidFill>
              </a:defRPr>
            </a:lvl1pPr>
          </a:lstStyle>
          <a:p>
            <a:r>
              <a:rPr lang="fr-FR"/>
              <a:t>Modifiez le style du titre</a:t>
            </a:r>
            <a:endParaRPr lang="en-US" dirty="0"/>
          </a:p>
        </p:txBody>
      </p:sp>
    </p:spTree>
    <p:extLst>
      <p:ext uri="{BB962C8B-B14F-4D97-AF65-F5344CB8AC3E}">
        <p14:creationId xmlns:p14="http://schemas.microsoft.com/office/powerpoint/2010/main" val="377626647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mpact 1">
    <p:bg>
      <p:bgPr>
        <a:solidFill>
          <a:schemeClr val="bg1"/>
        </a:solidFill>
        <a:effectLst/>
      </p:bgPr>
    </p:bg>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9144001" cy="6400800"/>
          </a:xfrm>
          <a:prstGeom prst="rect">
            <a:avLst/>
          </a:prstGeom>
          <a:noFill/>
          <a:extLst>
            <a:ext uri="{909E8E84-426E-40DD-AFC4-6F175D3DCCD1}">
              <a14:hiddenFill xmlns:a14="http://schemas.microsoft.com/office/drawing/2010/main">
                <a:solidFill>
                  <a:srgbClr val="FFFFFF"/>
                </a:solidFill>
              </a14:hiddenFill>
            </a:ext>
          </a:extLst>
        </p:spPr>
      </p:pic>
      <p:sp>
        <p:nvSpPr>
          <p:cNvPr id="20" name="Freeform 19"/>
          <p:cNvSpPr/>
          <p:nvPr/>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a:extLst/>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spTree>
    <p:extLst>
      <p:ext uri="{BB962C8B-B14F-4D97-AF65-F5344CB8AC3E}">
        <p14:creationId xmlns:p14="http://schemas.microsoft.com/office/powerpoint/2010/main" val="363418977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pact 2">
    <p:bg>
      <p:bgPr>
        <a:solidFill>
          <a:schemeClr val="bg1"/>
        </a:soli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9144000" cy="6405973"/>
          </a:xfrm>
          <a:prstGeom prst="rect">
            <a:avLst/>
          </a:prstGeom>
        </p:spPr>
      </p:pic>
      <p:sp>
        <p:nvSpPr>
          <p:cNvPr id="18" name="Freeform 17"/>
          <p:cNvSpPr/>
          <p:nvPr/>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a:extLst/>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spTree>
    <p:extLst>
      <p:ext uri="{BB962C8B-B14F-4D97-AF65-F5344CB8AC3E}">
        <p14:creationId xmlns:p14="http://schemas.microsoft.com/office/powerpoint/2010/main" val="407896831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pact 3">
    <p:bg>
      <p:bgPr>
        <a:solidFill>
          <a:schemeClr val="bg1"/>
        </a:soli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b="-1543"/>
          <a:stretch/>
        </p:blipFill>
        <p:spPr>
          <a:xfrm>
            <a:off x="1" y="0"/>
            <a:ext cx="9144000" cy="6858000"/>
          </a:xfrm>
          <a:prstGeom prst="rect">
            <a:avLst/>
          </a:prstGeom>
        </p:spPr>
      </p:pic>
      <p:sp>
        <p:nvSpPr>
          <p:cNvPr id="18" name="Freeform 17"/>
          <p:cNvSpPr/>
          <p:nvPr/>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a:extLst/>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grpSp>
        <p:nvGrpSpPr>
          <p:cNvPr id="13" name="Group 12"/>
          <p:cNvGrpSpPr/>
          <p:nvPr/>
        </p:nvGrpSpPr>
        <p:grpSpPr>
          <a:xfrm>
            <a:off x="-7364" y="6377813"/>
            <a:ext cx="9151365" cy="497120"/>
            <a:chOff x="-7364" y="4770660"/>
            <a:chExt cx="6961385" cy="378156"/>
          </a:xfrm>
        </p:grpSpPr>
        <p:sp>
          <p:nvSpPr>
            <p:cNvPr id="14" name="Rectangle 13"/>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5" name="Freeform 24"/>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6" name="TextBox 25"/>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7"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8" name="TextBox 27">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117070737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pact 4">
    <p:bg>
      <p:bgPr>
        <a:solidFill>
          <a:schemeClr val="bg1"/>
        </a:solidFill>
        <a:effectLst/>
      </p:bgPr>
    </p:bg>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66021"/>
          </a:xfrm>
          <a:prstGeom prst="rect">
            <a:avLst/>
          </a:prstGeom>
        </p:spPr>
      </p:pic>
      <p:sp>
        <p:nvSpPr>
          <p:cNvPr id="18" name="Freeform 17"/>
          <p:cNvSpPr/>
          <p:nvPr/>
        </p:nvSpPr>
        <p:spPr>
          <a:xfrm>
            <a:off x="802106" y="0"/>
            <a:ext cx="8341895" cy="6397494"/>
          </a:xfrm>
          <a:custGeom>
            <a:avLst/>
            <a:gdLst>
              <a:gd name="connsiteX0" fmla="*/ 0 w 8341895"/>
              <a:gd name="connsiteY0" fmla="*/ 0 h 6397494"/>
              <a:gd name="connsiteX1" fmla="*/ 6018993 w 8341895"/>
              <a:gd name="connsiteY1" fmla="*/ 0 h 6397494"/>
              <a:gd name="connsiteX2" fmla="*/ 8341895 w 8341895"/>
              <a:gd name="connsiteY2" fmla="*/ 4068344 h 6397494"/>
              <a:gd name="connsiteX3" fmla="*/ 8341895 w 8341895"/>
              <a:gd name="connsiteY3" fmla="*/ 6397494 h 6397494"/>
              <a:gd name="connsiteX4" fmla="*/ 3652777 w 8341895"/>
              <a:gd name="connsiteY4" fmla="*/ 6397494 h 639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95" h="6397494">
                <a:moveTo>
                  <a:pt x="0" y="0"/>
                </a:moveTo>
                <a:lnTo>
                  <a:pt x="6018993" y="0"/>
                </a:lnTo>
                <a:lnTo>
                  <a:pt x="8341895" y="4068344"/>
                </a:lnTo>
                <a:lnTo>
                  <a:pt x="8341895" y="6397494"/>
                </a:lnTo>
                <a:lnTo>
                  <a:pt x="3652777" y="6397494"/>
                </a:lnTo>
                <a:close/>
              </a:path>
            </a:pathLst>
          </a:custGeom>
          <a:gradFill>
            <a:gsLst>
              <a:gs pos="48000">
                <a:schemeClr val="accent3">
                  <a:lumMod val="75000"/>
                  <a:alpha val="85000"/>
                </a:schemeClr>
              </a:gs>
              <a:gs pos="1000">
                <a:schemeClr val="bg2">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Text Placeholder 2"/>
          <p:cNvSpPr>
            <a:spLocks noGrp="1"/>
          </p:cNvSpPr>
          <p:nvPr>
            <p:ph type="body" sz="quarter" idx="11" hasCustomPrompt="1"/>
          </p:nvPr>
        </p:nvSpPr>
        <p:spPr bwMode="auto">
          <a:xfrm>
            <a:off x="3429000" y="1586343"/>
            <a:ext cx="4352192" cy="2015496"/>
          </a:xfrm>
          <a:prstGeom prst="rect">
            <a:avLst/>
          </a:prstGeom>
          <a:extLst/>
        </p:spPr>
        <p:txBody>
          <a:bodyPr/>
          <a:lstStyle>
            <a:lvl1pPr marL="7938" indent="0">
              <a:spcAft>
                <a:spcPts val="0"/>
              </a:spcAft>
              <a:buFontTx/>
              <a:buNone/>
              <a:defRPr lang="en-GB" sz="2400" b="1" dirty="0" smtClean="0">
                <a:solidFill>
                  <a:schemeClr val="bg1"/>
                </a:solidFill>
                <a:latin typeface="+mj-lt"/>
                <a:ea typeface="+mj-ea"/>
                <a:cs typeface="+mj-cs"/>
              </a:defRPr>
            </a:lvl1pPr>
          </a:lstStyle>
          <a:p>
            <a:pPr marL="7938" lvl="0" indent="3175">
              <a:spcBef>
                <a:spcPct val="0"/>
              </a:spcBef>
              <a:buNone/>
            </a:pPr>
            <a:r>
              <a:rPr lang="en-GB" dirty="0"/>
              <a:t>Text Goes Here</a:t>
            </a:r>
          </a:p>
        </p:txBody>
      </p:sp>
      <p:grpSp>
        <p:nvGrpSpPr>
          <p:cNvPr id="13" name="Group 12"/>
          <p:cNvGrpSpPr/>
          <p:nvPr/>
        </p:nvGrpSpPr>
        <p:grpSpPr>
          <a:xfrm>
            <a:off x="-7364" y="6377813"/>
            <a:ext cx="9151365" cy="497120"/>
            <a:chOff x="-7364" y="4770660"/>
            <a:chExt cx="6961385" cy="378156"/>
          </a:xfrm>
        </p:grpSpPr>
        <p:sp>
          <p:nvSpPr>
            <p:cNvPr id="14" name="Rectangle 13"/>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5" name="Freeform 24"/>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6" name="TextBox 25"/>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7"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8" name="TextBox 27">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170036846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77075" y="76201"/>
            <a:ext cx="6121399" cy="635000"/>
          </a:xfrm>
          <a:prstGeom prst="rect">
            <a:avLst/>
          </a:prstGeom>
        </p:spPr>
        <p:txBody>
          <a:bodyPr/>
          <a:lstStyle>
            <a:lvl1pPr>
              <a:defRPr sz="2800"/>
            </a:lvl1pPr>
          </a:lstStyle>
          <a:p>
            <a:r>
              <a:rPr lang="en-US" dirty="0"/>
              <a:t>Insert sub-heading here</a:t>
            </a:r>
            <a:endParaRPr lang="en-GB" dirty="0"/>
          </a:p>
        </p:txBody>
      </p:sp>
      <p:sp>
        <p:nvSpPr>
          <p:cNvPr id="3" name="Content Placeholder 2"/>
          <p:cNvSpPr>
            <a:spLocks noGrp="1"/>
          </p:cNvSpPr>
          <p:nvPr>
            <p:ph sz="half" idx="1" hasCustomPrompt="1"/>
          </p:nvPr>
        </p:nvSpPr>
        <p:spPr>
          <a:xfrm>
            <a:off x="628650" y="1402293"/>
            <a:ext cx="3867150" cy="4351339"/>
          </a:xfrm>
          <a:prstGeom prst="rect">
            <a:avLst/>
          </a:prstGeom>
        </p:spPr>
        <p:txBody>
          <a:bodyPr/>
          <a:lstStyle>
            <a:lvl1pPr>
              <a:defRPr baseline="0"/>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4724400" y="1402293"/>
            <a:ext cx="3867150"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hasCustomPrompt="1"/>
          </p:nvPr>
        </p:nvSpPr>
        <p:spPr>
          <a:xfrm>
            <a:off x="3132667" y="6081712"/>
            <a:ext cx="4165600" cy="776288"/>
          </a:xfrm>
          <a:prstGeom prst="rect">
            <a:avLst/>
          </a:prstGeom>
        </p:spPr>
        <p:txBody>
          <a:bodyPr/>
          <a:lstStyle>
            <a:lvl1pPr marL="0" indent="0">
              <a:buNone/>
              <a:defRPr sz="1600"/>
            </a:lvl1pPr>
          </a:lstStyle>
          <a:p>
            <a:r>
              <a:rPr lang="en-GB" dirty="0"/>
              <a:t>Insert meeting name, location,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2230" y="6060336"/>
            <a:ext cx="2000250" cy="428625"/>
          </a:xfrm>
          <a:prstGeom prst="rect">
            <a:avLst/>
          </a:prstGeom>
        </p:spPr>
      </p:pic>
    </p:spTree>
    <p:extLst>
      <p:ext uri="{BB962C8B-B14F-4D97-AF65-F5344CB8AC3E}">
        <p14:creationId xmlns:p14="http://schemas.microsoft.com/office/powerpoint/2010/main" val="42495387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1">
    <p:bg>
      <p:bgPr>
        <a:solidFill>
          <a:schemeClr val="bg1"/>
        </a:solidFill>
        <a:effectLst/>
      </p:bgPr>
    </p:bg>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2" cstate="print">
            <a:extLst>
              <a:ext uri="{28A0092B-C50C-407E-A947-70E740481C1C}">
                <a14:useLocalDpi xmlns:a14="http://schemas.microsoft.com/office/drawing/2010/main"/>
              </a:ext>
            </a:extLst>
          </a:blip>
          <a:srcRect l="-2784"/>
          <a:stretch/>
        </p:blipFill>
        <p:spPr>
          <a:xfrm>
            <a:off x="0" y="0"/>
            <a:ext cx="9144000" cy="6493610"/>
          </a:xfrm>
          <a:prstGeom prst="rect">
            <a:avLst/>
          </a:prstGeom>
        </p:spPr>
      </p:pic>
      <p:sp>
        <p:nvSpPr>
          <p:cNvPr id="21" name="Freeform 20"/>
          <p:cNvSpPr/>
          <p:nvPr/>
        </p:nvSpPr>
        <p:spPr>
          <a:xfrm>
            <a:off x="1" y="0"/>
            <a:ext cx="6692955" cy="6858000"/>
          </a:xfrm>
          <a:custGeom>
            <a:avLst/>
            <a:gdLst>
              <a:gd name="connsiteX0" fmla="*/ 0 w 6692955"/>
              <a:gd name="connsiteY0" fmla="*/ 0 h 6858000"/>
              <a:gd name="connsiteX1" fmla="*/ 2772803 w 6692955"/>
              <a:gd name="connsiteY1" fmla="*/ 0 h 6858000"/>
              <a:gd name="connsiteX2" fmla="*/ 3121098 w 6692955"/>
              <a:gd name="connsiteY2" fmla="*/ 609315 h 6858000"/>
              <a:gd name="connsiteX3" fmla="*/ 6250213 w 6692955"/>
              <a:gd name="connsiteY3" fmla="*/ 6083454 h 6858000"/>
              <a:gd name="connsiteX4" fmla="*/ 6692955 w 6692955"/>
              <a:gd name="connsiteY4" fmla="*/ 6858000 h 6858000"/>
              <a:gd name="connsiteX5" fmla="*/ 0 w 66929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955" h="6858000">
                <a:moveTo>
                  <a:pt x="0" y="0"/>
                </a:moveTo>
                <a:lnTo>
                  <a:pt x="2772803" y="0"/>
                </a:lnTo>
                <a:lnTo>
                  <a:pt x="3121098" y="609315"/>
                </a:lnTo>
                <a:cubicBezTo>
                  <a:pt x="4017471" y="2177448"/>
                  <a:pt x="5053278" y="3989512"/>
                  <a:pt x="6250213" y="6083454"/>
                </a:cubicBezTo>
                <a:lnTo>
                  <a:pt x="6692955"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0" name="Freeform 19"/>
          <p:cNvSpPr>
            <a:spLocks noChangeAspect="1"/>
          </p:cNvSpPr>
          <p:nvPr/>
        </p:nvSpPr>
        <p:spPr bwMode="auto">
          <a:xfrm>
            <a:off x="1221710" y="-1"/>
            <a:ext cx="4587077" cy="4784529"/>
          </a:xfrm>
          <a:custGeom>
            <a:avLst/>
            <a:gdLst>
              <a:gd name="connsiteX0" fmla="*/ 0 w 3440308"/>
              <a:gd name="connsiteY0" fmla="*/ 0 h 3588397"/>
              <a:gd name="connsiteX1" fmla="*/ 2736502 w 3440308"/>
              <a:gd name="connsiteY1" fmla="*/ 0 h 3588397"/>
              <a:gd name="connsiteX2" fmla="*/ 3400973 w 3440308"/>
              <a:gd name="connsiteY2" fmla="*/ 1164677 h 3588397"/>
              <a:gd name="connsiteX3" fmla="*/ 3423986 w 3440308"/>
              <a:gd name="connsiteY3" fmla="*/ 1351163 h 3588397"/>
              <a:gd name="connsiteX4" fmla="*/ 2173638 w 3440308"/>
              <a:gd name="connsiteY4" fmla="*/ 3542370 h 3588397"/>
              <a:gd name="connsiteX5" fmla="*/ 2012551 w 3440308"/>
              <a:gd name="connsiteY5" fmla="*/ 3534600 h 3588397"/>
              <a:gd name="connsiteX6" fmla="*/ 35204 w 3440308"/>
              <a:gd name="connsiteY6" fmla="*/ 61827 h 35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308" h="3588397">
                <a:moveTo>
                  <a:pt x="0" y="0"/>
                </a:moveTo>
                <a:lnTo>
                  <a:pt x="2736502" y="0"/>
                </a:lnTo>
                <a:lnTo>
                  <a:pt x="3400973" y="1164677"/>
                </a:lnTo>
                <a:cubicBezTo>
                  <a:pt x="3439328" y="1226839"/>
                  <a:pt x="3454669" y="1273460"/>
                  <a:pt x="3423986" y="1351163"/>
                </a:cubicBezTo>
                <a:cubicBezTo>
                  <a:pt x="2173638" y="3542370"/>
                  <a:pt x="2173638" y="3542370"/>
                  <a:pt x="2173638" y="3542370"/>
                </a:cubicBezTo>
                <a:cubicBezTo>
                  <a:pt x="2142955" y="3588991"/>
                  <a:pt x="2081588" y="3620072"/>
                  <a:pt x="2012551" y="3534600"/>
                </a:cubicBezTo>
                <a:cubicBezTo>
                  <a:pt x="1212865" y="2130129"/>
                  <a:pt x="563121" y="988997"/>
                  <a:pt x="35204" y="61827"/>
                </a:cubicBezTo>
                <a:close/>
              </a:path>
            </a:pathLst>
          </a:custGeom>
          <a:solidFill>
            <a:schemeClr val="bg1">
              <a:lumMod val="85000"/>
              <a:alpha val="20000"/>
            </a:schemeClr>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17" name="Text Placeholder 9"/>
          <p:cNvSpPr>
            <a:spLocks noGrp="1"/>
          </p:cNvSpPr>
          <p:nvPr>
            <p:ph type="body" sz="quarter" idx="11" hasCustomPrompt="1"/>
          </p:nvPr>
        </p:nvSpPr>
        <p:spPr>
          <a:xfrm>
            <a:off x="268570" y="4708562"/>
            <a:ext cx="3194685" cy="434977"/>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1" i="0">
                <a:solidFill>
                  <a:srgbClr val="676767"/>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6" name="Title 1"/>
          <p:cNvSpPr>
            <a:spLocks noGrp="1"/>
          </p:cNvSpPr>
          <p:nvPr>
            <p:ph type="title"/>
          </p:nvPr>
        </p:nvSpPr>
        <p:spPr>
          <a:xfrm>
            <a:off x="223467" y="1901739"/>
            <a:ext cx="3239788" cy="1234440"/>
          </a:xfrm>
        </p:spPr>
        <p:txBody>
          <a:bodyPr/>
          <a:lstStyle>
            <a:lvl1pPr marL="122235" indent="-122235">
              <a:tabLst/>
              <a:defRPr lang="en-US" sz="2000" b="1" i="1" kern="1200" dirty="0">
                <a:solidFill>
                  <a:schemeClr val="bg2"/>
                </a:solidFill>
                <a:latin typeface="+mj-lt"/>
                <a:ea typeface="+mj-ea"/>
                <a:cs typeface="+mj-cs"/>
              </a:defRPr>
            </a:lvl1pPr>
          </a:lstStyle>
          <a:p>
            <a:r>
              <a:rPr lang="fr-FR"/>
              <a:t>Modifiez le style du titre</a:t>
            </a:r>
            <a:endParaRPr lang="en-US" dirty="0"/>
          </a:p>
        </p:txBody>
      </p:sp>
      <p:grpSp>
        <p:nvGrpSpPr>
          <p:cNvPr id="15" name="Group 14"/>
          <p:cNvGrpSpPr/>
          <p:nvPr/>
        </p:nvGrpSpPr>
        <p:grpSpPr>
          <a:xfrm>
            <a:off x="-7364" y="6377813"/>
            <a:ext cx="9151365" cy="497120"/>
            <a:chOff x="-7364" y="4770660"/>
            <a:chExt cx="6961385" cy="378156"/>
          </a:xfrm>
        </p:grpSpPr>
        <p:sp>
          <p:nvSpPr>
            <p:cNvPr id="16" name="Rectangle 15"/>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5" name="Freeform 24"/>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6" name="TextBox 25"/>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7"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8" name="TextBox 27">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354387994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pic>
        <p:nvPicPr>
          <p:cNvPr id="35" name="Picture 3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9" name="Freeform 18"/>
          <p:cNvSpPr/>
          <p:nvPr/>
        </p:nvSpPr>
        <p:spPr>
          <a:xfrm>
            <a:off x="1" y="0"/>
            <a:ext cx="6692955" cy="6858000"/>
          </a:xfrm>
          <a:custGeom>
            <a:avLst/>
            <a:gdLst>
              <a:gd name="connsiteX0" fmla="*/ 0 w 6692955"/>
              <a:gd name="connsiteY0" fmla="*/ 0 h 6858000"/>
              <a:gd name="connsiteX1" fmla="*/ 2772803 w 6692955"/>
              <a:gd name="connsiteY1" fmla="*/ 0 h 6858000"/>
              <a:gd name="connsiteX2" fmla="*/ 3121098 w 6692955"/>
              <a:gd name="connsiteY2" fmla="*/ 609315 h 6858000"/>
              <a:gd name="connsiteX3" fmla="*/ 6250213 w 6692955"/>
              <a:gd name="connsiteY3" fmla="*/ 6083454 h 6858000"/>
              <a:gd name="connsiteX4" fmla="*/ 6692955 w 6692955"/>
              <a:gd name="connsiteY4" fmla="*/ 6858000 h 6858000"/>
              <a:gd name="connsiteX5" fmla="*/ 0 w 669295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2955" h="6858000">
                <a:moveTo>
                  <a:pt x="0" y="0"/>
                </a:moveTo>
                <a:lnTo>
                  <a:pt x="2772803" y="0"/>
                </a:lnTo>
                <a:lnTo>
                  <a:pt x="3121098" y="609315"/>
                </a:lnTo>
                <a:cubicBezTo>
                  <a:pt x="4017471" y="2177448"/>
                  <a:pt x="5053278" y="3989512"/>
                  <a:pt x="6250213" y="6083454"/>
                </a:cubicBezTo>
                <a:lnTo>
                  <a:pt x="6692955" y="6858000"/>
                </a:lnTo>
                <a:lnTo>
                  <a:pt x="0" y="68580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36" name="Freeform 35"/>
          <p:cNvSpPr>
            <a:spLocks noChangeAspect="1"/>
          </p:cNvSpPr>
          <p:nvPr/>
        </p:nvSpPr>
        <p:spPr bwMode="auto">
          <a:xfrm>
            <a:off x="1221710" y="-1"/>
            <a:ext cx="4587077" cy="4784529"/>
          </a:xfrm>
          <a:custGeom>
            <a:avLst/>
            <a:gdLst>
              <a:gd name="connsiteX0" fmla="*/ 0 w 3440308"/>
              <a:gd name="connsiteY0" fmla="*/ 0 h 3588397"/>
              <a:gd name="connsiteX1" fmla="*/ 2736502 w 3440308"/>
              <a:gd name="connsiteY1" fmla="*/ 0 h 3588397"/>
              <a:gd name="connsiteX2" fmla="*/ 3400973 w 3440308"/>
              <a:gd name="connsiteY2" fmla="*/ 1164677 h 3588397"/>
              <a:gd name="connsiteX3" fmla="*/ 3423986 w 3440308"/>
              <a:gd name="connsiteY3" fmla="*/ 1351163 h 3588397"/>
              <a:gd name="connsiteX4" fmla="*/ 2173638 w 3440308"/>
              <a:gd name="connsiteY4" fmla="*/ 3542370 h 3588397"/>
              <a:gd name="connsiteX5" fmla="*/ 2012551 w 3440308"/>
              <a:gd name="connsiteY5" fmla="*/ 3534600 h 3588397"/>
              <a:gd name="connsiteX6" fmla="*/ 35204 w 3440308"/>
              <a:gd name="connsiteY6" fmla="*/ 61827 h 35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308" h="3588397">
                <a:moveTo>
                  <a:pt x="0" y="0"/>
                </a:moveTo>
                <a:lnTo>
                  <a:pt x="2736502" y="0"/>
                </a:lnTo>
                <a:lnTo>
                  <a:pt x="3400973" y="1164677"/>
                </a:lnTo>
                <a:cubicBezTo>
                  <a:pt x="3439328" y="1226839"/>
                  <a:pt x="3454669" y="1273460"/>
                  <a:pt x="3423986" y="1351163"/>
                </a:cubicBezTo>
                <a:cubicBezTo>
                  <a:pt x="2173638" y="3542370"/>
                  <a:pt x="2173638" y="3542370"/>
                  <a:pt x="2173638" y="3542370"/>
                </a:cubicBezTo>
                <a:cubicBezTo>
                  <a:pt x="2142955" y="3588991"/>
                  <a:pt x="2081588" y="3620072"/>
                  <a:pt x="2012551" y="3534600"/>
                </a:cubicBezTo>
                <a:cubicBezTo>
                  <a:pt x="1212865" y="2130129"/>
                  <a:pt x="563121" y="988997"/>
                  <a:pt x="35204" y="61827"/>
                </a:cubicBezTo>
                <a:close/>
              </a:path>
            </a:pathLst>
          </a:custGeom>
          <a:solidFill>
            <a:schemeClr val="bg1">
              <a:lumMod val="85000"/>
              <a:alpha val="20000"/>
            </a:schemeClr>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17" name="Text Placeholder 9"/>
          <p:cNvSpPr>
            <a:spLocks noGrp="1"/>
          </p:cNvSpPr>
          <p:nvPr>
            <p:ph type="body" sz="quarter" idx="11" hasCustomPrompt="1"/>
          </p:nvPr>
        </p:nvSpPr>
        <p:spPr>
          <a:xfrm>
            <a:off x="268570" y="4708562"/>
            <a:ext cx="3194685" cy="434977"/>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1" i="0">
                <a:solidFill>
                  <a:srgbClr val="676767"/>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6" name="Title 1"/>
          <p:cNvSpPr>
            <a:spLocks noGrp="1"/>
          </p:cNvSpPr>
          <p:nvPr>
            <p:ph type="title"/>
          </p:nvPr>
        </p:nvSpPr>
        <p:spPr>
          <a:xfrm>
            <a:off x="223467" y="1901739"/>
            <a:ext cx="3239788" cy="1234440"/>
          </a:xfrm>
        </p:spPr>
        <p:txBody>
          <a:bodyPr/>
          <a:lstStyle>
            <a:lvl1pPr marL="122235" indent="-122235">
              <a:tabLst/>
              <a:defRPr lang="en-US" sz="2000" b="1" i="1" kern="1200" dirty="0">
                <a:solidFill>
                  <a:schemeClr val="bg2"/>
                </a:solidFill>
                <a:latin typeface="+mj-lt"/>
                <a:ea typeface="+mj-ea"/>
                <a:cs typeface="+mj-cs"/>
              </a:defRPr>
            </a:lvl1pPr>
          </a:lstStyle>
          <a:p>
            <a:r>
              <a:rPr lang="fr-FR"/>
              <a:t>Modifiez le style du titre</a:t>
            </a:r>
            <a:endParaRPr lang="en-US" dirty="0"/>
          </a:p>
        </p:txBody>
      </p:sp>
      <p:grpSp>
        <p:nvGrpSpPr>
          <p:cNvPr id="15" name="Group 14"/>
          <p:cNvGrpSpPr/>
          <p:nvPr/>
        </p:nvGrpSpPr>
        <p:grpSpPr>
          <a:xfrm>
            <a:off x="-7364" y="6377813"/>
            <a:ext cx="9151365" cy="497120"/>
            <a:chOff x="-7364" y="4770660"/>
            <a:chExt cx="6961385" cy="378156"/>
          </a:xfrm>
        </p:grpSpPr>
        <p:sp>
          <p:nvSpPr>
            <p:cNvPr id="16" name="Rectangle 15"/>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6" name="Freeform 25"/>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7" name="TextBox 26"/>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8"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9" name="TextBox 28">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226131563"/>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a:ext>
            </a:extLst>
          </a:blip>
          <a:srcRect r="-18998" b="-1142"/>
          <a:stretch/>
        </p:blipFill>
        <p:spPr>
          <a:xfrm>
            <a:off x="1" y="-1"/>
            <a:ext cx="9144000" cy="6882063"/>
          </a:xfrm>
          <a:prstGeom prst="rect">
            <a:avLst/>
          </a:prstGeom>
        </p:spPr>
      </p:pic>
      <p:sp>
        <p:nvSpPr>
          <p:cNvPr id="23" name="Freeform 22"/>
          <p:cNvSpPr/>
          <p:nvPr/>
        </p:nvSpPr>
        <p:spPr>
          <a:xfrm>
            <a:off x="2269998" y="0"/>
            <a:ext cx="6874003" cy="6858000"/>
          </a:xfrm>
          <a:custGeom>
            <a:avLst/>
            <a:gdLst>
              <a:gd name="connsiteX0" fmla="*/ 0 w 6874003"/>
              <a:gd name="connsiteY0" fmla="*/ 0 h 6858000"/>
              <a:gd name="connsiteX1" fmla="*/ 6874003 w 6874003"/>
              <a:gd name="connsiteY1" fmla="*/ 0 h 6858000"/>
              <a:gd name="connsiteX2" fmla="*/ 6874003 w 6874003"/>
              <a:gd name="connsiteY2" fmla="*/ 6858000 h 6858000"/>
              <a:gd name="connsiteX3" fmla="*/ 3920152 w 6874003"/>
              <a:gd name="connsiteY3" fmla="*/ 6858000 h 6858000"/>
              <a:gd name="connsiteX4" fmla="*/ 3587923 w 6874003"/>
              <a:gd name="connsiteY4" fmla="*/ 6276791 h 6858000"/>
              <a:gd name="connsiteX5" fmla="*/ 444734 w 6874003"/>
              <a:gd name="connsiteY5" fmla="*/ 7780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4003" h="6858000">
                <a:moveTo>
                  <a:pt x="0" y="0"/>
                </a:moveTo>
                <a:lnTo>
                  <a:pt x="6874003" y="0"/>
                </a:lnTo>
                <a:lnTo>
                  <a:pt x="6874003" y="6858000"/>
                </a:lnTo>
                <a:lnTo>
                  <a:pt x="3920152" y="6858000"/>
                </a:lnTo>
                <a:lnTo>
                  <a:pt x="3587923" y="6276791"/>
                </a:lnTo>
                <a:cubicBezTo>
                  <a:pt x="2687518" y="4701604"/>
                  <a:pt x="1647052" y="2881390"/>
                  <a:pt x="444734" y="778031"/>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1" name="Freeform 20"/>
          <p:cNvSpPr>
            <a:spLocks noChangeAspect="1"/>
          </p:cNvSpPr>
          <p:nvPr/>
        </p:nvSpPr>
        <p:spPr bwMode="auto">
          <a:xfrm>
            <a:off x="1473520" y="-1"/>
            <a:ext cx="4607709" cy="4806049"/>
          </a:xfrm>
          <a:custGeom>
            <a:avLst/>
            <a:gdLst>
              <a:gd name="connsiteX0" fmla="*/ 0 w 3440308"/>
              <a:gd name="connsiteY0" fmla="*/ 0 h 3588397"/>
              <a:gd name="connsiteX1" fmla="*/ 2736502 w 3440308"/>
              <a:gd name="connsiteY1" fmla="*/ 0 h 3588397"/>
              <a:gd name="connsiteX2" fmla="*/ 3400973 w 3440308"/>
              <a:gd name="connsiteY2" fmla="*/ 1164677 h 3588397"/>
              <a:gd name="connsiteX3" fmla="*/ 3423986 w 3440308"/>
              <a:gd name="connsiteY3" fmla="*/ 1351163 h 3588397"/>
              <a:gd name="connsiteX4" fmla="*/ 2173638 w 3440308"/>
              <a:gd name="connsiteY4" fmla="*/ 3542370 h 3588397"/>
              <a:gd name="connsiteX5" fmla="*/ 2012551 w 3440308"/>
              <a:gd name="connsiteY5" fmla="*/ 3534600 h 3588397"/>
              <a:gd name="connsiteX6" fmla="*/ 35204 w 3440308"/>
              <a:gd name="connsiteY6" fmla="*/ 61827 h 35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308" h="3588397">
                <a:moveTo>
                  <a:pt x="0" y="0"/>
                </a:moveTo>
                <a:lnTo>
                  <a:pt x="2736502" y="0"/>
                </a:lnTo>
                <a:lnTo>
                  <a:pt x="3400973" y="1164677"/>
                </a:lnTo>
                <a:cubicBezTo>
                  <a:pt x="3439328" y="1226839"/>
                  <a:pt x="3454669" y="1273460"/>
                  <a:pt x="3423986" y="1351163"/>
                </a:cubicBezTo>
                <a:cubicBezTo>
                  <a:pt x="2173638" y="3542370"/>
                  <a:pt x="2173638" y="3542370"/>
                  <a:pt x="2173638" y="3542370"/>
                </a:cubicBezTo>
                <a:cubicBezTo>
                  <a:pt x="2142955" y="3588991"/>
                  <a:pt x="2081588" y="3620072"/>
                  <a:pt x="2012551" y="3534600"/>
                </a:cubicBezTo>
                <a:cubicBezTo>
                  <a:pt x="1212865" y="2130129"/>
                  <a:pt x="563121" y="988997"/>
                  <a:pt x="35204" y="61827"/>
                </a:cubicBezTo>
                <a:close/>
              </a:path>
            </a:pathLst>
          </a:custGeom>
          <a:solidFill>
            <a:schemeClr val="bg1">
              <a:lumMod val="85000"/>
              <a:alpha val="20000"/>
            </a:schemeClr>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17" name="Text Placeholder 9"/>
          <p:cNvSpPr>
            <a:spLocks noGrp="1"/>
          </p:cNvSpPr>
          <p:nvPr>
            <p:ph type="body" sz="quarter" idx="11" hasCustomPrompt="1"/>
          </p:nvPr>
        </p:nvSpPr>
        <p:spPr>
          <a:xfrm>
            <a:off x="5201080" y="3852778"/>
            <a:ext cx="3596267" cy="434977"/>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1" i="0">
                <a:solidFill>
                  <a:srgbClr val="676767"/>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6" name="Title 1"/>
          <p:cNvSpPr>
            <a:spLocks noGrp="1"/>
          </p:cNvSpPr>
          <p:nvPr>
            <p:ph type="title"/>
          </p:nvPr>
        </p:nvSpPr>
        <p:spPr>
          <a:xfrm>
            <a:off x="5149517" y="1045955"/>
            <a:ext cx="3651592" cy="1234440"/>
          </a:xfrm>
        </p:spPr>
        <p:txBody>
          <a:bodyPr/>
          <a:lstStyle>
            <a:lvl1pPr marL="122235" indent="-122235">
              <a:tabLst/>
              <a:defRPr lang="en-US" sz="2000" b="1" i="1" kern="1200" dirty="0">
                <a:solidFill>
                  <a:schemeClr val="bg2"/>
                </a:solidFill>
                <a:latin typeface="+mj-lt"/>
                <a:ea typeface="+mj-ea"/>
                <a:cs typeface="+mj-cs"/>
              </a:defRPr>
            </a:lvl1pPr>
          </a:lstStyle>
          <a:p>
            <a:r>
              <a:rPr lang="fr-FR"/>
              <a:t>Modifiez le style du titre</a:t>
            </a:r>
            <a:endParaRPr lang="en-US" dirty="0"/>
          </a:p>
        </p:txBody>
      </p:sp>
      <p:grpSp>
        <p:nvGrpSpPr>
          <p:cNvPr id="15" name="Group 14"/>
          <p:cNvGrpSpPr/>
          <p:nvPr/>
        </p:nvGrpSpPr>
        <p:grpSpPr>
          <a:xfrm>
            <a:off x="-7364" y="6377813"/>
            <a:ext cx="9151365" cy="497120"/>
            <a:chOff x="-7364" y="4770660"/>
            <a:chExt cx="6961385" cy="378156"/>
          </a:xfrm>
        </p:grpSpPr>
        <p:sp>
          <p:nvSpPr>
            <p:cNvPr id="16" name="Rectangle 15"/>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0" name="Freeform 19"/>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4" name="TextBox 23"/>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5"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6" name="TextBox 25">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385968610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4">
    <p:bg>
      <p:bgPr>
        <a:solidFill>
          <a:schemeClr val="bg1"/>
        </a:solid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cstate="print">
            <a:extLst>
              <a:ext uri="{28A0092B-C50C-407E-A947-70E740481C1C}">
                <a14:useLocalDpi xmlns:a14="http://schemas.microsoft.com/office/drawing/2010/main"/>
              </a:ext>
            </a:extLst>
          </a:blip>
          <a:srcRect l="-17921" t="-1" b="-7097"/>
          <a:stretch/>
        </p:blipFill>
        <p:spPr>
          <a:xfrm flipH="1">
            <a:off x="-2" y="0"/>
            <a:ext cx="9144002" cy="6858000"/>
          </a:xfrm>
          <a:prstGeom prst="rect">
            <a:avLst/>
          </a:prstGeom>
        </p:spPr>
      </p:pic>
      <p:sp>
        <p:nvSpPr>
          <p:cNvPr id="22" name="Freeform 21"/>
          <p:cNvSpPr/>
          <p:nvPr/>
        </p:nvSpPr>
        <p:spPr>
          <a:xfrm>
            <a:off x="2269998" y="0"/>
            <a:ext cx="6874003" cy="6858000"/>
          </a:xfrm>
          <a:custGeom>
            <a:avLst/>
            <a:gdLst>
              <a:gd name="connsiteX0" fmla="*/ 0 w 6874003"/>
              <a:gd name="connsiteY0" fmla="*/ 0 h 6858000"/>
              <a:gd name="connsiteX1" fmla="*/ 6874003 w 6874003"/>
              <a:gd name="connsiteY1" fmla="*/ 0 h 6858000"/>
              <a:gd name="connsiteX2" fmla="*/ 6874003 w 6874003"/>
              <a:gd name="connsiteY2" fmla="*/ 6858000 h 6858000"/>
              <a:gd name="connsiteX3" fmla="*/ 3920152 w 6874003"/>
              <a:gd name="connsiteY3" fmla="*/ 6858000 h 6858000"/>
              <a:gd name="connsiteX4" fmla="*/ 3587923 w 6874003"/>
              <a:gd name="connsiteY4" fmla="*/ 6276791 h 6858000"/>
              <a:gd name="connsiteX5" fmla="*/ 444734 w 6874003"/>
              <a:gd name="connsiteY5" fmla="*/ 77803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4003" h="6858000">
                <a:moveTo>
                  <a:pt x="0" y="0"/>
                </a:moveTo>
                <a:lnTo>
                  <a:pt x="6874003" y="0"/>
                </a:lnTo>
                <a:lnTo>
                  <a:pt x="6874003" y="6858000"/>
                </a:lnTo>
                <a:lnTo>
                  <a:pt x="3920152" y="6858000"/>
                </a:lnTo>
                <a:lnTo>
                  <a:pt x="3587923" y="6276791"/>
                </a:lnTo>
                <a:cubicBezTo>
                  <a:pt x="2687518" y="4701604"/>
                  <a:pt x="1647052" y="2881390"/>
                  <a:pt x="444734" y="778031"/>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a:endParaRPr lang="en-US" sz="2400" dirty="0"/>
          </a:p>
        </p:txBody>
      </p:sp>
      <p:sp>
        <p:nvSpPr>
          <p:cNvPr id="23" name="Freeform 22"/>
          <p:cNvSpPr>
            <a:spLocks noChangeAspect="1"/>
          </p:cNvSpPr>
          <p:nvPr/>
        </p:nvSpPr>
        <p:spPr bwMode="auto">
          <a:xfrm>
            <a:off x="1473520" y="-1"/>
            <a:ext cx="4607709" cy="4806049"/>
          </a:xfrm>
          <a:custGeom>
            <a:avLst/>
            <a:gdLst>
              <a:gd name="connsiteX0" fmla="*/ 0 w 3440308"/>
              <a:gd name="connsiteY0" fmla="*/ 0 h 3588397"/>
              <a:gd name="connsiteX1" fmla="*/ 2736502 w 3440308"/>
              <a:gd name="connsiteY1" fmla="*/ 0 h 3588397"/>
              <a:gd name="connsiteX2" fmla="*/ 3400973 w 3440308"/>
              <a:gd name="connsiteY2" fmla="*/ 1164677 h 3588397"/>
              <a:gd name="connsiteX3" fmla="*/ 3423986 w 3440308"/>
              <a:gd name="connsiteY3" fmla="*/ 1351163 h 3588397"/>
              <a:gd name="connsiteX4" fmla="*/ 2173638 w 3440308"/>
              <a:gd name="connsiteY4" fmla="*/ 3542370 h 3588397"/>
              <a:gd name="connsiteX5" fmla="*/ 2012551 w 3440308"/>
              <a:gd name="connsiteY5" fmla="*/ 3534600 h 3588397"/>
              <a:gd name="connsiteX6" fmla="*/ 35204 w 3440308"/>
              <a:gd name="connsiteY6" fmla="*/ 61827 h 35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308" h="3588397">
                <a:moveTo>
                  <a:pt x="0" y="0"/>
                </a:moveTo>
                <a:lnTo>
                  <a:pt x="2736502" y="0"/>
                </a:lnTo>
                <a:lnTo>
                  <a:pt x="3400973" y="1164677"/>
                </a:lnTo>
                <a:cubicBezTo>
                  <a:pt x="3439328" y="1226839"/>
                  <a:pt x="3454669" y="1273460"/>
                  <a:pt x="3423986" y="1351163"/>
                </a:cubicBezTo>
                <a:cubicBezTo>
                  <a:pt x="2173638" y="3542370"/>
                  <a:pt x="2173638" y="3542370"/>
                  <a:pt x="2173638" y="3542370"/>
                </a:cubicBezTo>
                <a:cubicBezTo>
                  <a:pt x="2142955" y="3588991"/>
                  <a:pt x="2081588" y="3620072"/>
                  <a:pt x="2012551" y="3534600"/>
                </a:cubicBezTo>
                <a:cubicBezTo>
                  <a:pt x="1212865" y="2130129"/>
                  <a:pt x="563121" y="988997"/>
                  <a:pt x="35204" y="61827"/>
                </a:cubicBezTo>
                <a:close/>
              </a:path>
            </a:pathLst>
          </a:custGeom>
          <a:solidFill>
            <a:schemeClr val="bg1">
              <a:lumMod val="85000"/>
              <a:alpha val="20000"/>
            </a:schemeClr>
          </a:solidFill>
          <a:ln>
            <a:noFill/>
          </a:ln>
          <a:extLst/>
        </p:spPr>
        <p:txBody>
          <a:bodyPr vert="horz" wrap="square" lIns="91440" tIns="45720" rIns="91440" bIns="45720" numCol="1" anchor="t" anchorCtr="0" compatLnSpc="1">
            <a:prstTxWarp prst="textNoShape">
              <a:avLst/>
            </a:prstTxWarp>
            <a:noAutofit/>
          </a:bodyPr>
          <a:lstStyle/>
          <a:p>
            <a:pPr lvl="0"/>
            <a:endParaRPr lang="en-US"/>
          </a:p>
        </p:txBody>
      </p:sp>
      <p:sp>
        <p:nvSpPr>
          <p:cNvPr id="19" name="Text Placeholder 9"/>
          <p:cNvSpPr>
            <a:spLocks noGrp="1"/>
          </p:cNvSpPr>
          <p:nvPr>
            <p:ph type="body" sz="quarter" idx="11" hasCustomPrompt="1"/>
          </p:nvPr>
        </p:nvSpPr>
        <p:spPr>
          <a:xfrm>
            <a:off x="5201080" y="3852778"/>
            <a:ext cx="3596267" cy="434977"/>
          </a:xfrm>
          <a:prstGeom prst="rect">
            <a:avLst/>
          </a:prstGeom>
        </p:spPr>
        <p:txBody>
          <a:bodyPr wrap="square" lIns="91420" tIns="45710" rIns="91420" bIns="45710" anchor="b" anchorCtr="0">
            <a:noAutofit/>
          </a:bodyPr>
          <a:lstStyle>
            <a:lvl1pPr algn="l" defTabSz="603560">
              <a:lnSpc>
                <a:spcPct val="100000"/>
              </a:lnSpc>
              <a:spcBef>
                <a:spcPct val="50000"/>
              </a:spcBef>
              <a:buNone/>
              <a:defRPr sz="1600" b="1" i="0">
                <a:solidFill>
                  <a:srgbClr val="676767"/>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GB" dirty="0"/>
              <a:t>Source</a:t>
            </a:r>
          </a:p>
        </p:txBody>
      </p:sp>
      <p:sp>
        <p:nvSpPr>
          <p:cNvPr id="20" name="Title 1"/>
          <p:cNvSpPr>
            <a:spLocks noGrp="1"/>
          </p:cNvSpPr>
          <p:nvPr>
            <p:ph type="title"/>
          </p:nvPr>
        </p:nvSpPr>
        <p:spPr>
          <a:xfrm>
            <a:off x="5149517" y="1045955"/>
            <a:ext cx="3651592" cy="1234440"/>
          </a:xfrm>
        </p:spPr>
        <p:txBody>
          <a:bodyPr/>
          <a:lstStyle>
            <a:lvl1pPr marL="122235" indent="-122235">
              <a:tabLst/>
              <a:defRPr lang="en-US" sz="2000" b="1" i="1" kern="1200" dirty="0">
                <a:solidFill>
                  <a:schemeClr val="bg2"/>
                </a:solidFill>
                <a:latin typeface="+mj-lt"/>
                <a:ea typeface="+mj-ea"/>
                <a:cs typeface="+mj-cs"/>
              </a:defRPr>
            </a:lvl1pPr>
          </a:lstStyle>
          <a:p>
            <a:r>
              <a:rPr lang="fr-FR"/>
              <a:t>Modifiez le style du titre</a:t>
            </a:r>
            <a:endParaRPr lang="en-US" dirty="0"/>
          </a:p>
        </p:txBody>
      </p:sp>
      <p:grpSp>
        <p:nvGrpSpPr>
          <p:cNvPr id="15" name="Group 14"/>
          <p:cNvGrpSpPr/>
          <p:nvPr/>
        </p:nvGrpSpPr>
        <p:grpSpPr>
          <a:xfrm>
            <a:off x="-7364" y="6377813"/>
            <a:ext cx="9151365" cy="497120"/>
            <a:chOff x="-7364" y="4770660"/>
            <a:chExt cx="6961385" cy="378156"/>
          </a:xfrm>
        </p:grpSpPr>
        <p:sp>
          <p:nvSpPr>
            <p:cNvPr id="16" name="Rectangle 15"/>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Freeform 16"/>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21" name="Freeform 20"/>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5" name="TextBox 24"/>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6"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27" name="TextBox 26">
            <a:hlinkClick r:id="rId4"/>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281036530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r-FR"/>
              <a:t>Modifiez le style du titre</a:t>
            </a:r>
            <a:endParaRPr lang="en-US" dirty="0"/>
          </a:p>
        </p:txBody>
      </p:sp>
      <p:sp>
        <p:nvSpPr>
          <p:cNvPr id="3" name="Content Placeholder 2"/>
          <p:cNvSpPr>
            <a:spLocks noGrp="1"/>
          </p:cNvSpPr>
          <p:nvPr>
            <p:ph idx="1"/>
          </p:nvPr>
        </p:nvSpPr>
        <p:spPr>
          <a:xfrm>
            <a:off x="342900" y="1104900"/>
            <a:ext cx="8458200" cy="5006534"/>
          </a:xfrm>
          <a:prstGeom prst="rect">
            <a:avLst/>
          </a:prstGeom>
        </p:spPr>
        <p:txBody>
          <a:bodyPr/>
          <a:lstStyle>
            <a:lvl1pPr marL="171442" indent="-171442">
              <a:buClrTx/>
              <a:buSzPct val="80000"/>
              <a:buFont typeface="Arial" charset="0"/>
              <a:buChar char="•"/>
              <a:defRPr>
                <a:solidFill>
                  <a:schemeClr val="tx1"/>
                </a:solidFill>
              </a:defRPr>
            </a:lvl1pPr>
            <a:lvl2pPr marL="457178" indent="-165092">
              <a:buClrTx/>
              <a:buSzPct val="80000"/>
              <a:buFont typeface=".AppleSystemUIFont" charset="0"/>
              <a:buChar char="-"/>
              <a:defRPr>
                <a:solidFill>
                  <a:schemeClr val="tx1"/>
                </a:solidFill>
              </a:defRPr>
            </a:lvl2pPr>
            <a:lvl3pPr marL="741326" indent="-171442">
              <a:buClrTx/>
              <a:buSzPct val="80000"/>
              <a:buFont typeface="Arial" charset="0"/>
              <a:buChar char="•"/>
              <a:defRPr>
                <a:solidFill>
                  <a:schemeClr val="tx1"/>
                </a:solidFill>
              </a:defRPr>
            </a:lvl3pPr>
            <a:lvl4pPr marL="1031823" indent="-173030">
              <a:buClrTx/>
              <a:buSzPct val="80000"/>
              <a:buFont typeface=".AppleSystemUIFont" charset="0"/>
              <a:buChar char="-"/>
              <a:defRPr>
                <a:solidFill>
                  <a:schemeClr val="tx1"/>
                </a:solidFill>
              </a:defRPr>
            </a:lvl4pPr>
            <a:lvl5pPr marL="1315973" indent="-173030">
              <a:buClrTx/>
              <a:buSzPct val="80000"/>
              <a:buFont typeface="Arial" charset="0"/>
              <a:buChar cha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541092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342900" y="221719"/>
            <a:ext cx="8458200" cy="684524"/>
          </a:xfrm>
        </p:spPr>
        <p:txBody>
          <a:bodyPr/>
          <a:lstStyle>
            <a:lvl1pPr>
              <a:defRPr>
                <a:solidFill>
                  <a:schemeClr val="tx1"/>
                </a:solidFill>
              </a:defRPr>
            </a:lvl1pPr>
          </a:lstStyle>
          <a:p>
            <a:r>
              <a:rPr lang="fr-FR"/>
              <a:t>Modifiez le style du titre</a:t>
            </a:r>
            <a:endParaRPr lang="en-US" dirty="0"/>
          </a:p>
        </p:txBody>
      </p:sp>
      <p:sp>
        <p:nvSpPr>
          <p:cNvPr id="3" name="Content Placeholder 2"/>
          <p:cNvSpPr>
            <a:spLocks noGrp="1"/>
          </p:cNvSpPr>
          <p:nvPr>
            <p:ph sz="half" idx="1"/>
          </p:nvPr>
        </p:nvSpPr>
        <p:spPr>
          <a:xfrm>
            <a:off x="340597" y="1104901"/>
            <a:ext cx="4038600" cy="5006532"/>
          </a:xfrm>
          <a:prstGeom prst="rect">
            <a:avLst/>
          </a:prstGeom>
        </p:spPr>
        <p:txBody>
          <a:bodyPr vert="horz" lIns="0" tIns="45720" rIns="0" bIns="45720" rtlCol="0">
            <a:noAutofit/>
          </a:bodyPr>
          <a:lstStyle>
            <a:lvl1pPr marL="171442" indent="-171442">
              <a:buClrTx/>
              <a:buFont typeface="Arial" charset="0"/>
              <a:buChar char="•"/>
              <a:defRPr lang="en-US" smtClean="0">
                <a:solidFill>
                  <a:schemeClr val="tx1"/>
                </a:solidFill>
              </a:defRPr>
            </a:lvl1pPr>
            <a:lvl2pPr marL="457178" indent="-165092">
              <a:buClrTx/>
              <a:buFont typeface="Arial" charset="0"/>
              <a:buChar char="•"/>
              <a:defRPr lang="en-US" smtClean="0">
                <a:solidFill>
                  <a:schemeClr val="tx1"/>
                </a:solidFill>
              </a:defRPr>
            </a:lvl2pPr>
            <a:lvl3pPr marL="741326" indent="-171442">
              <a:buClrTx/>
              <a:buFont typeface="Arial" charset="0"/>
              <a:buChar char="•"/>
              <a:defRPr lang="en-US" smtClean="0">
                <a:solidFill>
                  <a:schemeClr val="tx1"/>
                </a:solidFill>
              </a:defRPr>
            </a:lvl3pPr>
            <a:lvl4pPr marL="1031823" indent="-173030">
              <a:buClrTx/>
              <a:buFont typeface="Arial" charset="0"/>
              <a:buChar char="•"/>
              <a:defRPr lang="en-US" smtClean="0">
                <a:solidFill>
                  <a:schemeClr val="tx1"/>
                </a:solidFill>
              </a:defRPr>
            </a:lvl4pPr>
            <a:lvl5pPr marL="1315973" indent="-173030">
              <a:buClrTx/>
              <a:buFont typeface="Arial" charset="0"/>
              <a:buChar char="•"/>
              <a:defRPr lang="en-US" dirty="0">
                <a:solidFill>
                  <a:schemeClr val="tx1"/>
                </a:solidFill>
              </a:defRPr>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
        <p:nvSpPr>
          <p:cNvPr id="4" name="Content Placeholder 3"/>
          <p:cNvSpPr>
            <a:spLocks noGrp="1"/>
          </p:cNvSpPr>
          <p:nvPr>
            <p:ph sz="half" idx="2"/>
          </p:nvPr>
        </p:nvSpPr>
        <p:spPr>
          <a:xfrm>
            <a:off x="4762500" y="1104901"/>
            <a:ext cx="4038600" cy="5006532"/>
          </a:xfrm>
          <a:prstGeom prst="rect">
            <a:avLst/>
          </a:prstGeom>
        </p:spPr>
        <p:txBody>
          <a:bodyPr vert="horz" lIns="0" tIns="45720" rIns="0" bIns="45720" rtlCol="0">
            <a:noAutofit/>
          </a:bodyPr>
          <a:lstStyle>
            <a:lvl1pPr marL="171442" indent="-171442">
              <a:buClrTx/>
              <a:buFont typeface="Arial" charset="0"/>
              <a:buChar char="•"/>
              <a:defRPr lang="en-US" smtClean="0">
                <a:solidFill>
                  <a:schemeClr val="tx1"/>
                </a:solidFill>
              </a:defRPr>
            </a:lvl1pPr>
            <a:lvl2pPr marL="457178" indent="-165092">
              <a:buClrTx/>
              <a:buFont typeface="Arial" charset="0"/>
              <a:buChar char="•"/>
              <a:defRPr lang="en-US" smtClean="0">
                <a:solidFill>
                  <a:schemeClr val="tx1"/>
                </a:solidFill>
              </a:defRPr>
            </a:lvl2pPr>
            <a:lvl3pPr marL="741326" indent="-171442">
              <a:buClrTx/>
              <a:buFont typeface="Arial" charset="0"/>
              <a:buChar char="•"/>
              <a:defRPr lang="en-US" smtClean="0">
                <a:solidFill>
                  <a:schemeClr val="tx1"/>
                </a:solidFill>
              </a:defRPr>
            </a:lvl3pPr>
            <a:lvl4pPr marL="1031823" indent="-173030">
              <a:buClrTx/>
              <a:buFont typeface="Arial" charset="0"/>
              <a:buChar char="•"/>
              <a:defRPr lang="en-US" smtClean="0">
                <a:solidFill>
                  <a:schemeClr val="tx1"/>
                </a:solidFill>
              </a:defRPr>
            </a:lvl4pPr>
            <a:lvl5pPr marL="1315973" indent="-173030">
              <a:buClrTx/>
              <a:buFont typeface="Arial" charset="0"/>
              <a:buChar char="•"/>
              <a:defRPr lang="en-US" dirty="0">
                <a:solidFill>
                  <a:schemeClr val="tx1"/>
                </a:solidFill>
              </a:defRPr>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Tree>
    <p:extLst>
      <p:ext uri="{BB962C8B-B14F-4D97-AF65-F5344CB8AC3E}">
        <p14:creationId xmlns:p14="http://schemas.microsoft.com/office/powerpoint/2010/main" val="342409663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ullets and 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4768770" y="1104900"/>
            <a:ext cx="4032329" cy="4994958"/>
          </a:xfrm>
          <a:prstGeom prst="rect">
            <a:avLst/>
          </a:prstGeom>
        </p:spPr>
        <p:txBody>
          <a:bodyPr vert="horz" lIns="0" tIns="45710" rIns="0" bIns="45710">
            <a:noAutofit/>
          </a:bodyPr>
          <a:lstStyle>
            <a:lvl1pPr marL="0" indent="0" algn="ctr">
              <a:buNone/>
              <a:defRPr sz="20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8" name="Content Placeholder 2"/>
          <p:cNvSpPr>
            <a:spLocks noGrp="1"/>
          </p:cNvSpPr>
          <p:nvPr>
            <p:ph sz="half" idx="1"/>
          </p:nvPr>
        </p:nvSpPr>
        <p:spPr>
          <a:xfrm>
            <a:off x="340597" y="1104900"/>
            <a:ext cx="4034634" cy="4994958"/>
          </a:xfrm>
          <a:prstGeom prst="rect">
            <a:avLst/>
          </a:prstGeom>
        </p:spPr>
        <p:txBody>
          <a:bodyPr vert="horz" lIns="0" tIns="45720" rIns="0" bIns="45720" rtlCol="0">
            <a:noAutofit/>
          </a:bodyPr>
          <a:lstStyle>
            <a:lvl1pPr>
              <a:defRPr lang="en-US" smtClean="0"/>
            </a:lvl1pPr>
            <a:lvl2pPr>
              <a:defRPr lang="en-US"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
        <p:nvSpPr>
          <p:cNvPr id="4" name="Title 3"/>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134155225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wo Column Bullets and Image">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0" y="4463512"/>
            <a:ext cx="9144000" cy="1915189"/>
          </a:xfrm>
          <a:prstGeom prst="rect">
            <a:avLst/>
          </a:prstGeom>
        </p:spPr>
        <p:txBody>
          <a:bodyPr vert="horz" lIns="0" tIns="45710" rIns="0" bIns="45710">
            <a:noAutofit/>
          </a:bodyPr>
          <a:lstStyle>
            <a:lvl1pPr marL="0" indent="0" algn="ctr">
              <a:buNone/>
              <a:defRPr sz="20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8" name="Content Placeholder 2"/>
          <p:cNvSpPr>
            <a:spLocks noGrp="1"/>
          </p:cNvSpPr>
          <p:nvPr>
            <p:ph sz="half" idx="1"/>
          </p:nvPr>
        </p:nvSpPr>
        <p:spPr>
          <a:xfrm>
            <a:off x="340597" y="1104900"/>
            <a:ext cx="4023360" cy="3172633"/>
          </a:xfrm>
          <a:prstGeom prst="rect">
            <a:avLst/>
          </a:prstGeom>
        </p:spPr>
        <p:txBody>
          <a:bodyPr vert="horz" lIns="0" tIns="45720" rIns="0" bIns="45720" rtlCol="0">
            <a:noAutofit/>
          </a:bodyPr>
          <a:lstStyle>
            <a:lvl1pPr>
              <a:defRPr lang="en-US" smtClean="0"/>
            </a:lvl1pPr>
            <a:lvl2pPr>
              <a:defRPr lang="en-US"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
        <p:nvSpPr>
          <p:cNvPr id="4" name="Title 3"/>
          <p:cNvSpPr>
            <a:spLocks noGrp="1"/>
          </p:cNvSpPr>
          <p:nvPr>
            <p:ph type="title"/>
          </p:nvPr>
        </p:nvSpPr>
        <p:spPr/>
        <p:txBody>
          <a:bodyPr/>
          <a:lstStyle/>
          <a:p>
            <a:r>
              <a:rPr lang="fr-FR"/>
              <a:t>Modifiez le style du titre</a:t>
            </a:r>
            <a:endParaRPr lang="en-US"/>
          </a:p>
        </p:txBody>
      </p:sp>
      <p:sp>
        <p:nvSpPr>
          <p:cNvPr id="5" name="Content Placeholder 2"/>
          <p:cNvSpPr>
            <a:spLocks noGrp="1"/>
          </p:cNvSpPr>
          <p:nvPr>
            <p:ph sz="half" idx="11"/>
          </p:nvPr>
        </p:nvSpPr>
        <p:spPr>
          <a:xfrm>
            <a:off x="4777740" y="1104900"/>
            <a:ext cx="4023360" cy="3172633"/>
          </a:xfrm>
          <a:prstGeom prst="rect">
            <a:avLst/>
          </a:prstGeom>
        </p:spPr>
        <p:txBody>
          <a:bodyPr vert="horz" lIns="0" tIns="45720" rIns="0" bIns="45720" rtlCol="0">
            <a:noAutofit/>
          </a:bodyPr>
          <a:lstStyle>
            <a:lvl1pPr>
              <a:defRPr lang="en-US" smtClean="0"/>
            </a:lvl1pPr>
            <a:lvl2pPr>
              <a:defRPr lang="en-US"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Tree>
    <p:extLst>
      <p:ext uri="{BB962C8B-B14F-4D97-AF65-F5344CB8AC3E}">
        <p14:creationId xmlns:p14="http://schemas.microsoft.com/office/powerpoint/2010/main" val="374892977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Column Bullets and Images">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40598" y="1104900"/>
            <a:ext cx="2652974" cy="1832785"/>
          </a:xfrm>
          <a:prstGeom prst="rect">
            <a:avLst/>
          </a:prstGeom>
        </p:spPr>
        <p:txBody>
          <a:bodyPr vert="horz" lIns="0" tIns="45710" rIns="0" bIns="45710">
            <a:noAutofit/>
          </a:bodyPr>
          <a:lstStyle>
            <a:lvl1pPr marL="0" indent="0" algn="ctr">
              <a:buNone/>
              <a:defRPr sz="18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8" name="Content Placeholder 2"/>
          <p:cNvSpPr>
            <a:spLocks noGrp="1"/>
          </p:cNvSpPr>
          <p:nvPr>
            <p:ph sz="half" idx="1"/>
          </p:nvPr>
        </p:nvSpPr>
        <p:spPr>
          <a:xfrm>
            <a:off x="340598" y="3015492"/>
            <a:ext cx="2652974" cy="3080994"/>
          </a:xfrm>
          <a:prstGeom prst="rect">
            <a:avLst/>
          </a:prstGeom>
        </p:spPr>
        <p:txBody>
          <a:bodyPr vert="horz" lIns="0" tIns="45720" rIns="0" bIns="45720" rtlCol="0">
            <a:noAutofit/>
          </a:bodyPr>
          <a:lstStyle>
            <a:lvl1pPr>
              <a:defRPr lang="en-US" sz="1600" smtClean="0"/>
            </a:lvl1pPr>
            <a:lvl2pPr>
              <a:defRPr lang="en-US" sz="1600" smtClean="0"/>
            </a:lvl2pPr>
            <a:lvl3pPr>
              <a:defRPr lang="en-US" sz="1600" smtClean="0"/>
            </a:lvl3pPr>
            <a:lvl4pPr>
              <a:defRPr lang="en-US" sz="1600" smtClean="0"/>
            </a:lvl4pPr>
            <a:lvl5pPr>
              <a:defRPr lang="en-US" sz="1600" dirty="0"/>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
        <p:nvSpPr>
          <p:cNvPr id="4" name="Title 3"/>
          <p:cNvSpPr>
            <a:spLocks noGrp="1"/>
          </p:cNvSpPr>
          <p:nvPr>
            <p:ph type="title"/>
          </p:nvPr>
        </p:nvSpPr>
        <p:spPr/>
        <p:txBody>
          <a:bodyPr/>
          <a:lstStyle/>
          <a:p>
            <a:r>
              <a:rPr lang="fr-FR"/>
              <a:t>Modifiez le style du titre</a:t>
            </a:r>
            <a:endParaRPr lang="en-US"/>
          </a:p>
        </p:txBody>
      </p:sp>
      <p:sp>
        <p:nvSpPr>
          <p:cNvPr id="7" name="Picture Placeholder 2"/>
          <p:cNvSpPr>
            <a:spLocks noGrp="1"/>
          </p:cNvSpPr>
          <p:nvPr>
            <p:ph type="pic" sz="quarter" idx="11"/>
          </p:nvPr>
        </p:nvSpPr>
        <p:spPr>
          <a:xfrm>
            <a:off x="3245513" y="1104900"/>
            <a:ext cx="2652974" cy="1832785"/>
          </a:xfrm>
          <a:prstGeom prst="rect">
            <a:avLst/>
          </a:prstGeom>
        </p:spPr>
        <p:txBody>
          <a:bodyPr vert="horz" lIns="0" tIns="45710" rIns="0" bIns="45710">
            <a:noAutofit/>
          </a:bodyPr>
          <a:lstStyle>
            <a:lvl1pPr marL="0" indent="0" algn="ctr">
              <a:buNone/>
              <a:defRPr sz="18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9" name="Content Placeholder 2"/>
          <p:cNvSpPr>
            <a:spLocks noGrp="1"/>
          </p:cNvSpPr>
          <p:nvPr>
            <p:ph sz="half" idx="12"/>
          </p:nvPr>
        </p:nvSpPr>
        <p:spPr>
          <a:xfrm>
            <a:off x="3245513" y="3015492"/>
            <a:ext cx="2652974" cy="3080994"/>
          </a:xfrm>
          <a:prstGeom prst="rect">
            <a:avLst/>
          </a:prstGeom>
        </p:spPr>
        <p:txBody>
          <a:bodyPr vert="horz" lIns="0" tIns="45720" rIns="0" bIns="45720" rtlCol="0">
            <a:noAutofit/>
          </a:bodyPr>
          <a:lstStyle>
            <a:lvl1pPr>
              <a:defRPr lang="en-US" sz="1600" smtClean="0"/>
            </a:lvl1pPr>
            <a:lvl2pPr>
              <a:defRPr lang="en-US" sz="1600" smtClean="0"/>
            </a:lvl2pPr>
            <a:lvl3pPr>
              <a:defRPr lang="en-US" sz="1600" smtClean="0"/>
            </a:lvl3pPr>
            <a:lvl4pPr>
              <a:defRPr lang="en-US" sz="1600" smtClean="0"/>
            </a:lvl4pPr>
            <a:lvl5pPr>
              <a:defRPr lang="en-US" sz="1600" dirty="0"/>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
        <p:nvSpPr>
          <p:cNvPr id="10" name="Picture Placeholder 2"/>
          <p:cNvSpPr>
            <a:spLocks noGrp="1"/>
          </p:cNvSpPr>
          <p:nvPr>
            <p:ph type="pic" sz="quarter" idx="13"/>
          </p:nvPr>
        </p:nvSpPr>
        <p:spPr>
          <a:xfrm>
            <a:off x="6148126" y="1096697"/>
            <a:ext cx="2652974" cy="1832785"/>
          </a:xfrm>
          <a:prstGeom prst="rect">
            <a:avLst/>
          </a:prstGeom>
        </p:spPr>
        <p:txBody>
          <a:bodyPr vert="horz" lIns="0" tIns="45710" rIns="0" bIns="45710">
            <a:noAutofit/>
          </a:bodyPr>
          <a:lstStyle>
            <a:lvl1pPr marL="0" indent="0" algn="ctr">
              <a:buNone/>
              <a:defRPr sz="18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11" name="Content Placeholder 2"/>
          <p:cNvSpPr>
            <a:spLocks noGrp="1"/>
          </p:cNvSpPr>
          <p:nvPr>
            <p:ph sz="half" idx="14"/>
          </p:nvPr>
        </p:nvSpPr>
        <p:spPr>
          <a:xfrm>
            <a:off x="6148126" y="3007290"/>
            <a:ext cx="2652974" cy="3080994"/>
          </a:xfrm>
          <a:prstGeom prst="rect">
            <a:avLst/>
          </a:prstGeom>
        </p:spPr>
        <p:txBody>
          <a:bodyPr vert="horz" lIns="0" tIns="45720" rIns="0" bIns="45720" rtlCol="0">
            <a:noAutofit/>
          </a:bodyPr>
          <a:lstStyle>
            <a:lvl1pPr>
              <a:defRPr lang="en-US" sz="1600" smtClean="0"/>
            </a:lvl1pPr>
            <a:lvl2pPr>
              <a:defRPr lang="en-US" sz="1600" smtClean="0"/>
            </a:lvl2pPr>
            <a:lvl3pPr>
              <a:defRPr lang="en-US" sz="1600" smtClean="0"/>
            </a:lvl3pPr>
            <a:lvl4pPr>
              <a:defRPr lang="en-US" sz="1600" smtClean="0"/>
            </a:lvl4pPr>
            <a:lvl5pPr>
              <a:defRPr lang="en-US" sz="1600" dirty="0"/>
            </a:lvl5pPr>
          </a:lstStyle>
          <a:p>
            <a:pPr lvl="0">
              <a:buClrTx/>
              <a:buSzPct val="80000"/>
              <a:buFont typeface="Arial" charset="0"/>
              <a:buChar char="•"/>
            </a:pPr>
            <a:r>
              <a:rPr lang="fr-FR"/>
              <a:t>Modifier les styles du texte du masque</a:t>
            </a:r>
          </a:p>
          <a:p>
            <a:pPr lvl="1">
              <a:buClrTx/>
              <a:buSzPct val="80000"/>
              <a:buFont typeface="Arial" charset="0"/>
              <a:buChar char="•"/>
            </a:pPr>
            <a:r>
              <a:rPr lang="fr-FR"/>
              <a:t>Deuxième niveau</a:t>
            </a:r>
          </a:p>
          <a:p>
            <a:pPr lvl="2">
              <a:buClrTx/>
              <a:buSzPct val="80000"/>
              <a:buFont typeface="Arial" charset="0"/>
              <a:buChar char="•"/>
            </a:pPr>
            <a:r>
              <a:rPr lang="fr-FR"/>
              <a:t>Troisième niveau</a:t>
            </a:r>
          </a:p>
          <a:p>
            <a:pPr lvl="3">
              <a:buClrTx/>
              <a:buSzPct val="80000"/>
              <a:buFont typeface="Arial" charset="0"/>
              <a:buChar char="•"/>
            </a:pPr>
            <a:r>
              <a:rPr lang="fr-FR"/>
              <a:t>Quatrième niveau</a:t>
            </a:r>
          </a:p>
          <a:p>
            <a:pPr lvl="4">
              <a:buClrTx/>
              <a:buSzPct val="80000"/>
              <a:buFont typeface="Arial" charset="0"/>
              <a:buChar char="•"/>
            </a:pPr>
            <a:r>
              <a:rPr lang="fr-FR"/>
              <a:t>Cinquième niveau</a:t>
            </a:r>
            <a:endParaRPr lang="en-US" dirty="0"/>
          </a:p>
        </p:txBody>
      </p:sp>
    </p:spTree>
    <p:extLst>
      <p:ext uri="{BB962C8B-B14F-4D97-AF65-F5344CB8AC3E}">
        <p14:creationId xmlns:p14="http://schemas.microsoft.com/office/powerpoint/2010/main" val="351694693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Five Column Bullets and Images">
    <p:spTree>
      <p:nvGrpSpPr>
        <p:cNvPr id="1" name=""/>
        <p:cNvGrpSpPr/>
        <p:nvPr/>
      </p:nvGrpSpPr>
      <p:grpSpPr>
        <a:xfrm>
          <a:off x="0" y="0"/>
          <a:ext cx="0" cy="0"/>
          <a:chOff x="0" y="0"/>
          <a:chExt cx="0" cy="0"/>
        </a:xfrm>
      </p:grpSpPr>
      <p:sp>
        <p:nvSpPr>
          <p:cNvPr id="6" name="Picture Placeholder 2"/>
          <p:cNvSpPr>
            <a:spLocks noGrp="1"/>
          </p:cNvSpPr>
          <p:nvPr>
            <p:ph type="pic" sz="quarter" idx="10"/>
          </p:nvPr>
        </p:nvSpPr>
        <p:spPr>
          <a:xfrm>
            <a:off x="340601"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8" name="Content Placeholder 2"/>
          <p:cNvSpPr>
            <a:spLocks noGrp="1"/>
          </p:cNvSpPr>
          <p:nvPr>
            <p:ph sz="half" idx="1"/>
          </p:nvPr>
        </p:nvSpPr>
        <p:spPr>
          <a:xfrm>
            <a:off x="340601"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p:txBody>
      </p:sp>
      <p:sp>
        <p:nvSpPr>
          <p:cNvPr id="4" name="Title 3"/>
          <p:cNvSpPr>
            <a:spLocks noGrp="1"/>
          </p:cNvSpPr>
          <p:nvPr>
            <p:ph type="title"/>
          </p:nvPr>
        </p:nvSpPr>
        <p:spPr/>
        <p:txBody>
          <a:bodyPr/>
          <a:lstStyle/>
          <a:p>
            <a:r>
              <a:rPr lang="fr-FR"/>
              <a:t>Modifiez le style du titre</a:t>
            </a:r>
            <a:endParaRPr lang="en-US"/>
          </a:p>
        </p:txBody>
      </p:sp>
      <p:sp>
        <p:nvSpPr>
          <p:cNvPr id="12" name="Picture Placeholder 2"/>
          <p:cNvSpPr>
            <a:spLocks noGrp="1"/>
          </p:cNvSpPr>
          <p:nvPr>
            <p:ph type="pic" sz="quarter" idx="11"/>
          </p:nvPr>
        </p:nvSpPr>
        <p:spPr>
          <a:xfrm>
            <a:off x="2072334"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13" name="Content Placeholder 2"/>
          <p:cNvSpPr>
            <a:spLocks noGrp="1"/>
          </p:cNvSpPr>
          <p:nvPr>
            <p:ph sz="half" idx="12"/>
          </p:nvPr>
        </p:nvSpPr>
        <p:spPr>
          <a:xfrm>
            <a:off x="2072334"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p:txBody>
      </p:sp>
      <p:sp>
        <p:nvSpPr>
          <p:cNvPr id="14" name="Picture Placeholder 2"/>
          <p:cNvSpPr>
            <a:spLocks noGrp="1"/>
          </p:cNvSpPr>
          <p:nvPr>
            <p:ph type="pic" sz="quarter" idx="13"/>
          </p:nvPr>
        </p:nvSpPr>
        <p:spPr>
          <a:xfrm>
            <a:off x="3804067"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15" name="Content Placeholder 2"/>
          <p:cNvSpPr>
            <a:spLocks noGrp="1"/>
          </p:cNvSpPr>
          <p:nvPr>
            <p:ph sz="half" idx="14"/>
          </p:nvPr>
        </p:nvSpPr>
        <p:spPr>
          <a:xfrm>
            <a:off x="3804067"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p:txBody>
      </p:sp>
      <p:sp>
        <p:nvSpPr>
          <p:cNvPr id="16" name="Picture Placeholder 2"/>
          <p:cNvSpPr>
            <a:spLocks noGrp="1"/>
          </p:cNvSpPr>
          <p:nvPr>
            <p:ph type="pic" sz="quarter" idx="15"/>
          </p:nvPr>
        </p:nvSpPr>
        <p:spPr>
          <a:xfrm>
            <a:off x="5535800"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17" name="Content Placeholder 2"/>
          <p:cNvSpPr>
            <a:spLocks noGrp="1"/>
          </p:cNvSpPr>
          <p:nvPr>
            <p:ph sz="half" idx="16"/>
          </p:nvPr>
        </p:nvSpPr>
        <p:spPr>
          <a:xfrm>
            <a:off x="5535800"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p:txBody>
      </p:sp>
      <p:sp>
        <p:nvSpPr>
          <p:cNvPr id="18" name="Picture Placeholder 2"/>
          <p:cNvSpPr>
            <a:spLocks noGrp="1"/>
          </p:cNvSpPr>
          <p:nvPr>
            <p:ph type="pic" sz="quarter" idx="17"/>
          </p:nvPr>
        </p:nvSpPr>
        <p:spPr>
          <a:xfrm>
            <a:off x="7267530" y="1104900"/>
            <a:ext cx="1533571" cy="1832785"/>
          </a:xfrm>
          <a:prstGeom prst="rect">
            <a:avLst/>
          </a:prstGeom>
        </p:spPr>
        <p:txBody>
          <a:bodyPr vert="horz" lIns="0" tIns="45710" rIns="0" bIns="45710">
            <a:noAutofit/>
          </a:bodyPr>
          <a:lstStyle>
            <a:lvl1pPr marL="0" indent="0" algn="ctr">
              <a:buNone/>
              <a:defRPr sz="16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19" name="Content Placeholder 2"/>
          <p:cNvSpPr>
            <a:spLocks noGrp="1"/>
          </p:cNvSpPr>
          <p:nvPr>
            <p:ph sz="half" idx="18"/>
          </p:nvPr>
        </p:nvSpPr>
        <p:spPr>
          <a:xfrm>
            <a:off x="7267530" y="3026913"/>
            <a:ext cx="1533571" cy="3072946"/>
          </a:xfrm>
          <a:prstGeom prst="rect">
            <a:avLst/>
          </a:prstGeom>
        </p:spPr>
        <p:txBody>
          <a:bodyPr vert="horz" lIns="0" tIns="45720" rIns="0" bIns="45720" rtlCol="0">
            <a:noAutofit/>
          </a:bodyPr>
          <a:lstStyle>
            <a:lvl1pPr>
              <a:spcAft>
                <a:spcPts val="600"/>
              </a:spcAft>
              <a:defRPr lang="en-US" sz="1200" smtClean="0"/>
            </a:lvl1pPr>
            <a:lvl2pPr>
              <a:spcAft>
                <a:spcPts val="600"/>
              </a:spcAft>
              <a:defRPr lang="en-US" sz="1200" smtClean="0"/>
            </a:lvl2pPr>
            <a:lvl3pPr>
              <a:defRPr lang="en-US" smtClean="0"/>
            </a:lvl3pPr>
            <a:lvl4pPr>
              <a:defRPr lang="en-US" smtClean="0"/>
            </a:lvl4pPr>
            <a:lvl5pPr>
              <a:defRPr lang="en-US" dirty="0"/>
            </a:lvl5pPr>
          </a:lstStyle>
          <a:p>
            <a:pPr lvl="0">
              <a:buClrTx/>
              <a:buSzPct val="80000"/>
              <a:buFont typeface="Arial" charset="0"/>
              <a:buChar char="•"/>
            </a:pPr>
            <a:r>
              <a:rPr lang="fr-FR"/>
              <a:t>Modifier les styles du texte du masque</a:t>
            </a:r>
          </a:p>
        </p:txBody>
      </p:sp>
    </p:spTree>
    <p:extLst>
      <p:ext uri="{BB962C8B-B14F-4D97-AF65-F5344CB8AC3E}">
        <p14:creationId xmlns:p14="http://schemas.microsoft.com/office/powerpoint/2010/main" val="330109435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13" name="Group 12"/>
          <p:cNvGrpSpPr/>
          <p:nvPr userDrawn="1"/>
        </p:nvGrpSpPr>
        <p:grpSpPr>
          <a:xfrm>
            <a:off x="0" y="0"/>
            <a:ext cx="9144000" cy="1124744"/>
            <a:chOff x="0" y="0"/>
            <a:chExt cx="9144000" cy="1124744"/>
          </a:xfrm>
        </p:grpSpPr>
        <p:sp>
          <p:nvSpPr>
            <p:cNvPr id="8" name="Rectangle 7"/>
            <p:cNvSpPr/>
            <p:nvPr userDrawn="1"/>
          </p:nvSpPr>
          <p:spPr>
            <a:xfrm>
              <a:off x="0" y="0"/>
              <a:ext cx="9144000" cy="1124744"/>
            </a:xfrm>
            <a:prstGeom prst="rect">
              <a:avLst/>
            </a:prstGeom>
            <a:solidFill>
              <a:srgbClr val="4DB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20" y="188640"/>
              <a:ext cx="1905000" cy="704850"/>
            </a:xfrm>
            <a:prstGeom prst="rect">
              <a:avLst/>
            </a:prstGeom>
          </p:spPr>
        </p:pic>
      </p:grp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777880"/>
            <a:ext cx="2880320" cy="1080120"/>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892230" y="6312749"/>
            <a:ext cx="2000250" cy="428625"/>
          </a:xfrm>
          <a:prstGeom prst="rect">
            <a:avLst/>
          </a:prstGeom>
        </p:spPr>
      </p:pic>
      <p:sp>
        <p:nvSpPr>
          <p:cNvPr id="11" name="Title 1"/>
          <p:cNvSpPr>
            <a:spLocks noGrp="1"/>
          </p:cNvSpPr>
          <p:nvPr>
            <p:ph type="title"/>
          </p:nvPr>
        </p:nvSpPr>
        <p:spPr>
          <a:xfrm>
            <a:off x="2411760" y="188640"/>
            <a:ext cx="6480720" cy="792088"/>
          </a:xfrm>
          <a:prstGeom prst="rect">
            <a:avLst/>
          </a:prstGeom>
        </p:spPr>
        <p:txBody>
          <a:bodyPr/>
          <a:lstStyle>
            <a:lvl1pPr algn="l">
              <a:defRPr sz="4000"/>
            </a:lvl1pPr>
          </a:lstStyle>
          <a:p>
            <a:r>
              <a:rPr lang="en-US" dirty="0"/>
              <a:t>Click to edit Master title style</a:t>
            </a:r>
            <a:endParaRPr lang="es-ES_tradnl" dirty="0"/>
          </a:p>
        </p:txBody>
      </p:sp>
      <p:sp>
        <p:nvSpPr>
          <p:cNvPr id="3" name="Content Placeholder 2"/>
          <p:cNvSpPr>
            <a:spLocks noGrp="1"/>
          </p:cNvSpPr>
          <p:nvPr>
            <p:ph sz="quarter" idx="12"/>
          </p:nvPr>
        </p:nvSpPr>
        <p:spPr>
          <a:xfrm>
            <a:off x="263151" y="1556792"/>
            <a:ext cx="7921625" cy="4032448"/>
          </a:xfrm>
          <a:prstGeom prst="rect">
            <a:avLst/>
          </a:prstGeom>
        </p:spPr>
        <p:txBody>
          <a:bodyPr/>
          <a:lstStyle>
            <a:lvl1pPr>
              <a:buClr>
                <a:srgbClr val="00A1DA"/>
              </a:buClr>
              <a:defRPr/>
            </a:lvl1pPr>
            <a:lvl2pPr>
              <a:buClr>
                <a:srgbClr val="4DB0DD"/>
              </a:buClr>
              <a:defRPr/>
            </a:lvl2pPr>
            <a:lvl3pPr>
              <a:buClr>
                <a:srgbClr val="4DB0DD"/>
              </a:buClr>
              <a:defRPr/>
            </a:lvl3pPr>
            <a:lvl4pPr>
              <a:buClr>
                <a:srgbClr val="4DB0DD"/>
              </a:buClr>
              <a:defRPr/>
            </a:lvl4pPr>
            <a:lvl5pPr>
              <a:buClr>
                <a:srgbClr val="4DB0D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_tradnl" dirty="0"/>
          </a:p>
        </p:txBody>
      </p:sp>
    </p:spTree>
    <p:extLst>
      <p:ext uri="{BB962C8B-B14F-4D97-AF65-F5344CB8AC3E}">
        <p14:creationId xmlns:p14="http://schemas.microsoft.com/office/powerpoint/2010/main" val="40306677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Tree>
    <p:extLst>
      <p:ext uri="{BB962C8B-B14F-4D97-AF65-F5344CB8AC3E}">
        <p14:creationId xmlns:p14="http://schemas.microsoft.com/office/powerpoint/2010/main" val="12401772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840769"/>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our Categories with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Oval 2"/>
          <p:cNvSpPr/>
          <p:nvPr/>
        </p:nvSpPr>
        <p:spPr>
          <a:xfrm>
            <a:off x="6851720" y="1128175"/>
            <a:ext cx="1970404" cy="196596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cs typeface="Arial"/>
            </a:endParaRPr>
          </a:p>
        </p:txBody>
      </p:sp>
      <p:sp>
        <p:nvSpPr>
          <p:cNvPr id="4" name="Oval 3"/>
          <p:cNvSpPr/>
          <p:nvPr/>
        </p:nvSpPr>
        <p:spPr>
          <a:xfrm>
            <a:off x="2512507" y="1128175"/>
            <a:ext cx="1970404" cy="1965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800" dirty="0"/>
          </a:p>
        </p:txBody>
      </p:sp>
      <p:sp>
        <p:nvSpPr>
          <p:cNvPr id="5" name="Oval 4"/>
          <p:cNvSpPr/>
          <p:nvPr/>
        </p:nvSpPr>
        <p:spPr>
          <a:xfrm>
            <a:off x="342900" y="1128175"/>
            <a:ext cx="1970404" cy="196596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cs typeface="Arial"/>
            </a:endParaRPr>
          </a:p>
        </p:txBody>
      </p:sp>
      <p:sp>
        <p:nvSpPr>
          <p:cNvPr id="6" name="Text Placeholder 17"/>
          <p:cNvSpPr>
            <a:spLocks noGrp="1"/>
          </p:cNvSpPr>
          <p:nvPr>
            <p:ph type="body" sz="quarter" idx="11" hasCustomPrompt="1"/>
          </p:nvPr>
        </p:nvSpPr>
        <p:spPr>
          <a:xfrm>
            <a:off x="354130" y="2285390"/>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7" name="Text Placeholder 17"/>
          <p:cNvSpPr>
            <a:spLocks noGrp="1"/>
          </p:cNvSpPr>
          <p:nvPr>
            <p:ph type="body" sz="quarter" idx="12" hasCustomPrompt="1"/>
          </p:nvPr>
        </p:nvSpPr>
        <p:spPr>
          <a:xfrm>
            <a:off x="2520404" y="2282794"/>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 name="Text Placeholder 17"/>
          <p:cNvSpPr>
            <a:spLocks noGrp="1"/>
          </p:cNvSpPr>
          <p:nvPr>
            <p:ph type="body" sz="quarter" idx="13" hasCustomPrompt="1"/>
          </p:nvPr>
        </p:nvSpPr>
        <p:spPr>
          <a:xfrm>
            <a:off x="6862950" y="2282794"/>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2" name="Oval 11"/>
          <p:cNvSpPr/>
          <p:nvPr/>
        </p:nvSpPr>
        <p:spPr>
          <a:xfrm>
            <a:off x="4682114" y="1128175"/>
            <a:ext cx="1970404" cy="1965960"/>
          </a:xfrm>
          <a:prstGeom prst="ellipse">
            <a:avLst/>
          </a:prstGeom>
          <a:solidFill>
            <a:srgbClr val="1F76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mn-lt"/>
              <a:cs typeface="Arial"/>
            </a:endParaRPr>
          </a:p>
        </p:txBody>
      </p:sp>
      <p:sp>
        <p:nvSpPr>
          <p:cNvPr id="13" name="Text Placeholder 17"/>
          <p:cNvSpPr>
            <a:spLocks noGrp="1"/>
          </p:cNvSpPr>
          <p:nvPr>
            <p:ph type="body" sz="quarter" idx="17" hasCustomPrompt="1"/>
          </p:nvPr>
        </p:nvSpPr>
        <p:spPr>
          <a:xfrm>
            <a:off x="4698735" y="2282794"/>
            <a:ext cx="1947944" cy="684019"/>
          </a:xfrm>
          <a:prstGeom prst="rect">
            <a:avLst/>
          </a:prstGeom>
        </p:spPr>
        <p:txBody>
          <a:bodyPr lIns="91420" tIns="45710" rIns="91420" bIns="45710" anchor="t" anchorCtr="0">
            <a:noAutofit/>
          </a:bodyPr>
          <a:lstStyle>
            <a:lvl1pPr marL="0" indent="0" algn="ctr">
              <a:spcAft>
                <a:spcPts val="0"/>
              </a:spcAft>
              <a:buNone/>
              <a:defRPr sz="18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5" name="Text Placeholder 17"/>
          <p:cNvSpPr>
            <a:spLocks noGrp="1"/>
          </p:cNvSpPr>
          <p:nvPr>
            <p:ph type="body" sz="quarter" idx="19" hasCustomPrompt="1"/>
          </p:nvPr>
        </p:nvSpPr>
        <p:spPr>
          <a:xfrm>
            <a:off x="342903" y="3327227"/>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6" name="Text Placeholder 17"/>
          <p:cNvSpPr>
            <a:spLocks noGrp="1"/>
          </p:cNvSpPr>
          <p:nvPr>
            <p:ph type="body" sz="quarter" idx="20" hasCustomPrompt="1"/>
          </p:nvPr>
        </p:nvSpPr>
        <p:spPr>
          <a:xfrm>
            <a:off x="2524028" y="3327226"/>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7" name="Text Placeholder 17"/>
          <p:cNvSpPr>
            <a:spLocks noGrp="1"/>
          </p:cNvSpPr>
          <p:nvPr>
            <p:ph type="body" sz="quarter" idx="21" hasCustomPrompt="1"/>
          </p:nvPr>
        </p:nvSpPr>
        <p:spPr>
          <a:xfrm>
            <a:off x="4705153" y="3327223"/>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22" hasCustomPrompt="1"/>
          </p:nvPr>
        </p:nvSpPr>
        <p:spPr>
          <a:xfrm>
            <a:off x="6862951" y="3316067"/>
            <a:ext cx="1970405" cy="2772217"/>
          </a:xfrm>
          <a:prstGeom prst="rect">
            <a:avLst/>
          </a:prstGeom>
        </p:spPr>
        <p:txBody>
          <a:bodyPr lIns="91420" tIns="45710" rIns="91420" bIns="45710" anchor="t" anchorCtr="0">
            <a:noAutofit/>
          </a:bodyPr>
          <a:lstStyle>
            <a:lvl1pPr marL="0" indent="0" algn="ctr">
              <a:spcAft>
                <a:spcPts val="900"/>
              </a:spcAft>
              <a:buNone/>
              <a:defRPr sz="16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Oval 2">
            <a:extLst>
              <a:ext uri="{FF2B5EF4-FFF2-40B4-BE49-F238E27FC236}">
                <a16:creationId xmlns:a16="http://schemas.microsoft.com/office/drawing/2014/main" id="{F3F6EF51-2164-44C5-ACE5-788D7A662784}"/>
              </a:ext>
            </a:extLst>
          </p:cNvPr>
          <p:cNvSpPr/>
          <p:nvPr userDrawn="1"/>
        </p:nvSpPr>
        <p:spPr>
          <a:xfrm>
            <a:off x="6851720" y="1298020"/>
            <a:ext cx="1970404" cy="262720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cs typeface="Arial"/>
            </a:endParaRPr>
          </a:p>
        </p:txBody>
      </p:sp>
      <p:sp>
        <p:nvSpPr>
          <p:cNvPr id="20" name="Oval 3">
            <a:extLst>
              <a:ext uri="{FF2B5EF4-FFF2-40B4-BE49-F238E27FC236}">
                <a16:creationId xmlns:a16="http://schemas.microsoft.com/office/drawing/2014/main" id="{427C767E-1A79-431F-9E7F-F4E10B29716C}"/>
              </a:ext>
            </a:extLst>
          </p:cNvPr>
          <p:cNvSpPr/>
          <p:nvPr userDrawn="1"/>
        </p:nvSpPr>
        <p:spPr>
          <a:xfrm>
            <a:off x="2512507" y="1298020"/>
            <a:ext cx="1970404" cy="26272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1" name="Oval 4">
            <a:extLst>
              <a:ext uri="{FF2B5EF4-FFF2-40B4-BE49-F238E27FC236}">
                <a16:creationId xmlns:a16="http://schemas.microsoft.com/office/drawing/2014/main" id="{B7096B65-D4D2-44CC-9AC3-8133DE2C6503}"/>
              </a:ext>
            </a:extLst>
          </p:cNvPr>
          <p:cNvSpPr/>
          <p:nvPr userDrawn="1"/>
        </p:nvSpPr>
        <p:spPr>
          <a:xfrm>
            <a:off x="342900" y="1298020"/>
            <a:ext cx="1970404" cy="2627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cs typeface="Arial"/>
            </a:endParaRPr>
          </a:p>
        </p:txBody>
      </p:sp>
      <p:sp>
        <p:nvSpPr>
          <p:cNvPr id="22" name="Oval 11">
            <a:extLst>
              <a:ext uri="{FF2B5EF4-FFF2-40B4-BE49-F238E27FC236}">
                <a16:creationId xmlns:a16="http://schemas.microsoft.com/office/drawing/2014/main" id="{D19168F9-F681-4433-BA5D-A56A51297200}"/>
              </a:ext>
            </a:extLst>
          </p:cNvPr>
          <p:cNvSpPr/>
          <p:nvPr userDrawn="1"/>
        </p:nvSpPr>
        <p:spPr>
          <a:xfrm>
            <a:off x="4682114" y="1298020"/>
            <a:ext cx="1970404" cy="2627205"/>
          </a:xfrm>
          <a:prstGeom prst="ellipse">
            <a:avLst/>
          </a:prstGeom>
          <a:solidFill>
            <a:srgbClr val="1F76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cs typeface="Arial"/>
            </a:endParaRPr>
          </a:p>
        </p:txBody>
      </p:sp>
    </p:spTree>
    <p:extLst>
      <p:ext uri="{BB962C8B-B14F-4D97-AF65-F5344CB8AC3E}">
        <p14:creationId xmlns:p14="http://schemas.microsoft.com/office/powerpoint/2010/main" val="624853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olution Summary">
    <p:spTree>
      <p:nvGrpSpPr>
        <p:cNvPr id="1" name=""/>
        <p:cNvGrpSpPr/>
        <p:nvPr/>
      </p:nvGrpSpPr>
      <p:grpSpPr>
        <a:xfrm>
          <a:off x="0" y="0"/>
          <a:ext cx="0" cy="0"/>
          <a:chOff x="0" y="0"/>
          <a:chExt cx="0" cy="0"/>
        </a:xfrm>
      </p:grpSpPr>
      <p:sp>
        <p:nvSpPr>
          <p:cNvPr id="16" name="Rounded Rectangle 15"/>
          <p:cNvSpPr/>
          <p:nvPr/>
        </p:nvSpPr>
        <p:spPr>
          <a:xfrm>
            <a:off x="295606" y="4168866"/>
            <a:ext cx="4135821" cy="1673509"/>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100" b="0" kern="0">
              <a:solidFill>
                <a:schemeClr val="tx1"/>
              </a:solidFill>
            </a:endParaRPr>
          </a:p>
        </p:txBody>
      </p:sp>
      <p:sp>
        <p:nvSpPr>
          <p:cNvPr id="15" name="Rounded Rectangle 14"/>
          <p:cNvSpPr/>
          <p:nvPr/>
        </p:nvSpPr>
        <p:spPr>
          <a:xfrm>
            <a:off x="295607" y="2232509"/>
            <a:ext cx="4135821" cy="1890055"/>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100" b="0" kern="0">
              <a:solidFill>
                <a:schemeClr val="tx1"/>
              </a:solidFill>
            </a:endParaRPr>
          </a:p>
        </p:txBody>
      </p:sp>
      <p:sp>
        <p:nvSpPr>
          <p:cNvPr id="13" name="Rounded Rectangle 12"/>
          <p:cNvSpPr/>
          <p:nvPr/>
        </p:nvSpPr>
        <p:spPr>
          <a:xfrm>
            <a:off x="295607" y="1034368"/>
            <a:ext cx="4135821" cy="1151839"/>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100" b="0" kern="0">
              <a:solidFill>
                <a:schemeClr val="tx1"/>
              </a:solidFill>
            </a:endParaRPr>
          </a:p>
        </p:txBody>
      </p:sp>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8" name="Text Placeholder 3"/>
          <p:cNvSpPr>
            <a:spLocks noGrp="1"/>
          </p:cNvSpPr>
          <p:nvPr>
            <p:ph type="body" sz="quarter" idx="10"/>
          </p:nvPr>
        </p:nvSpPr>
        <p:spPr>
          <a:xfrm>
            <a:off x="342903" y="1375594"/>
            <a:ext cx="4034367" cy="707439"/>
          </a:xfrm>
          <a:prstGeom prst="rect">
            <a:avLst/>
          </a:prstGeom>
        </p:spPr>
        <p:txBody>
          <a:bodyPr lIns="91420" tIns="45710" rIns="91420" bIns="45710">
            <a:noAutofit/>
          </a:bodyPr>
          <a:lstStyle>
            <a:lvl1pPr marL="6350" indent="0">
              <a:lnSpc>
                <a:spcPct val="95000"/>
              </a:lnSpc>
              <a:spcBef>
                <a:spcPts val="300"/>
              </a:spcBef>
              <a:buClr>
                <a:schemeClr val="tx1"/>
              </a:buClr>
              <a:buSzPct val="80000"/>
              <a:buFont typeface="Arial"/>
              <a:buNone/>
              <a:tabLst/>
              <a:defRPr sz="1000" b="0" i="0">
                <a:solidFill>
                  <a:schemeClr val="tx1"/>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fr-FR"/>
              <a:t>Modifier les styles du texte du masque</a:t>
            </a:r>
          </a:p>
        </p:txBody>
      </p:sp>
      <p:sp>
        <p:nvSpPr>
          <p:cNvPr id="10" name="Text Placeholder 3"/>
          <p:cNvSpPr>
            <a:spLocks noGrp="1"/>
          </p:cNvSpPr>
          <p:nvPr>
            <p:ph type="body" sz="quarter" idx="11" hasCustomPrompt="1"/>
          </p:nvPr>
        </p:nvSpPr>
        <p:spPr>
          <a:xfrm>
            <a:off x="342903" y="2566304"/>
            <a:ext cx="4034367" cy="1463879"/>
          </a:xfrm>
          <a:prstGeom prst="rect">
            <a:avLst/>
          </a:prstGeom>
        </p:spPr>
        <p:txBody>
          <a:bodyPr lIns="91420" tIns="45710" rIns="91420" bIns="45710">
            <a:noAutofit/>
          </a:bodyPr>
          <a:lstStyle>
            <a:lvl1pPr marL="119060" indent="-112710">
              <a:lnSpc>
                <a:spcPct val="95000"/>
              </a:lnSpc>
              <a:spcBef>
                <a:spcPts val="300"/>
              </a:spcBef>
              <a:buClr>
                <a:schemeClr val="tx1"/>
              </a:buClr>
              <a:buSzPct val="80000"/>
              <a:buFont typeface="Arial" charset="0"/>
              <a:buChar char="•"/>
              <a:tabLst/>
              <a:defRPr sz="1000" b="0" i="0">
                <a:solidFill>
                  <a:schemeClr val="tx1"/>
                </a:solidFill>
                <a:latin typeface="+mn-lt"/>
                <a:cs typeface="CiscoSans ExtraLight"/>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GB" dirty="0"/>
              <a:t>Click to edit Text</a:t>
            </a:r>
          </a:p>
        </p:txBody>
      </p:sp>
      <p:sp>
        <p:nvSpPr>
          <p:cNvPr id="14" name="Text Placeholder 13"/>
          <p:cNvSpPr>
            <a:spLocks noGrp="1"/>
          </p:cNvSpPr>
          <p:nvPr>
            <p:ph type="body" sz="quarter" idx="12"/>
          </p:nvPr>
        </p:nvSpPr>
        <p:spPr>
          <a:xfrm>
            <a:off x="342903" y="1060901"/>
            <a:ext cx="4034367" cy="323079"/>
          </a:xfrm>
          <a:noFill/>
        </p:spPr>
        <p:txBody>
          <a:bodyPr lIns="91440" tIns="91440" bIns="91440" anchor="ctr"/>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19" name="Text Placeholder 13"/>
          <p:cNvSpPr>
            <a:spLocks noGrp="1"/>
          </p:cNvSpPr>
          <p:nvPr>
            <p:ph type="body" sz="quarter" idx="13"/>
          </p:nvPr>
        </p:nvSpPr>
        <p:spPr>
          <a:xfrm>
            <a:off x="342903" y="2249749"/>
            <a:ext cx="4034367" cy="323079"/>
          </a:xfrm>
          <a:noFill/>
        </p:spPr>
        <p:txBody>
          <a:bodyPr lIns="91440" tIns="91440" bIns="91440" anchor="ctr"/>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66" name="Picture Placeholder 25"/>
          <p:cNvSpPr>
            <a:spLocks noGrp="1"/>
          </p:cNvSpPr>
          <p:nvPr>
            <p:ph type="pic" sz="quarter" idx="14"/>
          </p:nvPr>
        </p:nvSpPr>
        <p:spPr>
          <a:xfrm>
            <a:off x="4766736" y="1308062"/>
            <a:ext cx="4034367" cy="2750147"/>
          </a:xfrm>
          <a:prstGeom prst="rect">
            <a:avLst/>
          </a:prstGeom>
          <a:noFill/>
          <a:ln>
            <a:noFill/>
          </a:ln>
          <a:effectLst/>
        </p:spPr>
        <p:txBody>
          <a:bodyPr lIns="91424" tIns="45712" rIns="91424" bIns="45712" anchor="ctr" anchorCtr="0"/>
          <a:lstStyle>
            <a:lvl1pPr algn="ctr">
              <a:buFontTx/>
              <a:buNone/>
              <a:defRPr sz="1400">
                <a:solidFill>
                  <a:schemeClr val="tx1">
                    <a:alpha val="50000"/>
                  </a:schemeClr>
                </a:solidFill>
                <a:latin typeface="+mj-lt"/>
              </a:defRPr>
            </a:lvl1pPr>
          </a:lstStyle>
          <a:p>
            <a:pPr lvl="0"/>
            <a:r>
              <a:rPr lang="fr-FR" noProof="0"/>
              <a:t>Cliquez sur l'icône pour ajouter une image</a:t>
            </a:r>
            <a:endParaRPr lang="en-US" noProof="0" dirty="0"/>
          </a:p>
        </p:txBody>
      </p:sp>
      <p:sp>
        <p:nvSpPr>
          <p:cNvPr id="68" name="Text Placeholder 13"/>
          <p:cNvSpPr>
            <a:spLocks noGrp="1"/>
          </p:cNvSpPr>
          <p:nvPr>
            <p:ph type="body" sz="quarter" idx="16"/>
          </p:nvPr>
        </p:nvSpPr>
        <p:spPr>
          <a:xfrm>
            <a:off x="342903" y="4182887"/>
            <a:ext cx="4034367" cy="323079"/>
          </a:xfrm>
          <a:noFill/>
        </p:spPr>
        <p:txBody>
          <a:bodyPr lIns="91440" tIns="91440" bIns="91440" anchor="ctr"/>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70" name="Picture Placeholder 25"/>
          <p:cNvSpPr>
            <a:spLocks noGrp="1"/>
          </p:cNvSpPr>
          <p:nvPr>
            <p:ph type="pic" sz="quarter" idx="18"/>
          </p:nvPr>
        </p:nvSpPr>
        <p:spPr>
          <a:xfrm>
            <a:off x="342898" y="4508870"/>
            <a:ext cx="4022018" cy="1318267"/>
          </a:xfrm>
          <a:prstGeom prst="rect">
            <a:avLst/>
          </a:prstGeom>
          <a:noFill/>
          <a:ln>
            <a:noFill/>
          </a:ln>
          <a:effectLst/>
        </p:spPr>
        <p:txBody>
          <a:bodyPr lIns="91424" tIns="45712" rIns="91424" bIns="45712" anchor="ctr" anchorCtr="0"/>
          <a:lstStyle>
            <a:lvl1pPr algn="ctr">
              <a:buFontTx/>
              <a:buNone/>
              <a:defRPr sz="1200">
                <a:solidFill>
                  <a:schemeClr val="tx1"/>
                </a:solidFill>
                <a:latin typeface="+mj-lt"/>
              </a:defRPr>
            </a:lvl1pPr>
          </a:lstStyle>
          <a:p>
            <a:pPr lvl="0"/>
            <a:r>
              <a:rPr lang="fr-FR" noProof="0"/>
              <a:t>Cliquez sur l'icône pour ajouter une image</a:t>
            </a:r>
            <a:endParaRPr lang="en-US" noProof="0" dirty="0"/>
          </a:p>
        </p:txBody>
      </p:sp>
      <p:sp>
        <p:nvSpPr>
          <p:cNvPr id="73" name="Text Placeholder 13"/>
          <p:cNvSpPr>
            <a:spLocks noGrp="1"/>
          </p:cNvSpPr>
          <p:nvPr>
            <p:ph type="body" sz="quarter" idx="19"/>
          </p:nvPr>
        </p:nvSpPr>
        <p:spPr>
          <a:xfrm>
            <a:off x="4766736" y="4168867"/>
            <a:ext cx="4034367" cy="323079"/>
          </a:xfrm>
          <a:solidFill>
            <a:schemeClr val="accent1"/>
          </a:solidFill>
        </p:spPr>
        <p:txBody>
          <a:bodyPr lIns="91440" tIns="91440" bIns="91440" anchor="ctr"/>
          <a:lstStyle>
            <a:lvl1pPr>
              <a:buFontTx/>
              <a:buNone/>
              <a:defRPr lang="en-US" sz="11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74" name="Text Placeholder 13"/>
          <p:cNvSpPr>
            <a:spLocks noGrp="1"/>
          </p:cNvSpPr>
          <p:nvPr>
            <p:ph type="body" sz="quarter" idx="20"/>
          </p:nvPr>
        </p:nvSpPr>
        <p:spPr>
          <a:xfrm>
            <a:off x="4766735" y="998841"/>
            <a:ext cx="4034367" cy="309221"/>
          </a:xfrm>
          <a:noFill/>
        </p:spPr>
        <p:txBody>
          <a:bodyPr lIns="0" tIns="0" bIns="0" anchor="t"/>
          <a:lstStyle>
            <a:lvl1pPr>
              <a:buFontTx/>
              <a:buNone/>
              <a:defRPr lang="en-US" sz="11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75" name="Text Placeholder 3"/>
          <p:cNvSpPr>
            <a:spLocks noGrp="1"/>
          </p:cNvSpPr>
          <p:nvPr>
            <p:ph type="body" sz="quarter" idx="21" hasCustomPrompt="1"/>
          </p:nvPr>
        </p:nvSpPr>
        <p:spPr>
          <a:xfrm>
            <a:off x="4766734" y="4491944"/>
            <a:ext cx="4034367" cy="1358052"/>
          </a:xfrm>
          <a:prstGeom prst="rect">
            <a:avLst/>
          </a:prstGeom>
          <a:solidFill>
            <a:schemeClr val="bg1">
              <a:lumMod val="95000"/>
            </a:schemeClr>
          </a:solidFill>
        </p:spPr>
        <p:txBody>
          <a:bodyPr vert="horz" lIns="91420" tIns="45710" rIns="91420" bIns="45710" rtlCol="0">
            <a:noAutofit/>
          </a:bodyPr>
          <a:lstStyle>
            <a:lvl1pPr>
              <a:defRPr lang="en-GB" sz="1000" b="0" i="0" dirty="0" smtClean="0">
                <a:cs typeface="CiscoSans ExtraLight"/>
              </a:defRPr>
            </a:lvl1pPr>
          </a:lstStyle>
          <a:p>
            <a:pPr marL="119060" lvl="0" indent="-112710">
              <a:lnSpc>
                <a:spcPct val="95000"/>
              </a:lnSpc>
              <a:spcBef>
                <a:spcPts val="300"/>
              </a:spcBef>
              <a:buClr>
                <a:schemeClr val="tx1"/>
              </a:buClr>
              <a:tabLst/>
            </a:pPr>
            <a:r>
              <a:rPr lang="en-GB" dirty="0"/>
              <a:t>Click to edit Text</a:t>
            </a:r>
          </a:p>
        </p:txBody>
      </p:sp>
    </p:spTree>
    <p:extLst>
      <p:ext uri="{BB962C8B-B14F-4D97-AF65-F5344CB8AC3E}">
        <p14:creationId xmlns:p14="http://schemas.microsoft.com/office/powerpoint/2010/main" val="155422561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rocess Diagram 1">
    <p:spTree>
      <p:nvGrpSpPr>
        <p:cNvPr id="1" name=""/>
        <p:cNvGrpSpPr/>
        <p:nvPr/>
      </p:nvGrpSpPr>
      <p:grpSpPr>
        <a:xfrm>
          <a:off x="0" y="0"/>
          <a:ext cx="0" cy="0"/>
          <a:chOff x="0" y="0"/>
          <a:chExt cx="0" cy="0"/>
        </a:xfrm>
      </p:grpSpPr>
      <p:cxnSp>
        <p:nvCxnSpPr>
          <p:cNvPr id="22" name="Straight Connector 21"/>
          <p:cNvCxnSpPr>
            <a:endCxn id="35" idx="0"/>
          </p:cNvCxnSpPr>
          <p:nvPr/>
        </p:nvCxnSpPr>
        <p:spPr>
          <a:xfrm>
            <a:off x="1130387" y="3155023"/>
            <a:ext cx="1" cy="512517"/>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3" name="Straight Connector 22"/>
          <p:cNvCxnSpPr/>
          <p:nvPr/>
        </p:nvCxnSpPr>
        <p:spPr>
          <a:xfrm flipH="1">
            <a:off x="1847693" y="2659104"/>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4" name="Straight Connector 23"/>
          <p:cNvCxnSpPr/>
          <p:nvPr/>
        </p:nvCxnSpPr>
        <p:spPr>
          <a:xfrm flipH="1">
            <a:off x="4150888" y="2659104"/>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5" name="Straight Connector 24"/>
          <p:cNvCxnSpPr/>
          <p:nvPr/>
        </p:nvCxnSpPr>
        <p:spPr>
          <a:xfrm flipH="1">
            <a:off x="6462291" y="2659104"/>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6" name="Straight Connector 25"/>
          <p:cNvCxnSpPr/>
          <p:nvPr/>
        </p:nvCxnSpPr>
        <p:spPr>
          <a:xfrm>
            <a:off x="1971115" y="4049380"/>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7" name="Straight Connector 26"/>
          <p:cNvCxnSpPr/>
          <p:nvPr/>
        </p:nvCxnSpPr>
        <p:spPr>
          <a:xfrm>
            <a:off x="4274310" y="4049380"/>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8" name="Straight Connector 27"/>
          <p:cNvCxnSpPr/>
          <p:nvPr/>
        </p:nvCxnSpPr>
        <p:spPr>
          <a:xfrm>
            <a:off x="6585713" y="4049380"/>
            <a:ext cx="731520"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29" name="Straight Connector 28"/>
          <p:cNvCxnSpPr/>
          <p:nvPr/>
        </p:nvCxnSpPr>
        <p:spPr>
          <a:xfrm flipV="1">
            <a:off x="8041267" y="3035146"/>
            <a:ext cx="0" cy="55650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35" name="Text Placeholder 13"/>
          <p:cNvSpPr>
            <a:spLocks noGrp="1"/>
          </p:cNvSpPr>
          <p:nvPr>
            <p:ph type="body" sz="quarter" idx="19"/>
          </p:nvPr>
        </p:nvSpPr>
        <p:spPr>
          <a:xfrm>
            <a:off x="337516" y="366753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6" name="Text Placeholder 13"/>
          <p:cNvSpPr>
            <a:spLocks noGrp="1"/>
          </p:cNvSpPr>
          <p:nvPr>
            <p:ph type="body" sz="quarter" idx="20"/>
          </p:nvPr>
        </p:nvSpPr>
        <p:spPr>
          <a:xfrm>
            <a:off x="337516" y="225350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7" name="Text Placeholder 13"/>
          <p:cNvSpPr>
            <a:spLocks noGrp="1"/>
          </p:cNvSpPr>
          <p:nvPr>
            <p:ph type="body" sz="quarter" idx="21"/>
          </p:nvPr>
        </p:nvSpPr>
        <p:spPr>
          <a:xfrm>
            <a:off x="2632101" y="366753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8" name="Text Placeholder 13"/>
          <p:cNvSpPr>
            <a:spLocks noGrp="1"/>
          </p:cNvSpPr>
          <p:nvPr>
            <p:ph type="body" sz="quarter" idx="22"/>
          </p:nvPr>
        </p:nvSpPr>
        <p:spPr>
          <a:xfrm>
            <a:off x="2632101" y="2253509"/>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9" name="Text Placeholder 13"/>
          <p:cNvSpPr>
            <a:spLocks noGrp="1"/>
          </p:cNvSpPr>
          <p:nvPr>
            <p:ph type="body" sz="quarter" idx="23"/>
          </p:nvPr>
        </p:nvSpPr>
        <p:spPr>
          <a:xfrm>
            <a:off x="4933463" y="3666197"/>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0" name="Text Placeholder 13"/>
          <p:cNvSpPr>
            <a:spLocks noGrp="1"/>
          </p:cNvSpPr>
          <p:nvPr>
            <p:ph type="body" sz="quarter" idx="24"/>
          </p:nvPr>
        </p:nvSpPr>
        <p:spPr>
          <a:xfrm>
            <a:off x="4933463" y="2252168"/>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1" name="Text Placeholder 13"/>
          <p:cNvSpPr>
            <a:spLocks noGrp="1"/>
          </p:cNvSpPr>
          <p:nvPr>
            <p:ph type="body" sz="quarter" idx="25"/>
          </p:nvPr>
        </p:nvSpPr>
        <p:spPr>
          <a:xfrm>
            <a:off x="7248398" y="3666197"/>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2" name="Text Placeholder 13"/>
          <p:cNvSpPr>
            <a:spLocks noGrp="1"/>
          </p:cNvSpPr>
          <p:nvPr>
            <p:ph type="body" sz="quarter" idx="26"/>
          </p:nvPr>
        </p:nvSpPr>
        <p:spPr>
          <a:xfrm>
            <a:off x="7248398" y="2252168"/>
            <a:ext cx="1585743" cy="833776"/>
          </a:xfr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Tree>
    <p:extLst>
      <p:ext uri="{BB962C8B-B14F-4D97-AF65-F5344CB8AC3E}">
        <p14:creationId xmlns:p14="http://schemas.microsoft.com/office/powerpoint/2010/main" val="235443597"/>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rocess Diagram 2">
    <p:spTree>
      <p:nvGrpSpPr>
        <p:cNvPr id="1" name=""/>
        <p:cNvGrpSpPr/>
        <p:nvPr/>
      </p:nvGrpSpPr>
      <p:grpSpPr>
        <a:xfrm>
          <a:off x="0" y="0"/>
          <a:ext cx="0" cy="0"/>
          <a:chOff x="0" y="0"/>
          <a:chExt cx="0" cy="0"/>
        </a:xfrm>
      </p:grpSpPr>
      <p:cxnSp>
        <p:nvCxnSpPr>
          <p:cNvPr id="14" name="Straight Connector 13"/>
          <p:cNvCxnSpPr/>
          <p:nvPr/>
        </p:nvCxnSpPr>
        <p:spPr>
          <a:xfrm>
            <a:off x="2539593" y="2436278"/>
            <a:ext cx="45720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16" name="Straight Connector 15"/>
          <p:cNvCxnSpPr/>
          <p:nvPr/>
        </p:nvCxnSpPr>
        <p:spPr>
          <a:xfrm>
            <a:off x="4413538" y="2436278"/>
            <a:ext cx="45720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17" name="Straight Connector 16"/>
          <p:cNvCxnSpPr/>
          <p:nvPr/>
        </p:nvCxnSpPr>
        <p:spPr>
          <a:xfrm>
            <a:off x="6275908" y="2436278"/>
            <a:ext cx="45720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cxnSp>
        <p:nvCxnSpPr>
          <p:cNvPr id="19" name="Straight Connector 18"/>
          <p:cNvCxnSpPr/>
          <p:nvPr/>
        </p:nvCxnSpPr>
        <p:spPr>
          <a:xfrm>
            <a:off x="2539271" y="4500488"/>
            <a:ext cx="87041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20" name="Straight Connector 19"/>
          <p:cNvCxnSpPr/>
          <p:nvPr/>
        </p:nvCxnSpPr>
        <p:spPr>
          <a:xfrm>
            <a:off x="4396341" y="4500488"/>
            <a:ext cx="87041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cxnSp>
        <p:nvCxnSpPr>
          <p:cNvPr id="21" name="Straight Connector 20"/>
          <p:cNvCxnSpPr/>
          <p:nvPr/>
        </p:nvCxnSpPr>
        <p:spPr>
          <a:xfrm>
            <a:off x="6265819" y="4500488"/>
            <a:ext cx="870410" cy="1"/>
          </a:xfrm>
          <a:prstGeom prst="line">
            <a:avLst/>
          </a:prstGeom>
          <a:noFill/>
          <a:ln w="19050" cap="sq" cmpd="sng" algn="ctr">
            <a:solidFill>
              <a:schemeClr val="tx1">
                <a:lumMod val="65000"/>
                <a:lumOff val="35000"/>
              </a:schemeClr>
            </a:solidFill>
            <a:prstDash val="solid"/>
            <a:miter lim="800000"/>
            <a:headEnd type="triangle" w="med" len="sm"/>
            <a:tailEnd type="none" w="med" len="med"/>
          </a:ln>
        </p:spPr>
      </p:cxnSp>
      <p:sp>
        <p:nvSpPr>
          <p:cNvPr id="2" name="Freeform 1"/>
          <p:cNvSpPr/>
          <p:nvPr/>
        </p:nvSpPr>
        <p:spPr>
          <a:xfrm flipV="1">
            <a:off x="8080308" y="2443089"/>
            <a:ext cx="297384" cy="2057400"/>
          </a:xfrm>
          <a:custGeom>
            <a:avLst/>
            <a:gdLst>
              <a:gd name="connsiteX0" fmla="*/ 32657 w 274320"/>
              <a:gd name="connsiteY0" fmla="*/ 0 h 1495697"/>
              <a:gd name="connsiteX1" fmla="*/ 215537 w 274320"/>
              <a:gd name="connsiteY1" fmla="*/ 0 h 1495697"/>
              <a:gd name="connsiteX2" fmla="*/ 215537 w 274320"/>
              <a:gd name="connsiteY2" fmla="*/ 1495697 h 1495697"/>
              <a:gd name="connsiteX3" fmla="*/ 274320 w 274320"/>
              <a:gd name="connsiteY3" fmla="*/ 1495697 h 1495697"/>
              <a:gd name="connsiteX4" fmla="*/ 0 w 274320"/>
              <a:gd name="connsiteY4" fmla="*/ 1495697 h 1495697"/>
              <a:gd name="connsiteX0" fmla="*/ 32657 w 215537"/>
              <a:gd name="connsiteY0" fmla="*/ 0 h 1495697"/>
              <a:gd name="connsiteX1" fmla="*/ 215537 w 215537"/>
              <a:gd name="connsiteY1" fmla="*/ 0 h 1495697"/>
              <a:gd name="connsiteX2" fmla="*/ 215537 w 215537"/>
              <a:gd name="connsiteY2" fmla="*/ 1495697 h 1495697"/>
              <a:gd name="connsiteX3" fmla="*/ 0 w 215537"/>
              <a:gd name="connsiteY3" fmla="*/ 1495697 h 1495697"/>
            </a:gdLst>
            <a:ahLst/>
            <a:cxnLst>
              <a:cxn ang="0">
                <a:pos x="connsiteX0" y="connsiteY0"/>
              </a:cxn>
              <a:cxn ang="0">
                <a:pos x="connsiteX1" y="connsiteY1"/>
              </a:cxn>
              <a:cxn ang="0">
                <a:pos x="connsiteX2" y="connsiteY2"/>
              </a:cxn>
              <a:cxn ang="0">
                <a:pos x="connsiteX3" y="connsiteY3"/>
              </a:cxn>
            </a:cxnLst>
            <a:rect l="l" t="t" r="r" b="b"/>
            <a:pathLst>
              <a:path w="215537" h="1495697">
                <a:moveTo>
                  <a:pt x="32657" y="0"/>
                </a:moveTo>
                <a:lnTo>
                  <a:pt x="215537" y="0"/>
                </a:lnTo>
                <a:lnTo>
                  <a:pt x="215537" y="1495697"/>
                </a:lnTo>
                <a:lnTo>
                  <a:pt x="0" y="1495697"/>
                </a:lnTo>
              </a:path>
            </a:pathLst>
          </a:custGeom>
          <a:noFill/>
          <a:ln w="19050" cap="sq" cmpd="sng" algn="ctr">
            <a:solidFill>
              <a:schemeClr val="tx1">
                <a:lumMod val="65000"/>
                <a:lumOff val="35000"/>
              </a:schemeClr>
            </a:solidFill>
            <a:prstDash val="solid"/>
            <a:miter lim="800000"/>
            <a:headEnd type="triangle" w="med" len="sm"/>
            <a:tailEnd type="none" w="med" len="med"/>
          </a:ln>
        </p:spPr>
        <p:txBody>
          <a:bodyPr rtlCol="0" anchor="ctr"/>
          <a:lstStyle/>
          <a:p>
            <a:pPr algn="ctr"/>
            <a:endParaRPr lang="en-US" sz="2400"/>
          </a:p>
        </p:txBody>
      </p:sp>
      <p:sp>
        <p:nvSpPr>
          <p:cNvPr id="22" name="Freeform 21"/>
          <p:cNvSpPr/>
          <p:nvPr/>
        </p:nvSpPr>
        <p:spPr>
          <a:xfrm rot="10800000" flipV="1">
            <a:off x="802705" y="2443089"/>
            <a:ext cx="297382" cy="2057400"/>
          </a:xfrm>
          <a:custGeom>
            <a:avLst/>
            <a:gdLst>
              <a:gd name="connsiteX0" fmla="*/ 32657 w 274320"/>
              <a:gd name="connsiteY0" fmla="*/ 0 h 1495697"/>
              <a:gd name="connsiteX1" fmla="*/ 215537 w 274320"/>
              <a:gd name="connsiteY1" fmla="*/ 0 h 1495697"/>
              <a:gd name="connsiteX2" fmla="*/ 215537 w 274320"/>
              <a:gd name="connsiteY2" fmla="*/ 1495697 h 1495697"/>
              <a:gd name="connsiteX3" fmla="*/ 274320 w 274320"/>
              <a:gd name="connsiteY3" fmla="*/ 1495697 h 1495697"/>
              <a:gd name="connsiteX4" fmla="*/ 0 w 274320"/>
              <a:gd name="connsiteY4" fmla="*/ 1495697 h 1495697"/>
              <a:gd name="connsiteX0" fmla="*/ 32657 w 215537"/>
              <a:gd name="connsiteY0" fmla="*/ 0 h 1495697"/>
              <a:gd name="connsiteX1" fmla="*/ 215537 w 215537"/>
              <a:gd name="connsiteY1" fmla="*/ 0 h 1495697"/>
              <a:gd name="connsiteX2" fmla="*/ 215537 w 215537"/>
              <a:gd name="connsiteY2" fmla="*/ 1495697 h 1495697"/>
              <a:gd name="connsiteX3" fmla="*/ 0 w 215537"/>
              <a:gd name="connsiteY3" fmla="*/ 1495697 h 1495697"/>
            </a:gdLst>
            <a:ahLst/>
            <a:cxnLst>
              <a:cxn ang="0">
                <a:pos x="connsiteX0" y="connsiteY0"/>
              </a:cxn>
              <a:cxn ang="0">
                <a:pos x="connsiteX1" y="connsiteY1"/>
              </a:cxn>
              <a:cxn ang="0">
                <a:pos x="connsiteX2" y="connsiteY2"/>
              </a:cxn>
              <a:cxn ang="0">
                <a:pos x="connsiteX3" y="connsiteY3"/>
              </a:cxn>
            </a:cxnLst>
            <a:rect l="l" t="t" r="r" b="b"/>
            <a:pathLst>
              <a:path w="215537" h="1495697">
                <a:moveTo>
                  <a:pt x="32657" y="0"/>
                </a:moveTo>
                <a:lnTo>
                  <a:pt x="215537" y="0"/>
                </a:lnTo>
                <a:lnTo>
                  <a:pt x="215537" y="1495697"/>
                </a:lnTo>
                <a:lnTo>
                  <a:pt x="0" y="1495697"/>
                </a:lnTo>
              </a:path>
            </a:pathLst>
          </a:custGeom>
          <a:noFill/>
          <a:ln w="19050" cap="sq" cmpd="sng" algn="ctr">
            <a:solidFill>
              <a:schemeClr val="tx1">
                <a:lumMod val="65000"/>
                <a:lumOff val="35000"/>
              </a:schemeClr>
            </a:solidFill>
            <a:prstDash val="solid"/>
            <a:miter lim="800000"/>
            <a:headEnd type="triangle" w="med" len="sm"/>
            <a:tailEnd type="none" w="med" len="med"/>
          </a:ln>
        </p:spPr>
        <p:txBody>
          <a:bodyPr rtlCol="0" anchor="ctr"/>
          <a:lstStyle/>
          <a:p>
            <a:pPr lvl="0" algn="ctr"/>
            <a:endParaRPr lang="en-US" sz="2400"/>
          </a:p>
        </p:txBody>
      </p:sp>
      <p:sp>
        <p:nvSpPr>
          <p:cNvPr id="35" name="Text Placeholder 13"/>
          <p:cNvSpPr>
            <a:spLocks noGrp="1" noChangeAspect="1"/>
          </p:cNvSpPr>
          <p:nvPr>
            <p:ph type="body" sz="quarter" idx="19"/>
          </p:nvPr>
        </p:nvSpPr>
        <p:spPr>
          <a:xfrm>
            <a:off x="1105412"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6" name="Text Placeholder 13"/>
          <p:cNvSpPr>
            <a:spLocks noGrp="1" noChangeAspect="1"/>
          </p:cNvSpPr>
          <p:nvPr>
            <p:ph type="body" sz="quarter" idx="20"/>
          </p:nvPr>
        </p:nvSpPr>
        <p:spPr>
          <a:xfrm>
            <a:off x="1105412"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7" name="Text Placeholder 13"/>
          <p:cNvSpPr>
            <a:spLocks noGrp="1" noChangeAspect="1"/>
          </p:cNvSpPr>
          <p:nvPr>
            <p:ph type="body" sz="quarter" idx="21"/>
          </p:nvPr>
        </p:nvSpPr>
        <p:spPr>
          <a:xfrm>
            <a:off x="2967782"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8" name="Text Placeholder 13"/>
          <p:cNvSpPr>
            <a:spLocks noGrp="1" noChangeAspect="1"/>
          </p:cNvSpPr>
          <p:nvPr>
            <p:ph type="body" sz="quarter" idx="22"/>
          </p:nvPr>
        </p:nvSpPr>
        <p:spPr>
          <a:xfrm>
            <a:off x="2967782"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9" name="Text Placeholder 13"/>
          <p:cNvSpPr>
            <a:spLocks noGrp="1" noChangeAspect="1"/>
          </p:cNvSpPr>
          <p:nvPr>
            <p:ph type="body" sz="quarter" idx="23"/>
          </p:nvPr>
        </p:nvSpPr>
        <p:spPr>
          <a:xfrm>
            <a:off x="4830152"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0" name="Text Placeholder 13"/>
          <p:cNvSpPr>
            <a:spLocks noGrp="1" noChangeAspect="1"/>
          </p:cNvSpPr>
          <p:nvPr>
            <p:ph type="body" sz="quarter" idx="24"/>
          </p:nvPr>
        </p:nvSpPr>
        <p:spPr>
          <a:xfrm>
            <a:off x="4830152"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1" name="Text Placeholder 13"/>
          <p:cNvSpPr>
            <a:spLocks noGrp="1" noChangeAspect="1"/>
          </p:cNvSpPr>
          <p:nvPr>
            <p:ph type="body" sz="quarter" idx="25"/>
          </p:nvPr>
        </p:nvSpPr>
        <p:spPr>
          <a:xfrm>
            <a:off x="6692520" y="3786052"/>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2" name="Text Placeholder 13"/>
          <p:cNvSpPr>
            <a:spLocks noGrp="1" noChangeAspect="1"/>
          </p:cNvSpPr>
          <p:nvPr>
            <p:ph type="body" sz="quarter" idx="26"/>
          </p:nvPr>
        </p:nvSpPr>
        <p:spPr>
          <a:xfrm>
            <a:off x="6692520" y="1733875"/>
            <a:ext cx="1387788" cy="1387788"/>
          </a:xfrm>
          <a:prstGeom prst="ellipse">
            <a:avLst/>
          </a:prstGeom>
          <a:solidFill>
            <a:schemeClr val="accent1"/>
          </a:solidFill>
        </p:spPr>
        <p:txBody>
          <a:bodyPr lIns="0" tIns="0" bIns="0" anchor="ctr"/>
          <a:lstStyle>
            <a:lvl1pPr algn="ctr">
              <a:buFontTx/>
              <a:buNone/>
              <a:defRPr lang="en-US" sz="16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Tree>
    <p:extLst>
      <p:ext uri="{BB962C8B-B14F-4D97-AF65-F5344CB8AC3E}">
        <p14:creationId xmlns:p14="http://schemas.microsoft.com/office/powerpoint/2010/main" val="3643403048"/>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Layered Pyrami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cxnSp>
        <p:nvCxnSpPr>
          <p:cNvPr id="21" name="Straight Connector 20"/>
          <p:cNvCxnSpPr/>
          <p:nvPr/>
        </p:nvCxnSpPr>
        <p:spPr>
          <a:xfrm>
            <a:off x="7579723" y="5322841"/>
            <a:ext cx="1280160" cy="0"/>
          </a:xfrm>
          <a:prstGeom prst="line">
            <a:avLst/>
          </a:prstGeom>
          <a:noFill/>
          <a:ln w="19050" cap="sq" cmpd="sng" algn="ctr">
            <a:solidFill>
              <a:schemeClr val="accent1"/>
            </a:solidFill>
            <a:prstDash val="solid"/>
            <a:miter lim="800000"/>
            <a:headEnd type="oval" w="med" len="med"/>
            <a:tailEnd type="none" w="med" len="med"/>
          </a:ln>
        </p:spPr>
      </p:cxnSp>
      <p:cxnSp>
        <p:nvCxnSpPr>
          <p:cNvPr id="44" name="Straight Connector 43"/>
          <p:cNvCxnSpPr/>
          <p:nvPr/>
        </p:nvCxnSpPr>
        <p:spPr>
          <a:xfrm>
            <a:off x="6844937" y="3838315"/>
            <a:ext cx="2014946" cy="0"/>
          </a:xfrm>
          <a:prstGeom prst="line">
            <a:avLst/>
          </a:prstGeom>
          <a:noFill/>
          <a:ln w="19050" cap="sq" cmpd="sng" algn="ctr">
            <a:solidFill>
              <a:schemeClr val="accent2"/>
            </a:solidFill>
            <a:prstDash val="solid"/>
            <a:miter lim="800000"/>
            <a:headEnd type="oval" w="med" len="med"/>
            <a:tailEnd type="none" w="med" len="med"/>
          </a:ln>
        </p:spPr>
      </p:cxnSp>
      <p:cxnSp>
        <p:nvCxnSpPr>
          <p:cNvPr id="45" name="Straight Connector 44"/>
          <p:cNvCxnSpPr/>
          <p:nvPr/>
        </p:nvCxnSpPr>
        <p:spPr>
          <a:xfrm>
            <a:off x="6108495" y="2252321"/>
            <a:ext cx="2751391" cy="0"/>
          </a:xfrm>
          <a:prstGeom prst="line">
            <a:avLst/>
          </a:prstGeom>
          <a:noFill/>
          <a:ln w="19050" cap="sq" cmpd="sng" algn="ctr">
            <a:solidFill>
              <a:srgbClr val="1F76C9"/>
            </a:solidFill>
            <a:prstDash val="solid"/>
            <a:miter lim="800000"/>
            <a:headEnd type="oval" w="med" len="med"/>
            <a:tailEnd type="none" w="med" len="med"/>
          </a:ln>
        </p:spPr>
      </p:cxnSp>
      <p:sp>
        <p:nvSpPr>
          <p:cNvPr id="46" name="Text Placeholder 13"/>
          <p:cNvSpPr>
            <a:spLocks noGrp="1"/>
          </p:cNvSpPr>
          <p:nvPr>
            <p:ph type="body" sz="quarter" idx="20"/>
          </p:nvPr>
        </p:nvSpPr>
        <p:spPr>
          <a:xfrm>
            <a:off x="6685461" y="1839036"/>
            <a:ext cx="2174422" cy="309221"/>
          </a:xfrm>
          <a:noFill/>
        </p:spPr>
        <p:txBody>
          <a:bodyPr lIns="0" tIns="0" bIns="0" anchor="b"/>
          <a:lstStyle>
            <a:lvl1pPr algn="r">
              <a:buFontTx/>
              <a:buNone/>
              <a:defRPr lang="en-US" sz="14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15" name="Text Placeholder 13"/>
          <p:cNvSpPr>
            <a:spLocks noGrp="1"/>
          </p:cNvSpPr>
          <p:nvPr>
            <p:ph type="body" sz="quarter" idx="29"/>
          </p:nvPr>
        </p:nvSpPr>
        <p:spPr>
          <a:xfrm>
            <a:off x="7016345" y="3416436"/>
            <a:ext cx="1843538" cy="309221"/>
          </a:xfrm>
          <a:noFill/>
        </p:spPr>
        <p:txBody>
          <a:bodyPr lIns="0" tIns="0" bIns="0" anchor="b"/>
          <a:lstStyle>
            <a:lvl1pPr algn="r">
              <a:buFontTx/>
              <a:buNone/>
              <a:defRPr lang="en-US" sz="14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18" name="Text Placeholder 13"/>
          <p:cNvSpPr>
            <a:spLocks noGrp="1"/>
          </p:cNvSpPr>
          <p:nvPr>
            <p:ph type="body" sz="quarter" idx="30"/>
          </p:nvPr>
        </p:nvSpPr>
        <p:spPr>
          <a:xfrm>
            <a:off x="7662415" y="4944879"/>
            <a:ext cx="1197471" cy="309221"/>
          </a:xfrm>
          <a:noFill/>
        </p:spPr>
        <p:txBody>
          <a:bodyPr lIns="0" tIns="0" bIns="0" anchor="b"/>
          <a:lstStyle>
            <a:lvl1pPr algn="r">
              <a:buFontTx/>
              <a:buNone/>
              <a:defRPr lang="en-US" sz="1400" b="1"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26" name="Text Placeholder 13"/>
          <p:cNvSpPr>
            <a:spLocks noGrp="1"/>
          </p:cNvSpPr>
          <p:nvPr>
            <p:ph type="body" sz="quarter" idx="27"/>
          </p:nvPr>
        </p:nvSpPr>
        <p:spPr>
          <a:xfrm>
            <a:off x="342904" y="2700404"/>
            <a:ext cx="4925027" cy="1524000"/>
          </a:xfrm>
          <a:solidFill>
            <a:schemeClr val="bg1">
              <a:lumMod val="95000"/>
            </a:schemeClr>
          </a:solidFill>
        </p:spPr>
        <p:txBody>
          <a:bodyPr vert="vert270" lIns="91440" tIns="0" rIns="0" bIns="0" rtlCol="0" anchor="t">
            <a:noAutofit/>
          </a:bodyPr>
          <a:lstStyle>
            <a:lvl1pPr algn="ctr">
              <a:buFontTx/>
              <a:buNone/>
              <a:defRPr lang="en-US" sz="1400" b="0" kern="0" dirty="0"/>
            </a:lvl1pPr>
          </a:lstStyle>
          <a:p>
            <a:pPr marL="6350" lvl="0" indent="0" algn="ctr" defTabSz="457189">
              <a:spcBef>
                <a:spcPct val="0"/>
              </a:spcBef>
              <a:buFontTx/>
              <a:buNone/>
              <a:tabLst/>
            </a:pPr>
            <a:r>
              <a:rPr lang="fr-FR"/>
              <a:t>Modifier les styles du texte du masque</a:t>
            </a:r>
          </a:p>
        </p:txBody>
      </p:sp>
      <p:sp>
        <p:nvSpPr>
          <p:cNvPr id="27" name="Text Placeholder 13"/>
          <p:cNvSpPr>
            <a:spLocks noGrp="1"/>
          </p:cNvSpPr>
          <p:nvPr>
            <p:ph type="body" sz="quarter" idx="26"/>
          </p:nvPr>
        </p:nvSpPr>
        <p:spPr>
          <a:xfrm>
            <a:off x="342904" y="1115264"/>
            <a:ext cx="5177641" cy="1524000"/>
          </a:xfrm>
          <a:solidFill>
            <a:schemeClr val="bg1">
              <a:lumMod val="95000"/>
            </a:schemeClr>
          </a:solidFill>
        </p:spPr>
        <p:txBody>
          <a:bodyPr vert="vert270" lIns="91440" tIns="0" rIns="0" bIns="0" rtlCol="0" anchor="t">
            <a:noAutofit/>
          </a:bodyPr>
          <a:lstStyle>
            <a:lvl1pPr algn="ctr">
              <a:buFontTx/>
              <a:buNone/>
              <a:defRPr lang="en-US" sz="1400" b="0" kern="0" dirty="0"/>
            </a:lvl1pPr>
          </a:lstStyle>
          <a:p>
            <a:pPr marL="6350" lvl="0" indent="0" algn="ctr" defTabSz="457189">
              <a:spcBef>
                <a:spcPct val="0"/>
              </a:spcBef>
              <a:buFontTx/>
              <a:buNone/>
              <a:tabLst/>
            </a:pPr>
            <a:r>
              <a:rPr lang="fr-FR"/>
              <a:t>Modifier les styles du texte du masque</a:t>
            </a:r>
          </a:p>
        </p:txBody>
      </p:sp>
      <p:sp>
        <p:nvSpPr>
          <p:cNvPr id="28" name="Text Placeholder 13"/>
          <p:cNvSpPr>
            <a:spLocks noGrp="1"/>
          </p:cNvSpPr>
          <p:nvPr>
            <p:ph type="body" sz="quarter" idx="23"/>
          </p:nvPr>
        </p:nvSpPr>
        <p:spPr>
          <a:xfrm>
            <a:off x="4052810" y="2700404"/>
            <a:ext cx="2916771" cy="1524000"/>
          </a:xfrm>
          <a:prstGeom prst="trapezoid">
            <a:avLst>
              <a:gd name="adj" fmla="val 48741"/>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buFontTx/>
              <a:buNone/>
              <a:defRPr lang="en-US" sz="1400" b="0" kern="0" dirty="0" smtClean="0">
                <a:solidFill>
                  <a:schemeClr val="bg1"/>
                </a:solidFill>
                <a:latin typeface="+mn-lt"/>
                <a:ea typeface="+mn-ea"/>
                <a:cs typeface="+mn-cs"/>
              </a:defRPr>
            </a:lvl1pPr>
          </a:lstStyle>
          <a:p>
            <a:pPr marL="6350" lvl="0" indent="0" algn="ctr" defTabSz="457189" rtl="0" eaLnBrk="1" latinLnBrk="0" hangingPunct="1">
              <a:spcBef>
                <a:spcPct val="0"/>
              </a:spcBef>
              <a:buClrTx/>
              <a:buSzPct val="80000"/>
              <a:buFontTx/>
              <a:buNone/>
              <a:tabLst/>
            </a:pPr>
            <a:r>
              <a:rPr lang="fr-FR"/>
              <a:t>Modifier les styles du texte du masque</a:t>
            </a:r>
          </a:p>
        </p:txBody>
      </p:sp>
      <p:sp>
        <p:nvSpPr>
          <p:cNvPr id="29" name="Text Placeholder 13"/>
          <p:cNvSpPr>
            <a:spLocks noGrp="1"/>
          </p:cNvSpPr>
          <p:nvPr>
            <p:ph type="body" sz="quarter" idx="24"/>
          </p:nvPr>
        </p:nvSpPr>
        <p:spPr>
          <a:xfrm>
            <a:off x="4819976" y="1104900"/>
            <a:ext cx="1394847" cy="1534365"/>
          </a:xfrm>
          <a:prstGeom prst="triangle">
            <a:avLst/>
          </a:prstGeom>
          <a:solidFill>
            <a:srgbClr val="1F76C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buFontTx/>
              <a:buNone/>
              <a:defRPr lang="en-US" sz="1400" b="0" kern="0" dirty="0" smtClean="0">
                <a:solidFill>
                  <a:schemeClr val="bg1"/>
                </a:solidFill>
                <a:latin typeface="+mn-lt"/>
                <a:ea typeface="+mn-ea"/>
                <a:cs typeface="+mn-cs"/>
              </a:defRPr>
            </a:lvl1pPr>
          </a:lstStyle>
          <a:p>
            <a:pPr marL="6350" lvl="0" indent="0" algn="ctr" defTabSz="457189" rtl="0" eaLnBrk="1" latinLnBrk="0" hangingPunct="1">
              <a:spcBef>
                <a:spcPct val="0"/>
              </a:spcBef>
              <a:buClrTx/>
              <a:buSzPct val="80000"/>
              <a:buFontTx/>
              <a:buNone/>
              <a:tabLst/>
            </a:pPr>
            <a:r>
              <a:rPr lang="fr-FR"/>
              <a:t>Modifier les styles du texte du masque</a:t>
            </a:r>
          </a:p>
        </p:txBody>
      </p:sp>
      <p:sp>
        <p:nvSpPr>
          <p:cNvPr id="30" name="Text Placeholder 13"/>
          <p:cNvSpPr>
            <a:spLocks noGrp="1"/>
          </p:cNvSpPr>
          <p:nvPr>
            <p:ph type="body" sz="quarter" idx="28"/>
          </p:nvPr>
        </p:nvSpPr>
        <p:spPr>
          <a:xfrm>
            <a:off x="342904" y="4285545"/>
            <a:ext cx="4925027" cy="1524000"/>
          </a:xfrm>
          <a:solidFill>
            <a:schemeClr val="bg1">
              <a:lumMod val="95000"/>
            </a:schemeClr>
          </a:solidFill>
        </p:spPr>
        <p:txBody>
          <a:bodyPr vert="vert270" lIns="91440" tIns="0" rIns="0" bIns="0" anchor="t"/>
          <a:lstStyle>
            <a:lvl1pPr algn="ctr">
              <a:buFontTx/>
              <a:buNone/>
              <a:defRPr lang="en-US" sz="1400" b="0" kern="0" dirty="0" smtClean="0">
                <a:solidFill>
                  <a:schemeClr val="tx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1" name="Text Placeholder 13"/>
          <p:cNvSpPr>
            <a:spLocks noGrp="1"/>
          </p:cNvSpPr>
          <p:nvPr>
            <p:ph type="body" sz="quarter" idx="25"/>
          </p:nvPr>
        </p:nvSpPr>
        <p:spPr>
          <a:xfrm>
            <a:off x="3252487" y="4285545"/>
            <a:ext cx="4502552" cy="1524000"/>
          </a:xfrm>
          <a:prstGeom prst="trapezoid">
            <a:avLst>
              <a:gd name="adj" fmla="val 5026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ctr">
              <a:buFontTx/>
              <a:buNone/>
              <a:defRPr lang="en-US" sz="1400" b="0" kern="0" dirty="0" smtClean="0">
                <a:solidFill>
                  <a:schemeClr val="bg1"/>
                </a:solidFill>
                <a:latin typeface="+mn-lt"/>
                <a:ea typeface="+mn-ea"/>
                <a:cs typeface="+mn-cs"/>
              </a:defRPr>
            </a:lvl1pPr>
          </a:lstStyle>
          <a:p>
            <a:pPr marL="6350" lvl="0" indent="0" algn="ctr" defTabSz="457189" rtl="0" eaLnBrk="1" latinLnBrk="0" hangingPunct="1">
              <a:spcBef>
                <a:spcPct val="0"/>
              </a:spcBef>
              <a:buClrTx/>
              <a:buSzPct val="80000"/>
              <a:buFontTx/>
              <a:buNone/>
              <a:tabLst/>
            </a:pPr>
            <a:r>
              <a:rPr lang="fr-FR"/>
              <a:t>Modifier les styles du texte du masque</a:t>
            </a:r>
          </a:p>
        </p:txBody>
      </p:sp>
      <p:sp>
        <p:nvSpPr>
          <p:cNvPr id="16" name="Text Placeholder 17"/>
          <p:cNvSpPr>
            <a:spLocks noGrp="1"/>
          </p:cNvSpPr>
          <p:nvPr>
            <p:ph type="body" sz="quarter" idx="11" hasCustomPrompt="1"/>
          </p:nvPr>
        </p:nvSpPr>
        <p:spPr>
          <a:xfrm>
            <a:off x="826559" y="1347939"/>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7" name="Text Placeholder 17"/>
          <p:cNvSpPr>
            <a:spLocks noGrp="1"/>
          </p:cNvSpPr>
          <p:nvPr>
            <p:ph type="body" sz="quarter" idx="31" hasCustomPrompt="1"/>
          </p:nvPr>
        </p:nvSpPr>
        <p:spPr>
          <a:xfrm>
            <a:off x="2135240" y="1347938"/>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9" name="Text Placeholder 17"/>
          <p:cNvSpPr>
            <a:spLocks noGrp="1"/>
          </p:cNvSpPr>
          <p:nvPr>
            <p:ph type="body" sz="quarter" idx="32" hasCustomPrompt="1"/>
          </p:nvPr>
        </p:nvSpPr>
        <p:spPr>
          <a:xfrm>
            <a:off x="3443920" y="1347938"/>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0" name="Text Placeholder 17"/>
          <p:cNvSpPr>
            <a:spLocks noGrp="1"/>
          </p:cNvSpPr>
          <p:nvPr>
            <p:ph type="body" sz="quarter" idx="33" hasCustomPrompt="1"/>
          </p:nvPr>
        </p:nvSpPr>
        <p:spPr>
          <a:xfrm>
            <a:off x="826559" y="2940350"/>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2" name="Text Placeholder 17"/>
          <p:cNvSpPr>
            <a:spLocks noGrp="1"/>
          </p:cNvSpPr>
          <p:nvPr>
            <p:ph type="body" sz="quarter" idx="34" hasCustomPrompt="1"/>
          </p:nvPr>
        </p:nvSpPr>
        <p:spPr>
          <a:xfrm>
            <a:off x="2135240" y="2940349"/>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4" name="Text Placeholder 17"/>
          <p:cNvSpPr>
            <a:spLocks noGrp="1"/>
          </p:cNvSpPr>
          <p:nvPr>
            <p:ph type="body" sz="quarter" idx="35" hasCustomPrompt="1"/>
          </p:nvPr>
        </p:nvSpPr>
        <p:spPr>
          <a:xfrm>
            <a:off x="826559" y="4509161"/>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5" name="Text Placeholder 17"/>
          <p:cNvSpPr>
            <a:spLocks noGrp="1"/>
          </p:cNvSpPr>
          <p:nvPr>
            <p:ph type="body" sz="quarter" idx="36" hasCustomPrompt="1"/>
          </p:nvPr>
        </p:nvSpPr>
        <p:spPr>
          <a:xfrm>
            <a:off x="2135240" y="4509160"/>
            <a:ext cx="1217779" cy="1087409"/>
          </a:xfrm>
          <a:prstGeom prst="rect">
            <a:avLst/>
          </a:prstGeom>
        </p:spPr>
        <p:txBody>
          <a:bodyPr lIns="91420" tIns="45710" rIns="91420" bIns="45710" anchor="t" anchorCtr="0">
            <a:noAutofit/>
          </a:bodyPr>
          <a:lstStyle>
            <a:lvl1pPr marL="0" indent="0" algn="ctr">
              <a:spcAft>
                <a:spcPts val="9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2" name="Text Placeholder 17"/>
          <p:cNvSpPr>
            <a:spLocks noGrp="1"/>
          </p:cNvSpPr>
          <p:nvPr>
            <p:ph type="body" sz="quarter" idx="37" hasCustomPrompt="1"/>
          </p:nvPr>
        </p:nvSpPr>
        <p:spPr>
          <a:xfrm>
            <a:off x="342901" y="5904907"/>
            <a:ext cx="8376556" cy="314776"/>
          </a:xfrm>
          <a:prstGeom prst="rect">
            <a:avLst/>
          </a:prstGeom>
        </p:spPr>
        <p:txBody>
          <a:bodyPr lIns="91420" tIns="45710" rIns="91420" bIns="45710" anchor="t" anchorCtr="0">
            <a:noAutofit/>
          </a:bodyPr>
          <a:lstStyle>
            <a:lvl1pPr marL="0" indent="0" algn="ctr">
              <a:buNone/>
              <a:defRPr sz="2000" b="1" i="0" baseline="0">
                <a:gradFill>
                  <a:gsLst>
                    <a:gs pos="0">
                      <a:schemeClr val="accent1"/>
                    </a:gs>
                    <a:gs pos="100000">
                      <a:schemeClr val="accent3"/>
                    </a:gs>
                  </a:gsLst>
                  <a:lin ang="600000" scaled="0"/>
                </a:gra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3223112967"/>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ayere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14" name="Rounded Rectangle 13"/>
          <p:cNvSpPr/>
          <p:nvPr/>
        </p:nvSpPr>
        <p:spPr>
          <a:xfrm>
            <a:off x="2151052" y="1104900"/>
            <a:ext cx="6811719" cy="1524000"/>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15" name="Rounded Rectangle 14"/>
          <p:cNvSpPr/>
          <p:nvPr/>
        </p:nvSpPr>
        <p:spPr>
          <a:xfrm>
            <a:off x="2145035" y="2686539"/>
            <a:ext cx="6811719" cy="1524000"/>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16" name="Rounded Rectangle 15"/>
          <p:cNvSpPr/>
          <p:nvPr/>
        </p:nvSpPr>
        <p:spPr>
          <a:xfrm>
            <a:off x="2148042" y="4268176"/>
            <a:ext cx="6811719" cy="1524000"/>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70" name="Text Placeholder 17"/>
          <p:cNvSpPr>
            <a:spLocks noGrp="1"/>
          </p:cNvSpPr>
          <p:nvPr>
            <p:ph type="body" sz="quarter" idx="11" hasCustomPrompt="1"/>
          </p:nvPr>
        </p:nvSpPr>
        <p:spPr>
          <a:xfrm>
            <a:off x="2250412"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79" name="Text Placeholder 17"/>
          <p:cNvSpPr>
            <a:spLocks noGrp="1"/>
          </p:cNvSpPr>
          <p:nvPr>
            <p:ph type="body" sz="quarter" idx="15" hasCustomPrompt="1"/>
          </p:nvPr>
        </p:nvSpPr>
        <p:spPr>
          <a:xfrm>
            <a:off x="3912884"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1" name="Text Placeholder 17"/>
          <p:cNvSpPr>
            <a:spLocks noGrp="1"/>
          </p:cNvSpPr>
          <p:nvPr>
            <p:ph type="body" sz="quarter" idx="17" hasCustomPrompt="1"/>
          </p:nvPr>
        </p:nvSpPr>
        <p:spPr>
          <a:xfrm>
            <a:off x="5575357"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3" name="Text Placeholder 17"/>
          <p:cNvSpPr>
            <a:spLocks noGrp="1"/>
          </p:cNvSpPr>
          <p:nvPr>
            <p:ph type="body" sz="quarter" idx="19" hasCustomPrompt="1"/>
          </p:nvPr>
        </p:nvSpPr>
        <p:spPr>
          <a:xfrm>
            <a:off x="7237829" y="1981768"/>
            <a:ext cx="1601553" cy="314776"/>
          </a:xfrm>
          <a:prstGeom prst="rect">
            <a:avLst/>
          </a:prstGeom>
        </p:spPr>
        <p:txBody>
          <a:bodyPr lIns="91420" tIns="45710" rIns="91420" bIns="45710" anchor="t" anchorCtr="0">
            <a:noAutofit/>
          </a:bodyPr>
          <a:lstStyle>
            <a:lvl1pPr marL="0" indent="0" algn="ctr">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5" name="Text Placeholder 13"/>
          <p:cNvSpPr>
            <a:spLocks noGrp="1"/>
          </p:cNvSpPr>
          <p:nvPr>
            <p:ph type="body" sz="quarter" idx="21"/>
          </p:nvPr>
        </p:nvSpPr>
        <p:spPr>
          <a:xfrm>
            <a:off x="178912" y="1104900"/>
            <a:ext cx="1942132" cy="1524000"/>
          </a:xfrm>
          <a:solidFill>
            <a:srgbClr val="1F76C9"/>
          </a:solidFill>
        </p:spPr>
        <p:txBody>
          <a:bodyPr lIns="182880" tIns="0" rIns="182880" bIns="182880" anchor="b"/>
          <a:lstStyle>
            <a:lvl1pPr algn="l">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86" name="Text Placeholder 13"/>
          <p:cNvSpPr>
            <a:spLocks noGrp="1"/>
          </p:cNvSpPr>
          <p:nvPr>
            <p:ph type="body" sz="quarter" idx="22"/>
          </p:nvPr>
        </p:nvSpPr>
        <p:spPr>
          <a:xfrm>
            <a:off x="178911" y="2686539"/>
            <a:ext cx="1942132" cy="1524000"/>
          </a:xfrm>
          <a:solidFill>
            <a:schemeClr val="accent2"/>
          </a:solidFill>
        </p:spPr>
        <p:txBody>
          <a:bodyPr lIns="182880" tIns="0" rIns="182880" bIns="182880" anchor="b"/>
          <a:lstStyle>
            <a:lvl1pPr algn="l">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87" name="Text Placeholder 13"/>
          <p:cNvSpPr>
            <a:spLocks noGrp="1"/>
          </p:cNvSpPr>
          <p:nvPr>
            <p:ph type="body" sz="quarter" idx="23"/>
          </p:nvPr>
        </p:nvSpPr>
        <p:spPr>
          <a:xfrm>
            <a:off x="178910" y="4268176"/>
            <a:ext cx="1942132" cy="1524000"/>
          </a:xfrm>
          <a:solidFill>
            <a:schemeClr val="accent1"/>
          </a:solidFill>
        </p:spPr>
        <p:txBody>
          <a:bodyPr lIns="182880" tIns="0" rIns="182880" bIns="182880" anchor="b"/>
          <a:lstStyle>
            <a:lvl1pPr algn="l">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cxnSp>
        <p:nvCxnSpPr>
          <p:cNvPr id="109" name="Straight Connector 108"/>
          <p:cNvCxnSpPr/>
          <p:nvPr/>
        </p:nvCxnSpPr>
        <p:spPr>
          <a:xfrm flipH="1" flipV="1">
            <a:off x="8183712" y="4672636"/>
            <a:ext cx="0" cy="405389"/>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11" name="Straight Connector 110"/>
          <p:cNvCxnSpPr/>
          <p:nvPr/>
        </p:nvCxnSpPr>
        <p:spPr>
          <a:xfrm flipH="1">
            <a:off x="3451987" y="4652059"/>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17" name="Straight Connector 116"/>
          <p:cNvCxnSpPr/>
          <p:nvPr/>
        </p:nvCxnSpPr>
        <p:spPr>
          <a:xfrm flipH="1">
            <a:off x="5204709" y="4652059"/>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18" name="Straight Connector 117"/>
          <p:cNvCxnSpPr/>
          <p:nvPr/>
        </p:nvCxnSpPr>
        <p:spPr>
          <a:xfrm flipH="1">
            <a:off x="6969844" y="4652059"/>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28" name="Straight Connector 127"/>
          <p:cNvCxnSpPr/>
          <p:nvPr/>
        </p:nvCxnSpPr>
        <p:spPr>
          <a:xfrm flipH="1">
            <a:off x="2906077" y="4986583"/>
            <a:ext cx="0" cy="405389"/>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34" name="Straight Connector 133"/>
          <p:cNvCxnSpPr/>
          <p:nvPr/>
        </p:nvCxnSpPr>
        <p:spPr>
          <a:xfrm>
            <a:off x="3618622" y="5398031"/>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35" name="Straight Connector 134"/>
          <p:cNvCxnSpPr/>
          <p:nvPr/>
        </p:nvCxnSpPr>
        <p:spPr>
          <a:xfrm>
            <a:off x="5385329" y="5398031"/>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cxnSp>
        <p:nvCxnSpPr>
          <p:cNvPr id="136" name="Straight Connector 135"/>
          <p:cNvCxnSpPr/>
          <p:nvPr/>
        </p:nvCxnSpPr>
        <p:spPr>
          <a:xfrm>
            <a:off x="7144541" y="5398031"/>
            <a:ext cx="509911" cy="0"/>
          </a:xfrm>
          <a:prstGeom prst="line">
            <a:avLst/>
          </a:prstGeom>
          <a:noFill/>
          <a:ln w="19050" cap="sq" cmpd="sng" algn="ctr">
            <a:solidFill>
              <a:schemeClr val="tx1">
                <a:lumMod val="65000"/>
                <a:lumOff val="35000"/>
              </a:schemeClr>
            </a:solidFill>
            <a:prstDash val="solid"/>
            <a:miter lim="800000"/>
            <a:headEnd type="oval" w="med" len="med"/>
            <a:tailEnd type="none" w="med" len="med"/>
          </a:ln>
        </p:spPr>
      </p:cxnSp>
      <p:sp>
        <p:nvSpPr>
          <p:cNvPr id="43" name="Text Placeholder 13"/>
          <p:cNvSpPr>
            <a:spLocks noGrp="1"/>
          </p:cNvSpPr>
          <p:nvPr>
            <p:ph type="body" sz="quarter" idx="25"/>
          </p:nvPr>
        </p:nvSpPr>
        <p:spPr>
          <a:xfrm>
            <a:off x="2250410"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4" name="Text Placeholder 13"/>
          <p:cNvSpPr>
            <a:spLocks noGrp="1"/>
          </p:cNvSpPr>
          <p:nvPr>
            <p:ph type="body" sz="quarter" idx="27"/>
          </p:nvPr>
        </p:nvSpPr>
        <p:spPr>
          <a:xfrm>
            <a:off x="4009622"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5" name="Text Placeholder 13"/>
          <p:cNvSpPr>
            <a:spLocks noGrp="1"/>
          </p:cNvSpPr>
          <p:nvPr>
            <p:ph type="body" sz="quarter" idx="29"/>
          </p:nvPr>
        </p:nvSpPr>
        <p:spPr>
          <a:xfrm>
            <a:off x="5768834"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6" name="Text Placeholder 13"/>
          <p:cNvSpPr>
            <a:spLocks noGrp="1"/>
          </p:cNvSpPr>
          <p:nvPr>
            <p:ph type="body" sz="quarter" idx="31"/>
          </p:nvPr>
        </p:nvSpPr>
        <p:spPr>
          <a:xfrm>
            <a:off x="7528045" y="4405927"/>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7" name="Text Placeholder 13"/>
          <p:cNvSpPr>
            <a:spLocks noGrp="1"/>
          </p:cNvSpPr>
          <p:nvPr>
            <p:ph type="body" sz="quarter" idx="24"/>
          </p:nvPr>
        </p:nvSpPr>
        <p:spPr>
          <a:xfrm>
            <a:off x="2250410"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8" name="Text Placeholder 13"/>
          <p:cNvSpPr>
            <a:spLocks noGrp="1"/>
          </p:cNvSpPr>
          <p:nvPr>
            <p:ph type="body" sz="quarter" idx="26"/>
          </p:nvPr>
        </p:nvSpPr>
        <p:spPr>
          <a:xfrm>
            <a:off x="4009622"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9" name="Text Placeholder 13"/>
          <p:cNvSpPr>
            <a:spLocks noGrp="1"/>
          </p:cNvSpPr>
          <p:nvPr>
            <p:ph type="body" sz="quarter" idx="28"/>
          </p:nvPr>
        </p:nvSpPr>
        <p:spPr>
          <a:xfrm>
            <a:off x="5768834"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50" name="Text Placeholder 13"/>
          <p:cNvSpPr>
            <a:spLocks noGrp="1"/>
          </p:cNvSpPr>
          <p:nvPr>
            <p:ph type="body" sz="quarter" idx="30"/>
          </p:nvPr>
        </p:nvSpPr>
        <p:spPr>
          <a:xfrm>
            <a:off x="7528045" y="5151899"/>
            <a:ext cx="1311334" cy="492268"/>
          </a:xfrm>
          <a:solidFill>
            <a:schemeClr val="bg2"/>
          </a:solidFill>
        </p:spPr>
        <p:txBody>
          <a:bodyPr lIns="0" tIns="0" bIns="0" anchor="ctr"/>
          <a:lstStyle>
            <a:lvl1pPr algn="ctr">
              <a:buFontTx/>
              <a:buNone/>
              <a:defRPr lang="en-US" sz="1100" b="0"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53" name="Text Placeholder 13"/>
          <p:cNvSpPr>
            <a:spLocks noGrp="1"/>
          </p:cNvSpPr>
          <p:nvPr>
            <p:ph type="body" sz="quarter" idx="32"/>
          </p:nvPr>
        </p:nvSpPr>
        <p:spPr>
          <a:xfrm>
            <a:off x="178911" y="2686541"/>
            <a:ext cx="1942130" cy="923857"/>
          </a:xfrm>
          <a:solidFill>
            <a:srgbClr val="00246D"/>
          </a:solidFill>
        </p:spPr>
        <p:txBody>
          <a:bodyPr wrap="square" lIns="182880" tIns="91440" rIns="91440" bIns="91440" rtlCol="0" anchor="ctr">
            <a:noAutofit/>
          </a:bodyPr>
          <a:lstStyle>
            <a:lvl1pPr marL="0" indent="0">
              <a:buFontTx/>
              <a:buNone/>
              <a:defRPr lang="en-US" sz="1200" dirty="0">
                <a:solidFill>
                  <a:schemeClr val="bg1">
                    <a:alpha val="70000"/>
                  </a:schemeClr>
                </a:solidFill>
              </a:defRPr>
            </a:lvl1pPr>
          </a:lstStyle>
          <a:p>
            <a:pPr marL="0" lvl="0" defTabSz="685766"/>
            <a:r>
              <a:rPr lang="fr-FR"/>
              <a:t>Modifier les styles du texte du masque</a:t>
            </a:r>
          </a:p>
        </p:txBody>
      </p:sp>
      <p:sp>
        <p:nvSpPr>
          <p:cNvPr id="54" name="Text Placeholder 13"/>
          <p:cNvSpPr>
            <a:spLocks noGrp="1"/>
          </p:cNvSpPr>
          <p:nvPr>
            <p:ph type="body" sz="quarter" idx="33"/>
          </p:nvPr>
        </p:nvSpPr>
        <p:spPr>
          <a:xfrm>
            <a:off x="178912" y="1104902"/>
            <a:ext cx="1942130" cy="923857"/>
          </a:xfrm>
          <a:solidFill>
            <a:srgbClr val="165EA6"/>
          </a:solidFill>
        </p:spPr>
        <p:txBody>
          <a:bodyPr wrap="square" lIns="182880" tIns="91440" rIns="91440" bIns="91440" rtlCol="0" anchor="ctr">
            <a:noAutofit/>
          </a:bodyPr>
          <a:lstStyle>
            <a:lvl1pPr marL="0" indent="0">
              <a:buFontTx/>
              <a:buNone/>
              <a:defRPr lang="en-US" sz="1200" dirty="0">
                <a:solidFill>
                  <a:schemeClr val="bg1">
                    <a:alpha val="70000"/>
                  </a:schemeClr>
                </a:solidFill>
              </a:defRPr>
            </a:lvl1pPr>
          </a:lstStyle>
          <a:p>
            <a:pPr marL="0" lvl="0" defTabSz="685766"/>
            <a:r>
              <a:rPr lang="fr-FR"/>
              <a:t>Modifier les styles du texte du masque</a:t>
            </a:r>
          </a:p>
        </p:txBody>
      </p:sp>
      <p:sp>
        <p:nvSpPr>
          <p:cNvPr id="55" name="Text Placeholder 13"/>
          <p:cNvSpPr>
            <a:spLocks noGrp="1"/>
          </p:cNvSpPr>
          <p:nvPr>
            <p:ph type="body" sz="quarter" idx="34"/>
          </p:nvPr>
        </p:nvSpPr>
        <p:spPr>
          <a:xfrm>
            <a:off x="178910" y="4268178"/>
            <a:ext cx="1942130" cy="923857"/>
          </a:xfrm>
          <a:solidFill>
            <a:srgbClr val="3C055A"/>
          </a:solidFill>
        </p:spPr>
        <p:txBody>
          <a:bodyPr wrap="square" lIns="182880" tIns="91440" rIns="91440" bIns="91440" rtlCol="0" anchor="ctr">
            <a:noAutofit/>
          </a:bodyPr>
          <a:lstStyle>
            <a:lvl1pPr marL="0" indent="0">
              <a:buFontTx/>
              <a:buNone/>
              <a:defRPr lang="en-US" sz="1200" dirty="0">
                <a:solidFill>
                  <a:schemeClr val="bg1">
                    <a:alpha val="70000"/>
                  </a:schemeClr>
                </a:solidFill>
              </a:defRPr>
            </a:lvl1pPr>
          </a:lstStyle>
          <a:p>
            <a:pPr marL="0" lvl="0" defTabSz="685766"/>
            <a:r>
              <a:rPr lang="fr-FR"/>
              <a:t>Modifier les styles du texte du masque</a:t>
            </a:r>
          </a:p>
        </p:txBody>
      </p:sp>
      <p:sp>
        <p:nvSpPr>
          <p:cNvPr id="36" name="Text Placeholder 13"/>
          <p:cNvSpPr>
            <a:spLocks noGrp="1"/>
          </p:cNvSpPr>
          <p:nvPr>
            <p:ph type="body" sz="quarter" idx="35"/>
          </p:nvPr>
        </p:nvSpPr>
        <p:spPr>
          <a:xfrm>
            <a:off x="2250410" y="2925944"/>
            <a:ext cx="1956492" cy="692129"/>
          </a:xfrm>
          <a:prstGeom prst="homePlate">
            <a:avLst/>
          </a:prstGeom>
          <a:solidFill>
            <a:schemeClr val="accent2"/>
          </a:solidFill>
        </p:spPr>
        <p:txBody>
          <a:bodyPr lIns="182880" tIns="0" bIns="0" anchor="ctr"/>
          <a:lstStyle>
            <a:lvl1pPr algn="l">
              <a:buFontTx/>
              <a:buNone/>
              <a:defRPr lang="en-US" sz="1100" b="0" kern="0" dirty="0" smtClean="0">
                <a:solidFill>
                  <a:schemeClr val="bg1">
                    <a:lumMod val="95000"/>
                  </a:schemeClr>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7" name="Text Placeholder 13"/>
          <p:cNvSpPr>
            <a:spLocks noGrp="1"/>
          </p:cNvSpPr>
          <p:nvPr>
            <p:ph type="body" sz="quarter" idx="36"/>
          </p:nvPr>
        </p:nvSpPr>
        <p:spPr>
          <a:xfrm>
            <a:off x="3984817" y="2925944"/>
            <a:ext cx="1956492" cy="692129"/>
          </a:xfrm>
          <a:prstGeom prst="chevron">
            <a:avLst/>
          </a:prstGeom>
          <a:solidFill>
            <a:schemeClr val="accent2"/>
          </a:solidFill>
        </p:spPr>
        <p:txBody>
          <a:bodyPr lIns="182880" tIns="0" bIns="0" anchor="ctr"/>
          <a:lstStyle>
            <a:lvl1pPr algn="l">
              <a:buFontTx/>
              <a:buNone/>
              <a:defRPr lang="en-US" sz="1100" b="0" kern="0" dirty="0" smtClean="0">
                <a:solidFill>
                  <a:schemeClr val="bg1">
                    <a:lumMod val="95000"/>
                  </a:schemeClr>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38" name="Text Placeholder 13"/>
          <p:cNvSpPr>
            <a:spLocks noGrp="1"/>
          </p:cNvSpPr>
          <p:nvPr>
            <p:ph type="body" sz="quarter" idx="37"/>
          </p:nvPr>
        </p:nvSpPr>
        <p:spPr>
          <a:xfrm>
            <a:off x="5719224" y="2925944"/>
            <a:ext cx="1956492" cy="692129"/>
          </a:xfrm>
          <a:prstGeom prst="chevron">
            <a:avLst/>
          </a:prstGeom>
          <a:solidFill>
            <a:schemeClr val="accent2"/>
          </a:solidFill>
        </p:spPr>
        <p:txBody>
          <a:bodyPr lIns="182880" tIns="0" bIns="0" anchor="ctr"/>
          <a:lstStyle>
            <a:lvl1pPr algn="l">
              <a:buFontTx/>
              <a:buNone/>
              <a:defRPr lang="en-US" sz="1100" b="0" kern="0" dirty="0" smtClean="0">
                <a:solidFill>
                  <a:schemeClr val="bg1">
                    <a:lumMod val="95000"/>
                  </a:schemeClr>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Tree>
    <p:extLst>
      <p:ext uri="{BB962C8B-B14F-4D97-AF65-F5344CB8AC3E}">
        <p14:creationId xmlns:p14="http://schemas.microsoft.com/office/powerpoint/2010/main" val="3059497143"/>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Architectur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16" name="Rounded Rectangle 15"/>
          <p:cNvSpPr/>
          <p:nvPr/>
        </p:nvSpPr>
        <p:spPr>
          <a:xfrm>
            <a:off x="337511" y="1104900"/>
            <a:ext cx="8453550" cy="2248576"/>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38" name="Text Placeholder 17"/>
          <p:cNvSpPr>
            <a:spLocks noGrp="1"/>
          </p:cNvSpPr>
          <p:nvPr>
            <p:ph type="body" sz="quarter" idx="19" hasCustomPrompt="1"/>
          </p:nvPr>
        </p:nvSpPr>
        <p:spPr>
          <a:xfrm>
            <a:off x="392061"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9" name="Text Placeholder 17"/>
          <p:cNvSpPr>
            <a:spLocks noGrp="1"/>
          </p:cNvSpPr>
          <p:nvPr>
            <p:ph type="body" sz="quarter" idx="34" hasCustomPrompt="1"/>
          </p:nvPr>
        </p:nvSpPr>
        <p:spPr>
          <a:xfrm>
            <a:off x="2494777"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0" name="Text Placeholder 17"/>
          <p:cNvSpPr>
            <a:spLocks noGrp="1"/>
          </p:cNvSpPr>
          <p:nvPr>
            <p:ph type="body" sz="quarter" idx="35" hasCustomPrompt="1"/>
          </p:nvPr>
        </p:nvSpPr>
        <p:spPr>
          <a:xfrm>
            <a:off x="4597495"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1" name="Text Placeholder 17"/>
          <p:cNvSpPr>
            <a:spLocks noGrp="1"/>
          </p:cNvSpPr>
          <p:nvPr>
            <p:ph type="body" sz="quarter" idx="36" hasCustomPrompt="1"/>
          </p:nvPr>
        </p:nvSpPr>
        <p:spPr>
          <a:xfrm>
            <a:off x="6695563" y="1507460"/>
            <a:ext cx="2021159" cy="1305093"/>
          </a:xfrm>
          <a:prstGeom prst="rect">
            <a:avLst/>
          </a:prstGeom>
        </p:spPr>
        <p:txBody>
          <a:bodyPr lIns="91420" tIns="45710" rIns="91420" bIns="45710" anchor="t" anchorCtr="0">
            <a:noAutofit/>
          </a:bodyPr>
          <a:lstStyle>
            <a:lvl1pPr marL="0" indent="0" algn="ctr">
              <a:spcAft>
                <a:spcPts val="600"/>
              </a:spcAft>
              <a:buNone/>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2" name="Picture Placeholder 2"/>
          <p:cNvSpPr>
            <a:spLocks noGrp="1"/>
          </p:cNvSpPr>
          <p:nvPr>
            <p:ph type="pic" sz="quarter" idx="10"/>
          </p:nvPr>
        </p:nvSpPr>
        <p:spPr>
          <a:xfrm>
            <a:off x="337512" y="3432423"/>
            <a:ext cx="8453550" cy="2667435"/>
          </a:xfrm>
          <a:prstGeom prst="rect">
            <a:avLst/>
          </a:prstGeom>
        </p:spPr>
        <p:txBody>
          <a:bodyPr vert="horz" lIns="91420" tIns="45710" rIns="91420" bIns="45710"/>
          <a:lstStyle>
            <a:lvl1pPr marL="0" indent="0" algn="ctr">
              <a:buNone/>
              <a:defRPr sz="2200" baseline="0">
                <a:solidFill>
                  <a:schemeClr val="tx2">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47" name="Text Placeholder 17"/>
          <p:cNvSpPr>
            <a:spLocks noGrp="1"/>
          </p:cNvSpPr>
          <p:nvPr>
            <p:ph type="body" sz="quarter" idx="41" hasCustomPrompt="1"/>
          </p:nvPr>
        </p:nvSpPr>
        <p:spPr>
          <a:xfrm>
            <a:off x="337511" y="1104900"/>
            <a:ext cx="8453550" cy="323613"/>
          </a:xfrm>
          <a:prstGeom prst="rect">
            <a:avLst/>
          </a:prstGeom>
          <a:solidFill>
            <a:schemeClr val="bg1">
              <a:lumMod val="85000"/>
            </a:schemeClr>
          </a:solidFill>
        </p:spPr>
        <p:txBody>
          <a:bodyPr lIns="91420" tIns="45710" rIns="91420" bIns="45710" anchor="ctr" anchorCtr="0">
            <a:noAutofit/>
          </a:bodyPr>
          <a:lstStyle>
            <a:lvl1pPr marL="0" indent="0" algn="ctr">
              <a:spcAft>
                <a:spcPts val="600"/>
              </a:spcAft>
              <a:buNone/>
              <a:defRPr sz="1600" b="1"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8" name="Text Placeholder 13"/>
          <p:cNvSpPr>
            <a:spLocks noGrp="1"/>
          </p:cNvSpPr>
          <p:nvPr>
            <p:ph type="body" sz="quarter" idx="21"/>
          </p:nvPr>
        </p:nvSpPr>
        <p:spPr>
          <a:xfrm>
            <a:off x="4597492" y="2913865"/>
            <a:ext cx="2026548" cy="342527"/>
          </a:xfrm>
          <a:solidFill>
            <a:srgbClr val="1F76C9"/>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9" name="Text Placeholder 13"/>
          <p:cNvSpPr>
            <a:spLocks noGrp="1"/>
          </p:cNvSpPr>
          <p:nvPr>
            <p:ph type="body" sz="quarter" idx="22"/>
          </p:nvPr>
        </p:nvSpPr>
        <p:spPr>
          <a:xfrm>
            <a:off x="2494775" y="2913865"/>
            <a:ext cx="2026548" cy="342527"/>
          </a:xfrm>
          <a:solidFill>
            <a:schemeClr val="accent2"/>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50" name="Text Placeholder 13"/>
          <p:cNvSpPr>
            <a:spLocks noGrp="1"/>
          </p:cNvSpPr>
          <p:nvPr>
            <p:ph type="body" sz="quarter" idx="23"/>
          </p:nvPr>
        </p:nvSpPr>
        <p:spPr>
          <a:xfrm>
            <a:off x="392058" y="2913865"/>
            <a:ext cx="2026548" cy="342527"/>
          </a:xfrm>
          <a:solidFill>
            <a:schemeClr val="accent1"/>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51" name="Text Placeholder 13"/>
          <p:cNvSpPr>
            <a:spLocks noGrp="1"/>
          </p:cNvSpPr>
          <p:nvPr>
            <p:ph type="body" sz="quarter" idx="32"/>
          </p:nvPr>
        </p:nvSpPr>
        <p:spPr>
          <a:xfrm>
            <a:off x="6700210" y="2909638"/>
            <a:ext cx="2026548" cy="342527"/>
          </a:xfrm>
          <a:solidFill>
            <a:schemeClr val="accent4"/>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Tree>
    <p:extLst>
      <p:ext uri="{BB962C8B-B14F-4D97-AF65-F5344CB8AC3E}">
        <p14:creationId xmlns:p14="http://schemas.microsoft.com/office/powerpoint/2010/main" val="3486838284"/>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rchitecture Bulleted">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16" name="Rounded Rectangle 15"/>
          <p:cNvSpPr/>
          <p:nvPr/>
        </p:nvSpPr>
        <p:spPr>
          <a:xfrm>
            <a:off x="337511" y="1104900"/>
            <a:ext cx="8453550" cy="2248576"/>
          </a:xfrm>
          <a:prstGeom prst="roundRect">
            <a:avLst>
              <a:gd name="adj" fmla="val 0"/>
            </a:avLst>
          </a:prstGeom>
          <a:solidFill>
            <a:schemeClr val="bg1">
              <a:lumMod val="95000"/>
            </a:schemeClr>
          </a:solidFill>
        </p:spPr>
        <p:txBody>
          <a:bodyPr vert="horz" lIns="91440" tIns="0" rIns="0" bIns="0" rtlCol="0" anchor="t">
            <a:noAutofit/>
          </a:bodyPr>
          <a:lstStyle/>
          <a:p>
            <a:pPr marL="6350" lvl="0" indent="0" algn="ctr">
              <a:spcBef>
                <a:spcPct val="0"/>
              </a:spcBef>
              <a:buClrTx/>
              <a:buSzPct val="80000"/>
              <a:buFontTx/>
              <a:buNone/>
              <a:tabLst/>
            </a:pPr>
            <a:endParaRPr lang="en-US" sz="1200" b="0" kern="0">
              <a:solidFill>
                <a:schemeClr val="tx1"/>
              </a:solidFill>
            </a:endParaRPr>
          </a:p>
        </p:txBody>
      </p:sp>
      <p:sp>
        <p:nvSpPr>
          <p:cNvPr id="38" name="Text Placeholder 17"/>
          <p:cNvSpPr>
            <a:spLocks noGrp="1"/>
          </p:cNvSpPr>
          <p:nvPr>
            <p:ph type="body" sz="quarter" idx="19" hasCustomPrompt="1"/>
          </p:nvPr>
        </p:nvSpPr>
        <p:spPr>
          <a:xfrm>
            <a:off x="392061"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39" name="Text Placeholder 17"/>
          <p:cNvSpPr>
            <a:spLocks noGrp="1"/>
          </p:cNvSpPr>
          <p:nvPr>
            <p:ph type="body" sz="quarter" idx="34" hasCustomPrompt="1"/>
          </p:nvPr>
        </p:nvSpPr>
        <p:spPr>
          <a:xfrm>
            <a:off x="2494777"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0" name="Text Placeholder 17"/>
          <p:cNvSpPr>
            <a:spLocks noGrp="1"/>
          </p:cNvSpPr>
          <p:nvPr>
            <p:ph type="body" sz="quarter" idx="35" hasCustomPrompt="1"/>
          </p:nvPr>
        </p:nvSpPr>
        <p:spPr>
          <a:xfrm>
            <a:off x="4597495"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1" name="Text Placeholder 17"/>
          <p:cNvSpPr>
            <a:spLocks noGrp="1"/>
          </p:cNvSpPr>
          <p:nvPr>
            <p:ph type="body" sz="quarter" idx="36" hasCustomPrompt="1"/>
          </p:nvPr>
        </p:nvSpPr>
        <p:spPr>
          <a:xfrm>
            <a:off x="6695563" y="1507460"/>
            <a:ext cx="2021159" cy="1305093"/>
          </a:xfrm>
          <a:prstGeom prst="rect">
            <a:avLst/>
          </a:prstGeom>
        </p:spPr>
        <p:txBody>
          <a:bodyPr lIns="91420" tIns="45710" rIns="91420" bIns="45710" anchor="t" anchorCtr="0">
            <a:noAutofit/>
          </a:bodyPr>
          <a:lstStyle>
            <a:lvl1pPr marL="118872" indent="-118872" algn="l">
              <a:spcAft>
                <a:spcPts val="600"/>
              </a:spcAft>
              <a:buFont typeface="Arial" charset="0"/>
              <a:buChar char="•"/>
              <a:defRPr sz="12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2" name="Picture Placeholder 2"/>
          <p:cNvSpPr>
            <a:spLocks noGrp="1"/>
          </p:cNvSpPr>
          <p:nvPr>
            <p:ph type="pic" sz="quarter" idx="10"/>
          </p:nvPr>
        </p:nvSpPr>
        <p:spPr>
          <a:xfrm>
            <a:off x="337512" y="3432423"/>
            <a:ext cx="8453550" cy="2667435"/>
          </a:xfrm>
          <a:prstGeom prst="rect">
            <a:avLst/>
          </a:prstGeom>
        </p:spPr>
        <p:txBody>
          <a:bodyPr vert="horz" lIns="91420" tIns="45710" rIns="91420" bIns="45710"/>
          <a:lstStyle>
            <a:lvl1pPr marL="0" indent="0" algn="ctr">
              <a:buNone/>
              <a:defRPr sz="2200" baseline="0">
                <a:solidFill>
                  <a:schemeClr val="tx2">
                    <a:alpha val="50000"/>
                  </a:schemeClr>
                </a:solidFill>
                <a:latin typeface="+mn-lt"/>
                <a:cs typeface="CiscoSans ExtraLight"/>
              </a:defRPr>
            </a:lvl1pPr>
          </a:lstStyle>
          <a:p>
            <a:pPr lvl="0"/>
            <a:r>
              <a:rPr lang="fr-FR" noProof="0"/>
              <a:t>Cliquez sur l'icône pour ajouter une image</a:t>
            </a:r>
            <a:endParaRPr lang="en-US" noProof="0" dirty="0"/>
          </a:p>
        </p:txBody>
      </p:sp>
      <p:sp>
        <p:nvSpPr>
          <p:cNvPr id="47" name="Text Placeholder 17"/>
          <p:cNvSpPr>
            <a:spLocks noGrp="1"/>
          </p:cNvSpPr>
          <p:nvPr>
            <p:ph type="body" sz="quarter" idx="41" hasCustomPrompt="1"/>
          </p:nvPr>
        </p:nvSpPr>
        <p:spPr>
          <a:xfrm>
            <a:off x="337511" y="1104900"/>
            <a:ext cx="8453550" cy="323613"/>
          </a:xfrm>
          <a:prstGeom prst="rect">
            <a:avLst/>
          </a:prstGeom>
          <a:solidFill>
            <a:schemeClr val="bg1">
              <a:lumMod val="85000"/>
            </a:schemeClr>
          </a:solidFill>
        </p:spPr>
        <p:txBody>
          <a:bodyPr lIns="91420" tIns="45710" rIns="91420" bIns="45710" anchor="ctr" anchorCtr="0">
            <a:noAutofit/>
          </a:bodyPr>
          <a:lstStyle>
            <a:lvl1pPr marL="0" indent="0" algn="ctr">
              <a:spcAft>
                <a:spcPts val="600"/>
              </a:spcAft>
              <a:buNone/>
              <a:defRPr sz="1600" b="1"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48" name="Text Placeholder 13"/>
          <p:cNvSpPr>
            <a:spLocks noGrp="1"/>
          </p:cNvSpPr>
          <p:nvPr>
            <p:ph type="body" sz="quarter" idx="21"/>
          </p:nvPr>
        </p:nvSpPr>
        <p:spPr>
          <a:xfrm>
            <a:off x="4597492" y="2913865"/>
            <a:ext cx="2026548" cy="342527"/>
          </a:xfrm>
          <a:solidFill>
            <a:srgbClr val="1F76C9"/>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49" name="Text Placeholder 13"/>
          <p:cNvSpPr>
            <a:spLocks noGrp="1"/>
          </p:cNvSpPr>
          <p:nvPr>
            <p:ph type="body" sz="quarter" idx="22"/>
          </p:nvPr>
        </p:nvSpPr>
        <p:spPr>
          <a:xfrm>
            <a:off x="2494775" y="2913865"/>
            <a:ext cx="2026548" cy="342527"/>
          </a:xfrm>
          <a:solidFill>
            <a:schemeClr val="accent2"/>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50" name="Text Placeholder 13"/>
          <p:cNvSpPr>
            <a:spLocks noGrp="1"/>
          </p:cNvSpPr>
          <p:nvPr>
            <p:ph type="body" sz="quarter" idx="23"/>
          </p:nvPr>
        </p:nvSpPr>
        <p:spPr>
          <a:xfrm>
            <a:off x="392058" y="2913865"/>
            <a:ext cx="2026548" cy="342527"/>
          </a:xfrm>
          <a:solidFill>
            <a:schemeClr val="accent1"/>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
        <p:nvSpPr>
          <p:cNvPr id="51" name="Text Placeholder 13"/>
          <p:cNvSpPr>
            <a:spLocks noGrp="1"/>
          </p:cNvSpPr>
          <p:nvPr>
            <p:ph type="body" sz="quarter" idx="32"/>
          </p:nvPr>
        </p:nvSpPr>
        <p:spPr>
          <a:xfrm>
            <a:off x="6700210" y="2909638"/>
            <a:ext cx="2026548" cy="342527"/>
          </a:xfrm>
          <a:solidFill>
            <a:schemeClr val="accent4"/>
          </a:solidFill>
        </p:spPr>
        <p:txBody>
          <a:bodyPr lIns="0" tIns="0" bIns="0" anchor="ctr"/>
          <a:lstStyle>
            <a:lvl1pPr algn="ctr">
              <a:buFontTx/>
              <a:buNone/>
              <a:defRPr lang="en-US" sz="1400" b="1" kern="0" dirty="0" smtClean="0">
                <a:solidFill>
                  <a:schemeClr val="bg1"/>
                </a:solidFill>
              </a:defRPr>
            </a:lvl1pPr>
            <a:lvl2pPr marL="292097" indent="0">
              <a:buFontTx/>
              <a:buNone/>
              <a:defRPr lang="en-US" dirty="0" smtClean="0"/>
            </a:lvl2pPr>
            <a:lvl3pPr marL="742936" indent="0">
              <a:buFontTx/>
              <a:buNone/>
              <a:defRPr lang="en-US" dirty="0" smtClean="0"/>
            </a:lvl3pPr>
            <a:lvl4pPr marL="1198536" indent="0">
              <a:buFontTx/>
              <a:buNone/>
              <a:defRPr lang="en-US" dirty="0" smtClean="0"/>
            </a:lvl4pPr>
            <a:lvl5pPr marL="1655725" indent="0">
              <a:buFontTx/>
              <a:buNone/>
              <a:defRPr lang="en-US" dirty="0"/>
            </a:lvl5pPr>
          </a:lstStyle>
          <a:p>
            <a:pPr marL="6350" lvl="0" indent="0" defTabSz="457189">
              <a:spcBef>
                <a:spcPct val="0"/>
              </a:spcBef>
              <a:tabLst/>
            </a:pPr>
            <a:r>
              <a:rPr lang="fr-FR"/>
              <a:t>Modifier les styles du texte du masque</a:t>
            </a:r>
          </a:p>
        </p:txBody>
      </p:sp>
    </p:spTree>
    <p:extLst>
      <p:ext uri="{BB962C8B-B14F-4D97-AF65-F5344CB8AC3E}">
        <p14:creationId xmlns:p14="http://schemas.microsoft.com/office/powerpoint/2010/main" val="195463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p:cNvSpPr>
            <a:spLocks noGrp="1"/>
          </p:cNvSpPr>
          <p:nvPr>
            <p:ph type="pic" sz="quarter" idx="12" hasCustomPrompt="1"/>
          </p:nvPr>
        </p:nvSpPr>
        <p:spPr>
          <a:xfrm>
            <a:off x="7450667" y="6051023"/>
            <a:ext cx="1430866" cy="804332"/>
          </a:xfrm>
          <a:prstGeom prst="rect">
            <a:avLst/>
          </a:prstGeom>
        </p:spPr>
        <p:txBody>
          <a:bodyPr/>
          <a:lstStyle>
            <a:lvl1pPr marL="0" indent="0">
              <a:buNone/>
              <a:defRPr sz="1600" baseline="0"/>
            </a:lvl1pPr>
          </a:lstStyle>
          <a:p>
            <a:r>
              <a:rPr lang="en-GB" sz="1600" baseline="0" dirty="0"/>
              <a:t>Insert own logo here</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nchor="ctr"/>
          <a:lstStyle>
            <a:lvl1pPr marL="0" indent="0" algn="ctr">
              <a:buNone/>
              <a:defRPr sz="1600" baseline="0"/>
            </a:lvl1pPr>
          </a:lstStyle>
          <a:p>
            <a:r>
              <a:rPr lang="de-DE" dirty="0"/>
              <a:t>Towards a measurement architecture for D3.3</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05756" y="6319203"/>
            <a:ext cx="1320697" cy="267968"/>
          </a:xfrm>
          <a:prstGeom prst="rect">
            <a:avLst/>
          </a:prstGeom>
        </p:spPr>
      </p:pic>
    </p:spTree>
    <p:extLst>
      <p:ext uri="{BB962C8B-B14F-4D97-AF65-F5344CB8AC3E}">
        <p14:creationId xmlns:p14="http://schemas.microsoft.com/office/powerpoint/2010/main" val="38404743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roduct and Titl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4" name="Picture Placeholder 25"/>
          <p:cNvSpPr>
            <a:spLocks noGrp="1"/>
          </p:cNvSpPr>
          <p:nvPr>
            <p:ph type="pic" sz="quarter" idx="10"/>
          </p:nvPr>
        </p:nvSpPr>
        <p:spPr>
          <a:xfrm>
            <a:off x="1565720" y="1241005"/>
            <a:ext cx="6012567" cy="4005072"/>
          </a:xfrm>
          <a:prstGeom prst="rect">
            <a:avLst/>
          </a:prstGeom>
          <a:noFill/>
          <a:ln>
            <a:noFill/>
          </a:ln>
          <a:effectLst/>
        </p:spPr>
        <p:txBody>
          <a:bodyPr lIns="91424" tIns="45712" rIns="91424" bIns="45712" anchor="ctr" anchorCtr="0"/>
          <a:lstStyle>
            <a:lvl1pPr algn="ctr">
              <a:buFontTx/>
              <a:buNone/>
              <a:defRPr>
                <a:solidFill>
                  <a:schemeClr val="tx1">
                    <a:alpha val="50000"/>
                  </a:schemeClr>
                </a:solidFill>
                <a:latin typeface="+mj-lt"/>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2199170235"/>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roduct">
    <p:spTree>
      <p:nvGrpSpPr>
        <p:cNvPr id="1" name=""/>
        <p:cNvGrpSpPr/>
        <p:nvPr/>
      </p:nvGrpSpPr>
      <p:grpSpPr>
        <a:xfrm>
          <a:off x="0" y="0"/>
          <a:ext cx="0" cy="0"/>
          <a:chOff x="0" y="0"/>
          <a:chExt cx="0" cy="0"/>
        </a:xfrm>
      </p:grpSpPr>
      <p:sp>
        <p:nvSpPr>
          <p:cNvPr id="2" name="Picture Placeholder 25"/>
          <p:cNvSpPr>
            <a:spLocks noGrp="1"/>
          </p:cNvSpPr>
          <p:nvPr>
            <p:ph type="pic" sz="quarter" idx="10"/>
          </p:nvPr>
        </p:nvSpPr>
        <p:spPr>
          <a:xfrm>
            <a:off x="2770704" y="1241005"/>
            <a:ext cx="6012567" cy="4005072"/>
          </a:xfrm>
          <a:prstGeom prst="rect">
            <a:avLst/>
          </a:prstGeom>
          <a:noFill/>
          <a:ln>
            <a:noFill/>
          </a:ln>
          <a:effectLst/>
        </p:spPr>
        <p:txBody>
          <a:bodyPr lIns="91424" tIns="45712" rIns="91424" bIns="45712" anchor="ctr" anchorCtr="0"/>
          <a:lstStyle>
            <a:lvl1pPr algn="ctr">
              <a:buFontTx/>
              <a:buNone/>
              <a:defRPr>
                <a:solidFill>
                  <a:schemeClr val="tx1">
                    <a:alpha val="50000"/>
                  </a:schemeClr>
                </a:solidFill>
                <a:latin typeface="+mj-lt"/>
              </a:defRPr>
            </a:lvl1pPr>
          </a:lstStyle>
          <a:p>
            <a:pPr lvl="0"/>
            <a:r>
              <a:rPr lang="fr-FR" noProof="0"/>
              <a:t>Cliquez sur l'icône pour ajouter une image</a:t>
            </a:r>
            <a:endParaRPr lang="en-US" noProof="0" dirty="0"/>
          </a:p>
        </p:txBody>
      </p:sp>
      <p:sp>
        <p:nvSpPr>
          <p:cNvPr id="4" name="Title 10"/>
          <p:cNvSpPr>
            <a:spLocks noGrp="1"/>
          </p:cNvSpPr>
          <p:nvPr>
            <p:ph type="title" hasCustomPrompt="1"/>
          </p:nvPr>
        </p:nvSpPr>
        <p:spPr>
          <a:xfrm>
            <a:off x="333324" y="1710851"/>
            <a:ext cx="2038616" cy="2212588"/>
          </a:xfrm>
        </p:spPr>
        <p:txBody>
          <a:bodyPr anchor="ctr"/>
          <a:lstStyle>
            <a:lvl1pPr>
              <a:defRPr sz="2000" b="1">
                <a:solidFill>
                  <a:schemeClr val="tx1"/>
                </a:solidFill>
                <a:latin typeface="+mj-lt"/>
              </a:defRPr>
            </a:lvl1pPr>
          </a:lstStyle>
          <a:p>
            <a:r>
              <a:rPr lang="en-GB" dirty="0"/>
              <a:t>Click to edit title</a:t>
            </a:r>
            <a:endParaRPr lang="en-US" dirty="0"/>
          </a:p>
        </p:txBody>
      </p:sp>
    </p:spTree>
    <p:extLst>
      <p:ext uri="{BB962C8B-B14F-4D97-AF65-F5344CB8AC3E}">
        <p14:creationId xmlns:p14="http://schemas.microsoft.com/office/powerpoint/2010/main" val="917497348"/>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mage and Text">
    <p:spTree>
      <p:nvGrpSpPr>
        <p:cNvPr id="1" name=""/>
        <p:cNvGrpSpPr/>
        <p:nvPr/>
      </p:nvGrpSpPr>
      <p:grpSpPr>
        <a:xfrm>
          <a:off x="0" y="0"/>
          <a:ext cx="0" cy="0"/>
          <a:chOff x="0" y="0"/>
          <a:chExt cx="0" cy="0"/>
        </a:xfrm>
      </p:grpSpPr>
      <p:sp>
        <p:nvSpPr>
          <p:cNvPr id="9" name="Text Placeholder 17"/>
          <p:cNvSpPr>
            <a:spLocks noGrp="1"/>
          </p:cNvSpPr>
          <p:nvPr>
            <p:ph type="body" sz="quarter" idx="11" hasCustomPrompt="1"/>
          </p:nvPr>
        </p:nvSpPr>
        <p:spPr>
          <a:xfrm>
            <a:off x="342900" y="402336"/>
            <a:ext cx="4023360" cy="5659797"/>
          </a:xfrm>
          <a:prstGeom prst="rect">
            <a:avLst/>
          </a:prstGeom>
        </p:spPr>
        <p:txBody>
          <a:bodyPr lIns="0" tIns="45710" rIns="0" bIns="45710" anchor="ctr" anchorCtr="0">
            <a:noAutofit/>
          </a:bodyPr>
          <a:lstStyle>
            <a:lvl1pPr marL="7938" indent="0">
              <a:buNone/>
              <a:tabLst/>
              <a:defRPr sz="2400" b="1"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0" name="Picture Placeholder 2"/>
          <p:cNvSpPr>
            <a:spLocks noGrp="1"/>
          </p:cNvSpPr>
          <p:nvPr>
            <p:ph type="pic" sz="quarter" idx="10"/>
          </p:nvPr>
        </p:nvSpPr>
        <p:spPr>
          <a:xfrm>
            <a:off x="4777740" y="2"/>
            <a:ext cx="4366260" cy="6376415"/>
          </a:xfrm>
          <a:prstGeom prst="rect">
            <a:avLst/>
          </a:prstGeom>
        </p:spPr>
        <p:txBody>
          <a:bodyPr vert="horz" lIns="0" tIns="45710" rIns="0" bIns="45710" anchor="ctr">
            <a:noAutofit/>
          </a:bodyPr>
          <a:lstStyle>
            <a:lvl1pPr marL="0" indent="0" algn="ctr">
              <a:buNone/>
              <a:defRPr sz="2000" b="0" i="0">
                <a:solidFill>
                  <a:schemeClr val="tx1">
                    <a:alpha val="50000"/>
                  </a:schemeClr>
                </a:solidFill>
                <a:latin typeface="+mn-lt"/>
                <a:cs typeface="CiscoSans ExtraLight"/>
              </a:defRPr>
            </a:lvl1pPr>
          </a:lstStyle>
          <a:p>
            <a:pPr lvl="0"/>
            <a:r>
              <a:rPr lang="fr-FR" noProof="0"/>
              <a:t>Cliquez sur l'icône pour ajouter une image</a:t>
            </a:r>
            <a:endParaRPr lang="en-US" noProof="0" dirty="0"/>
          </a:p>
        </p:txBody>
      </p:sp>
    </p:spTree>
    <p:extLst>
      <p:ext uri="{BB962C8B-B14F-4D97-AF65-F5344CB8AC3E}">
        <p14:creationId xmlns:p14="http://schemas.microsoft.com/office/powerpoint/2010/main" val="328209483"/>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ocial/Resourc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a:t>Modifiez le style du titre</a:t>
            </a:r>
            <a:endParaRPr lang="en-US"/>
          </a:p>
        </p:txBody>
      </p:sp>
      <p:pic>
        <p:nvPicPr>
          <p:cNvPr id="7" name="Picture 6">
            <a:hlinkClick r:id="rId2"/>
          </p:cNvPr>
          <p:cNvPicPr>
            <a:picLocks/>
          </p:cNvPicPr>
          <p:nvPr/>
        </p:nvPicPr>
        <p:blipFill>
          <a:blip r:embed="rId3">
            <a:extLst>
              <a:ext uri="{28A0092B-C50C-407E-A947-70E740481C1C}">
                <a14:useLocalDpi xmlns:a14="http://schemas.microsoft.com/office/drawing/2010/main"/>
              </a:ext>
            </a:extLst>
          </a:blip>
          <a:stretch>
            <a:fillRect/>
          </a:stretch>
        </p:blipFill>
        <p:spPr>
          <a:xfrm>
            <a:off x="342900" y="1631003"/>
            <a:ext cx="533550" cy="531368"/>
          </a:xfrm>
          <a:prstGeom prst="rect">
            <a:avLst/>
          </a:prstGeom>
          <a:noFill/>
          <a:ln>
            <a:noFill/>
          </a:ln>
        </p:spPr>
      </p:pic>
      <p:pic>
        <p:nvPicPr>
          <p:cNvPr id="9" name="Picture 8">
            <a:hlinkClick r:id="rId4"/>
          </p:cNvPr>
          <p:cNvPicPr>
            <a:picLocks/>
          </p:cNvPicPr>
          <p:nvPr/>
        </p:nvPicPr>
        <p:blipFill>
          <a:blip r:embed="rId5">
            <a:extLst>
              <a:ext uri="{28A0092B-C50C-407E-A947-70E740481C1C}">
                <a14:useLocalDpi xmlns:a14="http://schemas.microsoft.com/office/drawing/2010/main"/>
              </a:ext>
            </a:extLst>
          </a:blip>
          <a:stretch>
            <a:fillRect/>
          </a:stretch>
        </p:blipFill>
        <p:spPr>
          <a:xfrm>
            <a:off x="342900" y="2735609"/>
            <a:ext cx="533550" cy="531368"/>
          </a:xfrm>
          <a:prstGeom prst="rect">
            <a:avLst/>
          </a:prstGeom>
          <a:noFill/>
          <a:ln>
            <a:noFill/>
          </a:ln>
        </p:spPr>
      </p:pic>
      <p:pic>
        <p:nvPicPr>
          <p:cNvPr id="10" name="Picture 9">
            <a:hlinkClick r:id="rId6"/>
          </p:cNvPr>
          <p:cNvPicPr>
            <a:picLocks/>
          </p:cNvPicPr>
          <p:nvPr/>
        </p:nvPicPr>
        <p:blipFill>
          <a:blip r:embed="rId7">
            <a:extLst>
              <a:ext uri="{28A0092B-C50C-407E-A947-70E740481C1C}">
                <a14:useLocalDpi xmlns:a14="http://schemas.microsoft.com/office/drawing/2010/main"/>
              </a:ext>
            </a:extLst>
          </a:blip>
          <a:stretch>
            <a:fillRect/>
          </a:stretch>
        </p:blipFill>
        <p:spPr>
          <a:xfrm>
            <a:off x="342900" y="3839819"/>
            <a:ext cx="533550" cy="531368"/>
          </a:xfrm>
          <a:prstGeom prst="rect">
            <a:avLst/>
          </a:prstGeom>
          <a:noFill/>
          <a:ln>
            <a:noFill/>
          </a:ln>
        </p:spPr>
      </p:pic>
      <p:pic>
        <p:nvPicPr>
          <p:cNvPr id="11" name="Picture 10">
            <a:hlinkClick r:id="rId8"/>
          </p:cNvPr>
          <p:cNvPicPr>
            <a:picLocks/>
          </p:cNvPicPr>
          <p:nvPr/>
        </p:nvPicPr>
        <p:blipFill>
          <a:blip r:embed="rId9">
            <a:extLst>
              <a:ext uri="{28A0092B-C50C-407E-A947-70E740481C1C}">
                <a14:useLocalDpi xmlns:a14="http://schemas.microsoft.com/office/drawing/2010/main"/>
              </a:ext>
            </a:extLst>
          </a:blip>
          <a:stretch>
            <a:fillRect/>
          </a:stretch>
        </p:blipFill>
        <p:spPr>
          <a:xfrm>
            <a:off x="4773010" y="1603967"/>
            <a:ext cx="533550" cy="531368"/>
          </a:xfrm>
          <a:prstGeom prst="rect">
            <a:avLst/>
          </a:prstGeom>
        </p:spPr>
      </p:pic>
      <p:pic>
        <p:nvPicPr>
          <p:cNvPr id="2" name="Picture 1"/>
          <p:cNvPicPr>
            <a:picLocks/>
          </p:cNvPicPr>
          <p:nvPr/>
        </p:nvPicPr>
        <p:blipFill>
          <a:blip r:embed="rId10">
            <a:extLst>
              <a:ext uri="{28A0092B-C50C-407E-A947-70E740481C1C}">
                <a14:useLocalDpi xmlns:a14="http://schemas.microsoft.com/office/drawing/2010/main"/>
              </a:ext>
            </a:extLst>
          </a:blip>
          <a:stretch>
            <a:fillRect/>
          </a:stretch>
        </p:blipFill>
        <p:spPr>
          <a:xfrm>
            <a:off x="4773010" y="3840216"/>
            <a:ext cx="533550" cy="531368"/>
          </a:xfrm>
          <a:prstGeom prst="rect">
            <a:avLst/>
          </a:prstGeom>
        </p:spPr>
      </p:pic>
      <p:pic>
        <p:nvPicPr>
          <p:cNvPr id="3" name="Picture 2">
            <a:hlinkClick r:id="rId11"/>
          </p:cNvPr>
          <p:cNvPicPr>
            <a:picLocks/>
          </p:cNvPicPr>
          <p:nvPr/>
        </p:nvPicPr>
        <p:blipFill>
          <a:blip r:embed="rId12">
            <a:extLst>
              <a:ext uri="{28A0092B-C50C-407E-A947-70E740481C1C}">
                <a14:useLocalDpi xmlns:a14="http://schemas.microsoft.com/office/drawing/2010/main"/>
              </a:ext>
            </a:extLst>
          </a:blip>
          <a:stretch>
            <a:fillRect/>
          </a:stretch>
        </p:blipFill>
        <p:spPr>
          <a:xfrm>
            <a:off x="4783521" y="2735609"/>
            <a:ext cx="533550" cy="531368"/>
          </a:xfrm>
          <a:prstGeom prst="rect">
            <a:avLst/>
          </a:prstGeom>
        </p:spPr>
      </p:pic>
      <p:sp>
        <p:nvSpPr>
          <p:cNvPr id="17" name="Text Placeholder 17"/>
          <p:cNvSpPr>
            <a:spLocks noGrp="1"/>
          </p:cNvSpPr>
          <p:nvPr>
            <p:ph type="body" sz="quarter" idx="24" hasCustomPrompt="1"/>
          </p:nvPr>
        </p:nvSpPr>
        <p:spPr>
          <a:xfrm>
            <a:off x="5381321" y="3961457"/>
            <a:ext cx="3348273" cy="287087"/>
          </a:xfrm>
          <a:prstGeom prst="rect">
            <a:avLst/>
          </a:prstGeom>
        </p:spPr>
        <p:txBody>
          <a:bodyPr lIns="91420" tIns="45710" rIns="91420" bIns="45710" anchor="ctr" anchorCtr="0">
            <a:noAutofit/>
          </a:bodyPr>
          <a:lstStyle>
            <a:lvl1pPr marL="0" indent="0" algn="l">
              <a:spcAft>
                <a:spcPts val="600"/>
              </a:spcAft>
              <a:buNone/>
              <a:defRPr sz="1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26" name="TextBox 25">
            <a:hlinkClick r:id="rId13"/>
          </p:cNvPr>
          <p:cNvSpPr txBox="1"/>
          <p:nvPr/>
        </p:nvSpPr>
        <p:spPr>
          <a:xfrm>
            <a:off x="951208" y="1753146"/>
            <a:ext cx="3337762" cy="287087"/>
          </a:xfrm>
          <a:prstGeom prst="rect">
            <a:avLst/>
          </a:prstGeom>
        </p:spPr>
        <p:txBody>
          <a:bodyPr vert="horz" lIns="91420" tIns="45710" rIns="91420" bIns="45710" rtlCol="0" anchor="ctr" anchorCtr="0">
            <a:noAutofit/>
          </a:bodyPr>
          <a:lstStyle>
            <a:lvl1pPr marR="0" indent="0" defTabSz="457189" fontAlgn="auto">
              <a:lnSpc>
                <a:spcPct val="100000"/>
              </a:lnSpc>
              <a:spcBef>
                <a:spcPts val="0"/>
              </a:spcBef>
              <a:spcAft>
                <a:spcPts val="600"/>
              </a:spcAft>
              <a:buClrTx/>
              <a:buSzPct val="80000"/>
              <a:buFont typeface="Arial" charset="0"/>
              <a:buNone/>
              <a:tabLst/>
              <a:defRPr lang="en-US" sz="1200" b="0" i="0" baseline="0" smtClean="0">
                <a:cs typeface="CiscoSans ExtraLight"/>
              </a:defRPr>
            </a:lvl1pPr>
            <a:lvl2pPr marL="457189" indent="-165096" defTabSz="457189">
              <a:spcBef>
                <a:spcPts val="0"/>
              </a:spcBef>
              <a:buClrTx/>
              <a:buSzPct val="80000"/>
              <a:buFont typeface="Arial" charset="0"/>
              <a:buChar char="•"/>
              <a:defRPr lang="en-US" b="0" i="0" smtClean="0">
                <a:solidFill>
                  <a:srgbClr val="FFFFFF"/>
                </a:solidFill>
                <a:latin typeface="CiscoSans ExtraLight"/>
                <a:cs typeface="CiscoSans ExtraLight"/>
              </a:defRPr>
            </a:lvl2pPr>
            <a:lvl3pPr marL="741344" indent="-171446" defTabSz="457189">
              <a:spcBef>
                <a:spcPts val="0"/>
              </a:spcBef>
              <a:buClrTx/>
              <a:buSzPct val="80000"/>
              <a:buFont typeface="Arial" charset="0"/>
              <a:buChar char="•"/>
              <a:defRPr lang="en-US" b="0" i="0" smtClean="0">
                <a:solidFill>
                  <a:srgbClr val="FFFFFF"/>
                </a:solidFill>
                <a:latin typeface="CiscoSans ExtraLight"/>
                <a:cs typeface="CiscoSans ExtraLight"/>
              </a:defRPr>
            </a:lvl3pPr>
            <a:lvl4pPr marL="1031849" indent="-173034" defTabSz="457189">
              <a:spcBef>
                <a:spcPts val="0"/>
              </a:spcBef>
              <a:buClrTx/>
              <a:buSzPct val="80000"/>
              <a:buFont typeface="Arial" charset="0"/>
              <a:buChar char="•"/>
              <a:defRPr lang="en-US" b="0" i="0" smtClean="0">
                <a:solidFill>
                  <a:srgbClr val="FFFFFF"/>
                </a:solidFill>
                <a:latin typeface="CiscoSans ExtraLight"/>
                <a:cs typeface="CiscoSans ExtraLight"/>
              </a:defRPr>
            </a:lvl4pPr>
            <a:lvl5pPr marL="1316006" indent="-173034" defTabSz="457189">
              <a:spcBef>
                <a:spcPts val="0"/>
              </a:spcBef>
              <a:buClrTx/>
              <a:buSzPct val="80000"/>
              <a:buFont typeface="Arial" charset="0"/>
              <a:buChar char="•"/>
              <a:defRPr lang="en-US" b="0" i="0" dirty="0">
                <a:solidFill>
                  <a:srgbClr val="FFFFFF"/>
                </a:solidFill>
                <a:latin typeface="CiscoSans ExtraLight"/>
                <a:cs typeface="CiscoSans ExtraLight"/>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sz="1400" dirty="0"/>
              <a:t>twitter.com/ViaviSolutions</a:t>
            </a:r>
          </a:p>
        </p:txBody>
      </p:sp>
      <p:sp>
        <p:nvSpPr>
          <p:cNvPr id="28" name="TextBox 27">
            <a:hlinkClick r:id="rId14"/>
          </p:cNvPr>
          <p:cNvSpPr txBox="1"/>
          <p:nvPr/>
        </p:nvSpPr>
        <p:spPr>
          <a:xfrm>
            <a:off x="940697" y="2857355"/>
            <a:ext cx="3337762" cy="287087"/>
          </a:xfrm>
          <a:prstGeom prst="rect">
            <a:avLst/>
          </a:prstGeom>
        </p:spPr>
        <p:txBody>
          <a:bodyPr vert="horz" lIns="91420" tIns="45710" rIns="91420" bIns="45710" rtlCol="0" anchor="ctr" anchorCtr="0">
            <a:noAutofit/>
          </a:bodyPr>
          <a:lstStyle>
            <a:lvl1pPr marR="0" indent="0" defTabSz="457189" fontAlgn="auto">
              <a:lnSpc>
                <a:spcPct val="100000"/>
              </a:lnSpc>
              <a:spcBef>
                <a:spcPts val="0"/>
              </a:spcBef>
              <a:spcAft>
                <a:spcPts val="600"/>
              </a:spcAft>
              <a:buClrTx/>
              <a:buSzPct val="80000"/>
              <a:buFont typeface="Arial" charset="0"/>
              <a:buNone/>
              <a:tabLst/>
              <a:defRPr lang="en-US" sz="1200" b="0" i="0" baseline="0" smtClean="0">
                <a:cs typeface="CiscoSans ExtraLight"/>
              </a:defRPr>
            </a:lvl1pPr>
            <a:lvl2pPr marL="457189" indent="-165096" defTabSz="457189">
              <a:spcBef>
                <a:spcPts val="0"/>
              </a:spcBef>
              <a:buClrTx/>
              <a:buSzPct val="80000"/>
              <a:buFont typeface="Arial" charset="0"/>
              <a:buChar char="•"/>
              <a:defRPr lang="en-US" b="0" i="0" smtClean="0">
                <a:solidFill>
                  <a:srgbClr val="FFFFFF"/>
                </a:solidFill>
                <a:latin typeface="CiscoSans ExtraLight"/>
                <a:cs typeface="CiscoSans ExtraLight"/>
              </a:defRPr>
            </a:lvl2pPr>
            <a:lvl3pPr marL="741344" indent="-171446" defTabSz="457189">
              <a:spcBef>
                <a:spcPts val="0"/>
              </a:spcBef>
              <a:buClrTx/>
              <a:buSzPct val="80000"/>
              <a:buFont typeface="Arial" charset="0"/>
              <a:buChar char="•"/>
              <a:defRPr lang="en-US" b="0" i="0" smtClean="0">
                <a:solidFill>
                  <a:srgbClr val="FFFFFF"/>
                </a:solidFill>
                <a:latin typeface="CiscoSans ExtraLight"/>
                <a:cs typeface="CiscoSans ExtraLight"/>
              </a:defRPr>
            </a:lvl3pPr>
            <a:lvl4pPr marL="1031849" indent="-173034" defTabSz="457189">
              <a:spcBef>
                <a:spcPts val="0"/>
              </a:spcBef>
              <a:buClrTx/>
              <a:buSzPct val="80000"/>
              <a:buFont typeface="Arial" charset="0"/>
              <a:buChar char="•"/>
              <a:defRPr lang="en-US" b="0" i="0" smtClean="0">
                <a:solidFill>
                  <a:srgbClr val="FFFFFF"/>
                </a:solidFill>
                <a:latin typeface="CiscoSans ExtraLight"/>
                <a:cs typeface="CiscoSans ExtraLight"/>
              </a:defRPr>
            </a:lvl4pPr>
            <a:lvl5pPr marL="1316006" indent="-173034" defTabSz="457189">
              <a:spcBef>
                <a:spcPts val="0"/>
              </a:spcBef>
              <a:buClrTx/>
              <a:buSzPct val="80000"/>
              <a:buFont typeface="Arial" charset="0"/>
              <a:buChar char="•"/>
              <a:defRPr lang="en-US" b="0" i="0" dirty="0">
                <a:solidFill>
                  <a:srgbClr val="FFFFFF"/>
                </a:solidFill>
                <a:latin typeface="CiscoSans ExtraLight"/>
                <a:cs typeface="CiscoSans ExtraLight"/>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sz="1400" dirty="0"/>
              <a:t>www.facebook.com/viavisolutions</a:t>
            </a:r>
          </a:p>
        </p:txBody>
      </p:sp>
      <p:sp>
        <p:nvSpPr>
          <p:cNvPr id="30" name="TextBox 29">
            <a:hlinkClick r:id="rId15"/>
          </p:cNvPr>
          <p:cNvSpPr txBox="1"/>
          <p:nvPr/>
        </p:nvSpPr>
        <p:spPr>
          <a:xfrm>
            <a:off x="940696" y="3958243"/>
            <a:ext cx="3631303" cy="274259"/>
          </a:xfrm>
          <a:prstGeom prst="rect">
            <a:avLst/>
          </a:prstGeom>
        </p:spPr>
        <p:txBody>
          <a:bodyPr vert="horz" lIns="91420" tIns="45710" rIns="91420" bIns="45710" rtlCol="0" anchor="ctr" anchorCtr="0">
            <a:noAutofit/>
          </a:bodyPr>
          <a:lstStyle>
            <a:lvl1pPr marR="0" indent="0" defTabSz="457189" fontAlgn="auto">
              <a:lnSpc>
                <a:spcPct val="100000"/>
              </a:lnSpc>
              <a:spcBef>
                <a:spcPts val="0"/>
              </a:spcBef>
              <a:spcAft>
                <a:spcPts val="600"/>
              </a:spcAft>
              <a:buClrTx/>
              <a:buSzPct val="80000"/>
              <a:buFont typeface="Arial" charset="0"/>
              <a:buNone/>
              <a:tabLst/>
              <a:defRPr lang="en-US" sz="1200" b="0" i="0" baseline="0" smtClean="0">
                <a:cs typeface="CiscoSans ExtraLight"/>
              </a:defRPr>
            </a:lvl1pPr>
            <a:lvl2pPr marL="457189" indent="-165096" defTabSz="457189">
              <a:spcBef>
                <a:spcPts val="0"/>
              </a:spcBef>
              <a:buClrTx/>
              <a:buSzPct val="80000"/>
              <a:buFont typeface="Arial" charset="0"/>
              <a:buChar char="•"/>
              <a:defRPr lang="en-US" b="0" i="0" smtClean="0">
                <a:solidFill>
                  <a:srgbClr val="FFFFFF"/>
                </a:solidFill>
                <a:latin typeface="CiscoSans ExtraLight"/>
                <a:cs typeface="CiscoSans ExtraLight"/>
              </a:defRPr>
            </a:lvl2pPr>
            <a:lvl3pPr marL="741344" indent="-171446" defTabSz="457189">
              <a:spcBef>
                <a:spcPts val="0"/>
              </a:spcBef>
              <a:buClrTx/>
              <a:buSzPct val="80000"/>
              <a:buFont typeface="Arial" charset="0"/>
              <a:buChar char="•"/>
              <a:defRPr lang="en-US" b="0" i="0" smtClean="0">
                <a:solidFill>
                  <a:srgbClr val="FFFFFF"/>
                </a:solidFill>
                <a:latin typeface="CiscoSans ExtraLight"/>
                <a:cs typeface="CiscoSans ExtraLight"/>
              </a:defRPr>
            </a:lvl3pPr>
            <a:lvl4pPr marL="1031849" indent="-173034" defTabSz="457189">
              <a:spcBef>
                <a:spcPts val="0"/>
              </a:spcBef>
              <a:buClrTx/>
              <a:buSzPct val="80000"/>
              <a:buFont typeface="Arial" charset="0"/>
              <a:buChar char="•"/>
              <a:defRPr lang="en-US" b="0" i="0" smtClean="0">
                <a:solidFill>
                  <a:srgbClr val="FFFFFF"/>
                </a:solidFill>
                <a:latin typeface="CiscoSans ExtraLight"/>
                <a:cs typeface="CiscoSans ExtraLight"/>
              </a:defRPr>
            </a:lvl4pPr>
            <a:lvl5pPr marL="1316006" indent="-173034" defTabSz="457189">
              <a:spcBef>
                <a:spcPts val="0"/>
              </a:spcBef>
              <a:buClrTx/>
              <a:buSzPct val="80000"/>
              <a:buFont typeface="Arial" charset="0"/>
              <a:buChar char="•"/>
              <a:defRPr lang="en-US" b="0" i="0" dirty="0">
                <a:solidFill>
                  <a:srgbClr val="FFFFFF"/>
                </a:solidFill>
                <a:latin typeface="CiscoSans ExtraLight"/>
                <a:cs typeface="CiscoSans ExtraLight"/>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sz="1400" dirty="0"/>
              <a:t>www.linkedin.com/company/viavi-solutions</a:t>
            </a:r>
          </a:p>
        </p:txBody>
      </p:sp>
      <p:sp>
        <p:nvSpPr>
          <p:cNvPr id="32" name="TextBox 31">
            <a:hlinkClick r:id="rId16"/>
          </p:cNvPr>
          <p:cNvSpPr txBox="1"/>
          <p:nvPr/>
        </p:nvSpPr>
        <p:spPr>
          <a:xfrm>
            <a:off x="5391829" y="1689572"/>
            <a:ext cx="3337762" cy="287087"/>
          </a:xfrm>
          <a:prstGeom prst="rect">
            <a:avLst/>
          </a:prstGeom>
        </p:spPr>
        <p:txBody>
          <a:bodyPr vert="horz" lIns="91420" tIns="45710" rIns="91420" bIns="45710" rtlCol="0" anchor="ctr" anchorCtr="0">
            <a:noAutofit/>
          </a:bodyPr>
          <a:lstStyle>
            <a:lvl1pPr marR="0" indent="0" defTabSz="457189" fontAlgn="auto">
              <a:lnSpc>
                <a:spcPct val="100000"/>
              </a:lnSpc>
              <a:spcBef>
                <a:spcPts val="0"/>
              </a:spcBef>
              <a:spcAft>
                <a:spcPts val="600"/>
              </a:spcAft>
              <a:buClrTx/>
              <a:buSzPct val="80000"/>
              <a:buFont typeface="Arial" charset="0"/>
              <a:buNone/>
              <a:tabLst/>
              <a:defRPr lang="en-US" sz="1200" b="0" i="0" baseline="0" smtClean="0">
                <a:cs typeface="CiscoSans ExtraLight"/>
              </a:defRPr>
            </a:lvl1pPr>
            <a:lvl2pPr marL="457189" indent="-165096" defTabSz="457189">
              <a:spcBef>
                <a:spcPts val="0"/>
              </a:spcBef>
              <a:buClrTx/>
              <a:buSzPct val="80000"/>
              <a:buFont typeface="Arial" charset="0"/>
              <a:buChar char="•"/>
              <a:defRPr lang="en-US" b="0" i="0" smtClean="0">
                <a:solidFill>
                  <a:srgbClr val="FFFFFF"/>
                </a:solidFill>
                <a:latin typeface="CiscoSans ExtraLight"/>
                <a:cs typeface="CiscoSans ExtraLight"/>
              </a:defRPr>
            </a:lvl2pPr>
            <a:lvl3pPr marL="741344" indent="-171446" defTabSz="457189">
              <a:spcBef>
                <a:spcPts val="0"/>
              </a:spcBef>
              <a:buClrTx/>
              <a:buSzPct val="80000"/>
              <a:buFont typeface="Arial" charset="0"/>
              <a:buChar char="•"/>
              <a:defRPr lang="en-US" b="0" i="0" smtClean="0">
                <a:solidFill>
                  <a:srgbClr val="FFFFFF"/>
                </a:solidFill>
                <a:latin typeface="CiscoSans ExtraLight"/>
                <a:cs typeface="CiscoSans ExtraLight"/>
              </a:defRPr>
            </a:lvl3pPr>
            <a:lvl4pPr marL="1031849" indent="-173034" defTabSz="457189">
              <a:spcBef>
                <a:spcPts val="0"/>
              </a:spcBef>
              <a:buClrTx/>
              <a:buSzPct val="80000"/>
              <a:buFont typeface="Arial" charset="0"/>
              <a:buChar char="•"/>
              <a:defRPr lang="en-US" b="0" i="0" smtClean="0">
                <a:solidFill>
                  <a:srgbClr val="FFFFFF"/>
                </a:solidFill>
                <a:latin typeface="CiscoSans ExtraLight"/>
                <a:cs typeface="CiscoSans ExtraLight"/>
              </a:defRPr>
            </a:lvl4pPr>
            <a:lvl5pPr marL="1316006" indent="-173034" defTabSz="457189">
              <a:spcBef>
                <a:spcPts val="0"/>
              </a:spcBef>
              <a:buClrTx/>
              <a:buSzPct val="80000"/>
              <a:buFont typeface="Arial" charset="0"/>
              <a:buChar char="•"/>
              <a:defRPr lang="en-US" b="0" i="0" dirty="0">
                <a:solidFill>
                  <a:srgbClr val="FFFFFF"/>
                </a:solidFill>
                <a:latin typeface="CiscoSans ExtraLight"/>
                <a:cs typeface="CiscoSans ExtraLight"/>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sz="1400" dirty="0"/>
              <a:t>www.youtube.com/c/viavisolutions</a:t>
            </a:r>
          </a:p>
        </p:txBody>
      </p:sp>
      <p:sp>
        <p:nvSpPr>
          <p:cNvPr id="34" name="TextBox 33">
            <a:hlinkClick r:id="rId17"/>
          </p:cNvPr>
          <p:cNvSpPr txBox="1"/>
          <p:nvPr/>
        </p:nvSpPr>
        <p:spPr>
          <a:xfrm>
            <a:off x="5391829" y="2864326"/>
            <a:ext cx="3337762" cy="287087"/>
          </a:xfrm>
          <a:prstGeom prst="rect">
            <a:avLst/>
          </a:prstGeom>
        </p:spPr>
        <p:txBody>
          <a:bodyPr vert="horz" lIns="91420" tIns="45710" rIns="91420" bIns="45710" rtlCol="0" anchor="ctr" anchorCtr="0">
            <a:noAutofit/>
          </a:bodyPr>
          <a:lstStyle>
            <a:lvl1pPr marR="0" indent="0" defTabSz="457189" fontAlgn="auto">
              <a:lnSpc>
                <a:spcPct val="100000"/>
              </a:lnSpc>
              <a:spcBef>
                <a:spcPts val="0"/>
              </a:spcBef>
              <a:spcAft>
                <a:spcPts val="600"/>
              </a:spcAft>
              <a:buClrTx/>
              <a:buSzPct val="80000"/>
              <a:buFont typeface="Arial" charset="0"/>
              <a:buNone/>
              <a:tabLst/>
              <a:defRPr lang="en-US" sz="1200" b="0" i="0" baseline="0" smtClean="0">
                <a:cs typeface="CiscoSans ExtraLight"/>
              </a:defRPr>
            </a:lvl1pPr>
            <a:lvl2pPr marL="457189" indent="-165096" defTabSz="457189">
              <a:spcBef>
                <a:spcPts val="0"/>
              </a:spcBef>
              <a:buClrTx/>
              <a:buSzPct val="80000"/>
              <a:buFont typeface="Arial" charset="0"/>
              <a:buChar char="•"/>
              <a:defRPr lang="en-US" b="0" i="0" smtClean="0">
                <a:solidFill>
                  <a:srgbClr val="FFFFFF"/>
                </a:solidFill>
                <a:latin typeface="CiscoSans ExtraLight"/>
                <a:cs typeface="CiscoSans ExtraLight"/>
              </a:defRPr>
            </a:lvl2pPr>
            <a:lvl3pPr marL="741344" indent="-171446" defTabSz="457189">
              <a:spcBef>
                <a:spcPts val="0"/>
              </a:spcBef>
              <a:buClrTx/>
              <a:buSzPct val="80000"/>
              <a:buFont typeface="Arial" charset="0"/>
              <a:buChar char="•"/>
              <a:defRPr lang="en-US" b="0" i="0" smtClean="0">
                <a:solidFill>
                  <a:srgbClr val="FFFFFF"/>
                </a:solidFill>
                <a:latin typeface="CiscoSans ExtraLight"/>
                <a:cs typeface="CiscoSans ExtraLight"/>
              </a:defRPr>
            </a:lvl3pPr>
            <a:lvl4pPr marL="1031849" indent="-173034" defTabSz="457189">
              <a:spcBef>
                <a:spcPts val="0"/>
              </a:spcBef>
              <a:buClrTx/>
              <a:buSzPct val="80000"/>
              <a:buFont typeface="Arial" charset="0"/>
              <a:buChar char="•"/>
              <a:defRPr lang="en-US" b="0" i="0" smtClean="0">
                <a:solidFill>
                  <a:srgbClr val="FFFFFF"/>
                </a:solidFill>
                <a:latin typeface="CiscoSans ExtraLight"/>
                <a:cs typeface="CiscoSans ExtraLight"/>
              </a:defRPr>
            </a:lvl4pPr>
            <a:lvl5pPr marL="1316006" indent="-173034" defTabSz="457189">
              <a:spcBef>
                <a:spcPts val="0"/>
              </a:spcBef>
              <a:buClrTx/>
              <a:buSzPct val="80000"/>
              <a:buFont typeface="Arial" charset="0"/>
              <a:buChar char="•"/>
              <a:defRPr lang="en-US" b="0" i="0" dirty="0">
                <a:solidFill>
                  <a:srgbClr val="FFFFFF"/>
                </a:solidFill>
                <a:latin typeface="CiscoSans ExtraLight"/>
                <a:cs typeface="CiscoSans ExtraLight"/>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r>
              <a:rPr lang="en-US" sz="1400" dirty="0"/>
              <a:t>plus.google.com/+ViaviSolutions/videos</a:t>
            </a:r>
          </a:p>
        </p:txBody>
      </p:sp>
    </p:spTree>
    <p:extLst>
      <p:ext uri="{BB962C8B-B14F-4D97-AF65-F5344CB8AC3E}">
        <p14:creationId xmlns:p14="http://schemas.microsoft.com/office/powerpoint/2010/main" val="336310091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con Librar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4" name="Text Placeholder 17"/>
          <p:cNvSpPr>
            <a:spLocks noGrp="1"/>
          </p:cNvSpPr>
          <p:nvPr>
            <p:ph type="body" sz="quarter" idx="10"/>
          </p:nvPr>
        </p:nvSpPr>
        <p:spPr>
          <a:xfrm>
            <a:off x="624841"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5" name="Text Placeholder 17"/>
          <p:cNvSpPr>
            <a:spLocks noGrp="1"/>
          </p:cNvSpPr>
          <p:nvPr>
            <p:ph type="body" sz="quarter" idx="11"/>
          </p:nvPr>
        </p:nvSpPr>
        <p:spPr>
          <a:xfrm>
            <a:off x="2287343"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6" name="Text Placeholder 17"/>
          <p:cNvSpPr>
            <a:spLocks noGrp="1"/>
          </p:cNvSpPr>
          <p:nvPr>
            <p:ph type="body" sz="quarter" idx="12"/>
          </p:nvPr>
        </p:nvSpPr>
        <p:spPr>
          <a:xfrm>
            <a:off x="3949845"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7" name="Text Placeholder 17"/>
          <p:cNvSpPr>
            <a:spLocks noGrp="1"/>
          </p:cNvSpPr>
          <p:nvPr>
            <p:ph type="body" sz="quarter" idx="13"/>
          </p:nvPr>
        </p:nvSpPr>
        <p:spPr>
          <a:xfrm>
            <a:off x="5612347"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8" name="Text Placeholder 17"/>
          <p:cNvSpPr>
            <a:spLocks noGrp="1"/>
          </p:cNvSpPr>
          <p:nvPr>
            <p:ph type="body" sz="quarter" idx="15"/>
          </p:nvPr>
        </p:nvSpPr>
        <p:spPr>
          <a:xfrm>
            <a:off x="7274848" y="2506835"/>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9" name="Text Placeholder 17"/>
          <p:cNvSpPr>
            <a:spLocks noGrp="1"/>
          </p:cNvSpPr>
          <p:nvPr>
            <p:ph type="body" sz="quarter" idx="16"/>
          </p:nvPr>
        </p:nvSpPr>
        <p:spPr>
          <a:xfrm>
            <a:off x="624841"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10" name="Text Placeholder 17"/>
          <p:cNvSpPr>
            <a:spLocks noGrp="1"/>
          </p:cNvSpPr>
          <p:nvPr>
            <p:ph type="body" sz="quarter" idx="17"/>
          </p:nvPr>
        </p:nvSpPr>
        <p:spPr>
          <a:xfrm>
            <a:off x="2287343"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11" name="Text Placeholder 17"/>
          <p:cNvSpPr>
            <a:spLocks noGrp="1"/>
          </p:cNvSpPr>
          <p:nvPr>
            <p:ph type="body" sz="quarter" idx="18"/>
          </p:nvPr>
        </p:nvSpPr>
        <p:spPr>
          <a:xfrm>
            <a:off x="3949845"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12" name="Text Placeholder 17"/>
          <p:cNvSpPr>
            <a:spLocks noGrp="1"/>
          </p:cNvSpPr>
          <p:nvPr>
            <p:ph type="body" sz="quarter" idx="19"/>
          </p:nvPr>
        </p:nvSpPr>
        <p:spPr>
          <a:xfrm>
            <a:off x="5612347"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
        <p:nvSpPr>
          <p:cNvPr id="13" name="Text Placeholder 17"/>
          <p:cNvSpPr>
            <a:spLocks noGrp="1"/>
          </p:cNvSpPr>
          <p:nvPr>
            <p:ph type="body" sz="quarter" idx="20"/>
          </p:nvPr>
        </p:nvSpPr>
        <p:spPr>
          <a:xfrm>
            <a:off x="7274848" y="4523036"/>
            <a:ext cx="1249680" cy="690456"/>
          </a:xfrm>
          <a:prstGeom prst="rect">
            <a:avLst/>
          </a:prstGeom>
        </p:spPr>
        <p:txBody>
          <a:bodyPr vert="horz"/>
          <a:lstStyle>
            <a:lvl1pPr marL="0" indent="0" algn="ctr">
              <a:buFontTx/>
              <a:buNone/>
              <a:defRPr sz="1600">
                <a:solidFill>
                  <a:schemeClr val="tx1"/>
                </a:solidFill>
              </a:defRPr>
            </a:lvl1pPr>
            <a:lvl2pPr marL="142871" indent="0" algn="ctr">
              <a:buFontTx/>
              <a:buNone/>
              <a:defRPr>
                <a:solidFill>
                  <a:schemeClr val="bg1"/>
                </a:solidFill>
              </a:defRPr>
            </a:lvl2pPr>
            <a:lvl3pPr marL="261931" indent="0" algn="ctr">
              <a:buFontTx/>
              <a:buNone/>
              <a:defRPr>
                <a:solidFill>
                  <a:schemeClr val="bg1"/>
                </a:solidFill>
              </a:defRPr>
            </a:lvl3pPr>
            <a:lvl4pPr marL="333367" indent="0" algn="ctr">
              <a:buFontTx/>
              <a:buNone/>
              <a:defRPr>
                <a:solidFill>
                  <a:schemeClr val="bg1"/>
                </a:solidFill>
              </a:defRPr>
            </a:lvl4pPr>
            <a:lvl5pPr marL="404802" indent="0" algn="ctr">
              <a:buFontTx/>
              <a:buNone/>
              <a:defRPr>
                <a:solidFill>
                  <a:schemeClr val="bg1"/>
                </a:solidFill>
              </a:defRPr>
            </a:lvl5pPr>
          </a:lstStyle>
          <a:p>
            <a:pPr lvl="0"/>
            <a:r>
              <a:rPr lang="fr-FR"/>
              <a:t>Modifier les styles du texte du masque</a:t>
            </a:r>
          </a:p>
        </p:txBody>
      </p:sp>
    </p:spTree>
    <p:extLst>
      <p:ext uri="{BB962C8B-B14F-4D97-AF65-F5344CB8AC3E}">
        <p14:creationId xmlns:p14="http://schemas.microsoft.com/office/powerpoint/2010/main" val="206878173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1">
    <p:spTree>
      <p:nvGrpSpPr>
        <p:cNvPr id="1" name=""/>
        <p:cNvGrpSpPr/>
        <p:nvPr/>
      </p:nvGrpSpPr>
      <p:grpSpPr>
        <a:xfrm>
          <a:off x="0" y="0"/>
          <a:ext cx="0" cy="0"/>
          <a:chOff x="0" y="0"/>
          <a:chExt cx="0" cy="0"/>
        </a:xfrm>
      </p:grpSpPr>
      <p:pic>
        <p:nvPicPr>
          <p:cNvPr id="14" name="Picture 1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765"/>
          <a:stretch/>
        </p:blipFill>
        <p:spPr bwMode="auto">
          <a:xfrm flipH="1">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814678" y="-1398"/>
            <a:ext cx="8329322" cy="6859399"/>
          </a:xfrm>
          <a:custGeom>
            <a:avLst/>
            <a:gdLst>
              <a:gd name="connsiteX0" fmla="*/ 0 w 8329322"/>
              <a:gd name="connsiteY0" fmla="*/ 0 h 6859399"/>
              <a:gd name="connsiteX1" fmla="*/ 8329322 w 8329322"/>
              <a:gd name="connsiteY1" fmla="*/ 0 h 6859399"/>
              <a:gd name="connsiteX2" fmla="*/ 8329322 w 8329322"/>
              <a:gd name="connsiteY2" fmla="*/ 6859399 h 6859399"/>
              <a:gd name="connsiteX3" fmla="*/ 3924604 w 8329322"/>
              <a:gd name="connsiteY3" fmla="*/ 6859399 h 6859399"/>
              <a:gd name="connsiteX4" fmla="*/ 3576418 w 8329322"/>
              <a:gd name="connsiteY4" fmla="*/ 6250275 h 6859399"/>
              <a:gd name="connsiteX5" fmla="*/ 448282 w 8329322"/>
              <a:gd name="connsiteY5" fmla="*/ 777848 h 685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322" h="6859399">
                <a:moveTo>
                  <a:pt x="0" y="0"/>
                </a:moveTo>
                <a:lnTo>
                  <a:pt x="8329322" y="0"/>
                </a:lnTo>
                <a:lnTo>
                  <a:pt x="8329322" y="6859399"/>
                </a:lnTo>
                <a:lnTo>
                  <a:pt x="3924604" y="6859399"/>
                </a:lnTo>
                <a:lnTo>
                  <a:pt x="3576418" y="6250275"/>
                </a:lnTo>
                <a:lnTo>
                  <a:pt x="448282" y="77784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2" name="Freeform 11"/>
          <p:cNvSpPr/>
          <p:nvPr/>
        </p:nvSpPr>
        <p:spPr>
          <a:xfrm>
            <a:off x="0" y="-1399"/>
            <a:ext cx="4174468" cy="4354819"/>
          </a:xfrm>
          <a:custGeom>
            <a:avLst/>
            <a:gdLst>
              <a:gd name="connsiteX0" fmla="*/ 0 w 3131830"/>
              <a:gd name="connsiteY0" fmla="*/ 0 h 3267136"/>
              <a:gd name="connsiteX1" fmla="*/ 1327087 w 3131830"/>
              <a:gd name="connsiteY1" fmla="*/ 0 h 3267136"/>
              <a:gd name="connsiteX2" fmla="*/ 1461368 w 3131830"/>
              <a:gd name="connsiteY2" fmla="*/ 235409 h 3267136"/>
              <a:gd name="connsiteX3" fmla="*/ 3100215 w 3131830"/>
              <a:gd name="connsiteY3" fmla="*/ 3108489 h 3267136"/>
              <a:gd name="connsiteX4" fmla="*/ 3010496 w 3131830"/>
              <a:gd name="connsiteY4" fmla="*/ 3267136 h 3267136"/>
              <a:gd name="connsiteX5" fmla="*/ 431081 w 3131830"/>
              <a:gd name="connsiteY5" fmla="*/ 3267136 h 3267136"/>
              <a:gd name="connsiteX6" fmla="*/ 251643 w 3131830"/>
              <a:gd name="connsiteY6" fmla="*/ 3176481 h 3267136"/>
              <a:gd name="connsiteX7" fmla="*/ 914 w 3131830"/>
              <a:gd name="connsiteY7" fmla="*/ 2737226 h 3267136"/>
              <a:gd name="connsiteX8" fmla="*/ 0 w 3131830"/>
              <a:gd name="connsiteY8" fmla="*/ 273562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30" h="3267136">
                <a:moveTo>
                  <a:pt x="0" y="0"/>
                </a:moveTo>
                <a:lnTo>
                  <a:pt x="1327087" y="0"/>
                </a:lnTo>
                <a:lnTo>
                  <a:pt x="1461368" y="235409"/>
                </a:lnTo>
                <a:cubicBezTo>
                  <a:pt x="1927256" y="1052162"/>
                  <a:pt x="2469380" y="2002565"/>
                  <a:pt x="3100215" y="3108489"/>
                </a:cubicBezTo>
                <a:cubicBezTo>
                  <a:pt x="3167504" y="3199145"/>
                  <a:pt x="3122645" y="3267136"/>
                  <a:pt x="3010496" y="3267136"/>
                </a:cubicBezTo>
                <a:lnTo>
                  <a:pt x="431081" y="3267136"/>
                </a:lnTo>
                <a:cubicBezTo>
                  <a:pt x="363792" y="3267136"/>
                  <a:pt x="296503" y="3221808"/>
                  <a:pt x="251643" y="3176481"/>
                </a:cubicBezTo>
                <a:cubicBezTo>
                  <a:pt x="251643" y="3176481"/>
                  <a:pt x="251643" y="3176481"/>
                  <a:pt x="914" y="2737226"/>
                </a:cubicBezTo>
                <a:lnTo>
                  <a:pt x="0" y="2735625"/>
                </a:lnTo>
                <a:close/>
              </a:path>
            </a:pathLst>
          </a:custGeom>
          <a:gradFill>
            <a:gsLst>
              <a:gs pos="48000">
                <a:schemeClr val="accent3">
                  <a:lumMod val="75000"/>
                  <a:alpha val="85000"/>
                </a:schemeClr>
              </a:gs>
              <a:gs pos="1000">
                <a:schemeClr val="accent1">
                  <a:alpha val="85000"/>
                </a:schemeClr>
              </a:gs>
              <a:gs pos="100000">
                <a:srgbClr val="00A9E0">
                  <a:alpha val="86000"/>
                </a:srgbClr>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378"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5" name="TextBox 14">
            <a:hlinkClick r:id="rId3"/>
          </p:cNvPr>
          <p:cNvSpPr txBox="1"/>
          <p:nvPr/>
        </p:nvSpPr>
        <p:spPr>
          <a:xfrm>
            <a:off x="4723897"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5576" y="2537054"/>
            <a:ext cx="2928559" cy="1104900"/>
          </a:xfrm>
          <a:prstGeom prst="rect">
            <a:avLst/>
          </a:prstGeom>
        </p:spPr>
      </p:pic>
    </p:spTree>
    <p:extLst>
      <p:ext uri="{BB962C8B-B14F-4D97-AF65-F5344CB8AC3E}">
        <p14:creationId xmlns:p14="http://schemas.microsoft.com/office/powerpoint/2010/main" val="3913665060"/>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2">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0" name="Freeform 19"/>
          <p:cNvSpPr/>
          <p:nvPr/>
        </p:nvSpPr>
        <p:spPr>
          <a:xfrm>
            <a:off x="814678" y="-1398"/>
            <a:ext cx="8329322" cy="6859399"/>
          </a:xfrm>
          <a:custGeom>
            <a:avLst/>
            <a:gdLst>
              <a:gd name="connsiteX0" fmla="*/ 0 w 8329322"/>
              <a:gd name="connsiteY0" fmla="*/ 0 h 6859399"/>
              <a:gd name="connsiteX1" fmla="*/ 8329322 w 8329322"/>
              <a:gd name="connsiteY1" fmla="*/ 0 h 6859399"/>
              <a:gd name="connsiteX2" fmla="*/ 8329322 w 8329322"/>
              <a:gd name="connsiteY2" fmla="*/ 6859399 h 6859399"/>
              <a:gd name="connsiteX3" fmla="*/ 3924604 w 8329322"/>
              <a:gd name="connsiteY3" fmla="*/ 6859399 h 6859399"/>
              <a:gd name="connsiteX4" fmla="*/ 3576418 w 8329322"/>
              <a:gd name="connsiteY4" fmla="*/ 6250275 h 6859399"/>
              <a:gd name="connsiteX5" fmla="*/ 448282 w 8329322"/>
              <a:gd name="connsiteY5" fmla="*/ 777848 h 685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9322" h="6859399">
                <a:moveTo>
                  <a:pt x="0" y="0"/>
                </a:moveTo>
                <a:lnTo>
                  <a:pt x="8329322" y="0"/>
                </a:lnTo>
                <a:lnTo>
                  <a:pt x="8329322" y="6859399"/>
                </a:lnTo>
                <a:lnTo>
                  <a:pt x="3924604" y="6859399"/>
                </a:lnTo>
                <a:lnTo>
                  <a:pt x="3576418" y="6250275"/>
                </a:lnTo>
                <a:lnTo>
                  <a:pt x="448282" y="777848"/>
                </a:lnTo>
                <a:close/>
              </a:path>
            </a:pathLst>
          </a:custGeom>
          <a:gradFill>
            <a:gsLst>
              <a:gs pos="49000">
                <a:schemeClr val="accent3">
                  <a:lumMod val="75000"/>
                </a:schemeClr>
              </a:gs>
              <a:gs pos="0">
                <a:schemeClr val="bg2"/>
              </a:gs>
              <a:gs pos="100000">
                <a:srgbClr val="00A9E0"/>
              </a:gs>
            </a:gsLst>
            <a:lin ang="16200000" scaled="0"/>
          </a:gradFill>
          <a:ln>
            <a:noFill/>
          </a:ln>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dirty="0">
              <a:ln>
                <a:noFill/>
              </a:ln>
              <a:solidFill>
                <a:srgbClr val="000000"/>
              </a:solidFill>
              <a:effectLst/>
              <a:uLnTx/>
              <a:uFillTx/>
            </a:endParaRPr>
          </a:p>
        </p:txBody>
      </p:sp>
      <p:sp>
        <p:nvSpPr>
          <p:cNvPr id="17" name="Freeform 16"/>
          <p:cNvSpPr/>
          <p:nvPr/>
        </p:nvSpPr>
        <p:spPr>
          <a:xfrm>
            <a:off x="0" y="-1399"/>
            <a:ext cx="4174468" cy="4354819"/>
          </a:xfrm>
          <a:custGeom>
            <a:avLst/>
            <a:gdLst>
              <a:gd name="connsiteX0" fmla="*/ 0 w 3131830"/>
              <a:gd name="connsiteY0" fmla="*/ 0 h 3267136"/>
              <a:gd name="connsiteX1" fmla="*/ 1327087 w 3131830"/>
              <a:gd name="connsiteY1" fmla="*/ 0 h 3267136"/>
              <a:gd name="connsiteX2" fmla="*/ 1461368 w 3131830"/>
              <a:gd name="connsiteY2" fmla="*/ 235409 h 3267136"/>
              <a:gd name="connsiteX3" fmla="*/ 3100215 w 3131830"/>
              <a:gd name="connsiteY3" fmla="*/ 3108489 h 3267136"/>
              <a:gd name="connsiteX4" fmla="*/ 3010496 w 3131830"/>
              <a:gd name="connsiteY4" fmla="*/ 3267136 h 3267136"/>
              <a:gd name="connsiteX5" fmla="*/ 431081 w 3131830"/>
              <a:gd name="connsiteY5" fmla="*/ 3267136 h 3267136"/>
              <a:gd name="connsiteX6" fmla="*/ 251643 w 3131830"/>
              <a:gd name="connsiteY6" fmla="*/ 3176481 h 3267136"/>
              <a:gd name="connsiteX7" fmla="*/ 914 w 3131830"/>
              <a:gd name="connsiteY7" fmla="*/ 2737226 h 3267136"/>
              <a:gd name="connsiteX8" fmla="*/ 0 w 3131830"/>
              <a:gd name="connsiteY8" fmla="*/ 273562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1830" h="3267136">
                <a:moveTo>
                  <a:pt x="0" y="0"/>
                </a:moveTo>
                <a:lnTo>
                  <a:pt x="1327087" y="0"/>
                </a:lnTo>
                <a:lnTo>
                  <a:pt x="1461368" y="235409"/>
                </a:lnTo>
                <a:cubicBezTo>
                  <a:pt x="1927256" y="1052162"/>
                  <a:pt x="2469380" y="2002565"/>
                  <a:pt x="3100215" y="3108489"/>
                </a:cubicBezTo>
                <a:cubicBezTo>
                  <a:pt x="3167504" y="3199145"/>
                  <a:pt x="3122645" y="3267136"/>
                  <a:pt x="3010496" y="3267136"/>
                </a:cubicBezTo>
                <a:lnTo>
                  <a:pt x="431081" y="3267136"/>
                </a:lnTo>
                <a:cubicBezTo>
                  <a:pt x="363792" y="3267136"/>
                  <a:pt x="296503" y="3221808"/>
                  <a:pt x="251643" y="3176481"/>
                </a:cubicBezTo>
                <a:cubicBezTo>
                  <a:pt x="251643" y="3176481"/>
                  <a:pt x="251643" y="3176481"/>
                  <a:pt x="914" y="2737226"/>
                </a:cubicBezTo>
                <a:lnTo>
                  <a:pt x="0" y="2735625"/>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4" name="TextBox 23">
            <a:hlinkClick r:id="rId3"/>
          </p:cNvPr>
          <p:cNvSpPr txBox="1"/>
          <p:nvPr/>
        </p:nvSpPr>
        <p:spPr>
          <a:xfrm>
            <a:off x="4723897" y="6503555"/>
            <a:ext cx="4249271" cy="215444"/>
          </a:xfrm>
          <a:prstGeom prst="rect">
            <a:avLst/>
          </a:prstGeom>
          <a:noFill/>
        </p:spPr>
        <p:txBody>
          <a:bodyPr wrap="square" rtlCol="0" anchor="ctr">
            <a:spAutoFit/>
          </a:bodyPr>
          <a:lstStyle/>
          <a:p>
            <a:pPr algn="ctr"/>
            <a:r>
              <a:rPr lang="en-US" sz="800" dirty="0" err="1">
                <a:solidFill>
                  <a:schemeClr val="bg1"/>
                </a:solidFill>
              </a:rPr>
              <a:t>viavisolutions.com</a:t>
            </a:r>
            <a:endParaRPr lang="en-US" sz="8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401" y="2537053"/>
            <a:ext cx="2927733" cy="1104901"/>
          </a:xfrm>
          <a:prstGeom prst="rect">
            <a:avLst/>
          </a:prstGeom>
        </p:spPr>
      </p:pic>
    </p:spTree>
    <p:extLst>
      <p:ext uri="{BB962C8B-B14F-4D97-AF65-F5344CB8AC3E}">
        <p14:creationId xmlns:p14="http://schemas.microsoft.com/office/powerpoint/2010/main" val="46412504"/>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Divider Blue">
    <p:bg>
      <p:bgPr>
        <a:gradFill flip="none" rotWithShape="1">
          <a:gsLst>
            <a:gs pos="0">
              <a:schemeClr val="bg2"/>
            </a:gs>
            <a:gs pos="100000">
              <a:schemeClr val="accent3"/>
            </a:gs>
            <a:gs pos="50000">
              <a:schemeClr val="accent2"/>
            </a:gs>
          </a:gsLst>
          <a:lin ang="198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7472" y="3136392"/>
            <a:ext cx="7772400" cy="1234440"/>
          </a:xfrm>
        </p:spPr>
        <p:txBody>
          <a:bodyPr/>
          <a:lstStyle>
            <a:lvl1pPr>
              <a:defRPr sz="3800">
                <a:solidFill>
                  <a:srgbClr val="FFFFFF"/>
                </a:solidFill>
              </a:defRPr>
            </a:lvl1pPr>
          </a:lstStyle>
          <a:p>
            <a:r>
              <a:rPr lang="en-US"/>
              <a:t>Click to edit Master title style</a:t>
            </a:r>
            <a:endParaRPr lang="en-US" dirty="0"/>
          </a:p>
        </p:txBody>
      </p:sp>
      <p:pic>
        <p:nvPicPr>
          <p:cNvPr id="5" name="Picture 4" descr="Viavi_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7139" y="6537489"/>
            <a:ext cx="841248" cy="276131"/>
          </a:xfrm>
          <a:prstGeom prst="rect">
            <a:avLst/>
          </a:prstGeom>
        </p:spPr>
      </p:pic>
      <p:sp>
        <p:nvSpPr>
          <p:cNvPr id="7" name="TextBox 6"/>
          <p:cNvSpPr txBox="1"/>
          <p:nvPr userDrawn="1"/>
        </p:nvSpPr>
        <p:spPr>
          <a:xfrm>
            <a:off x="8285231" y="6541229"/>
            <a:ext cx="515877" cy="276999"/>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mtClean="0">
                <a:solidFill>
                  <a:schemeClr val="bg1"/>
                </a:solidFill>
              </a:rPr>
              <a:pPr lvl="0"/>
              <a:t>‹#›</a:t>
            </a:fld>
            <a:endParaRPr lang="en-US" dirty="0">
              <a:solidFill>
                <a:schemeClr val="bg1"/>
              </a:solidFill>
            </a:endParaRPr>
          </a:p>
        </p:txBody>
      </p:sp>
    </p:spTree>
    <p:extLst>
      <p:ext uri="{BB962C8B-B14F-4D97-AF65-F5344CB8AC3E}">
        <p14:creationId xmlns:p14="http://schemas.microsoft.com/office/powerpoint/2010/main" val="35415211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1390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a:xfrm>
            <a:off x="7445589" y="6568297"/>
            <a:ext cx="457200" cy="273051"/>
          </a:xfrm>
          <a:prstGeom prst="rect">
            <a:avLst/>
          </a:prstGeom>
        </p:spPr>
        <p:txBody>
          <a:bodyPr/>
          <a:lstStyle>
            <a:lvl1pPr>
              <a:defRPr/>
            </a:lvl1pPr>
          </a:lstStyle>
          <a:p>
            <a:fld id="{510B457C-2276-48D8-9BCB-0BBE91514E40}" type="slidenum">
              <a:rPr lang="en-US"/>
              <a:pPr/>
              <a:t>‹#›</a:t>
            </a:fld>
            <a:endParaRPr lang="en-US" dirty="0"/>
          </a:p>
        </p:txBody>
      </p:sp>
      <p:sp>
        <p:nvSpPr>
          <p:cNvPr id="5" name="Text Placeholder 2"/>
          <p:cNvSpPr>
            <a:spLocks noGrp="1"/>
          </p:cNvSpPr>
          <p:nvPr>
            <p:ph idx="1"/>
          </p:nvPr>
        </p:nvSpPr>
        <p:spPr bwMode="auto">
          <a:xfrm>
            <a:off x="168612" y="1304925"/>
            <a:ext cx="8064500" cy="5019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168612" y="97277"/>
            <a:ext cx="7467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567528412"/>
      </p:ext>
    </p:extLst>
  </p:cSld>
  <p:clrMapOvr>
    <a:masterClrMapping/>
  </p:clrMapOvr>
  <p:transition>
    <p:randomBa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4039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ack Page">
    <p:spTree>
      <p:nvGrpSpPr>
        <p:cNvPr id="1" name=""/>
        <p:cNvGrpSpPr/>
        <p:nvPr/>
      </p:nvGrpSpPr>
      <p:grpSpPr>
        <a:xfrm>
          <a:off x="0" y="0"/>
          <a:ext cx="0" cy="0"/>
          <a:chOff x="0" y="0"/>
          <a:chExt cx="0" cy="0"/>
        </a:xfrm>
      </p:grpSpPr>
      <p:pic>
        <p:nvPicPr>
          <p:cNvPr id="3" name="Picture 2" descr="Viavi_c.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64561" y="2934200"/>
            <a:ext cx="3014878" cy="989600"/>
          </a:xfrm>
          <a:prstGeom prst="rect">
            <a:avLst/>
          </a:prstGeom>
        </p:spPr>
      </p:pic>
    </p:spTree>
    <p:extLst>
      <p:ext uri="{BB962C8B-B14F-4D97-AF65-F5344CB8AC3E}">
        <p14:creationId xmlns:p14="http://schemas.microsoft.com/office/powerpoint/2010/main" val="1998968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Title Slide with Image">
    <p:spTree>
      <p:nvGrpSpPr>
        <p:cNvPr id="1" name=""/>
        <p:cNvGrpSpPr/>
        <p:nvPr/>
      </p:nvGrpSpPr>
      <p:grpSpPr>
        <a:xfrm>
          <a:off x="0" y="0"/>
          <a:ext cx="0" cy="0"/>
          <a:chOff x="0" y="0"/>
          <a:chExt cx="0" cy="0"/>
        </a:xfrm>
      </p:grpSpPr>
      <p:grpSp>
        <p:nvGrpSpPr>
          <p:cNvPr id="11" name="Group 10"/>
          <p:cNvGrpSpPr/>
          <p:nvPr userDrawn="1"/>
        </p:nvGrpSpPr>
        <p:grpSpPr>
          <a:xfrm>
            <a:off x="0" y="0"/>
            <a:ext cx="9144000" cy="6858000"/>
            <a:chOff x="-113414" y="0"/>
            <a:chExt cx="9144000" cy="5143500"/>
          </a:xfrm>
        </p:grpSpPr>
        <p:pic>
          <p:nvPicPr>
            <p:cNvPr id="12" name="Picture 11"/>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60733"/>
            <a:stretch/>
          </p:blipFill>
          <p:spPr bwMode="auto">
            <a:xfrm>
              <a:off x="-101220" y="0"/>
              <a:ext cx="9131806" cy="5143499"/>
            </a:xfrm>
            <a:prstGeom prst="rect">
              <a:avLst/>
            </a:prstGeom>
            <a:noFill/>
            <a:extLst>
              <a:ext uri="{909E8E84-426E-40DD-AFC4-6F175D3DCCD1}">
                <a14:hiddenFill xmlns:a14="http://schemas.microsoft.com/office/drawing/2010/main">
                  <a:solidFill>
                    <a:srgbClr val="FFFFFF"/>
                  </a:solidFill>
                </a14:hiddenFill>
              </a:ext>
            </a:extLst>
          </p:spPr>
        </p:pic>
        <p:sp>
          <p:nvSpPr>
            <p:cNvPr id="13" name="Freeform 12"/>
            <p:cNvSpPr>
              <a:spLocks noChangeAspect="1"/>
            </p:cNvSpPr>
            <p:nvPr/>
          </p:nvSpPr>
          <p:spPr>
            <a:xfrm flipV="1">
              <a:off x="-113414" y="0"/>
              <a:ext cx="7271043" cy="5143500"/>
            </a:xfrm>
            <a:custGeom>
              <a:avLst/>
              <a:gdLst>
                <a:gd name="connsiteX0" fmla="*/ 0 w 7271043"/>
                <a:gd name="connsiteY0" fmla="*/ 0 h 5143500"/>
                <a:gd name="connsiteX1" fmla="*/ 7271043 w 7271043"/>
                <a:gd name="connsiteY1" fmla="*/ 0 h 5143500"/>
                <a:gd name="connsiteX2" fmla="*/ 6938986 w 7271043"/>
                <a:gd name="connsiteY2" fmla="*/ 580910 h 5143500"/>
                <a:gd name="connsiteX3" fmla="*/ 4592150 w 7271043"/>
                <a:gd name="connsiteY3" fmla="*/ 4686514 h 5143500"/>
                <a:gd name="connsiteX4" fmla="*/ 4330929 w 7271043"/>
                <a:gd name="connsiteY4" fmla="*/ 5143500 h 5143500"/>
                <a:gd name="connsiteX5" fmla="*/ 0 w 7271043"/>
                <a:gd name="connsiteY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1043" h="5143500">
                  <a:moveTo>
                    <a:pt x="0" y="0"/>
                  </a:moveTo>
                  <a:lnTo>
                    <a:pt x="7271043" y="0"/>
                  </a:lnTo>
                  <a:lnTo>
                    <a:pt x="6938986" y="580910"/>
                  </a:lnTo>
                  <a:cubicBezTo>
                    <a:pt x="6041285" y="2151366"/>
                    <a:pt x="5264430" y="3510414"/>
                    <a:pt x="4592150" y="4686514"/>
                  </a:cubicBezTo>
                  <a:lnTo>
                    <a:pt x="4330929"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pic>
        <p:nvPicPr>
          <p:cNvPr id="16" name="Picture 15" descr="Viavi_c.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2972" y="244914"/>
            <a:ext cx="1659589" cy="726327"/>
          </a:xfrm>
          <a:prstGeom prst="rect">
            <a:avLst/>
          </a:prstGeom>
        </p:spPr>
      </p:pic>
      <p:sp>
        <p:nvSpPr>
          <p:cNvPr id="17" name="Freeform 16"/>
          <p:cNvSpPr>
            <a:spLocks noChangeAspect="1"/>
          </p:cNvSpPr>
          <p:nvPr userDrawn="1"/>
        </p:nvSpPr>
        <p:spPr bwMode="auto">
          <a:xfrm>
            <a:off x="3635521" y="0"/>
            <a:ext cx="3440308" cy="4784529"/>
          </a:xfrm>
          <a:custGeom>
            <a:avLst/>
            <a:gdLst>
              <a:gd name="connsiteX0" fmla="*/ 0 w 3440308"/>
              <a:gd name="connsiteY0" fmla="*/ 0 h 3588397"/>
              <a:gd name="connsiteX1" fmla="*/ 2736502 w 3440308"/>
              <a:gd name="connsiteY1" fmla="*/ 0 h 3588397"/>
              <a:gd name="connsiteX2" fmla="*/ 3400973 w 3440308"/>
              <a:gd name="connsiteY2" fmla="*/ 1164677 h 3588397"/>
              <a:gd name="connsiteX3" fmla="*/ 3423986 w 3440308"/>
              <a:gd name="connsiteY3" fmla="*/ 1351163 h 3588397"/>
              <a:gd name="connsiteX4" fmla="*/ 2173638 w 3440308"/>
              <a:gd name="connsiteY4" fmla="*/ 3542370 h 3588397"/>
              <a:gd name="connsiteX5" fmla="*/ 2012551 w 3440308"/>
              <a:gd name="connsiteY5" fmla="*/ 3534600 h 3588397"/>
              <a:gd name="connsiteX6" fmla="*/ 35204 w 3440308"/>
              <a:gd name="connsiteY6" fmla="*/ 61827 h 358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0308" h="3588397">
                <a:moveTo>
                  <a:pt x="0" y="0"/>
                </a:moveTo>
                <a:lnTo>
                  <a:pt x="2736502" y="0"/>
                </a:lnTo>
                <a:lnTo>
                  <a:pt x="3400973" y="1164677"/>
                </a:lnTo>
                <a:cubicBezTo>
                  <a:pt x="3439328" y="1226839"/>
                  <a:pt x="3454669" y="1273460"/>
                  <a:pt x="3423986" y="1351163"/>
                </a:cubicBezTo>
                <a:cubicBezTo>
                  <a:pt x="2173638" y="3542370"/>
                  <a:pt x="2173638" y="3542370"/>
                  <a:pt x="2173638" y="3542370"/>
                </a:cubicBezTo>
                <a:cubicBezTo>
                  <a:pt x="2142955" y="3588991"/>
                  <a:pt x="2081588" y="3620072"/>
                  <a:pt x="2012551" y="3534600"/>
                </a:cubicBezTo>
                <a:cubicBezTo>
                  <a:pt x="1212865" y="2130129"/>
                  <a:pt x="563121" y="988997"/>
                  <a:pt x="35204" y="61827"/>
                </a:cubicBezTo>
                <a:close/>
              </a:path>
            </a:pathLst>
          </a:custGeom>
          <a:gradFill>
            <a:gsLst>
              <a:gs pos="48000">
                <a:schemeClr val="accent3">
                  <a:lumMod val="75000"/>
                  <a:alpha val="85000"/>
                </a:schemeClr>
              </a:gs>
              <a:gs pos="1000">
                <a:schemeClr val="accent1">
                  <a:alpha val="85000"/>
                </a:schemeClr>
              </a:gs>
              <a:gs pos="100000">
                <a:srgbClr val="00A9E0">
                  <a:alpha val="86000"/>
                </a:srgbClr>
              </a:gs>
            </a:gsLst>
            <a:lin ang="16200000" scaled="0"/>
          </a:gradFill>
          <a:ln>
            <a:noFill/>
          </a:ln>
          <a:extLst/>
        </p:spPr>
        <p:txBody>
          <a:bodyPr vert="horz" wrap="square" lIns="91440" tIns="45720" rIns="91440" bIns="45720" numCol="1" anchor="t" anchorCtr="0" compatLnSpc="1">
            <a:prstTxWarp prst="textNoShape">
              <a:avLst/>
            </a:prstTxWarp>
            <a:noAutofit/>
          </a:bodyPr>
          <a:lstStyle/>
          <a:p>
            <a:pPr marR="0" lvl="0" indent="0" defTabSz="914400" fontAlgn="auto">
              <a:lnSpc>
                <a:spcPct val="100000"/>
              </a:lnSpc>
              <a:spcBef>
                <a:spcPts val="0"/>
              </a:spcBef>
              <a:spcAft>
                <a:spcPts val="0"/>
              </a:spcAft>
              <a:buClrTx/>
              <a:buSzTx/>
              <a:buFontTx/>
              <a:buNone/>
              <a:tabLst/>
            </a:pPr>
            <a:endParaRPr kumimoji="0" lang="en-US" b="0" i="0" u="none" strike="noStrike" kern="0" cap="none" spc="0" normalizeH="0" baseline="0">
              <a:ln>
                <a:noFill/>
              </a:ln>
              <a:solidFill>
                <a:srgbClr val="000000"/>
              </a:solidFill>
              <a:effectLst/>
              <a:uLnTx/>
              <a:uFillTx/>
            </a:endParaRPr>
          </a:p>
        </p:txBody>
      </p:sp>
      <p:sp>
        <p:nvSpPr>
          <p:cNvPr id="14" name="Text Placeholder 2"/>
          <p:cNvSpPr>
            <a:spLocks noGrp="1"/>
          </p:cNvSpPr>
          <p:nvPr>
            <p:ph type="body" sz="quarter" idx="13" hasCustomPrompt="1"/>
          </p:nvPr>
        </p:nvSpPr>
        <p:spPr>
          <a:xfrm>
            <a:off x="344349" y="4181449"/>
            <a:ext cx="4105572" cy="398668"/>
          </a:xfrm>
          <a:prstGeom prst="rect">
            <a:avLst/>
          </a:prstGeom>
        </p:spPr>
        <p:txBody>
          <a:bodyPr vert="horz" lIns="0" tIns="45720" rIns="0" bIns="45720" rtlCol="0">
            <a:noAutofit/>
          </a:bodyPr>
          <a:lstStyle>
            <a:lvl1pPr>
              <a:buFontTx/>
              <a:buNone/>
              <a:defRPr lang="en-GB" sz="1600" b="0" dirty="0" smtClean="0"/>
            </a:lvl1pPr>
          </a:lstStyle>
          <a:p>
            <a:pPr marL="0" lvl="0" indent="0">
              <a:buFontTx/>
              <a:buNone/>
            </a:pPr>
            <a:r>
              <a:rPr lang="en-GB" dirty="0"/>
              <a:t>Subtitle Goes Here</a:t>
            </a:r>
          </a:p>
        </p:txBody>
      </p:sp>
      <p:sp>
        <p:nvSpPr>
          <p:cNvPr id="21" name="Subtitle 2"/>
          <p:cNvSpPr>
            <a:spLocks noGrp="1"/>
          </p:cNvSpPr>
          <p:nvPr>
            <p:ph type="subTitle" idx="1" hasCustomPrompt="1"/>
          </p:nvPr>
        </p:nvSpPr>
        <p:spPr>
          <a:xfrm>
            <a:off x="344349" y="4684810"/>
            <a:ext cx="4102504" cy="384175"/>
          </a:xfrm>
          <a:prstGeom prst="rect">
            <a:avLst/>
          </a:prstGeom>
        </p:spPr>
        <p:txBody>
          <a:bodyPr vert="horz" lIns="0" tIns="45720" rIns="0" bIns="45720" rtlCol="0">
            <a:noAutofit/>
          </a:bodyPr>
          <a:lstStyle>
            <a:lvl1pPr>
              <a:buFontTx/>
              <a:buNone/>
              <a:defRPr lang="en-US" sz="1200" b="0" dirty="0">
                <a:solidFill>
                  <a:schemeClr val="tx1">
                    <a:lumMod val="50000"/>
                    <a:lumOff val="50000"/>
                  </a:schemeClr>
                </a:solidFill>
              </a:defRPr>
            </a:lvl1pPr>
          </a:lstStyle>
          <a:p>
            <a:pPr marL="0" lvl="0" indent="0">
              <a:buFontTx/>
              <a:buNone/>
            </a:pPr>
            <a:r>
              <a:rPr lang="en-GB" dirty="0"/>
              <a:t>Speaker Name</a:t>
            </a:r>
            <a:endParaRPr lang="en-US" dirty="0"/>
          </a:p>
        </p:txBody>
      </p:sp>
      <p:sp>
        <p:nvSpPr>
          <p:cNvPr id="22" name="Text Placeholder 38"/>
          <p:cNvSpPr>
            <a:spLocks noGrp="1"/>
          </p:cNvSpPr>
          <p:nvPr>
            <p:ph type="body" sz="quarter" idx="11" hasCustomPrompt="1"/>
          </p:nvPr>
        </p:nvSpPr>
        <p:spPr>
          <a:xfrm>
            <a:off x="344349" y="5004806"/>
            <a:ext cx="4102504" cy="384175"/>
          </a:xfrm>
          <a:prstGeom prst="rect">
            <a:avLst/>
          </a:prstGeom>
        </p:spPr>
        <p:txBody>
          <a:bodyPr vert="horz" lIns="0" tIns="45720" rIns="0" bIns="45720" rtlCol="0">
            <a:noAutofit/>
          </a:bodyPr>
          <a:lstStyle>
            <a:lvl1pPr>
              <a:buFontTx/>
              <a:buNone/>
              <a:defRPr lang="en-GB" sz="1200" b="0" dirty="0" smtClean="0">
                <a:solidFill>
                  <a:schemeClr val="tx1">
                    <a:lumMod val="50000"/>
                    <a:lumOff val="50000"/>
                  </a:schemeClr>
                </a:solidFill>
              </a:defRPr>
            </a:lvl1pPr>
          </a:lstStyle>
          <a:p>
            <a:pPr marL="0" lvl="0" indent="0">
              <a:buFontTx/>
              <a:buNone/>
            </a:pPr>
            <a:r>
              <a:rPr lang="en-GB" dirty="0"/>
              <a:t>Speaker Title</a:t>
            </a:r>
          </a:p>
        </p:txBody>
      </p:sp>
      <p:sp>
        <p:nvSpPr>
          <p:cNvPr id="23" name="Text Placeholder 40"/>
          <p:cNvSpPr>
            <a:spLocks noGrp="1"/>
          </p:cNvSpPr>
          <p:nvPr>
            <p:ph type="body" sz="quarter" idx="12" hasCustomPrompt="1"/>
          </p:nvPr>
        </p:nvSpPr>
        <p:spPr>
          <a:xfrm>
            <a:off x="344349" y="5314387"/>
            <a:ext cx="4102504" cy="384175"/>
          </a:xfrm>
          <a:prstGeom prst="rect">
            <a:avLst/>
          </a:prstGeom>
        </p:spPr>
        <p:txBody>
          <a:bodyPr vert="horz" lIns="0" tIns="45720" rIns="0" bIns="45720" rtlCol="0">
            <a:noAutofit/>
          </a:bodyPr>
          <a:lstStyle>
            <a:lvl1pPr>
              <a:buFontTx/>
              <a:buNone/>
              <a:defRPr lang="en-GB" sz="1200" b="0" dirty="0" smtClean="0">
                <a:solidFill>
                  <a:schemeClr val="tx1">
                    <a:lumMod val="50000"/>
                    <a:lumOff val="50000"/>
                  </a:schemeClr>
                </a:solidFill>
              </a:defRPr>
            </a:lvl1pPr>
          </a:lstStyle>
          <a:p>
            <a:pPr marL="0" lvl="0" indent="0">
              <a:buFontTx/>
              <a:buNone/>
            </a:pPr>
            <a:r>
              <a:rPr lang="en-GB" dirty="0"/>
              <a:t>Date</a:t>
            </a:r>
          </a:p>
        </p:txBody>
      </p:sp>
      <p:sp>
        <p:nvSpPr>
          <p:cNvPr id="18" name="Title 1"/>
          <p:cNvSpPr>
            <a:spLocks noGrp="1"/>
          </p:cNvSpPr>
          <p:nvPr>
            <p:ph type="ctrTitle"/>
          </p:nvPr>
        </p:nvSpPr>
        <p:spPr>
          <a:xfrm>
            <a:off x="344349" y="2392263"/>
            <a:ext cx="4112226" cy="1833899"/>
          </a:xfrm>
        </p:spPr>
        <p:txBody>
          <a:bodyPr anchor="b"/>
          <a:lstStyle>
            <a:lvl1pPr>
              <a:lnSpc>
                <a:spcPct val="100000"/>
              </a:lnSpc>
              <a:buFontTx/>
              <a:buNone/>
              <a:defRPr sz="38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881631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Four Categories with Ic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Oval 2"/>
          <p:cNvSpPr/>
          <p:nvPr userDrawn="1"/>
        </p:nvSpPr>
        <p:spPr>
          <a:xfrm>
            <a:off x="6851720" y="1298020"/>
            <a:ext cx="1970404" cy="2627205"/>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cs typeface="Arial"/>
            </a:endParaRPr>
          </a:p>
        </p:txBody>
      </p:sp>
      <p:sp>
        <p:nvSpPr>
          <p:cNvPr id="4" name="Oval 3"/>
          <p:cNvSpPr/>
          <p:nvPr userDrawn="1"/>
        </p:nvSpPr>
        <p:spPr>
          <a:xfrm>
            <a:off x="2512507" y="1298020"/>
            <a:ext cx="1970404" cy="262720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5" name="Oval 4"/>
          <p:cNvSpPr/>
          <p:nvPr userDrawn="1"/>
        </p:nvSpPr>
        <p:spPr>
          <a:xfrm>
            <a:off x="342900" y="1298020"/>
            <a:ext cx="1970404" cy="2627205"/>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cs typeface="Arial"/>
            </a:endParaRPr>
          </a:p>
        </p:txBody>
      </p:sp>
      <p:sp>
        <p:nvSpPr>
          <p:cNvPr id="6" name="Text Placeholder 17"/>
          <p:cNvSpPr>
            <a:spLocks noGrp="1"/>
          </p:cNvSpPr>
          <p:nvPr>
            <p:ph type="body" sz="quarter" idx="11" hasCustomPrompt="1"/>
          </p:nvPr>
        </p:nvSpPr>
        <p:spPr>
          <a:xfrm>
            <a:off x="354130" y="2829399"/>
            <a:ext cx="1947944" cy="684019"/>
          </a:xfrm>
          <a:prstGeom prst="rect">
            <a:avLst/>
          </a:prstGeom>
        </p:spPr>
        <p:txBody>
          <a:bodyPr lIns="91420" tIns="45710" rIns="91420" bIns="45710" anchor="t" anchorCtr="0">
            <a:noAutofit/>
          </a:bodyPr>
          <a:lstStyle>
            <a:lvl1pPr marL="0" indent="0" algn="ctr">
              <a:spcAft>
                <a:spcPts val="0"/>
              </a:spcAft>
              <a:buNone/>
              <a:defRPr sz="16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7" name="Text Placeholder 17"/>
          <p:cNvSpPr>
            <a:spLocks noGrp="1"/>
          </p:cNvSpPr>
          <p:nvPr>
            <p:ph type="body" sz="quarter" idx="12" hasCustomPrompt="1"/>
          </p:nvPr>
        </p:nvSpPr>
        <p:spPr>
          <a:xfrm>
            <a:off x="2520404" y="2826803"/>
            <a:ext cx="1947944" cy="684019"/>
          </a:xfrm>
          <a:prstGeom prst="rect">
            <a:avLst/>
          </a:prstGeom>
        </p:spPr>
        <p:txBody>
          <a:bodyPr lIns="91420" tIns="45710" rIns="91420" bIns="45710" anchor="t" anchorCtr="0">
            <a:noAutofit/>
          </a:bodyPr>
          <a:lstStyle>
            <a:lvl1pPr marL="0" indent="0" algn="ctr">
              <a:spcAft>
                <a:spcPts val="0"/>
              </a:spcAft>
              <a:buNone/>
              <a:defRPr sz="16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8" name="Text Placeholder 17"/>
          <p:cNvSpPr>
            <a:spLocks noGrp="1"/>
          </p:cNvSpPr>
          <p:nvPr>
            <p:ph type="body" sz="quarter" idx="13" hasCustomPrompt="1"/>
          </p:nvPr>
        </p:nvSpPr>
        <p:spPr>
          <a:xfrm>
            <a:off x="6862950" y="2826803"/>
            <a:ext cx="1947944" cy="684019"/>
          </a:xfrm>
          <a:prstGeom prst="rect">
            <a:avLst/>
          </a:prstGeom>
        </p:spPr>
        <p:txBody>
          <a:bodyPr lIns="91420" tIns="45710" rIns="91420" bIns="45710" anchor="t" anchorCtr="0">
            <a:noAutofit/>
          </a:bodyPr>
          <a:lstStyle>
            <a:lvl1pPr marL="0" indent="0" algn="ctr">
              <a:spcAft>
                <a:spcPts val="0"/>
              </a:spcAft>
              <a:buNone/>
              <a:defRPr sz="16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2" name="Oval 11"/>
          <p:cNvSpPr/>
          <p:nvPr userDrawn="1"/>
        </p:nvSpPr>
        <p:spPr>
          <a:xfrm>
            <a:off x="4682114" y="1298020"/>
            <a:ext cx="1970404" cy="2627205"/>
          </a:xfrm>
          <a:prstGeom prst="ellipse">
            <a:avLst/>
          </a:prstGeom>
          <a:solidFill>
            <a:srgbClr val="1F76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cs typeface="Arial"/>
            </a:endParaRPr>
          </a:p>
        </p:txBody>
      </p:sp>
      <p:sp>
        <p:nvSpPr>
          <p:cNvPr id="13" name="Text Placeholder 17"/>
          <p:cNvSpPr>
            <a:spLocks noGrp="1"/>
          </p:cNvSpPr>
          <p:nvPr>
            <p:ph type="body" sz="quarter" idx="17" hasCustomPrompt="1"/>
          </p:nvPr>
        </p:nvSpPr>
        <p:spPr>
          <a:xfrm>
            <a:off x="4698735" y="2826803"/>
            <a:ext cx="1947944" cy="684019"/>
          </a:xfrm>
          <a:prstGeom prst="rect">
            <a:avLst/>
          </a:prstGeom>
        </p:spPr>
        <p:txBody>
          <a:bodyPr lIns="91420" tIns="45710" rIns="91420" bIns="45710" anchor="t" anchorCtr="0">
            <a:noAutofit/>
          </a:bodyPr>
          <a:lstStyle>
            <a:lvl1pPr marL="0" indent="0" algn="ctr">
              <a:spcAft>
                <a:spcPts val="0"/>
              </a:spcAft>
              <a:buNone/>
              <a:defRPr sz="1600" b="1" i="0" baseline="0">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5" name="Text Placeholder 17"/>
          <p:cNvSpPr>
            <a:spLocks noGrp="1"/>
          </p:cNvSpPr>
          <p:nvPr>
            <p:ph type="body" sz="quarter" idx="19" hasCustomPrompt="1"/>
          </p:nvPr>
        </p:nvSpPr>
        <p:spPr>
          <a:xfrm>
            <a:off x="342901" y="4095914"/>
            <a:ext cx="1970405" cy="2092260"/>
          </a:xfrm>
          <a:prstGeom prst="rect">
            <a:avLst/>
          </a:prstGeom>
        </p:spPr>
        <p:txBody>
          <a:bodyPr lIns="91420" tIns="45710" rIns="91420" bIns="45710" anchor="t" anchorCtr="0">
            <a:noAutofit/>
          </a:bodyPr>
          <a:lstStyle>
            <a:lvl1pPr marL="0" indent="0" algn="ctr">
              <a:spcAft>
                <a:spcPts val="900"/>
              </a:spcAft>
              <a:buNone/>
              <a:defRPr sz="1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6" name="Text Placeholder 17"/>
          <p:cNvSpPr>
            <a:spLocks noGrp="1"/>
          </p:cNvSpPr>
          <p:nvPr>
            <p:ph type="body" sz="quarter" idx="20" hasCustomPrompt="1"/>
          </p:nvPr>
        </p:nvSpPr>
        <p:spPr>
          <a:xfrm>
            <a:off x="2524026" y="4095913"/>
            <a:ext cx="1970405" cy="2092260"/>
          </a:xfrm>
          <a:prstGeom prst="rect">
            <a:avLst/>
          </a:prstGeom>
        </p:spPr>
        <p:txBody>
          <a:bodyPr lIns="91420" tIns="45710" rIns="91420" bIns="45710" anchor="t" anchorCtr="0">
            <a:noAutofit/>
          </a:bodyPr>
          <a:lstStyle>
            <a:lvl1pPr marL="0" indent="0" algn="ctr">
              <a:spcAft>
                <a:spcPts val="900"/>
              </a:spcAft>
              <a:buNone/>
              <a:defRPr sz="1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7" name="Text Placeholder 17"/>
          <p:cNvSpPr>
            <a:spLocks noGrp="1"/>
          </p:cNvSpPr>
          <p:nvPr>
            <p:ph type="body" sz="quarter" idx="21" hasCustomPrompt="1"/>
          </p:nvPr>
        </p:nvSpPr>
        <p:spPr>
          <a:xfrm>
            <a:off x="4705151" y="4095911"/>
            <a:ext cx="1970405" cy="2092260"/>
          </a:xfrm>
          <a:prstGeom prst="rect">
            <a:avLst/>
          </a:prstGeom>
        </p:spPr>
        <p:txBody>
          <a:bodyPr lIns="91420" tIns="45710" rIns="91420" bIns="45710" anchor="t" anchorCtr="0">
            <a:noAutofit/>
          </a:bodyPr>
          <a:lstStyle>
            <a:lvl1pPr marL="0" indent="0" algn="ctr">
              <a:spcAft>
                <a:spcPts val="900"/>
              </a:spcAft>
              <a:buNone/>
              <a:defRPr sz="1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
        <p:nvSpPr>
          <p:cNvPr id="18" name="Text Placeholder 17"/>
          <p:cNvSpPr>
            <a:spLocks noGrp="1"/>
          </p:cNvSpPr>
          <p:nvPr>
            <p:ph type="body" sz="quarter" idx="22" hasCustomPrompt="1"/>
          </p:nvPr>
        </p:nvSpPr>
        <p:spPr>
          <a:xfrm>
            <a:off x="6862951" y="4084754"/>
            <a:ext cx="1970405" cy="2092260"/>
          </a:xfrm>
          <a:prstGeom prst="rect">
            <a:avLst/>
          </a:prstGeom>
        </p:spPr>
        <p:txBody>
          <a:bodyPr lIns="91420" tIns="45710" rIns="91420" bIns="45710" anchor="t" anchorCtr="0">
            <a:noAutofit/>
          </a:bodyPr>
          <a:lstStyle>
            <a:lvl1pPr marL="0" indent="0" algn="ctr">
              <a:spcAft>
                <a:spcPts val="900"/>
              </a:spcAft>
              <a:buNone/>
              <a:defRPr sz="1400" b="0" i="0" baseline="0">
                <a:solidFill>
                  <a:schemeClr val="tx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GB" dirty="0"/>
              <a:t>Text Goes Here</a:t>
            </a:r>
          </a:p>
        </p:txBody>
      </p:sp>
    </p:spTree>
    <p:extLst>
      <p:ext uri="{BB962C8B-B14F-4D97-AF65-F5344CB8AC3E}">
        <p14:creationId xmlns:p14="http://schemas.microsoft.com/office/powerpoint/2010/main" val="882002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fr-FR"/>
              <a:t>Modifiez le style du titre</a:t>
            </a:r>
            <a:endParaRPr lang="en-US" dirty="0"/>
          </a:p>
        </p:txBody>
      </p:sp>
      <p:sp>
        <p:nvSpPr>
          <p:cNvPr id="3" name="Content Placeholder 2"/>
          <p:cNvSpPr>
            <a:spLocks noGrp="1"/>
          </p:cNvSpPr>
          <p:nvPr>
            <p:ph idx="1"/>
          </p:nvPr>
        </p:nvSpPr>
        <p:spPr>
          <a:xfrm>
            <a:off x="342900" y="1104901"/>
            <a:ext cx="8458200" cy="5006535"/>
          </a:xfrm>
          <a:prstGeom prst="rect">
            <a:avLst/>
          </a:prstGeom>
        </p:spPr>
        <p:txBody>
          <a:bodyPr/>
          <a:lstStyle>
            <a:lvl1pPr marL="128582" indent="-128582">
              <a:buClrTx/>
              <a:buSzPct val="80000"/>
              <a:buFont typeface="Arial" charset="0"/>
              <a:buChar char="•"/>
              <a:defRPr>
                <a:solidFill>
                  <a:schemeClr val="tx1"/>
                </a:solidFill>
              </a:defRPr>
            </a:lvl1pPr>
            <a:lvl2pPr marL="342884" indent="-123819">
              <a:buClrTx/>
              <a:buSzPct val="80000"/>
              <a:buFont typeface=".AppleSystemUIFont" charset="0"/>
              <a:buChar char="-"/>
              <a:defRPr>
                <a:solidFill>
                  <a:schemeClr val="tx1"/>
                </a:solidFill>
              </a:defRPr>
            </a:lvl2pPr>
            <a:lvl3pPr marL="555995" indent="-128582">
              <a:buClrTx/>
              <a:buSzPct val="80000"/>
              <a:buFont typeface="Arial" charset="0"/>
              <a:buChar char="•"/>
              <a:defRPr>
                <a:solidFill>
                  <a:schemeClr val="tx1"/>
                </a:solidFill>
              </a:defRPr>
            </a:lvl3pPr>
            <a:lvl4pPr marL="773867" indent="-129773">
              <a:buClrTx/>
              <a:buSzPct val="80000"/>
              <a:buFont typeface=".AppleSystemUIFont" charset="0"/>
              <a:buChar char="-"/>
              <a:defRPr>
                <a:solidFill>
                  <a:schemeClr val="tx1"/>
                </a:solidFill>
              </a:defRPr>
            </a:lvl4pPr>
            <a:lvl5pPr marL="986980" indent="-129773">
              <a:buClrTx/>
              <a:buSzPct val="80000"/>
              <a:buFont typeface="Arial" charset="0"/>
              <a:buChar char="•"/>
              <a:defRPr>
                <a:solidFill>
                  <a:schemeClr val="tx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39659439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Standard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1" y="1880829"/>
            <a:ext cx="3816226" cy="4443772"/>
          </a:xfrm>
        </p:spPr>
        <p:txBody>
          <a:bodyPr>
            <a:noAutofit/>
          </a:bodyPr>
          <a:lstStyle>
            <a:lvl1pPr>
              <a:spcBef>
                <a:spcPts val="141"/>
              </a:spcBef>
              <a:spcAft>
                <a:spcPts val="141"/>
              </a:spcAft>
              <a:defRPr sz="1125"/>
            </a:lvl1pPr>
            <a:lvl2pPr>
              <a:spcBef>
                <a:spcPts val="141"/>
              </a:spcBef>
              <a:spcAft>
                <a:spcPts val="141"/>
              </a:spcAft>
              <a:defRPr sz="1013"/>
            </a:lvl2pPr>
            <a:lvl3pPr>
              <a:spcBef>
                <a:spcPts val="141"/>
              </a:spcBef>
              <a:spcAft>
                <a:spcPts val="141"/>
              </a:spcAft>
              <a:defRPr sz="900"/>
            </a:lvl3pPr>
            <a:lvl4pPr>
              <a:spcBef>
                <a:spcPts val="141"/>
              </a:spcBef>
              <a:spcAft>
                <a:spcPts val="141"/>
              </a:spcAft>
              <a:defRPr sz="788"/>
            </a:lvl4pPr>
            <a:lvl5pPr>
              <a:spcBef>
                <a:spcPts val="141"/>
              </a:spcBef>
              <a:spcAft>
                <a:spcPts val="141"/>
              </a:spcAft>
              <a:defRPr sz="675"/>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4"/>
          </p:nvPr>
        </p:nvSpPr>
        <p:spPr>
          <a:xfrm>
            <a:off x="4791458" y="1880829"/>
            <a:ext cx="3812794" cy="4443772"/>
          </a:xfrm>
        </p:spPr>
        <p:txBody>
          <a:bodyPr>
            <a:noAutofit/>
          </a:bodyPr>
          <a:lstStyle>
            <a:lvl1pPr>
              <a:defRPr sz="1125"/>
            </a:lvl1pPr>
            <a:lvl2pPr>
              <a:defRPr sz="1013"/>
            </a:lvl2pPr>
            <a:lvl3pPr>
              <a:defRPr sz="900"/>
            </a:lvl3pPr>
            <a:lvl4pPr>
              <a:defRPr sz="788"/>
            </a:lvl4pPr>
            <a:lvl5pPr>
              <a:defRPr sz="6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5"/>
          </p:nvPr>
        </p:nvSpPr>
        <p:spPr>
          <a:xfrm>
            <a:off x="539751" y="1304764"/>
            <a:ext cx="3812794" cy="521208"/>
          </a:xfrm>
        </p:spPr>
        <p:txBody>
          <a:bodyPr anchor="ctr"/>
          <a:lstStyle>
            <a:lvl1pPr algn="ctr">
              <a:lnSpc>
                <a:spcPct val="85000"/>
              </a:lnSpc>
              <a:spcBef>
                <a:spcPts val="0"/>
              </a:spcBef>
              <a:spcAft>
                <a:spcPts val="0"/>
              </a:spcAft>
              <a:buNone/>
              <a:defRPr/>
            </a:lvl1pPr>
            <a:lvl2pPr>
              <a:buNone/>
              <a:defRPr/>
            </a:lvl2pPr>
            <a:lvl3pPr>
              <a:buNone/>
              <a:defRPr/>
            </a:lvl3pPr>
            <a:lvl4pPr>
              <a:buNone/>
              <a:defRPr/>
            </a:lvl4pPr>
            <a:lvl5pPr>
              <a:buNone/>
              <a:defRPr/>
            </a:lvl5pPr>
          </a:lstStyle>
          <a:p>
            <a:pPr lvl="0"/>
            <a:r>
              <a:rPr lang="en-US"/>
              <a:t>Click to edit Master text styles</a:t>
            </a:r>
          </a:p>
        </p:txBody>
      </p:sp>
      <p:sp>
        <p:nvSpPr>
          <p:cNvPr id="14" name="Text Placeholder 13"/>
          <p:cNvSpPr>
            <a:spLocks noGrp="1"/>
          </p:cNvSpPr>
          <p:nvPr>
            <p:ph type="body" sz="quarter" idx="16"/>
          </p:nvPr>
        </p:nvSpPr>
        <p:spPr>
          <a:xfrm>
            <a:off x="4791458" y="1304764"/>
            <a:ext cx="3812794" cy="521208"/>
          </a:xfrm>
        </p:spPr>
        <p:txBody>
          <a:bodyPr anchor="ctr"/>
          <a:lstStyle>
            <a:lvl1pPr algn="ctr">
              <a:lnSpc>
                <a:spcPct val="85000"/>
              </a:lnSpc>
              <a:spcBef>
                <a:spcPts val="0"/>
              </a:spcBef>
              <a:spcAft>
                <a:spcPts val="0"/>
              </a:spcAft>
              <a:buNone/>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77279868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583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Standard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752" y="1304925"/>
            <a:ext cx="3816227" cy="5019675"/>
          </a:xfrm>
        </p:spPr>
        <p:txBody>
          <a:bodyPr/>
          <a:lstStyle>
            <a:lvl1pPr>
              <a:spcBef>
                <a:spcPts val="188"/>
              </a:spcBef>
              <a:spcAft>
                <a:spcPts val="188"/>
              </a:spcAft>
              <a:defRPr sz="1650"/>
            </a:lvl1pPr>
            <a:lvl2pPr>
              <a:spcBef>
                <a:spcPts val="188"/>
              </a:spcBef>
              <a:spcAft>
                <a:spcPts val="188"/>
              </a:spcAft>
              <a:defRPr sz="1500"/>
            </a:lvl2pPr>
            <a:lvl3pPr>
              <a:spcBef>
                <a:spcPts val="188"/>
              </a:spcBef>
              <a:spcAft>
                <a:spcPts val="188"/>
              </a:spcAft>
              <a:defRPr sz="1350"/>
            </a:lvl3pPr>
            <a:lvl4pPr>
              <a:spcBef>
                <a:spcPts val="188"/>
              </a:spcBef>
              <a:spcAft>
                <a:spcPts val="188"/>
              </a:spcAft>
              <a:defRPr sz="1200"/>
            </a:lvl4pPr>
            <a:lvl5pPr>
              <a:spcBef>
                <a:spcPts val="188"/>
              </a:spcBef>
              <a:spcAft>
                <a:spcPts val="188"/>
              </a:spcAft>
              <a:defRPr sz="10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4"/>
          </p:nvPr>
        </p:nvSpPr>
        <p:spPr>
          <a:xfrm>
            <a:off x="4791460" y="1304925"/>
            <a:ext cx="3812795" cy="501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82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04925"/>
            <a:ext cx="8064500" cy="5019675"/>
          </a:xfrm>
          <a:prstGeom prst="rect">
            <a:avLst/>
          </a:prstGeom>
        </p:spPr>
        <p:txBody>
          <a:bodyPr/>
          <a:lstStyle>
            <a:lvl1pPr>
              <a:spcBef>
                <a:spcPts val="250"/>
              </a:spcBef>
              <a:spcAft>
                <a:spcPts val="250"/>
              </a:spcAft>
              <a:defRPr sz="2200"/>
            </a:lvl1pPr>
            <a:lvl2pPr>
              <a:spcBef>
                <a:spcPts val="250"/>
              </a:spcBef>
              <a:spcAft>
                <a:spcPts val="250"/>
              </a:spcAft>
              <a:defRPr sz="2000"/>
            </a:lvl2pPr>
            <a:lvl3pPr>
              <a:spcBef>
                <a:spcPts val="250"/>
              </a:spcBef>
              <a:spcAft>
                <a:spcPts val="250"/>
              </a:spcAft>
              <a:defRPr sz="1800"/>
            </a:lvl3pPr>
            <a:lvl4pPr>
              <a:spcBef>
                <a:spcPts val="250"/>
              </a:spcBef>
              <a:spcAft>
                <a:spcPts val="250"/>
              </a:spcAft>
              <a:defRPr sz="1600"/>
            </a:lvl4pPr>
            <a:lvl5pPr>
              <a:spcBef>
                <a:spcPts val="250"/>
              </a:spcBef>
              <a:spcAft>
                <a:spcPts val="250"/>
              </a:spcAft>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p:nvPr>
        </p:nvSpPr>
        <p:spPr>
          <a:xfrm>
            <a:off x="342900" y="221719"/>
            <a:ext cx="8458200" cy="68452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862070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lstStyle>
            <a:lvl1pPr marL="0" indent="0">
              <a:buNone/>
              <a:defRPr sz="1600"/>
            </a:lvl1pPr>
          </a:lstStyle>
          <a:p>
            <a:r>
              <a:rPr lang="en-GB" dirty="0"/>
              <a:t>Insert meeting name, location, date here</a:t>
            </a:r>
          </a:p>
        </p:txBody>
      </p:sp>
    </p:spTree>
    <p:extLst>
      <p:ext uri="{BB962C8B-B14F-4D97-AF65-F5344CB8AC3E}">
        <p14:creationId xmlns:p14="http://schemas.microsoft.com/office/powerpoint/2010/main" val="2567805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67267" y="1436157"/>
            <a:ext cx="8314266" cy="4351339"/>
          </a:xfrm>
          <a:prstGeom prst="rect">
            <a:avLst/>
          </a:prstGeom>
        </p:spPr>
        <p:txBody>
          <a:bodyPr/>
          <a:lstStyle>
            <a:lvl1pPr>
              <a:defRPr/>
            </a:lvl1pPr>
          </a:lstStyle>
          <a:p>
            <a:pPr lvl="0"/>
            <a:r>
              <a:rPr lang="en-US" dirty="0"/>
              <a:t>Click to insert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9"/>
          <p:cNvSpPr>
            <a:spLocks noGrp="1"/>
          </p:cNvSpPr>
          <p:nvPr>
            <p:ph type="body" sz="quarter" idx="13" hasCustomPrompt="1"/>
          </p:nvPr>
        </p:nvSpPr>
        <p:spPr>
          <a:xfrm>
            <a:off x="2912541" y="101600"/>
            <a:ext cx="5797549" cy="635000"/>
          </a:xfrm>
          <a:prstGeom prst="rect">
            <a:avLst/>
          </a:prstGeom>
        </p:spPr>
        <p:txBody>
          <a:bodyPr/>
          <a:lstStyle>
            <a:lvl1pPr marL="0" indent="0" algn="ctr">
              <a:buNone/>
              <a:defRPr sz="2800">
                <a:solidFill>
                  <a:schemeClr val="bg1"/>
                </a:solidFill>
              </a:defRPr>
            </a:lvl1pPr>
            <a:lvl2pPr>
              <a:defRPr sz="3200"/>
            </a:lvl2pPr>
            <a:lvl3pPr>
              <a:defRPr sz="3200"/>
            </a:lvl3pPr>
            <a:lvl4pPr>
              <a:defRPr sz="3200"/>
            </a:lvl4pPr>
            <a:lvl5pPr>
              <a:defRPr sz="3200"/>
            </a:lvl5pPr>
          </a:lstStyle>
          <a:p>
            <a:pPr lvl="0"/>
            <a:r>
              <a:rPr lang="en-GB" dirty="0"/>
              <a:t>Insert sub-heading here</a:t>
            </a:r>
          </a:p>
        </p:txBody>
      </p:sp>
      <p:sp>
        <p:nvSpPr>
          <p:cNvPr id="12" name="Text Placeholder 11"/>
          <p:cNvSpPr>
            <a:spLocks noGrp="1"/>
          </p:cNvSpPr>
          <p:nvPr>
            <p:ph type="body" sz="quarter" idx="14" hasCustomPrompt="1"/>
          </p:nvPr>
        </p:nvSpPr>
        <p:spPr>
          <a:xfrm>
            <a:off x="3141134" y="6051024"/>
            <a:ext cx="4148666" cy="804333"/>
          </a:xfrm>
          <a:prstGeom prst="rect">
            <a:avLst/>
          </a:prstGeom>
        </p:spPr>
        <p:txBody>
          <a:bodyPr/>
          <a:lstStyle>
            <a:lvl1pPr marL="0" indent="0">
              <a:buNone/>
              <a:defRPr sz="1600"/>
            </a:lvl1pPr>
          </a:lstStyle>
          <a:p>
            <a:r>
              <a:rPr lang="en-GB" dirty="0"/>
              <a:t>Insert meeting name, location, date here</a:t>
            </a: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92230" y="6060336"/>
            <a:ext cx="2000250" cy="428625"/>
          </a:xfrm>
          <a:prstGeom prst="rect">
            <a:avLst/>
          </a:prstGeom>
        </p:spPr>
      </p:pic>
    </p:spTree>
    <p:extLst>
      <p:ext uri="{BB962C8B-B14F-4D97-AF65-F5344CB8AC3E}">
        <p14:creationId xmlns:p14="http://schemas.microsoft.com/office/powerpoint/2010/main" val="3419840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9"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slideLayout" Target="../slideLayouts/slideLayout66.xml"/><Relationship Id="rId50" Type="http://schemas.openxmlformats.org/officeDocument/2006/relationships/hyperlink" Target="http://www.viavisolutions.com/" TargetMode="Externa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slideLayout" Target="../slideLayouts/slideLayout65.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slideLayout" Target="../slideLayouts/slideLayout60.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slideLayout" Target="../slideLayouts/slideLayout64.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49" Type="http://schemas.openxmlformats.org/officeDocument/2006/relationships/image" Target="../media/image6.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slideLayout" Target="../slideLayouts/slideLayout63.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48" Type="http://schemas.openxmlformats.org/officeDocument/2006/relationships/theme" Target="../theme/theme4.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8301" y="-86321"/>
            <a:ext cx="9144000" cy="1031429"/>
            <a:chOff x="251520" y="0"/>
            <a:chExt cx="8892480" cy="980729"/>
          </a:xfrm>
        </p:grpSpPr>
        <p:sp>
          <p:nvSpPr>
            <p:cNvPr id="9" name="Rectangle 8"/>
            <p:cNvSpPr/>
            <p:nvPr userDrawn="1"/>
          </p:nvSpPr>
          <p:spPr>
            <a:xfrm>
              <a:off x="2610206" y="0"/>
              <a:ext cx="6533794" cy="980728"/>
            </a:xfrm>
            <a:prstGeom prst="rect">
              <a:avLst/>
            </a:prstGeom>
            <a:solidFill>
              <a:srgbClr val="4DB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pic>
          <p:nvPicPr>
            <p:cNvPr id="10" name="Picture 9"/>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51520" y="1"/>
              <a:ext cx="2358686" cy="980728"/>
            </a:xfrm>
            <a:prstGeom prst="rect">
              <a:avLst/>
            </a:prstGeom>
          </p:spPr>
        </p:pic>
      </p:grpSp>
      <p:pic>
        <p:nvPicPr>
          <p:cNvPr id="11" name="Picture 10"/>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5777880"/>
            <a:ext cx="2880320" cy="1080120"/>
          </a:xfrm>
          <a:prstGeom prst="rect">
            <a:avLst/>
          </a:prstGeom>
        </p:spPr>
      </p:pic>
    </p:spTree>
    <p:extLst>
      <p:ext uri="{BB962C8B-B14F-4D97-AF65-F5344CB8AC3E}">
        <p14:creationId xmlns:p14="http://schemas.microsoft.com/office/powerpoint/2010/main" val="198379055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1" r:id="rId5"/>
    <p:sldLayoutId id="2147483672" r:id="rId6"/>
    <p:sldLayoutId id="2147483673" r:id="rId7"/>
  </p:sldLayoutIdLst>
  <p:txStyles>
    <p:titleStyle>
      <a:lvl1pPr algn="ctr"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8301" y="-86321"/>
            <a:ext cx="9144000" cy="1031429"/>
            <a:chOff x="251520" y="0"/>
            <a:chExt cx="8892480" cy="980729"/>
          </a:xfrm>
        </p:grpSpPr>
        <p:sp>
          <p:nvSpPr>
            <p:cNvPr id="9" name="Rectangle 8"/>
            <p:cNvSpPr/>
            <p:nvPr userDrawn="1"/>
          </p:nvSpPr>
          <p:spPr>
            <a:xfrm>
              <a:off x="2610206" y="0"/>
              <a:ext cx="6533794" cy="980728"/>
            </a:xfrm>
            <a:prstGeom prst="rect">
              <a:avLst/>
            </a:prstGeom>
            <a:solidFill>
              <a:srgbClr val="4DB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pic>
          <p:nvPicPr>
            <p:cNvPr id="10" name="Picture 9"/>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51520" y="1"/>
              <a:ext cx="2358686" cy="980728"/>
            </a:xfrm>
            <a:prstGeom prst="rect">
              <a:avLst/>
            </a:prstGeom>
          </p:spPr>
        </p:pic>
      </p:grpSp>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5777880"/>
            <a:ext cx="2880320" cy="1080120"/>
          </a:xfrm>
          <a:prstGeom prst="rect">
            <a:avLst/>
          </a:prstGeom>
        </p:spPr>
      </p:pic>
    </p:spTree>
    <p:extLst>
      <p:ext uri="{BB962C8B-B14F-4D97-AF65-F5344CB8AC3E}">
        <p14:creationId xmlns:p14="http://schemas.microsoft.com/office/powerpoint/2010/main" val="1732486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ctr"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8301" y="-86321"/>
            <a:ext cx="9144000" cy="1031429"/>
            <a:chOff x="251520" y="0"/>
            <a:chExt cx="8892480" cy="980729"/>
          </a:xfrm>
        </p:grpSpPr>
        <p:sp>
          <p:nvSpPr>
            <p:cNvPr id="9" name="Rectangle 8"/>
            <p:cNvSpPr/>
            <p:nvPr userDrawn="1"/>
          </p:nvSpPr>
          <p:spPr>
            <a:xfrm>
              <a:off x="2610206" y="0"/>
              <a:ext cx="6533794" cy="980728"/>
            </a:xfrm>
            <a:prstGeom prst="rect">
              <a:avLst/>
            </a:prstGeom>
            <a:solidFill>
              <a:srgbClr val="4DB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pic>
          <p:nvPicPr>
            <p:cNvPr id="10" name="Picture 9"/>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51520" y="1"/>
              <a:ext cx="2358686" cy="980728"/>
            </a:xfrm>
            <a:prstGeom prst="rect">
              <a:avLst/>
            </a:prstGeom>
          </p:spPr>
        </p:pic>
      </p:grpSp>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0" y="5777880"/>
            <a:ext cx="2880320" cy="1080120"/>
          </a:xfrm>
          <a:prstGeom prst="rect">
            <a:avLst/>
          </a:prstGeom>
        </p:spPr>
      </p:pic>
    </p:spTree>
    <p:extLst>
      <p:ext uri="{BB962C8B-B14F-4D97-AF65-F5344CB8AC3E}">
        <p14:creationId xmlns:p14="http://schemas.microsoft.com/office/powerpoint/2010/main" val="141339576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txStyles>
    <p:titleStyle>
      <a:lvl1pPr algn="ctr"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Group 25"/>
          <p:cNvGrpSpPr/>
          <p:nvPr/>
        </p:nvGrpSpPr>
        <p:grpSpPr>
          <a:xfrm>
            <a:off x="-7364" y="6377813"/>
            <a:ext cx="9151365" cy="497120"/>
            <a:chOff x="-7364" y="4770660"/>
            <a:chExt cx="6961385" cy="378156"/>
          </a:xfrm>
        </p:grpSpPr>
        <p:sp>
          <p:nvSpPr>
            <p:cNvPr id="27" name="Rectangle 26"/>
            <p:cNvSpPr/>
            <p:nvPr/>
          </p:nvSpPr>
          <p:spPr>
            <a:xfrm>
              <a:off x="-3681" y="4770660"/>
              <a:ext cx="6957702" cy="37284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eeform 27"/>
            <p:cNvSpPr/>
            <p:nvPr/>
          </p:nvSpPr>
          <p:spPr>
            <a:xfrm>
              <a:off x="-7364" y="4770660"/>
              <a:ext cx="1604614" cy="378156"/>
            </a:xfrm>
            <a:custGeom>
              <a:avLst/>
              <a:gdLst>
                <a:gd name="connsiteX0" fmla="*/ 0 w 1636512"/>
                <a:gd name="connsiteY0" fmla="*/ 0 h 467328"/>
                <a:gd name="connsiteX1" fmla="*/ 1371504 w 1636512"/>
                <a:gd name="connsiteY1" fmla="*/ 0 h 467328"/>
                <a:gd name="connsiteX2" fmla="*/ 1636512 w 1636512"/>
                <a:gd name="connsiteY2" fmla="*/ 467328 h 467328"/>
                <a:gd name="connsiteX3" fmla="*/ 0 w 1636512"/>
                <a:gd name="connsiteY3" fmla="*/ 467328 h 467328"/>
                <a:gd name="connsiteX0" fmla="*/ 0 w 1604614"/>
                <a:gd name="connsiteY0" fmla="*/ 0 h 473991"/>
                <a:gd name="connsiteX1" fmla="*/ 1371504 w 1604614"/>
                <a:gd name="connsiteY1" fmla="*/ 0 h 473991"/>
                <a:gd name="connsiteX2" fmla="*/ 1604614 w 1604614"/>
                <a:gd name="connsiteY2" fmla="*/ 473991 h 473991"/>
                <a:gd name="connsiteX3" fmla="*/ 0 w 1604614"/>
                <a:gd name="connsiteY3" fmla="*/ 467328 h 473991"/>
                <a:gd name="connsiteX4" fmla="*/ 0 w 1604614"/>
                <a:gd name="connsiteY4" fmla="*/ 0 h 473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14" h="473991">
                  <a:moveTo>
                    <a:pt x="0" y="0"/>
                  </a:moveTo>
                  <a:lnTo>
                    <a:pt x="1371504" y="0"/>
                  </a:lnTo>
                  <a:lnTo>
                    <a:pt x="1604614" y="473991"/>
                  </a:lnTo>
                  <a:lnTo>
                    <a:pt x="0" y="467328"/>
                  </a:lnTo>
                  <a:lnTo>
                    <a:pt x="0" y="0"/>
                  </a:lnTo>
                  <a:close/>
                </a:path>
              </a:pathLst>
            </a:cu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solidFill>
                  <a:schemeClr val="tx1"/>
                </a:solidFill>
              </a:endParaRPr>
            </a:p>
          </p:txBody>
        </p:sp>
        <p:pic>
          <p:nvPicPr>
            <p:cNvPr id="29" name="Picture 28"/>
            <p:cNvPicPr>
              <a:picLocks noChangeAspect="1"/>
            </p:cNvPicPr>
            <p:nvPr/>
          </p:nvPicPr>
          <p:blipFill>
            <a:blip r:embed="rId49" cstate="print">
              <a:extLst>
                <a:ext uri="{28A0092B-C50C-407E-A947-70E740481C1C}">
                  <a14:useLocalDpi xmlns:a14="http://schemas.microsoft.com/office/drawing/2010/main"/>
                </a:ext>
              </a:extLst>
            </a:blip>
            <a:stretch>
              <a:fillRect/>
            </a:stretch>
          </p:blipFill>
          <p:spPr>
            <a:xfrm>
              <a:off x="259775" y="4819047"/>
              <a:ext cx="841248" cy="276065"/>
            </a:xfrm>
            <a:prstGeom prst="rect">
              <a:avLst/>
            </a:prstGeom>
          </p:spPr>
        </p:pic>
        <p:sp>
          <p:nvSpPr>
            <p:cNvPr id="30" name="Freeform 29"/>
            <p:cNvSpPr/>
            <p:nvPr/>
          </p:nvSpPr>
          <p:spPr>
            <a:xfrm>
              <a:off x="1287284" y="4770660"/>
              <a:ext cx="372472" cy="251790"/>
            </a:xfrm>
            <a:custGeom>
              <a:avLst/>
              <a:gdLst>
                <a:gd name="connsiteX0" fmla="*/ 0 w 4833070"/>
                <a:gd name="connsiteY0" fmla="*/ 0 h 3267136"/>
                <a:gd name="connsiteX1" fmla="*/ 3038614 w 4833070"/>
                <a:gd name="connsiteY1" fmla="*/ 0 h 3267136"/>
                <a:gd name="connsiteX2" fmla="*/ 3060482 w 4833070"/>
                <a:gd name="connsiteY2" fmla="*/ 38256 h 3267136"/>
                <a:gd name="connsiteX3" fmla="*/ 4822384 w 4833070"/>
                <a:gd name="connsiteY3" fmla="*/ 3120565 h 3267136"/>
                <a:gd name="connsiteX4" fmla="*/ 4730117 w 4833070"/>
                <a:gd name="connsiteY4" fmla="*/ 3267136 h 3267136"/>
                <a:gd name="connsiteX5" fmla="*/ 1948944 w 4833070"/>
                <a:gd name="connsiteY5" fmla="*/ 3267136 h 3267136"/>
                <a:gd name="connsiteX6" fmla="*/ 1803954 w 4833070"/>
                <a:gd name="connsiteY6" fmla="*/ 3147215 h 3267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3070" h="3267136">
                  <a:moveTo>
                    <a:pt x="0" y="0"/>
                  </a:moveTo>
                  <a:lnTo>
                    <a:pt x="3038614" y="0"/>
                  </a:lnTo>
                  <a:lnTo>
                    <a:pt x="3060482" y="38256"/>
                  </a:lnTo>
                  <a:cubicBezTo>
                    <a:pt x="4822384" y="3120565"/>
                    <a:pt x="4822384" y="3120565"/>
                    <a:pt x="4822384" y="3120565"/>
                  </a:cubicBezTo>
                  <a:cubicBezTo>
                    <a:pt x="4861926" y="3213838"/>
                    <a:pt x="4782841" y="3267136"/>
                    <a:pt x="4730117" y="3267136"/>
                  </a:cubicBezTo>
                  <a:cubicBezTo>
                    <a:pt x="1948944" y="3267136"/>
                    <a:pt x="1948944" y="3267136"/>
                    <a:pt x="1948944" y="3267136"/>
                  </a:cubicBezTo>
                  <a:cubicBezTo>
                    <a:pt x="1896220" y="3267136"/>
                    <a:pt x="1856677" y="3240487"/>
                    <a:pt x="1803954" y="3147215"/>
                  </a:cubicBezTo>
                  <a:close/>
                </a:path>
              </a:pathLst>
            </a:custGeom>
            <a:solidFill>
              <a:schemeClr val="bg1">
                <a:lumMod val="65000"/>
                <a:alpha val="14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2" name="Title Placeholder 1"/>
          <p:cNvSpPr>
            <a:spLocks noGrp="1"/>
          </p:cNvSpPr>
          <p:nvPr>
            <p:ph type="title"/>
          </p:nvPr>
        </p:nvSpPr>
        <p:spPr>
          <a:xfrm>
            <a:off x="342900" y="221719"/>
            <a:ext cx="8458200" cy="684524"/>
          </a:xfrm>
          <a:prstGeom prst="rect">
            <a:avLst/>
          </a:prstGeom>
        </p:spPr>
        <p:txBody>
          <a:bodyPr vert="horz" lIns="0" tIns="45720" rIns="0" bIns="45720" rtlCol="0" anchor="t">
            <a:noAutofit/>
          </a:bodyPr>
          <a:lstStyle/>
          <a:p>
            <a:r>
              <a:rPr lang="fr-FR"/>
              <a:t>Modifiez le style du titre</a:t>
            </a:r>
            <a:endParaRPr lang="en-US" dirty="0"/>
          </a:p>
        </p:txBody>
      </p:sp>
      <p:sp>
        <p:nvSpPr>
          <p:cNvPr id="16" name="Text Placeholder 2"/>
          <p:cNvSpPr>
            <a:spLocks noGrp="1"/>
          </p:cNvSpPr>
          <p:nvPr>
            <p:ph type="body" idx="1"/>
          </p:nvPr>
        </p:nvSpPr>
        <p:spPr>
          <a:xfrm>
            <a:off x="342900" y="1104899"/>
            <a:ext cx="8458200" cy="5006534"/>
          </a:xfrm>
          <a:prstGeom prst="rect">
            <a:avLst/>
          </a:prstGeom>
        </p:spPr>
        <p:txBody>
          <a:bodyPr vert="horz" lIns="0" tIns="45720" rIns="0" bIns="45720" rtlCol="0">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20" name="TextBox 19"/>
          <p:cNvSpPr txBox="1"/>
          <p:nvPr/>
        </p:nvSpPr>
        <p:spPr>
          <a:xfrm>
            <a:off x="8285231" y="6472776"/>
            <a:ext cx="515877" cy="277000"/>
          </a:xfrm>
          <a:prstGeom prst="rect">
            <a:avLst/>
          </a:prstGeom>
        </p:spPr>
        <p:txBody>
          <a:bodyPr vert="horz" lIns="91440" tIns="45720" rIns="0" bIns="45720" rtlCol="0" anchor="ctr"/>
          <a:lstStyle>
            <a:defPPr>
              <a:defRPr lang="en-US"/>
            </a:defPPr>
            <a:lvl1pPr algn="r">
              <a:defRPr sz="1200">
                <a:solidFill>
                  <a:srgbClr val="3D0064"/>
                </a:solidFill>
              </a:defRPr>
            </a:lvl1pPr>
          </a:lstStyle>
          <a:p>
            <a:pPr lvl="0"/>
            <a:fld id="{510F167E-D98C-DA4B-8A87-8A99C0A00B88}" type="slidenum">
              <a:rPr lang="en-US" sz="800" smtClean="0">
                <a:solidFill>
                  <a:schemeClr val="tx1">
                    <a:lumMod val="65000"/>
                    <a:lumOff val="35000"/>
                  </a:schemeClr>
                </a:solidFill>
              </a:rPr>
              <a:pPr lvl="0"/>
              <a:t>‹#›</a:t>
            </a:fld>
            <a:endParaRPr lang="en-US" sz="800" dirty="0">
              <a:solidFill>
                <a:schemeClr val="tx1">
                  <a:lumMod val="65000"/>
                  <a:lumOff val="35000"/>
                </a:schemeClr>
              </a:solidFill>
            </a:endParaRPr>
          </a:p>
        </p:txBody>
      </p:sp>
      <p:sp>
        <p:nvSpPr>
          <p:cNvPr id="21" name="Footer Placeholder 2"/>
          <p:cNvSpPr txBox="1">
            <a:spLocks/>
          </p:cNvSpPr>
          <p:nvPr/>
        </p:nvSpPr>
        <p:spPr>
          <a:xfrm>
            <a:off x="5575949" y="6428187"/>
            <a:ext cx="2995697" cy="366183"/>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a:solidFill>
                  <a:schemeClr val="tx1">
                    <a:lumMod val="65000"/>
                    <a:lumOff val="35000"/>
                  </a:schemeClr>
                </a:solidFill>
              </a:rPr>
              <a:t>© 2019 VIAVI Solutions Inc.</a:t>
            </a:r>
          </a:p>
        </p:txBody>
      </p:sp>
      <p:sp>
        <p:nvSpPr>
          <p:cNvPr id="12" name="TextBox 11">
            <a:hlinkClick r:id="rId50"/>
          </p:cNvPr>
          <p:cNvSpPr txBox="1"/>
          <p:nvPr/>
        </p:nvSpPr>
        <p:spPr>
          <a:xfrm>
            <a:off x="2443684" y="6503555"/>
            <a:ext cx="4249271" cy="215444"/>
          </a:xfrm>
          <a:prstGeom prst="rect">
            <a:avLst/>
          </a:prstGeom>
          <a:noFill/>
        </p:spPr>
        <p:txBody>
          <a:bodyPr wrap="square" rtlCol="0" anchor="ctr">
            <a:spAutoFit/>
          </a:bodyPr>
          <a:lstStyle/>
          <a:p>
            <a:pPr algn="ctr"/>
            <a:r>
              <a:rPr lang="en-US" sz="800" dirty="0" err="1">
                <a:solidFill>
                  <a:schemeClr val="tx1">
                    <a:lumMod val="65000"/>
                    <a:lumOff val="35000"/>
                  </a:schemeClr>
                </a:solidFill>
              </a:rPr>
              <a:t>viavisolutions.com</a:t>
            </a:r>
            <a:endParaRPr lang="en-US" sz="800" dirty="0">
              <a:solidFill>
                <a:schemeClr val="tx1">
                  <a:lumMod val="65000"/>
                  <a:lumOff val="35000"/>
                </a:schemeClr>
              </a:solidFill>
            </a:endParaRPr>
          </a:p>
        </p:txBody>
      </p:sp>
    </p:spTree>
    <p:extLst>
      <p:ext uri="{BB962C8B-B14F-4D97-AF65-F5344CB8AC3E}">
        <p14:creationId xmlns:p14="http://schemas.microsoft.com/office/powerpoint/2010/main" val="184066970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663" r:id="rId41"/>
    <p:sldLayoutId id="2147483755" r:id="rId42"/>
    <p:sldLayoutId id="2147483763" r:id="rId43"/>
    <p:sldLayoutId id="2147483765" r:id="rId44"/>
    <p:sldLayoutId id="2147483808" r:id="rId45"/>
    <p:sldLayoutId id="2147483810" r:id="rId46"/>
    <p:sldLayoutId id="2147483811" r:id="rId47"/>
  </p:sldLayoutIdLst>
  <p:hf sldNum="0" hdr="0" ftr="0" dt="0"/>
  <p:txStyles>
    <p:titleStyle>
      <a:lvl1pPr algn="l" defTabSz="457178" rtl="0" eaLnBrk="1" latinLnBrk="0" hangingPunct="1">
        <a:spcBef>
          <a:spcPct val="0"/>
        </a:spcBef>
        <a:buNone/>
        <a:defRPr sz="2400" b="1" kern="1200">
          <a:solidFill>
            <a:schemeClr val="tx1"/>
          </a:solidFill>
          <a:latin typeface="+mj-lt"/>
          <a:ea typeface="+mj-ea"/>
          <a:cs typeface="+mj-cs"/>
        </a:defRPr>
      </a:lvl1pPr>
    </p:titleStyle>
    <p:bodyStyle>
      <a:lvl1pPr marL="171442" indent="-171442"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1pPr>
      <a:lvl2pPr marL="457178" indent="-165092"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2pPr>
      <a:lvl3pPr marL="741326" indent="-171442"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3pPr>
      <a:lvl4pPr marL="1031823" indent="-173030" algn="l" defTabSz="457178" rtl="0" eaLnBrk="1" latinLnBrk="0" hangingPunct="1">
        <a:spcBef>
          <a:spcPts val="0"/>
        </a:spcBef>
        <a:spcAft>
          <a:spcPts val="600"/>
        </a:spcAft>
        <a:buClrTx/>
        <a:buSzPct val="80000"/>
        <a:buFont typeface="Arial" charset="0"/>
        <a:buChar char="•"/>
        <a:defRPr lang="en-US" sz="1800" kern="1200" smtClean="0">
          <a:solidFill>
            <a:schemeClr val="tx1"/>
          </a:solidFill>
          <a:latin typeface="+mn-lt"/>
          <a:ea typeface="+mn-ea"/>
          <a:cs typeface="+mn-cs"/>
        </a:defRPr>
      </a:lvl4pPr>
      <a:lvl5pPr marL="1315973" indent="-173030" algn="l" defTabSz="457178" rtl="0" eaLnBrk="1" latinLnBrk="0" hangingPunct="1">
        <a:spcBef>
          <a:spcPts val="0"/>
        </a:spcBef>
        <a:spcAft>
          <a:spcPts val="600"/>
        </a:spcAft>
        <a:buClrTx/>
        <a:buSzPct val="80000"/>
        <a:buFont typeface="Arial" charset="0"/>
        <a:buChar char="•"/>
        <a:defRPr lang="en-US" sz="1800" kern="1200" dirty="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8"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400" kern="1200">
          <a:solidFill>
            <a:schemeClr val="tx1"/>
          </a:solidFill>
          <a:latin typeface="+mn-lt"/>
          <a:ea typeface="+mn-ea"/>
          <a:cs typeface="+mn-cs"/>
        </a:defRPr>
      </a:lvl1pPr>
      <a:lvl2pPr marL="457178" algn="l" defTabSz="457178" rtl="0" eaLnBrk="1" latinLnBrk="0" hangingPunct="1">
        <a:defRPr sz="1200" kern="1200">
          <a:solidFill>
            <a:schemeClr val="tx1"/>
          </a:solidFill>
          <a:latin typeface="+mn-lt"/>
          <a:ea typeface="+mn-ea"/>
          <a:cs typeface="+mn-cs"/>
        </a:defRPr>
      </a:lvl2pPr>
      <a:lvl3pPr marL="914354" algn="l" defTabSz="457178" rtl="0" eaLnBrk="1" latinLnBrk="0" hangingPunct="1">
        <a:defRPr sz="1200" kern="1200">
          <a:solidFill>
            <a:schemeClr val="tx1"/>
          </a:solidFill>
          <a:latin typeface="+mn-lt"/>
          <a:ea typeface="+mn-ea"/>
          <a:cs typeface="+mn-cs"/>
        </a:defRPr>
      </a:lvl3pPr>
      <a:lvl4pPr marL="1371532" algn="l" defTabSz="457178" rtl="0" eaLnBrk="1" latinLnBrk="0" hangingPunct="1">
        <a:defRPr sz="1200" kern="1200">
          <a:solidFill>
            <a:schemeClr val="tx1"/>
          </a:solidFill>
          <a:latin typeface="+mn-lt"/>
          <a:ea typeface="+mn-ea"/>
          <a:cs typeface="+mn-cs"/>
        </a:defRPr>
      </a:lvl4pPr>
      <a:lvl5pPr marL="1828709" algn="l" defTabSz="457178" rtl="0" eaLnBrk="1" latinLnBrk="0" hangingPunct="1">
        <a:defRPr sz="1200" kern="1200">
          <a:solidFill>
            <a:schemeClr val="tx1"/>
          </a:solidFill>
          <a:latin typeface="+mn-lt"/>
          <a:ea typeface="+mn-ea"/>
          <a:cs typeface="+mn-cs"/>
        </a:defRPr>
      </a:lvl5pPr>
      <a:lvl6pPr marL="2285886" algn="l" defTabSz="457178" rtl="0" eaLnBrk="1" latinLnBrk="0" hangingPunct="1">
        <a:defRPr sz="1200" kern="1200">
          <a:solidFill>
            <a:schemeClr val="tx1"/>
          </a:solidFill>
          <a:latin typeface="+mn-lt"/>
          <a:ea typeface="+mn-ea"/>
          <a:cs typeface="+mn-cs"/>
        </a:defRPr>
      </a:lvl6pPr>
      <a:lvl7pPr marL="2743063" algn="l" defTabSz="457178" rtl="0" eaLnBrk="1" latinLnBrk="0" hangingPunct="1">
        <a:defRPr sz="1200" kern="1200">
          <a:solidFill>
            <a:schemeClr val="tx1"/>
          </a:solidFill>
          <a:latin typeface="+mn-lt"/>
          <a:ea typeface="+mn-ea"/>
          <a:cs typeface="+mn-cs"/>
        </a:defRPr>
      </a:lvl7pPr>
      <a:lvl8pPr marL="3200240" algn="l" defTabSz="457178" rtl="0" eaLnBrk="1" latinLnBrk="0" hangingPunct="1">
        <a:defRPr sz="1200" kern="1200">
          <a:solidFill>
            <a:schemeClr val="tx1"/>
          </a:solidFill>
          <a:latin typeface="+mn-lt"/>
          <a:ea typeface="+mn-ea"/>
          <a:cs typeface="+mn-cs"/>
        </a:defRPr>
      </a:lvl8pPr>
      <a:lvl9pPr marL="3657418" algn="l" defTabSz="457178" rtl="0" eaLnBrk="1" latinLnBrk="0" hangingPunct="1">
        <a:defRPr sz="1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60">
          <p15:clr>
            <a:srgbClr val="F26B43"/>
          </p15:clr>
        </p15:guide>
        <p15:guide id="2" pos="21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wdp"/><Relationship Id="rId18" Type="http://schemas.openxmlformats.org/officeDocument/2006/relationships/image" Target="../media/image50.png"/><Relationship Id="rId26" Type="http://schemas.openxmlformats.org/officeDocument/2006/relationships/image" Target="../media/image56.jpeg"/><Relationship Id="rId3" Type="http://schemas.openxmlformats.org/officeDocument/2006/relationships/image" Target="../media/image37.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49.jpeg"/><Relationship Id="rId25" Type="http://schemas.microsoft.com/office/2007/relationships/hdphoto" Target="../media/hdphoto4.wdp"/><Relationship Id="rId2" Type="http://schemas.openxmlformats.org/officeDocument/2006/relationships/notesSlide" Target="../notesSlides/notesSlide7.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59.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5.png"/><Relationship Id="rId5" Type="http://schemas.openxmlformats.org/officeDocument/2006/relationships/image" Target="../media/image39.png"/><Relationship Id="rId15" Type="http://schemas.microsoft.com/office/2007/relationships/hdphoto" Target="../media/hdphoto2.wdp"/><Relationship Id="rId23" Type="http://schemas.microsoft.com/office/2007/relationships/hdphoto" Target="../media/hdphoto3.wdp"/><Relationship Id="rId10" Type="http://schemas.openxmlformats.org/officeDocument/2006/relationships/image" Target="../media/image44.png"/><Relationship Id="rId19" Type="http://schemas.openxmlformats.org/officeDocument/2006/relationships/image" Target="../media/image51.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7.png"/><Relationship Id="rId22"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5.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35.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jpeg"/></Relationships>
</file>

<file path=ppt/slides/_rels/slide19.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tmp"/><Relationship Id="rId2" Type="http://schemas.openxmlformats.org/officeDocument/2006/relationships/image" Target="../media/image80.jpeg"/><Relationship Id="rId1" Type="http://schemas.openxmlformats.org/officeDocument/2006/relationships/slideLayout" Target="../slideLayouts/slideLayout35.xml"/><Relationship Id="rId6" Type="http://schemas.openxmlformats.org/officeDocument/2006/relationships/image" Target="../media/image84.tmp"/><Relationship Id="rId5" Type="http://schemas.openxmlformats.org/officeDocument/2006/relationships/image" Target="../media/image83.tmp"/><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0.xml"/><Relationship Id="rId5" Type="http://schemas.openxmlformats.org/officeDocument/2006/relationships/image" Target="../media/image92.jpeg"/><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tmp"/><Relationship Id="rId1" Type="http://schemas.openxmlformats.org/officeDocument/2006/relationships/slideLayout" Target="../slideLayouts/slideLayout40.xml"/><Relationship Id="rId5" Type="http://schemas.openxmlformats.org/officeDocument/2006/relationships/image" Target="../media/image96.png"/><Relationship Id="rId4" Type="http://schemas.openxmlformats.org/officeDocument/2006/relationships/image" Target="../media/image95.tmp"/></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7.tmp"/><Relationship Id="rId1" Type="http://schemas.openxmlformats.org/officeDocument/2006/relationships/slideLayout" Target="../slideLayouts/slideLayout40.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2.xml"/><Relationship Id="rId1" Type="http://schemas.openxmlformats.org/officeDocument/2006/relationships/slideLayout" Target="../slideLayouts/slideLayout66.xml"/><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image" Target="../media/image103.png"/><Relationship Id="rId1" Type="http://schemas.openxmlformats.org/officeDocument/2006/relationships/slideLayout" Target="../slideLayouts/slideLayout40.xml"/><Relationship Id="rId5" Type="http://schemas.openxmlformats.org/officeDocument/2006/relationships/image" Target="../media/image106.png"/><Relationship Id="rId4" Type="http://schemas.openxmlformats.org/officeDocument/2006/relationships/image" Target="../media/image105.tiff"/></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40.xml"/><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15.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64.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315090" y="4612284"/>
            <a:ext cx="4102504" cy="384175"/>
          </a:xfrm>
        </p:spPr>
        <p:txBody>
          <a:bodyPr/>
          <a:lstStyle/>
          <a:p>
            <a:r>
              <a:rPr lang="en-US" sz="2000" dirty="0"/>
              <a:t>Jeremy Davis – Solutions Engineer</a:t>
            </a:r>
          </a:p>
          <a:p>
            <a:r>
              <a:rPr lang="en-US" sz="2000" dirty="0"/>
              <a:t>May 23</a:t>
            </a:r>
            <a:r>
              <a:rPr lang="en-US" sz="2000" baseline="30000" dirty="0"/>
              <a:t>rd</a:t>
            </a:r>
            <a:r>
              <a:rPr lang="en-US" sz="2000" dirty="0"/>
              <a:t>, 2019</a:t>
            </a:r>
          </a:p>
        </p:txBody>
      </p:sp>
      <p:sp>
        <p:nvSpPr>
          <p:cNvPr id="5" name="Text Placeholder 4"/>
          <p:cNvSpPr>
            <a:spLocks noGrp="1"/>
          </p:cNvSpPr>
          <p:nvPr>
            <p:ph type="body" sz="quarter" idx="12"/>
          </p:nvPr>
        </p:nvSpPr>
        <p:spPr>
          <a:xfrm>
            <a:off x="344349" y="4337108"/>
            <a:ext cx="4105572" cy="398668"/>
          </a:xfrm>
        </p:spPr>
        <p:txBody>
          <a:bodyPr/>
          <a:lstStyle/>
          <a:p>
            <a:endParaRPr lang="en-US" dirty="0"/>
          </a:p>
          <a:p>
            <a:r>
              <a:rPr lang="en-US" dirty="0"/>
              <a:t>.</a:t>
            </a:r>
          </a:p>
        </p:txBody>
      </p:sp>
      <p:sp>
        <p:nvSpPr>
          <p:cNvPr id="2" name="Title 1"/>
          <p:cNvSpPr>
            <a:spLocks noGrp="1"/>
          </p:cNvSpPr>
          <p:nvPr>
            <p:ph type="ctrTitle"/>
          </p:nvPr>
        </p:nvSpPr>
        <p:spPr>
          <a:xfrm>
            <a:off x="305368" y="3279477"/>
            <a:ext cx="4112226" cy="641852"/>
          </a:xfrm>
        </p:spPr>
        <p:txBody>
          <a:bodyPr/>
          <a:lstStyle/>
          <a:p>
            <a:r>
              <a:rPr lang="en-US" dirty="0">
                <a:solidFill>
                  <a:schemeClr val="tx1">
                    <a:lumMod val="85000"/>
                    <a:lumOff val="15000"/>
                  </a:schemeClr>
                </a:solidFill>
              </a:rPr>
              <a:t>5G Overview and Testing Requirements</a:t>
            </a:r>
          </a:p>
        </p:txBody>
      </p:sp>
    </p:spTree>
    <p:extLst>
      <p:ext uri="{BB962C8B-B14F-4D97-AF65-F5344CB8AC3E}">
        <p14:creationId xmlns:p14="http://schemas.microsoft.com/office/powerpoint/2010/main" val="9494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6E07-023B-4A0E-A4AC-8814D491BB1D}"/>
              </a:ext>
            </a:extLst>
          </p:cNvPr>
          <p:cNvSpPr>
            <a:spLocks noGrp="1"/>
          </p:cNvSpPr>
          <p:nvPr>
            <p:ph type="title"/>
          </p:nvPr>
        </p:nvSpPr>
        <p:spPr>
          <a:xfrm>
            <a:off x="296188" y="378400"/>
            <a:ext cx="6885084" cy="385045"/>
          </a:xfrm>
        </p:spPr>
        <p:txBody>
          <a:bodyPr>
            <a:normAutofit fontScale="90000"/>
          </a:bodyPr>
          <a:lstStyle/>
          <a:p>
            <a:r>
              <a:rPr lang="en-US" dirty="0"/>
              <a:t>Fiber Densification Changes the Game</a:t>
            </a:r>
          </a:p>
        </p:txBody>
      </p:sp>
      <p:sp>
        <p:nvSpPr>
          <p:cNvPr id="3" name="Content Placeholder 2">
            <a:extLst>
              <a:ext uri="{FF2B5EF4-FFF2-40B4-BE49-F238E27FC236}">
                <a16:creationId xmlns:a16="http://schemas.microsoft.com/office/drawing/2014/main" id="{82A2C175-D6FB-4AEE-A55E-31842C9A7CB6}"/>
              </a:ext>
            </a:extLst>
          </p:cNvPr>
          <p:cNvSpPr>
            <a:spLocks noGrp="1"/>
          </p:cNvSpPr>
          <p:nvPr>
            <p:ph idx="1"/>
          </p:nvPr>
        </p:nvSpPr>
        <p:spPr>
          <a:xfrm>
            <a:off x="296188" y="993913"/>
            <a:ext cx="4719157" cy="4387629"/>
          </a:xfrm>
          <a:noFill/>
          <a:ln>
            <a:noFill/>
          </a:ln>
          <a:effectLst/>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lgn="ctr">
              <a:buNone/>
            </a:pPr>
            <a:r>
              <a:rPr lang="en-US" sz="2100" b="1" dirty="0"/>
              <a:t>Upgrade from 3G to 4G/5G with fiber densification, more frequent BBUs and Antennas </a:t>
            </a:r>
          </a:p>
          <a:p>
            <a:pPr marL="0" indent="0" algn="ctr">
              <a:buNone/>
            </a:pPr>
            <a:endParaRPr lang="en-US" sz="2100" b="1" dirty="0"/>
          </a:p>
          <a:p>
            <a:pPr>
              <a:buFont typeface="Arial" panose="020B0604020202020204" pitchFamily="34" charset="0"/>
              <a:buChar char="•"/>
            </a:pPr>
            <a:r>
              <a:rPr lang="en-US" sz="2100" dirty="0"/>
              <a:t>Ideal: Reuse old fiber if performance is acceptable but some will have to be replaced or added</a:t>
            </a:r>
          </a:p>
          <a:p>
            <a:r>
              <a:rPr lang="en-US" sz="2100" dirty="0"/>
              <a:t>More points of failure with higher split ratio from RU to BBU and more fiber legs to maintain</a:t>
            </a:r>
          </a:p>
          <a:p>
            <a:r>
              <a:rPr lang="en-US" sz="2100" dirty="0"/>
              <a:t>Reduced optical loss budgets compared to 3G and 10G is more susceptible to reflectance that distorts the signal </a:t>
            </a:r>
          </a:p>
          <a:p>
            <a:r>
              <a:rPr lang="en-US" sz="2100" dirty="0"/>
              <a:t>Antenna locations are more vulnerable to roadside accidents</a:t>
            </a:r>
          </a:p>
          <a:p>
            <a:r>
              <a:rPr lang="en-US" sz="2100" dirty="0"/>
              <a:t>More distribution, path issues. </a:t>
            </a:r>
          </a:p>
          <a:p>
            <a:endParaRPr lang="en-US" sz="2000" dirty="0"/>
          </a:p>
          <a:p>
            <a:endParaRPr lang="en-US" dirty="0"/>
          </a:p>
          <a:p>
            <a:endParaRPr lang="en-US" dirty="0"/>
          </a:p>
          <a:p>
            <a:endParaRPr lang="en-US" dirty="0"/>
          </a:p>
          <a:p>
            <a:endParaRPr lang="en-US" dirty="0"/>
          </a:p>
          <a:p>
            <a:endParaRPr lang="en-US" dirty="0"/>
          </a:p>
        </p:txBody>
      </p:sp>
      <p:pic>
        <p:nvPicPr>
          <p:cNvPr id="8" name="Picture 7" descr="Antenna on the side of a road&#10;&#10;Description generated with very high confidence">
            <a:extLst>
              <a:ext uri="{FF2B5EF4-FFF2-40B4-BE49-F238E27FC236}">
                <a16:creationId xmlns:a16="http://schemas.microsoft.com/office/drawing/2014/main" id="{48DF02A9-D8C2-42BB-ABA2-1331D4535003}"/>
              </a:ext>
            </a:extLst>
          </p:cNvPr>
          <p:cNvPicPr>
            <a:picLocks noChangeAspect="1"/>
          </p:cNvPicPr>
          <p:nvPr/>
        </p:nvPicPr>
        <p:blipFill>
          <a:blip r:embed="rId3"/>
          <a:stretch>
            <a:fillRect/>
          </a:stretch>
        </p:blipFill>
        <p:spPr>
          <a:xfrm>
            <a:off x="6294313" y="2255681"/>
            <a:ext cx="2494417" cy="2494417"/>
          </a:xfrm>
          <a:prstGeom prst="rect">
            <a:avLst/>
          </a:prstGeom>
        </p:spPr>
      </p:pic>
      <p:sp>
        <p:nvSpPr>
          <p:cNvPr id="10" name="Explosion: 14 Points 9">
            <a:extLst>
              <a:ext uri="{FF2B5EF4-FFF2-40B4-BE49-F238E27FC236}">
                <a16:creationId xmlns:a16="http://schemas.microsoft.com/office/drawing/2014/main" id="{E6F23F5E-5C06-4B21-9556-B294F8BE9D92}"/>
              </a:ext>
            </a:extLst>
          </p:cNvPr>
          <p:cNvSpPr/>
          <p:nvPr/>
        </p:nvSpPr>
        <p:spPr>
          <a:xfrm>
            <a:off x="7325396" y="3666730"/>
            <a:ext cx="202302" cy="154349"/>
          </a:xfrm>
          <a:prstGeom prst="irregularSeal2">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404992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ounded Rectangle 137"/>
          <p:cNvSpPr/>
          <p:nvPr/>
        </p:nvSpPr>
        <p:spPr>
          <a:xfrm>
            <a:off x="248665" y="3037843"/>
            <a:ext cx="219456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vert270" rtlCol="0" anchor="t"/>
          <a:lstStyle/>
          <a:p>
            <a:pPr algn="ctr"/>
            <a:r>
              <a:rPr lang="en-US" sz="1100" b="1" dirty="0"/>
              <a:t>SMALL CELLS</a:t>
            </a:r>
          </a:p>
        </p:txBody>
      </p:sp>
      <p:sp>
        <p:nvSpPr>
          <p:cNvPr id="3" name="Title 2"/>
          <p:cNvSpPr>
            <a:spLocks noGrp="1"/>
          </p:cNvSpPr>
          <p:nvPr>
            <p:ph type="title"/>
          </p:nvPr>
        </p:nvSpPr>
        <p:spPr>
          <a:xfrm>
            <a:off x="801794" y="156573"/>
            <a:ext cx="7467600" cy="628650"/>
          </a:xfrm>
        </p:spPr>
        <p:txBody>
          <a:bodyPr/>
          <a:lstStyle/>
          <a:p>
            <a:pPr algn="ctr"/>
            <a:r>
              <a:rPr lang="en-GB" dirty="0">
                <a:latin typeface="Calibri" panose="020F0502020204030204" pitchFamily="34" charset="0"/>
              </a:rPr>
              <a:t>Backhaul, Fronthaul, and CRAN</a:t>
            </a:r>
            <a:endParaRPr lang="en-US" dirty="0">
              <a:latin typeface="Calibri" panose="020F0502020204030204" pitchFamily="34" charset="0"/>
            </a:endParaRPr>
          </a:p>
        </p:txBody>
      </p:sp>
      <p:sp>
        <p:nvSpPr>
          <p:cNvPr id="5" name="TextBox 4"/>
          <p:cNvSpPr txBox="1"/>
          <p:nvPr/>
        </p:nvSpPr>
        <p:spPr>
          <a:xfrm>
            <a:off x="932525" y="1457325"/>
            <a:ext cx="1095172" cy="369332"/>
          </a:xfrm>
          <a:prstGeom prst="rect">
            <a:avLst/>
          </a:prstGeom>
          <a:noFill/>
        </p:spPr>
        <p:txBody>
          <a:bodyPr wrap="none" rtlCol="0">
            <a:spAutoFit/>
          </a:bodyPr>
          <a:lstStyle/>
          <a:p>
            <a:r>
              <a:rPr lang="en-GB" b="1" dirty="0"/>
              <a:t>Cell Site</a:t>
            </a:r>
            <a:endParaRPr lang="en-US" b="1" dirty="0"/>
          </a:p>
        </p:txBody>
      </p:sp>
      <p:sp>
        <p:nvSpPr>
          <p:cNvPr id="47" name="TextBox 46"/>
          <p:cNvSpPr txBox="1"/>
          <p:nvPr/>
        </p:nvSpPr>
        <p:spPr>
          <a:xfrm>
            <a:off x="3886201" y="1457325"/>
            <a:ext cx="1197764" cy="369332"/>
          </a:xfrm>
          <a:prstGeom prst="rect">
            <a:avLst/>
          </a:prstGeom>
          <a:noFill/>
        </p:spPr>
        <p:txBody>
          <a:bodyPr wrap="none" rtlCol="0">
            <a:spAutoFit/>
          </a:bodyPr>
          <a:lstStyle/>
          <a:p>
            <a:pPr algn="ctr"/>
            <a:r>
              <a:rPr lang="en-GB" b="1" dirty="0"/>
              <a:t>Core Site</a:t>
            </a:r>
            <a:endParaRPr lang="en-US" b="1" dirty="0"/>
          </a:p>
        </p:txBody>
      </p:sp>
      <p:sp>
        <p:nvSpPr>
          <p:cNvPr id="81" name="Rounded Rectangle 80"/>
          <p:cNvSpPr/>
          <p:nvPr/>
        </p:nvSpPr>
        <p:spPr>
          <a:xfrm>
            <a:off x="2613660" y="3040044"/>
            <a:ext cx="365760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cxnSp>
        <p:nvCxnSpPr>
          <p:cNvPr id="125" name="Straight Connector 124"/>
          <p:cNvCxnSpPr>
            <a:stCxn id="107" idx="3"/>
            <a:endCxn id="1026" idx="1"/>
          </p:cNvCxnSpPr>
          <p:nvPr/>
        </p:nvCxnSpPr>
        <p:spPr>
          <a:xfrm>
            <a:off x="4537712" y="3381545"/>
            <a:ext cx="866472" cy="374054"/>
          </a:xfrm>
          <a:prstGeom prst="line">
            <a:avLst/>
          </a:prstGeom>
          <a:ln w="28575">
            <a:solidFill>
              <a:srgbClr val="FFC000"/>
            </a:solidFill>
          </a:ln>
        </p:spPr>
        <p:style>
          <a:lnRef idx="3">
            <a:schemeClr val="accent1"/>
          </a:lnRef>
          <a:fillRef idx="0">
            <a:schemeClr val="accent1"/>
          </a:fillRef>
          <a:effectRef idx="2">
            <a:schemeClr val="accent1"/>
          </a:effectRef>
          <a:fontRef idx="minor">
            <a:schemeClr val="tx1"/>
          </a:fontRef>
        </p:style>
      </p:cxnSp>
      <p:cxnSp>
        <p:nvCxnSpPr>
          <p:cNvPr id="128" name="Straight Connector 127"/>
          <p:cNvCxnSpPr>
            <a:stCxn id="109" idx="3"/>
            <a:endCxn id="1026" idx="1"/>
          </p:cNvCxnSpPr>
          <p:nvPr/>
        </p:nvCxnSpPr>
        <p:spPr>
          <a:xfrm>
            <a:off x="4576827" y="3660635"/>
            <a:ext cx="827359" cy="94964"/>
          </a:xfrm>
          <a:prstGeom prst="line">
            <a:avLst/>
          </a:prstGeom>
          <a:ln w="28575">
            <a:solidFill>
              <a:schemeClr val="tx2">
                <a:lumMod val="60000"/>
                <a:lumOff val="40000"/>
              </a:schemeClr>
            </a:solidFill>
          </a:ln>
        </p:spPr>
        <p:style>
          <a:lnRef idx="3">
            <a:schemeClr val="accent1"/>
          </a:lnRef>
          <a:fillRef idx="0">
            <a:schemeClr val="accent1"/>
          </a:fillRef>
          <a:effectRef idx="2">
            <a:schemeClr val="accent1"/>
          </a:effectRef>
          <a:fontRef idx="minor">
            <a:schemeClr val="tx1"/>
          </a:fontRef>
        </p:style>
      </p:cxn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4186" y="3623234"/>
            <a:ext cx="453617" cy="264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 name="Rounded Rectangle 71"/>
          <p:cNvSpPr/>
          <p:nvPr/>
        </p:nvSpPr>
        <p:spPr>
          <a:xfrm>
            <a:off x="7288510" y="3029965"/>
            <a:ext cx="164592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sp>
        <p:nvSpPr>
          <p:cNvPr id="79" name="TextBox 78"/>
          <p:cNvSpPr txBox="1"/>
          <p:nvPr/>
        </p:nvSpPr>
        <p:spPr>
          <a:xfrm>
            <a:off x="7517397" y="4103056"/>
            <a:ext cx="1188146" cy="215444"/>
          </a:xfrm>
          <a:prstGeom prst="rect">
            <a:avLst/>
          </a:prstGeom>
          <a:noFill/>
        </p:spPr>
        <p:txBody>
          <a:bodyPr wrap="none" rtlCol="0">
            <a:spAutoFit/>
          </a:bodyPr>
          <a:lstStyle/>
          <a:p>
            <a:pPr algn="ctr"/>
            <a:r>
              <a:rPr lang="en-GB" sz="800" dirty="0"/>
              <a:t>BSC/RNC SGW/MME</a:t>
            </a:r>
            <a:endParaRPr lang="en-US" sz="800" dirty="0"/>
          </a:p>
        </p:txBody>
      </p:sp>
      <p:sp>
        <p:nvSpPr>
          <p:cNvPr id="77" name="Rounded Rectangle 76"/>
          <p:cNvSpPr/>
          <p:nvPr/>
        </p:nvSpPr>
        <p:spPr>
          <a:xfrm>
            <a:off x="7471390" y="3419829"/>
            <a:ext cx="1280160" cy="6858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8" name="TextBox 77"/>
          <p:cNvSpPr txBox="1"/>
          <p:nvPr/>
        </p:nvSpPr>
        <p:spPr>
          <a:xfrm>
            <a:off x="7460437" y="3023603"/>
            <a:ext cx="1335622" cy="430887"/>
          </a:xfrm>
          <a:prstGeom prst="rect">
            <a:avLst/>
          </a:prstGeom>
          <a:noFill/>
        </p:spPr>
        <p:txBody>
          <a:bodyPr wrap="none" rtlCol="0">
            <a:spAutoFit/>
          </a:bodyPr>
          <a:lstStyle/>
          <a:p>
            <a:pPr algn="ctr"/>
            <a:r>
              <a:rPr lang="en-US" sz="1100" b="1" dirty="0">
                <a:solidFill>
                  <a:schemeClr val="accent6">
                    <a:lumMod val="50000"/>
                  </a:schemeClr>
                </a:solidFill>
              </a:rPr>
              <a:t>Mobile </a:t>
            </a:r>
            <a:br>
              <a:rPr lang="en-US" sz="1100" b="1" dirty="0">
                <a:solidFill>
                  <a:schemeClr val="accent6">
                    <a:lumMod val="50000"/>
                  </a:schemeClr>
                </a:solidFill>
              </a:rPr>
            </a:br>
            <a:r>
              <a:rPr lang="en-US" sz="1100" b="1" dirty="0">
                <a:solidFill>
                  <a:schemeClr val="accent6">
                    <a:lumMod val="50000"/>
                  </a:schemeClr>
                </a:solidFill>
              </a:rPr>
              <a:t>Switching Center</a:t>
            </a:r>
          </a:p>
        </p:txBody>
      </p:sp>
      <p:cxnSp>
        <p:nvCxnSpPr>
          <p:cNvPr id="110" name="Straight Connector 109"/>
          <p:cNvCxnSpPr>
            <a:stCxn id="1026" idx="3"/>
            <a:endCxn id="77" idx="1"/>
          </p:cNvCxnSpPr>
          <p:nvPr/>
        </p:nvCxnSpPr>
        <p:spPr>
          <a:xfrm>
            <a:off x="5857803" y="3755599"/>
            <a:ext cx="1613589" cy="7130"/>
          </a:xfrm>
          <a:prstGeom prst="line">
            <a:avLst/>
          </a:prstGeom>
          <a:ln w="57150">
            <a:solidFill>
              <a:schemeClr val="accent3">
                <a:lumMod val="50000"/>
              </a:schemeClr>
            </a:solidFill>
          </a:ln>
        </p:spPr>
        <p:style>
          <a:lnRef idx="3">
            <a:schemeClr val="accent1"/>
          </a:lnRef>
          <a:fillRef idx="0">
            <a:schemeClr val="accent1"/>
          </a:fillRef>
          <a:effectRef idx="2">
            <a:schemeClr val="accent1"/>
          </a:effectRef>
          <a:fontRef idx="minor">
            <a:schemeClr val="tx1"/>
          </a:fontRef>
        </p:style>
      </p:cxnSp>
      <p:sp>
        <p:nvSpPr>
          <p:cNvPr id="27" name="Rectangle 26"/>
          <p:cNvSpPr/>
          <p:nvPr/>
        </p:nvSpPr>
        <p:spPr>
          <a:xfrm>
            <a:off x="6281165" y="3405774"/>
            <a:ext cx="1022981" cy="307777"/>
          </a:xfrm>
          <a:prstGeom prst="rect">
            <a:avLst/>
          </a:prstGeom>
        </p:spPr>
        <p:txBody>
          <a:bodyPr wrap="square">
            <a:spAutoFit/>
          </a:bodyPr>
          <a:lstStyle/>
          <a:p>
            <a:pPr algn="ctr"/>
            <a:r>
              <a:rPr lang="en-US" sz="1400" b="1" dirty="0">
                <a:solidFill>
                  <a:schemeClr val="bg1"/>
                </a:solidFill>
                <a:highlight>
                  <a:srgbClr val="C00000"/>
                </a:highlight>
              </a:rPr>
              <a:t>Backhaul</a:t>
            </a:r>
          </a:p>
        </p:txBody>
      </p:sp>
      <p:sp>
        <p:nvSpPr>
          <p:cNvPr id="64" name="Rounded Rectangle 63"/>
          <p:cNvSpPr/>
          <p:nvPr/>
        </p:nvSpPr>
        <p:spPr>
          <a:xfrm>
            <a:off x="7268445" y="1747798"/>
            <a:ext cx="164592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grpSp>
        <p:nvGrpSpPr>
          <p:cNvPr id="55" name="Group 54"/>
          <p:cNvGrpSpPr/>
          <p:nvPr/>
        </p:nvGrpSpPr>
        <p:grpSpPr>
          <a:xfrm>
            <a:off x="7639729" y="2228850"/>
            <a:ext cx="903357" cy="501406"/>
            <a:chOff x="7631043" y="1846059"/>
            <a:chExt cx="903357" cy="668541"/>
          </a:xfrm>
        </p:grpSpPr>
        <p:pic>
          <p:nvPicPr>
            <p:cNvPr id="66" name="Picture 12" descr="rnc_g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0643" y="2194923"/>
              <a:ext cx="293757" cy="319677"/>
            </a:xfrm>
            <a:prstGeom prst="rect">
              <a:avLst/>
            </a:prstGeom>
            <a:noFill/>
          </p:spPr>
        </p:pic>
        <p:pic>
          <p:nvPicPr>
            <p:cNvPr id="67" name="Picture 12" descr="sgsn_gr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5714" y="1846059"/>
              <a:ext cx="273886" cy="363741"/>
            </a:xfrm>
            <a:prstGeom prst="rect">
              <a:avLst/>
            </a:prstGeom>
            <a:noFill/>
          </p:spPr>
        </p:pic>
        <p:pic>
          <p:nvPicPr>
            <p:cNvPr id="68" name="Picture 45" descr="ggsn_gre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31043" y="2118723"/>
              <a:ext cx="293757" cy="319677"/>
            </a:xfrm>
            <a:prstGeom prst="rect">
              <a:avLst/>
            </a:prstGeom>
            <a:noFill/>
          </p:spPr>
        </p:pic>
      </p:grpSp>
      <p:sp>
        <p:nvSpPr>
          <p:cNvPr id="69" name="Rounded Rectangle 68"/>
          <p:cNvSpPr/>
          <p:nvPr/>
        </p:nvSpPr>
        <p:spPr>
          <a:xfrm>
            <a:off x="7451325" y="2137662"/>
            <a:ext cx="1280160" cy="6858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0" name="TextBox 69"/>
          <p:cNvSpPr txBox="1"/>
          <p:nvPr/>
        </p:nvSpPr>
        <p:spPr>
          <a:xfrm>
            <a:off x="7440372" y="1749825"/>
            <a:ext cx="1335622" cy="430887"/>
          </a:xfrm>
          <a:prstGeom prst="rect">
            <a:avLst/>
          </a:prstGeom>
          <a:noFill/>
        </p:spPr>
        <p:txBody>
          <a:bodyPr wrap="none" rtlCol="0">
            <a:spAutoFit/>
          </a:bodyPr>
          <a:lstStyle/>
          <a:p>
            <a:pPr algn="ctr"/>
            <a:r>
              <a:rPr lang="en-US" sz="1100" b="1" dirty="0">
                <a:solidFill>
                  <a:schemeClr val="accent6">
                    <a:lumMod val="50000"/>
                  </a:schemeClr>
                </a:solidFill>
              </a:rPr>
              <a:t>Mobile </a:t>
            </a:r>
            <a:br>
              <a:rPr lang="en-US" sz="1100" b="1" dirty="0">
                <a:solidFill>
                  <a:schemeClr val="accent6">
                    <a:lumMod val="50000"/>
                  </a:schemeClr>
                </a:solidFill>
              </a:rPr>
            </a:br>
            <a:r>
              <a:rPr lang="en-US" sz="1100" b="1" dirty="0">
                <a:solidFill>
                  <a:schemeClr val="accent6">
                    <a:lumMod val="50000"/>
                  </a:schemeClr>
                </a:solidFill>
              </a:rPr>
              <a:t>Switching Center</a:t>
            </a:r>
          </a:p>
        </p:txBody>
      </p:sp>
      <p:sp>
        <p:nvSpPr>
          <p:cNvPr id="71" name="TextBox 70"/>
          <p:cNvSpPr txBox="1"/>
          <p:nvPr/>
        </p:nvSpPr>
        <p:spPr>
          <a:xfrm>
            <a:off x="7383032" y="2820889"/>
            <a:ext cx="1188146" cy="215444"/>
          </a:xfrm>
          <a:prstGeom prst="rect">
            <a:avLst/>
          </a:prstGeom>
          <a:noFill/>
        </p:spPr>
        <p:txBody>
          <a:bodyPr wrap="none" rtlCol="0">
            <a:spAutoFit/>
          </a:bodyPr>
          <a:lstStyle/>
          <a:p>
            <a:pPr algn="ctr"/>
            <a:r>
              <a:rPr lang="en-GB" sz="800" dirty="0"/>
              <a:t>BSC/RNC SGW/MME</a:t>
            </a:r>
            <a:endParaRPr lang="en-US" sz="800" dirty="0"/>
          </a:p>
        </p:txBody>
      </p:sp>
      <p:sp>
        <p:nvSpPr>
          <p:cNvPr id="103" name="Rectangle 102"/>
          <p:cNvSpPr/>
          <p:nvPr/>
        </p:nvSpPr>
        <p:spPr>
          <a:xfrm>
            <a:off x="6261100" y="2273943"/>
            <a:ext cx="1022981" cy="307777"/>
          </a:xfrm>
          <a:prstGeom prst="rect">
            <a:avLst/>
          </a:prstGeom>
        </p:spPr>
        <p:txBody>
          <a:bodyPr wrap="square">
            <a:spAutoFit/>
          </a:bodyPr>
          <a:lstStyle/>
          <a:p>
            <a:pPr algn="ctr"/>
            <a:r>
              <a:rPr lang="en-US" sz="1400" b="1" dirty="0">
                <a:solidFill>
                  <a:schemeClr val="bg1"/>
                </a:solidFill>
                <a:highlight>
                  <a:srgbClr val="C00000"/>
                </a:highlight>
              </a:rPr>
              <a:t>Backhaul</a:t>
            </a:r>
          </a:p>
        </p:txBody>
      </p:sp>
      <p:sp>
        <p:nvSpPr>
          <p:cNvPr id="80" name="Rounded Rectangle 79"/>
          <p:cNvSpPr/>
          <p:nvPr/>
        </p:nvSpPr>
        <p:spPr>
          <a:xfrm>
            <a:off x="2593596" y="1755676"/>
            <a:ext cx="365760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pic>
        <p:nvPicPr>
          <p:cNvPr id="87" name="Picture 7"/>
          <p:cNvPicPr>
            <a:picLocks noChangeAspect="1" noChangeArrowheads="1"/>
          </p:cNvPicPr>
          <p:nvPr/>
        </p:nvPicPr>
        <p:blipFill>
          <a:blip r:embed="rId7" cstate="print"/>
          <a:srcRect/>
          <a:stretch>
            <a:fillRect/>
          </a:stretch>
        </p:blipFill>
        <p:spPr bwMode="auto">
          <a:xfrm>
            <a:off x="4259909" y="2004110"/>
            <a:ext cx="780801" cy="891540"/>
          </a:xfrm>
          <a:prstGeom prst="rect">
            <a:avLst/>
          </a:prstGeom>
          <a:noFill/>
          <a:ln w="9525">
            <a:noFill/>
            <a:miter lim="800000"/>
            <a:headEnd/>
            <a:tailEnd/>
          </a:ln>
        </p:spPr>
      </p:pic>
      <p:sp>
        <p:nvSpPr>
          <p:cNvPr id="96" name="TextBox 95"/>
          <p:cNvSpPr txBox="1"/>
          <p:nvPr/>
        </p:nvSpPr>
        <p:spPr>
          <a:xfrm>
            <a:off x="4876802" y="1974934"/>
            <a:ext cx="1054769" cy="338554"/>
          </a:xfrm>
          <a:prstGeom prst="rect">
            <a:avLst/>
          </a:prstGeom>
          <a:noFill/>
        </p:spPr>
        <p:txBody>
          <a:bodyPr wrap="square" rtlCol="0">
            <a:spAutoFit/>
          </a:bodyPr>
          <a:lstStyle/>
          <a:p>
            <a:pPr algn="ctr"/>
            <a:r>
              <a:rPr lang="en-US" sz="800" b="1" dirty="0">
                <a:solidFill>
                  <a:schemeClr val="accent6">
                    <a:lumMod val="50000"/>
                  </a:schemeClr>
                </a:solidFill>
              </a:rPr>
              <a:t>RRU </a:t>
            </a:r>
          </a:p>
          <a:p>
            <a:pPr algn="ctr"/>
            <a:r>
              <a:rPr lang="en-US" sz="800" dirty="0">
                <a:solidFill>
                  <a:schemeClr val="accent6">
                    <a:lumMod val="50000"/>
                  </a:schemeClr>
                </a:solidFill>
              </a:rPr>
              <a:t>(Radio </a:t>
            </a:r>
            <a:r>
              <a:rPr lang="en-US" sz="800" dirty="0" err="1">
                <a:solidFill>
                  <a:schemeClr val="accent6">
                    <a:lumMod val="50000"/>
                  </a:schemeClr>
                </a:solidFill>
              </a:rPr>
              <a:t>Radio</a:t>
            </a:r>
            <a:r>
              <a:rPr lang="en-US" sz="800" dirty="0">
                <a:solidFill>
                  <a:schemeClr val="accent6">
                    <a:lumMod val="50000"/>
                  </a:schemeClr>
                </a:solidFill>
              </a:rPr>
              <a:t> Unit)</a:t>
            </a:r>
          </a:p>
        </p:txBody>
      </p:sp>
      <p:sp>
        <p:nvSpPr>
          <p:cNvPr id="97" name="TextBox 96"/>
          <p:cNvSpPr txBox="1"/>
          <p:nvPr/>
        </p:nvSpPr>
        <p:spPr>
          <a:xfrm>
            <a:off x="4965261" y="2693881"/>
            <a:ext cx="930063" cy="338554"/>
          </a:xfrm>
          <a:prstGeom prst="rect">
            <a:avLst/>
          </a:prstGeom>
          <a:noFill/>
        </p:spPr>
        <p:txBody>
          <a:bodyPr wrap="none" rtlCol="0">
            <a:spAutoFit/>
          </a:bodyPr>
          <a:lstStyle/>
          <a:p>
            <a:pPr algn="ctr"/>
            <a:r>
              <a:rPr lang="en-US" sz="800" b="1" dirty="0">
                <a:solidFill>
                  <a:schemeClr val="accent6">
                    <a:lumMod val="50000"/>
                  </a:schemeClr>
                </a:solidFill>
              </a:rPr>
              <a:t>BBU</a:t>
            </a:r>
            <a:r>
              <a:rPr lang="en-US" sz="800" dirty="0">
                <a:solidFill>
                  <a:schemeClr val="accent6">
                    <a:lumMod val="50000"/>
                  </a:schemeClr>
                </a:solidFill>
              </a:rPr>
              <a:t> </a:t>
            </a:r>
          </a:p>
          <a:p>
            <a:pPr algn="ctr"/>
            <a:r>
              <a:rPr lang="en-US" sz="800" dirty="0">
                <a:solidFill>
                  <a:schemeClr val="accent6">
                    <a:lumMod val="50000"/>
                  </a:schemeClr>
                </a:solidFill>
              </a:rPr>
              <a:t>(Baseband Unit)</a:t>
            </a:r>
          </a:p>
        </p:txBody>
      </p:sp>
      <p:sp>
        <p:nvSpPr>
          <p:cNvPr id="101" name="Rectangle 100"/>
          <p:cNvSpPr/>
          <p:nvPr/>
        </p:nvSpPr>
        <p:spPr>
          <a:xfrm>
            <a:off x="3829618" y="2271111"/>
            <a:ext cx="843016" cy="507831"/>
          </a:xfrm>
          <a:prstGeom prst="rect">
            <a:avLst/>
          </a:prstGeom>
        </p:spPr>
        <p:txBody>
          <a:bodyPr wrap="square">
            <a:spAutoFit/>
          </a:bodyPr>
          <a:lstStyle/>
          <a:p>
            <a:pPr algn="ctr"/>
            <a:r>
              <a:rPr lang="en-US" sz="900" b="1" dirty="0">
                <a:solidFill>
                  <a:schemeClr val="accent3">
                    <a:lumMod val="50000"/>
                  </a:schemeClr>
                </a:solidFill>
              </a:rPr>
              <a:t>FTTA (Fiber to the Antenna)</a:t>
            </a:r>
            <a:endParaRPr lang="en-US" sz="800" dirty="0">
              <a:solidFill>
                <a:schemeClr val="accent3">
                  <a:lumMod val="50000"/>
                </a:schemeClr>
              </a:solidFill>
            </a:endParaRPr>
          </a:p>
        </p:txBody>
      </p:sp>
      <p:pic>
        <p:nvPicPr>
          <p:cNvPr id="88" name="Picture 12" descr="wireless_access_grey"/>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flipH="1">
            <a:off x="5267782" y="2428786"/>
            <a:ext cx="309942" cy="274320"/>
          </a:xfrm>
          <a:prstGeom prst="rect">
            <a:avLst/>
          </a:prstGeom>
          <a:noFill/>
        </p:spPr>
      </p:pic>
      <p:cxnSp>
        <p:nvCxnSpPr>
          <p:cNvPr id="102" name="Straight Connector 101"/>
          <p:cNvCxnSpPr/>
          <p:nvPr/>
        </p:nvCxnSpPr>
        <p:spPr>
          <a:xfrm>
            <a:off x="5577724" y="2571750"/>
            <a:ext cx="1889876" cy="0"/>
          </a:xfrm>
          <a:prstGeom prst="line">
            <a:avLst/>
          </a:prstGeom>
          <a:ln w="57150">
            <a:solidFill>
              <a:schemeClr val="accent3">
                <a:lumMod val="50000"/>
              </a:schemeClr>
            </a:solidFill>
          </a:ln>
        </p:spPr>
        <p:style>
          <a:lnRef idx="3">
            <a:schemeClr val="accent1"/>
          </a:lnRef>
          <a:fillRef idx="0">
            <a:schemeClr val="accent1"/>
          </a:fillRef>
          <a:effectRef idx="2">
            <a:schemeClr val="accent1"/>
          </a:effectRef>
          <a:fontRef idx="minor">
            <a:schemeClr val="tx1"/>
          </a:fontRef>
        </p:style>
      </p:cxnSp>
      <p:cxnSp>
        <p:nvCxnSpPr>
          <p:cNvPr id="42" name="Elbow Connector 41"/>
          <p:cNvCxnSpPr>
            <a:stCxn id="88" idx="3"/>
            <a:endCxn id="90" idx="2"/>
          </p:cNvCxnSpPr>
          <p:nvPr/>
        </p:nvCxnSpPr>
        <p:spPr>
          <a:xfrm rot="10800000">
            <a:off x="4704998" y="2219016"/>
            <a:ext cx="562787" cy="346931"/>
          </a:xfrm>
          <a:prstGeom prst="bentConnector2">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5" name="Rounded Rectangle 134"/>
          <p:cNvSpPr/>
          <p:nvPr/>
        </p:nvSpPr>
        <p:spPr>
          <a:xfrm>
            <a:off x="228600" y="1760555"/>
            <a:ext cx="219456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vert270" rtlCol="0" anchor="t"/>
          <a:lstStyle/>
          <a:p>
            <a:pPr algn="ctr"/>
            <a:r>
              <a:rPr lang="en-US" sz="1100" b="1" dirty="0"/>
              <a:t>MACROCELL</a:t>
            </a:r>
          </a:p>
        </p:txBody>
      </p:sp>
      <p:sp>
        <p:nvSpPr>
          <p:cNvPr id="104" name="Rectangle 103"/>
          <p:cNvSpPr/>
          <p:nvPr/>
        </p:nvSpPr>
        <p:spPr>
          <a:xfrm>
            <a:off x="4678329" y="3391400"/>
            <a:ext cx="776116" cy="230832"/>
          </a:xfrm>
          <a:prstGeom prst="rect">
            <a:avLst/>
          </a:prstGeom>
        </p:spPr>
        <p:txBody>
          <a:bodyPr wrap="square">
            <a:spAutoFit/>
          </a:bodyPr>
          <a:lstStyle/>
          <a:p>
            <a:pPr algn="ctr"/>
            <a:r>
              <a:rPr lang="en-US" sz="900" b="1" dirty="0">
                <a:solidFill>
                  <a:schemeClr val="accent3">
                    <a:lumMod val="50000"/>
                  </a:schemeClr>
                </a:solidFill>
              </a:rPr>
              <a:t>Fiber</a:t>
            </a:r>
          </a:p>
        </p:txBody>
      </p:sp>
      <p:sp>
        <p:nvSpPr>
          <p:cNvPr id="112" name="Rectangle 111"/>
          <p:cNvSpPr/>
          <p:nvPr/>
        </p:nvSpPr>
        <p:spPr>
          <a:xfrm>
            <a:off x="4538172" y="3734300"/>
            <a:ext cx="776116" cy="230832"/>
          </a:xfrm>
          <a:prstGeom prst="rect">
            <a:avLst/>
          </a:prstGeom>
        </p:spPr>
        <p:txBody>
          <a:bodyPr wrap="square">
            <a:spAutoFit/>
          </a:bodyPr>
          <a:lstStyle/>
          <a:p>
            <a:pPr algn="ctr"/>
            <a:r>
              <a:rPr lang="en-US" sz="900" b="1" dirty="0">
                <a:solidFill>
                  <a:schemeClr val="tx2">
                    <a:lumMod val="60000"/>
                    <a:lumOff val="40000"/>
                  </a:schemeClr>
                </a:solidFill>
              </a:rPr>
              <a:t>COAX</a:t>
            </a:r>
          </a:p>
        </p:txBody>
      </p:sp>
      <p:grpSp>
        <p:nvGrpSpPr>
          <p:cNvPr id="53" name="Group 52"/>
          <p:cNvGrpSpPr/>
          <p:nvPr/>
        </p:nvGrpSpPr>
        <p:grpSpPr>
          <a:xfrm>
            <a:off x="7046153" y="3804890"/>
            <a:ext cx="437384" cy="274320"/>
            <a:chOff x="7026088" y="5806888"/>
            <a:chExt cx="437384" cy="365760"/>
          </a:xfrm>
        </p:grpSpPr>
        <p:sp>
          <p:nvSpPr>
            <p:cNvPr id="114" name="Oval 113"/>
            <p:cNvSpPr/>
            <p:nvPr/>
          </p:nvSpPr>
          <p:spPr>
            <a:xfrm>
              <a:off x="7215964" y="5833453"/>
              <a:ext cx="247508" cy="262547"/>
            </a:xfrm>
            <a:prstGeom prst="ellipse">
              <a:avLst/>
            </a:prstGeom>
            <a:solidFill>
              <a:schemeClr val="accent2">
                <a:lumMod val="75000"/>
              </a:schemeClr>
            </a:solidFill>
            <a:ln w="6350">
              <a:solidFill>
                <a:schemeClr val="tx1"/>
              </a:solidFill>
            </a:ln>
            <a:scene3d>
              <a:camera prst="isometricOffAxis2Right">
                <a:rot lat="0" lon="360000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p:cNvGrpSpPr/>
            <p:nvPr/>
          </p:nvGrpSpPr>
          <p:grpSpPr>
            <a:xfrm rot="-8100000">
              <a:off x="7026088" y="5806888"/>
              <a:ext cx="365760" cy="365760"/>
              <a:chOff x="6492240" y="1082040"/>
              <a:chExt cx="365760" cy="365760"/>
            </a:xfrm>
          </p:grpSpPr>
          <p:sp>
            <p:nvSpPr>
              <p:cNvPr id="129" name="Arc 128"/>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4" name="Arc 133"/>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39"/>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37" name="Picture 36"/>
          <p:cNvPicPr>
            <a:picLocks noChangeAspect="1"/>
          </p:cNvPicPr>
          <p:nvPr/>
        </p:nvPicPr>
        <p:blipFill rotWithShape="1">
          <a:blip r:embed="rId9" cstate="screen">
            <a:extLst>
              <a:ext uri="{28A0092B-C50C-407E-A947-70E740481C1C}">
                <a14:useLocalDpi xmlns:a14="http://schemas.microsoft.com/office/drawing/2010/main"/>
              </a:ext>
            </a:extLst>
          </a:blip>
          <a:srcRect t="19597" b="8326"/>
          <a:stretch/>
        </p:blipFill>
        <p:spPr>
          <a:xfrm>
            <a:off x="995072" y="1932125"/>
            <a:ext cx="1280160" cy="941867"/>
          </a:xfrm>
          <a:prstGeom prst="rect">
            <a:avLst/>
          </a:prstGeom>
          <a:ln>
            <a:noFill/>
          </a:ln>
          <a:effectLst>
            <a:outerShdw blurRad="292100" dist="139700" dir="2700000" algn="tl" rotWithShape="0">
              <a:srgbClr val="333333">
                <a:alpha val="65000"/>
              </a:srgbClr>
            </a:outerShdw>
          </a:effectLst>
        </p:spPr>
      </p:pic>
      <p:grpSp>
        <p:nvGrpSpPr>
          <p:cNvPr id="178" name="Group 177"/>
          <p:cNvGrpSpPr/>
          <p:nvPr/>
        </p:nvGrpSpPr>
        <p:grpSpPr>
          <a:xfrm rot="13500000">
            <a:off x="4252408" y="1954193"/>
            <a:ext cx="274320" cy="365760"/>
            <a:chOff x="6492240" y="1082040"/>
            <a:chExt cx="365760" cy="365760"/>
          </a:xfrm>
        </p:grpSpPr>
        <p:sp>
          <p:nvSpPr>
            <p:cNvPr id="179" name="Arc 178"/>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0" name="Arc 179"/>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1" name="Arc 180"/>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4" name="Rounded Rectangle 193"/>
          <p:cNvSpPr/>
          <p:nvPr/>
        </p:nvSpPr>
        <p:spPr>
          <a:xfrm>
            <a:off x="4648200" y="1977390"/>
            <a:ext cx="76200" cy="13716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ounded Rectangle 194"/>
          <p:cNvSpPr/>
          <p:nvPr/>
        </p:nvSpPr>
        <p:spPr>
          <a:xfrm>
            <a:off x="4495800" y="2034540"/>
            <a:ext cx="76200" cy="13716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54" descr="wireless_mesh_grey"/>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575687" y="2074118"/>
            <a:ext cx="258616" cy="144898"/>
          </a:xfrm>
          <a:prstGeom prst="rect">
            <a:avLst/>
          </a:prstGeom>
          <a:noFill/>
        </p:spPr>
      </p:pic>
      <p:sp>
        <p:nvSpPr>
          <p:cNvPr id="29" name="Rounded Rectangle 28"/>
          <p:cNvSpPr/>
          <p:nvPr/>
        </p:nvSpPr>
        <p:spPr>
          <a:xfrm>
            <a:off x="4572000" y="2114550"/>
            <a:ext cx="76200" cy="13716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3829616" y="3220952"/>
            <a:ext cx="708096" cy="274656"/>
            <a:chOff x="3809551" y="4876352"/>
            <a:chExt cx="708096" cy="366208"/>
          </a:xfrm>
        </p:grpSpPr>
        <p:grpSp>
          <p:nvGrpSpPr>
            <p:cNvPr id="182" name="Group 181"/>
            <p:cNvGrpSpPr/>
            <p:nvPr/>
          </p:nvGrpSpPr>
          <p:grpSpPr>
            <a:xfrm rot="13500000">
              <a:off x="3809551" y="4876352"/>
              <a:ext cx="365760" cy="365760"/>
              <a:chOff x="6492240" y="1082040"/>
              <a:chExt cx="365760" cy="365760"/>
            </a:xfrm>
          </p:grpSpPr>
          <p:sp>
            <p:nvSpPr>
              <p:cNvPr id="183" name="Arc 182"/>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4" name="Arc 183"/>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5" name="Arc 184"/>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9" name="Group 38"/>
            <p:cNvGrpSpPr/>
            <p:nvPr/>
          </p:nvGrpSpPr>
          <p:grpSpPr>
            <a:xfrm>
              <a:off x="4114800" y="4953000"/>
              <a:ext cx="402847" cy="289560"/>
              <a:chOff x="4114800" y="4953000"/>
              <a:chExt cx="402847" cy="289560"/>
            </a:xfrm>
          </p:grpSpPr>
          <p:pic>
            <p:nvPicPr>
              <p:cNvPr id="107" name="Picture 12" descr="wap_grey"/>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51887" y="4961880"/>
                <a:ext cx="365760" cy="257191"/>
              </a:xfrm>
              <a:prstGeom prst="rect">
                <a:avLst/>
              </a:prstGeom>
              <a:noFill/>
            </p:spPr>
          </p:pic>
          <p:sp>
            <p:nvSpPr>
              <p:cNvPr id="206" name="Rounded Rectangle 205"/>
              <p:cNvSpPr/>
              <p:nvPr/>
            </p:nvSpPr>
            <p:spPr>
              <a:xfrm>
                <a:off x="4114800" y="495300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ounded Rectangle 206"/>
              <p:cNvSpPr/>
              <p:nvPr/>
            </p:nvSpPr>
            <p:spPr>
              <a:xfrm>
                <a:off x="4191000" y="505968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3829617" y="3518804"/>
            <a:ext cx="747208" cy="274320"/>
            <a:chOff x="3809552" y="5273488"/>
            <a:chExt cx="747208" cy="365760"/>
          </a:xfrm>
        </p:grpSpPr>
        <p:pic>
          <p:nvPicPr>
            <p:cNvPr id="109" name="Picture 12" descr="wap_grey"/>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91000" y="5334000"/>
              <a:ext cx="365760" cy="257191"/>
            </a:xfrm>
            <a:prstGeom prst="rect">
              <a:avLst/>
            </a:prstGeom>
            <a:noFill/>
          </p:spPr>
        </p:pic>
        <p:grpSp>
          <p:nvGrpSpPr>
            <p:cNvPr id="186" name="Group 185"/>
            <p:cNvGrpSpPr/>
            <p:nvPr/>
          </p:nvGrpSpPr>
          <p:grpSpPr>
            <a:xfrm rot="13500000">
              <a:off x="3809552" y="5273488"/>
              <a:ext cx="365760" cy="365760"/>
              <a:chOff x="6492240" y="1082040"/>
              <a:chExt cx="365760" cy="365760"/>
            </a:xfrm>
          </p:grpSpPr>
          <p:sp>
            <p:nvSpPr>
              <p:cNvPr id="187" name="Arc 186"/>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8" name="Arc 187"/>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9" name="Arc 188"/>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9" name="Rounded Rectangle 208"/>
            <p:cNvSpPr/>
            <p:nvPr/>
          </p:nvSpPr>
          <p:spPr>
            <a:xfrm>
              <a:off x="4114800" y="533400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ounded Rectangle 209"/>
            <p:cNvSpPr/>
            <p:nvPr/>
          </p:nvSpPr>
          <p:spPr>
            <a:xfrm>
              <a:off x="4191000" y="544068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845753" y="3906752"/>
            <a:ext cx="1133308" cy="286422"/>
            <a:chOff x="3825688" y="5714552"/>
            <a:chExt cx="1133308" cy="381896"/>
          </a:xfrm>
        </p:grpSpPr>
        <p:grpSp>
          <p:nvGrpSpPr>
            <p:cNvPr id="44" name="Group 43"/>
            <p:cNvGrpSpPr/>
            <p:nvPr/>
          </p:nvGrpSpPr>
          <p:grpSpPr>
            <a:xfrm>
              <a:off x="3825688" y="5714552"/>
              <a:ext cx="731072" cy="366208"/>
              <a:chOff x="3825688" y="5714552"/>
              <a:chExt cx="731072" cy="366208"/>
            </a:xfrm>
          </p:grpSpPr>
          <p:pic>
            <p:nvPicPr>
              <p:cNvPr id="111" name="Picture 12" descr="wap_grey"/>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91000" y="5791200"/>
                <a:ext cx="365760" cy="257191"/>
              </a:xfrm>
              <a:prstGeom prst="rect">
                <a:avLst/>
              </a:prstGeom>
              <a:noFill/>
            </p:spPr>
          </p:pic>
          <p:grpSp>
            <p:nvGrpSpPr>
              <p:cNvPr id="190" name="Group 189"/>
              <p:cNvGrpSpPr/>
              <p:nvPr/>
            </p:nvGrpSpPr>
            <p:grpSpPr>
              <a:xfrm rot="13500000">
                <a:off x="3825688" y="5714552"/>
                <a:ext cx="365760" cy="365760"/>
                <a:chOff x="6492240" y="1082040"/>
                <a:chExt cx="365760" cy="365760"/>
              </a:xfrm>
            </p:grpSpPr>
            <p:sp>
              <p:nvSpPr>
                <p:cNvPr id="191" name="Arc 190"/>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2" name="Arc 191"/>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3" name="Arc 192"/>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2" name="Rounded Rectangle 211"/>
              <p:cNvSpPr/>
              <p:nvPr/>
            </p:nvSpPr>
            <p:spPr>
              <a:xfrm>
                <a:off x="4114800" y="579120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ounded Rectangle 212"/>
              <p:cNvSpPr/>
              <p:nvPr/>
            </p:nvSpPr>
            <p:spPr>
              <a:xfrm>
                <a:off x="4191000" y="589788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495800" y="5730688"/>
              <a:ext cx="463196" cy="365760"/>
              <a:chOff x="4420694" y="5730688"/>
              <a:chExt cx="463196" cy="365760"/>
            </a:xfrm>
          </p:grpSpPr>
          <p:sp>
            <p:nvSpPr>
              <p:cNvPr id="61" name="Oval 60"/>
              <p:cNvSpPr/>
              <p:nvPr/>
            </p:nvSpPr>
            <p:spPr>
              <a:xfrm>
                <a:off x="4420694" y="5788257"/>
                <a:ext cx="247508" cy="262547"/>
              </a:xfrm>
              <a:prstGeom prst="ellipse">
                <a:avLst/>
              </a:prstGeom>
              <a:solidFill>
                <a:schemeClr val="accent2">
                  <a:lumMod val="75000"/>
                </a:schemeClr>
              </a:solidFill>
              <a:ln w="6350">
                <a:solidFill>
                  <a:schemeClr val="tx1"/>
                </a:solidFill>
              </a:ln>
              <a:scene3d>
                <a:camera prst="isometricOffAxis2Right">
                  <a:rot lat="0" lon="1740000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rot="2700000">
                <a:off x="4518130" y="5730688"/>
                <a:ext cx="365760" cy="365760"/>
                <a:chOff x="6492240" y="1082040"/>
                <a:chExt cx="365760" cy="365760"/>
              </a:xfrm>
            </p:grpSpPr>
            <p:sp>
              <p:nvSpPr>
                <p:cNvPr id="8" name="Arc 7"/>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 name="Arc 116"/>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214" name="Rectangle 213"/>
          <p:cNvSpPr/>
          <p:nvPr/>
        </p:nvSpPr>
        <p:spPr>
          <a:xfrm>
            <a:off x="4882749" y="3962900"/>
            <a:ext cx="776116" cy="230832"/>
          </a:xfrm>
          <a:prstGeom prst="rect">
            <a:avLst/>
          </a:prstGeom>
        </p:spPr>
        <p:txBody>
          <a:bodyPr wrap="square">
            <a:spAutoFit/>
          </a:bodyPr>
          <a:lstStyle/>
          <a:p>
            <a:pPr algn="ctr"/>
            <a:r>
              <a:rPr lang="en-US" sz="900" b="1" dirty="0">
                <a:solidFill>
                  <a:schemeClr val="accent2">
                    <a:lumMod val="50000"/>
                  </a:schemeClr>
                </a:solidFill>
              </a:rPr>
              <a:t>RF</a:t>
            </a:r>
          </a:p>
        </p:txBody>
      </p:sp>
      <p:grpSp>
        <p:nvGrpSpPr>
          <p:cNvPr id="48" name="Group 47"/>
          <p:cNvGrpSpPr/>
          <p:nvPr/>
        </p:nvGrpSpPr>
        <p:grpSpPr>
          <a:xfrm>
            <a:off x="2850331" y="1943100"/>
            <a:ext cx="883471" cy="960120"/>
            <a:chOff x="2667000" y="1447800"/>
            <a:chExt cx="883471" cy="1280160"/>
          </a:xfrm>
        </p:grpSpPr>
        <p:grpSp>
          <p:nvGrpSpPr>
            <p:cNvPr id="215" name="Group 214"/>
            <p:cNvGrpSpPr/>
            <p:nvPr/>
          </p:nvGrpSpPr>
          <p:grpSpPr>
            <a:xfrm>
              <a:off x="2667000" y="1447800"/>
              <a:ext cx="593912" cy="366209"/>
              <a:chOff x="2895600" y="3276151"/>
              <a:chExt cx="593912" cy="366209"/>
            </a:xfrm>
          </p:grpSpPr>
          <p:pic>
            <p:nvPicPr>
              <p:cNvPr id="216" name="Picture 215"/>
              <p:cNvPicPr>
                <a:picLocks noChangeAspect="1"/>
              </p:cNvPicPr>
              <p:nvPr/>
            </p:nvPicPr>
            <p:blipFill>
              <a:blip r:embed="rId12" cstate="screen">
                <a:extLst>
                  <a:ext uri="{BEBA8EAE-BF5A-486C-A8C5-ECC9F3942E4B}">
                    <a14:imgProps xmlns:a14="http://schemas.microsoft.com/office/drawing/2010/main">
                      <a14:imgLayer r:embed="rId13">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2895600" y="3276600"/>
                <a:ext cx="365760" cy="365760"/>
              </a:xfrm>
              <a:prstGeom prst="rect">
                <a:avLst/>
              </a:prstGeom>
            </p:spPr>
          </p:pic>
          <p:grpSp>
            <p:nvGrpSpPr>
              <p:cNvPr id="217" name="Group 216"/>
              <p:cNvGrpSpPr/>
              <p:nvPr/>
            </p:nvGrpSpPr>
            <p:grpSpPr>
              <a:xfrm rot="2700000">
                <a:off x="3123752" y="3276151"/>
                <a:ext cx="365760" cy="365760"/>
                <a:chOff x="6492240" y="1082040"/>
                <a:chExt cx="365760" cy="365760"/>
              </a:xfrm>
            </p:grpSpPr>
            <p:sp>
              <p:nvSpPr>
                <p:cNvPr id="218" name="Arc 217"/>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9" name="Arc 218"/>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0" name="Arc 219"/>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21" name="Group 220"/>
            <p:cNvGrpSpPr/>
            <p:nvPr/>
          </p:nvGrpSpPr>
          <p:grpSpPr>
            <a:xfrm>
              <a:off x="2971800" y="1905000"/>
              <a:ext cx="578671" cy="381449"/>
              <a:chOff x="3215640" y="3733351"/>
              <a:chExt cx="578671" cy="381449"/>
            </a:xfrm>
          </p:grpSpPr>
          <p:pic>
            <p:nvPicPr>
              <p:cNvPr id="222" name="Picture 221"/>
              <p:cNvPicPr>
                <a:picLocks noChangeAspect="1"/>
              </p:cNvPicPr>
              <p:nvPr/>
            </p:nvPicPr>
            <p:blipFill>
              <a:blip r:embed="rId14" cstate="screen">
                <a:extLst>
                  <a:ext uri="{BEBA8EAE-BF5A-486C-A8C5-ECC9F3942E4B}">
                    <a14:imgProps xmlns:a14="http://schemas.microsoft.com/office/drawing/2010/main">
                      <a14:imgLayer r:embed="rId15">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3215640" y="3749040"/>
                <a:ext cx="365760" cy="365760"/>
              </a:xfrm>
              <a:prstGeom prst="rect">
                <a:avLst/>
              </a:prstGeom>
            </p:spPr>
          </p:pic>
          <p:grpSp>
            <p:nvGrpSpPr>
              <p:cNvPr id="223" name="Group 222"/>
              <p:cNvGrpSpPr/>
              <p:nvPr/>
            </p:nvGrpSpPr>
            <p:grpSpPr>
              <a:xfrm rot="2700000">
                <a:off x="3428551" y="3733351"/>
                <a:ext cx="365760" cy="365760"/>
                <a:chOff x="6492240" y="1082040"/>
                <a:chExt cx="365760" cy="365760"/>
              </a:xfrm>
            </p:grpSpPr>
            <p:sp>
              <p:nvSpPr>
                <p:cNvPr id="224" name="Arc 223"/>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5" name="Arc 224"/>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6" name="Arc 225"/>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27" name="Group 226"/>
            <p:cNvGrpSpPr/>
            <p:nvPr/>
          </p:nvGrpSpPr>
          <p:grpSpPr>
            <a:xfrm>
              <a:off x="2743200" y="2361751"/>
              <a:ext cx="593911" cy="366209"/>
              <a:chOff x="2895600" y="4114351"/>
              <a:chExt cx="593911" cy="366209"/>
            </a:xfrm>
          </p:grpSpPr>
          <p:pic>
            <p:nvPicPr>
              <p:cNvPr id="228" name="Picture 227"/>
              <p:cNvPicPr>
                <a:picLocks noChangeAspect="1"/>
              </p:cNvPicPr>
              <p:nvPr/>
            </p:nvPicPr>
            <p:blipFill>
              <a:blip r:embed="rId14" cstate="screen">
                <a:extLst>
                  <a:ext uri="{BEBA8EAE-BF5A-486C-A8C5-ECC9F3942E4B}">
                    <a14:imgProps xmlns:a14="http://schemas.microsoft.com/office/drawing/2010/main">
                      <a14:imgLayer r:embed="rId15">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2895600" y="4114800"/>
                <a:ext cx="365760" cy="365760"/>
              </a:xfrm>
              <a:prstGeom prst="rect">
                <a:avLst/>
              </a:prstGeom>
            </p:spPr>
          </p:pic>
          <p:grpSp>
            <p:nvGrpSpPr>
              <p:cNvPr id="229" name="Group 228"/>
              <p:cNvGrpSpPr/>
              <p:nvPr/>
            </p:nvGrpSpPr>
            <p:grpSpPr>
              <a:xfrm rot="2700000">
                <a:off x="3123751" y="4114351"/>
                <a:ext cx="365760" cy="365760"/>
                <a:chOff x="6492240" y="1082040"/>
                <a:chExt cx="365760" cy="365760"/>
              </a:xfrm>
            </p:grpSpPr>
            <p:sp>
              <p:nvSpPr>
                <p:cNvPr id="230" name="Arc 229"/>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1" name="Arc 230"/>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2" name="Arc 231"/>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grpSp>
        <p:nvGrpSpPr>
          <p:cNvPr id="49" name="Group 48"/>
          <p:cNvGrpSpPr/>
          <p:nvPr/>
        </p:nvGrpSpPr>
        <p:grpSpPr>
          <a:xfrm>
            <a:off x="2870396" y="3221624"/>
            <a:ext cx="883471" cy="960120"/>
            <a:chOff x="2819400" y="5029200"/>
            <a:chExt cx="883471" cy="1280160"/>
          </a:xfrm>
        </p:grpSpPr>
        <p:grpSp>
          <p:nvGrpSpPr>
            <p:cNvPr id="233" name="Group 232"/>
            <p:cNvGrpSpPr/>
            <p:nvPr/>
          </p:nvGrpSpPr>
          <p:grpSpPr>
            <a:xfrm>
              <a:off x="2819400" y="5029200"/>
              <a:ext cx="593912" cy="366209"/>
              <a:chOff x="2895600" y="3276151"/>
              <a:chExt cx="593912" cy="366209"/>
            </a:xfrm>
          </p:grpSpPr>
          <p:pic>
            <p:nvPicPr>
              <p:cNvPr id="234" name="Picture 233"/>
              <p:cNvPicPr>
                <a:picLocks noChangeAspect="1"/>
              </p:cNvPicPr>
              <p:nvPr/>
            </p:nvPicPr>
            <p:blipFill>
              <a:blip r:embed="rId12" cstate="screen">
                <a:extLst>
                  <a:ext uri="{BEBA8EAE-BF5A-486C-A8C5-ECC9F3942E4B}">
                    <a14:imgProps xmlns:a14="http://schemas.microsoft.com/office/drawing/2010/main">
                      <a14:imgLayer r:embed="rId13">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2895600" y="3276600"/>
                <a:ext cx="365760" cy="365760"/>
              </a:xfrm>
              <a:prstGeom prst="rect">
                <a:avLst/>
              </a:prstGeom>
            </p:spPr>
          </p:pic>
          <p:grpSp>
            <p:nvGrpSpPr>
              <p:cNvPr id="235" name="Group 234"/>
              <p:cNvGrpSpPr/>
              <p:nvPr/>
            </p:nvGrpSpPr>
            <p:grpSpPr>
              <a:xfrm rot="2700000">
                <a:off x="3123752" y="3276151"/>
                <a:ext cx="365760" cy="365760"/>
                <a:chOff x="6492240" y="1082040"/>
                <a:chExt cx="365760" cy="365760"/>
              </a:xfrm>
            </p:grpSpPr>
            <p:sp>
              <p:nvSpPr>
                <p:cNvPr id="236" name="Arc 235"/>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Arc 236"/>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8" name="Arc 237"/>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39" name="Group 238"/>
            <p:cNvGrpSpPr/>
            <p:nvPr/>
          </p:nvGrpSpPr>
          <p:grpSpPr>
            <a:xfrm>
              <a:off x="3124200" y="5486400"/>
              <a:ext cx="578671" cy="381449"/>
              <a:chOff x="3215640" y="3733351"/>
              <a:chExt cx="578671" cy="381449"/>
            </a:xfrm>
          </p:grpSpPr>
          <p:pic>
            <p:nvPicPr>
              <p:cNvPr id="240" name="Picture 239"/>
              <p:cNvPicPr>
                <a:picLocks noChangeAspect="1"/>
              </p:cNvPicPr>
              <p:nvPr/>
            </p:nvPicPr>
            <p:blipFill>
              <a:blip r:embed="rId14" cstate="screen">
                <a:extLst>
                  <a:ext uri="{BEBA8EAE-BF5A-486C-A8C5-ECC9F3942E4B}">
                    <a14:imgProps xmlns:a14="http://schemas.microsoft.com/office/drawing/2010/main">
                      <a14:imgLayer r:embed="rId15">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3215640" y="3749040"/>
                <a:ext cx="365760" cy="365760"/>
              </a:xfrm>
              <a:prstGeom prst="rect">
                <a:avLst/>
              </a:prstGeom>
            </p:spPr>
          </p:pic>
          <p:grpSp>
            <p:nvGrpSpPr>
              <p:cNvPr id="241" name="Group 240"/>
              <p:cNvGrpSpPr/>
              <p:nvPr/>
            </p:nvGrpSpPr>
            <p:grpSpPr>
              <a:xfrm rot="2700000">
                <a:off x="3428551" y="3733351"/>
                <a:ext cx="365760" cy="365760"/>
                <a:chOff x="6492240" y="1082040"/>
                <a:chExt cx="365760" cy="365760"/>
              </a:xfrm>
            </p:grpSpPr>
            <p:sp>
              <p:nvSpPr>
                <p:cNvPr id="242" name="Arc 241"/>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3" name="Arc 242"/>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4" name="Arc 243"/>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45" name="Group 244"/>
            <p:cNvGrpSpPr/>
            <p:nvPr/>
          </p:nvGrpSpPr>
          <p:grpSpPr>
            <a:xfrm>
              <a:off x="2895600" y="5943151"/>
              <a:ext cx="593911" cy="366209"/>
              <a:chOff x="2895600" y="4114351"/>
              <a:chExt cx="593911" cy="366209"/>
            </a:xfrm>
          </p:grpSpPr>
          <p:pic>
            <p:nvPicPr>
              <p:cNvPr id="246" name="Picture 245"/>
              <p:cNvPicPr>
                <a:picLocks noChangeAspect="1"/>
              </p:cNvPicPr>
              <p:nvPr/>
            </p:nvPicPr>
            <p:blipFill>
              <a:blip r:embed="rId14" cstate="screen">
                <a:extLst>
                  <a:ext uri="{BEBA8EAE-BF5A-486C-A8C5-ECC9F3942E4B}">
                    <a14:imgProps xmlns:a14="http://schemas.microsoft.com/office/drawing/2010/main">
                      <a14:imgLayer r:embed="rId15">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2895600" y="4114800"/>
                <a:ext cx="365760" cy="365760"/>
              </a:xfrm>
              <a:prstGeom prst="rect">
                <a:avLst/>
              </a:prstGeom>
            </p:spPr>
          </p:pic>
          <p:grpSp>
            <p:nvGrpSpPr>
              <p:cNvPr id="247" name="Group 246"/>
              <p:cNvGrpSpPr/>
              <p:nvPr/>
            </p:nvGrpSpPr>
            <p:grpSpPr>
              <a:xfrm rot="2700000">
                <a:off x="3123751" y="4114351"/>
                <a:ext cx="365760" cy="365760"/>
                <a:chOff x="6492240" y="1082040"/>
                <a:chExt cx="365760" cy="365760"/>
              </a:xfrm>
            </p:grpSpPr>
            <p:sp>
              <p:nvSpPr>
                <p:cNvPr id="248" name="Arc 247"/>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9" name="Arc 248"/>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0" name="Arc 249"/>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51" name="Rounded Rectangle 50"/>
          <p:cNvSpPr/>
          <p:nvPr/>
        </p:nvSpPr>
        <p:spPr>
          <a:xfrm>
            <a:off x="7283387" y="4353108"/>
            <a:ext cx="164592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83" name="Rounded Rectangle 82"/>
          <p:cNvSpPr/>
          <p:nvPr/>
        </p:nvSpPr>
        <p:spPr>
          <a:xfrm>
            <a:off x="7466267" y="4742973"/>
            <a:ext cx="1280160" cy="685800"/>
          </a:xfrm>
          <a:prstGeom prst="round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4" name="TextBox 83"/>
          <p:cNvSpPr txBox="1"/>
          <p:nvPr/>
        </p:nvSpPr>
        <p:spPr>
          <a:xfrm>
            <a:off x="7455314" y="4363525"/>
            <a:ext cx="1335622" cy="430887"/>
          </a:xfrm>
          <a:prstGeom prst="rect">
            <a:avLst/>
          </a:prstGeom>
          <a:noFill/>
        </p:spPr>
        <p:txBody>
          <a:bodyPr wrap="none" rtlCol="0">
            <a:spAutoFit/>
          </a:bodyPr>
          <a:lstStyle/>
          <a:p>
            <a:pPr algn="ctr"/>
            <a:r>
              <a:rPr lang="en-US" sz="1100" b="1" dirty="0">
                <a:solidFill>
                  <a:schemeClr val="accent6">
                    <a:lumMod val="50000"/>
                  </a:schemeClr>
                </a:solidFill>
              </a:rPr>
              <a:t>Mobile </a:t>
            </a:r>
            <a:br>
              <a:rPr lang="en-US" sz="1100" b="1" dirty="0">
                <a:solidFill>
                  <a:schemeClr val="accent6">
                    <a:lumMod val="50000"/>
                  </a:schemeClr>
                </a:solidFill>
              </a:rPr>
            </a:br>
            <a:r>
              <a:rPr lang="en-US" sz="1100" b="1" dirty="0">
                <a:solidFill>
                  <a:schemeClr val="accent6">
                    <a:lumMod val="50000"/>
                  </a:schemeClr>
                </a:solidFill>
              </a:rPr>
              <a:t>Switching Center</a:t>
            </a:r>
          </a:p>
        </p:txBody>
      </p:sp>
      <p:sp>
        <p:nvSpPr>
          <p:cNvPr id="9" name="TextBox 8"/>
          <p:cNvSpPr txBox="1"/>
          <p:nvPr/>
        </p:nvSpPr>
        <p:spPr>
          <a:xfrm>
            <a:off x="7512274" y="5426200"/>
            <a:ext cx="1188146" cy="215444"/>
          </a:xfrm>
          <a:prstGeom prst="rect">
            <a:avLst/>
          </a:prstGeom>
          <a:noFill/>
        </p:spPr>
        <p:txBody>
          <a:bodyPr wrap="none" rtlCol="0">
            <a:spAutoFit/>
          </a:bodyPr>
          <a:lstStyle/>
          <a:p>
            <a:pPr algn="ctr"/>
            <a:r>
              <a:rPr lang="en-GB" sz="800" dirty="0"/>
              <a:t>BSC/RNC SGW/MME</a:t>
            </a:r>
            <a:endParaRPr lang="en-US" sz="800" dirty="0"/>
          </a:p>
        </p:txBody>
      </p:sp>
      <p:sp>
        <p:nvSpPr>
          <p:cNvPr id="136" name="Rounded Rectangle 135"/>
          <p:cNvSpPr/>
          <p:nvPr/>
        </p:nvSpPr>
        <p:spPr>
          <a:xfrm>
            <a:off x="243542" y="4374023"/>
            <a:ext cx="2194560" cy="123444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vert="vert270" rtlCol="0" anchor="t"/>
          <a:lstStyle/>
          <a:p>
            <a:pPr algn="ctr"/>
            <a:r>
              <a:rPr lang="en-US" sz="1100" b="1" dirty="0"/>
              <a:t>Centralized/ Cloud</a:t>
            </a:r>
          </a:p>
          <a:p>
            <a:pPr algn="ctr"/>
            <a:r>
              <a:rPr lang="en-US" sz="1100" b="1" dirty="0"/>
              <a:t>RAN</a:t>
            </a:r>
          </a:p>
        </p:txBody>
      </p:sp>
      <p:sp>
        <p:nvSpPr>
          <p:cNvPr id="251" name="Rectangle 250"/>
          <p:cNvSpPr/>
          <p:nvPr/>
        </p:nvSpPr>
        <p:spPr>
          <a:xfrm>
            <a:off x="6276042" y="4858750"/>
            <a:ext cx="1022981" cy="307777"/>
          </a:xfrm>
          <a:prstGeom prst="rect">
            <a:avLst/>
          </a:prstGeom>
        </p:spPr>
        <p:txBody>
          <a:bodyPr wrap="square">
            <a:spAutoFit/>
          </a:bodyPr>
          <a:lstStyle/>
          <a:p>
            <a:pPr algn="ctr"/>
            <a:r>
              <a:rPr lang="en-US" sz="1400" b="1" dirty="0">
                <a:solidFill>
                  <a:schemeClr val="bg1"/>
                </a:solidFill>
                <a:highlight>
                  <a:srgbClr val="C00000"/>
                </a:highlight>
              </a:rPr>
              <a:t>Backhaul</a:t>
            </a:r>
          </a:p>
        </p:txBody>
      </p:sp>
      <p:grpSp>
        <p:nvGrpSpPr>
          <p:cNvPr id="253" name="Group 252"/>
          <p:cNvGrpSpPr/>
          <p:nvPr/>
        </p:nvGrpSpPr>
        <p:grpSpPr>
          <a:xfrm>
            <a:off x="7654671" y="4813657"/>
            <a:ext cx="903357" cy="501406"/>
            <a:chOff x="7631043" y="1846059"/>
            <a:chExt cx="903357" cy="668541"/>
          </a:xfrm>
        </p:grpSpPr>
        <p:pic>
          <p:nvPicPr>
            <p:cNvPr id="254" name="Picture 12" descr="rnc_g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0643" y="2194923"/>
              <a:ext cx="293757" cy="319677"/>
            </a:xfrm>
            <a:prstGeom prst="rect">
              <a:avLst/>
            </a:prstGeom>
            <a:noFill/>
          </p:spPr>
        </p:pic>
        <p:pic>
          <p:nvPicPr>
            <p:cNvPr id="255" name="Picture 12" descr="sgsn_gr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5714" y="1846059"/>
              <a:ext cx="273886" cy="363741"/>
            </a:xfrm>
            <a:prstGeom prst="rect">
              <a:avLst/>
            </a:prstGeom>
            <a:noFill/>
          </p:spPr>
        </p:pic>
        <p:pic>
          <p:nvPicPr>
            <p:cNvPr id="256" name="Picture 45" descr="ggsn_gre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31043" y="2118723"/>
              <a:ext cx="293757" cy="319677"/>
            </a:xfrm>
            <a:prstGeom prst="rect">
              <a:avLst/>
            </a:prstGeom>
            <a:noFill/>
          </p:spPr>
        </p:pic>
      </p:grpSp>
      <p:grpSp>
        <p:nvGrpSpPr>
          <p:cNvPr id="257" name="Group 256"/>
          <p:cNvGrpSpPr/>
          <p:nvPr/>
        </p:nvGrpSpPr>
        <p:grpSpPr>
          <a:xfrm>
            <a:off x="7659794" y="3507374"/>
            <a:ext cx="903357" cy="501406"/>
            <a:chOff x="7631043" y="1846059"/>
            <a:chExt cx="903357" cy="668541"/>
          </a:xfrm>
        </p:grpSpPr>
        <p:pic>
          <p:nvPicPr>
            <p:cNvPr id="258" name="Picture 12" descr="rnc_g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40643" y="2194923"/>
              <a:ext cx="293757" cy="319677"/>
            </a:xfrm>
            <a:prstGeom prst="rect">
              <a:avLst/>
            </a:prstGeom>
            <a:noFill/>
          </p:spPr>
        </p:pic>
        <p:pic>
          <p:nvPicPr>
            <p:cNvPr id="259" name="Picture 12" descr="sgsn_gr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55714" y="1846059"/>
              <a:ext cx="273886" cy="363741"/>
            </a:xfrm>
            <a:prstGeom prst="rect">
              <a:avLst/>
            </a:prstGeom>
            <a:noFill/>
          </p:spPr>
        </p:pic>
        <p:pic>
          <p:nvPicPr>
            <p:cNvPr id="260" name="Picture 45" descr="ggsn_gre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31043" y="2118723"/>
              <a:ext cx="293757" cy="319677"/>
            </a:xfrm>
            <a:prstGeom prst="rect">
              <a:avLst/>
            </a:prstGeom>
            <a:noFill/>
          </p:spPr>
        </p:pic>
      </p:grpSp>
      <p:sp>
        <p:nvSpPr>
          <p:cNvPr id="205" name="TextBox 204"/>
          <p:cNvSpPr txBox="1"/>
          <p:nvPr/>
        </p:nvSpPr>
        <p:spPr>
          <a:xfrm>
            <a:off x="7332949" y="1457325"/>
            <a:ext cx="1467068" cy="369332"/>
          </a:xfrm>
          <a:prstGeom prst="rect">
            <a:avLst/>
          </a:prstGeom>
          <a:noFill/>
        </p:spPr>
        <p:txBody>
          <a:bodyPr wrap="none" rtlCol="0">
            <a:spAutoFit/>
          </a:bodyPr>
          <a:lstStyle/>
          <a:p>
            <a:pPr algn="ctr"/>
            <a:r>
              <a:rPr lang="en-GB" b="1" dirty="0"/>
              <a:t>Central Site</a:t>
            </a:r>
            <a:endParaRPr lang="en-US" b="1" dirty="0"/>
          </a:p>
        </p:txBody>
      </p:sp>
      <p:pic>
        <p:nvPicPr>
          <p:cNvPr id="7" name="Picture 2"/>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08501" y="3250528"/>
            <a:ext cx="1266733" cy="8289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8" name="Picture 7" descr="Carroll Hall Site"/>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18256" y="4558663"/>
            <a:ext cx="1256977" cy="935424"/>
          </a:xfrm>
          <a:prstGeom prst="rect">
            <a:avLst/>
          </a:prstGeom>
          <a:noFill/>
          <a:ln w="9525">
            <a:noFill/>
            <a:miter lim="800000"/>
            <a:headEnd/>
            <a:tailEnd/>
          </a:ln>
        </p:spPr>
      </p:pic>
      <p:grpSp>
        <p:nvGrpSpPr>
          <p:cNvPr id="2" name="Groupe 1"/>
          <p:cNvGrpSpPr/>
          <p:nvPr/>
        </p:nvGrpSpPr>
        <p:grpSpPr>
          <a:xfrm>
            <a:off x="2654604" y="4368866"/>
            <a:ext cx="3649682" cy="1239599"/>
            <a:chOff x="2314575" y="4682154"/>
            <a:chExt cx="3948767" cy="1645920"/>
          </a:xfrm>
        </p:grpSpPr>
        <p:sp>
          <p:nvSpPr>
            <p:cNvPr id="211" name="Rounded Rectangle 9"/>
            <p:cNvSpPr/>
            <p:nvPr/>
          </p:nvSpPr>
          <p:spPr>
            <a:xfrm>
              <a:off x="2314575" y="4682154"/>
              <a:ext cx="3948767" cy="16459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cxnSp>
          <p:nvCxnSpPr>
            <p:cNvPr id="252" name="Straight Connector 297"/>
            <p:cNvCxnSpPr>
              <a:stCxn id="275" idx="3"/>
              <a:endCxn id="264" idx="1"/>
            </p:cNvCxnSpPr>
            <p:nvPr/>
          </p:nvCxnSpPr>
          <p:spPr>
            <a:xfrm>
              <a:off x="3723828" y="5040296"/>
              <a:ext cx="1320314" cy="562139"/>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261" name="Straight Connector 129"/>
            <p:cNvCxnSpPr>
              <a:stCxn id="285" idx="3"/>
              <a:endCxn id="264" idx="1"/>
            </p:cNvCxnSpPr>
            <p:nvPr/>
          </p:nvCxnSpPr>
          <p:spPr>
            <a:xfrm>
              <a:off x="3723828" y="5562791"/>
              <a:ext cx="1320314" cy="39644"/>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cxnSp>
          <p:nvCxnSpPr>
            <p:cNvPr id="262" name="Straight Connector 136"/>
            <p:cNvCxnSpPr>
              <a:stCxn id="295" idx="3"/>
              <a:endCxn id="264" idx="1"/>
            </p:cNvCxnSpPr>
            <p:nvPr/>
          </p:nvCxnSpPr>
          <p:spPr>
            <a:xfrm flipV="1">
              <a:off x="3723829" y="5602435"/>
              <a:ext cx="1320313" cy="436818"/>
            </a:xfrm>
            <a:prstGeom prst="line">
              <a:avLst/>
            </a:prstGeom>
            <a:ln>
              <a:solidFill>
                <a:srgbClr val="FFC000"/>
              </a:solidFill>
            </a:ln>
          </p:spPr>
          <p:style>
            <a:lnRef idx="2">
              <a:schemeClr val="accent3"/>
            </a:lnRef>
            <a:fillRef idx="0">
              <a:schemeClr val="accent3"/>
            </a:fillRef>
            <a:effectRef idx="1">
              <a:schemeClr val="accent3"/>
            </a:effectRef>
            <a:fontRef idx="minor">
              <a:schemeClr val="tx1"/>
            </a:fontRef>
          </p:style>
        </p:cxnSp>
        <p:sp>
          <p:nvSpPr>
            <p:cNvPr id="263" name="TextBox 146"/>
            <p:cNvSpPr txBox="1"/>
            <p:nvPr/>
          </p:nvSpPr>
          <p:spPr>
            <a:xfrm>
              <a:off x="2917243" y="4690909"/>
              <a:ext cx="463883" cy="286063"/>
            </a:xfrm>
            <a:prstGeom prst="rect">
              <a:avLst/>
            </a:prstGeom>
            <a:noFill/>
          </p:spPr>
          <p:txBody>
            <a:bodyPr wrap="square" rtlCol="0">
              <a:spAutoFit/>
            </a:bodyPr>
            <a:lstStyle/>
            <a:p>
              <a:pPr algn="ctr"/>
              <a:r>
                <a:rPr lang="en-US" sz="800" b="1" dirty="0">
                  <a:solidFill>
                    <a:schemeClr val="accent6">
                      <a:lumMod val="50000"/>
                    </a:schemeClr>
                  </a:solidFill>
                </a:rPr>
                <a:t>RRU</a:t>
              </a:r>
            </a:p>
          </p:txBody>
        </p:sp>
        <p:sp>
          <p:nvSpPr>
            <p:cNvPr id="264" name="Rounded Rectangle 131"/>
            <p:cNvSpPr/>
            <p:nvPr/>
          </p:nvSpPr>
          <p:spPr>
            <a:xfrm>
              <a:off x="5044142" y="5236675"/>
              <a:ext cx="914400" cy="731520"/>
            </a:xfrm>
            <a:prstGeom prst="round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5" name="TextBox 132"/>
            <p:cNvSpPr txBox="1"/>
            <p:nvPr/>
          </p:nvSpPr>
          <p:spPr>
            <a:xfrm>
              <a:off x="5010006" y="4985650"/>
              <a:ext cx="1183185" cy="286063"/>
            </a:xfrm>
            <a:prstGeom prst="rect">
              <a:avLst/>
            </a:prstGeom>
            <a:noFill/>
          </p:spPr>
          <p:txBody>
            <a:bodyPr wrap="none" rtlCol="0">
              <a:spAutoFit/>
            </a:bodyPr>
            <a:lstStyle/>
            <a:p>
              <a:pPr algn="ctr"/>
              <a:r>
                <a:rPr lang="en-US" sz="800" b="1" dirty="0">
                  <a:solidFill>
                    <a:schemeClr val="accent6">
                      <a:lumMod val="50000"/>
                    </a:schemeClr>
                  </a:solidFill>
                </a:rPr>
                <a:t>Base Station Hotel</a:t>
              </a:r>
            </a:p>
          </p:txBody>
        </p:sp>
        <p:sp>
          <p:nvSpPr>
            <p:cNvPr id="267" name="Rounded Rectangle 91"/>
            <p:cNvSpPr/>
            <p:nvPr/>
          </p:nvSpPr>
          <p:spPr>
            <a:xfrm>
              <a:off x="5120342" y="5296194"/>
              <a:ext cx="914400" cy="731520"/>
            </a:xfrm>
            <a:prstGeom prst="round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8" name="Rounded Rectangle 93"/>
            <p:cNvSpPr/>
            <p:nvPr/>
          </p:nvSpPr>
          <p:spPr>
            <a:xfrm>
              <a:off x="5196542" y="5358103"/>
              <a:ext cx="914400" cy="731520"/>
            </a:xfrm>
            <a:prstGeom prst="roundRect">
              <a:avLst/>
            </a:prstGeom>
            <a:solidFill>
              <a:schemeClr val="bg1">
                <a:lumMod val="8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69" name="Picture 12" descr="wireless_access_grey"/>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flipH="1">
              <a:off x="5494914" y="5503809"/>
              <a:ext cx="387428" cy="457200"/>
            </a:xfrm>
            <a:prstGeom prst="rect">
              <a:avLst/>
            </a:prstGeom>
            <a:noFill/>
          </p:spPr>
        </p:pic>
        <p:grpSp>
          <p:nvGrpSpPr>
            <p:cNvPr id="270" name="Group 31"/>
            <p:cNvGrpSpPr/>
            <p:nvPr/>
          </p:nvGrpSpPr>
          <p:grpSpPr>
            <a:xfrm>
              <a:off x="3137222" y="4863991"/>
              <a:ext cx="586606" cy="290008"/>
              <a:chOff x="3749488" y="3276152"/>
              <a:chExt cx="822512" cy="413237"/>
            </a:xfrm>
          </p:grpSpPr>
          <p:grpSp>
            <p:nvGrpSpPr>
              <p:cNvPr id="271" name="Group 144"/>
              <p:cNvGrpSpPr/>
              <p:nvPr/>
            </p:nvGrpSpPr>
            <p:grpSpPr>
              <a:xfrm rot="13500000">
                <a:off x="3749488" y="3276152"/>
                <a:ext cx="365760" cy="365760"/>
                <a:chOff x="6492240" y="1082040"/>
                <a:chExt cx="365760" cy="365760"/>
              </a:xfrm>
            </p:grpSpPr>
            <p:sp>
              <p:nvSpPr>
                <p:cNvPr id="277" name="Arc 276"/>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8" name="Arc 277"/>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9" name="Arc 278"/>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2" name="Group 29"/>
              <p:cNvGrpSpPr/>
              <p:nvPr/>
            </p:nvGrpSpPr>
            <p:grpSpPr>
              <a:xfrm>
                <a:off x="4038600" y="3291840"/>
                <a:ext cx="533400" cy="397549"/>
                <a:chOff x="4038600" y="3291840"/>
                <a:chExt cx="533400" cy="397549"/>
              </a:xfrm>
            </p:grpSpPr>
            <p:sp>
              <p:nvSpPr>
                <p:cNvPr id="273" name="Rounded Rectangle 195"/>
                <p:cNvSpPr/>
                <p:nvPr/>
              </p:nvSpPr>
              <p:spPr>
                <a:xfrm>
                  <a:off x="4191000" y="329184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196"/>
                <p:cNvSpPr/>
                <p:nvPr/>
              </p:nvSpPr>
              <p:spPr>
                <a:xfrm>
                  <a:off x="4038600" y="336804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5" name="Picture 54" descr="wireless_mesh_grey"/>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138241" y="3365353"/>
                  <a:ext cx="433759" cy="324036"/>
                </a:xfrm>
                <a:prstGeom prst="rect">
                  <a:avLst/>
                </a:prstGeom>
                <a:noFill/>
              </p:spPr>
            </p:pic>
            <p:sp>
              <p:nvSpPr>
                <p:cNvPr id="276" name="Rounded Rectangle 197"/>
                <p:cNvSpPr/>
                <p:nvPr/>
              </p:nvSpPr>
              <p:spPr>
                <a:xfrm>
                  <a:off x="4114800" y="347472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0" name="Group 32"/>
            <p:cNvGrpSpPr/>
            <p:nvPr/>
          </p:nvGrpSpPr>
          <p:grpSpPr>
            <a:xfrm>
              <a:off x="3102088" y="5361525"/>
              <a:ext cx="621740" cy="317936"/>
              <a:chOff x="3749488" y="3673288"/>
              <a:chExt cx="822512" cy="441512"/>
            </a:xfrm>
          </p:grpSpPr>
          <p:grpSp>
            <p:nvGrpSpPr>
              <p:cNvPr id="281" name="Group 163"/>
              <p:cNvGrpSpPr/>
              <p:nvPr/>
            </p:nvGrpSpPr>
            <p:grpSpPr>
              <a:xfrm rot="13500000">
                <a:off x="3749488" y="3673288"/>
                <a:ext cx="365760" cy="365760"/>
                <a:chOff x="6492240" y="1082040"/>
                <a:chExt cx="365760" cy="365760"/>
              </a:xfrm>
            </p:grpSpPr>
            <p:sp>
              <p:nvSpPr>
                <p:cNvPr id="287" name="Arc 286"/>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8" name="Arc 287"/>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9" name="Arc 288"/>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2" name="Group 30"/>
              <p:cNvGrpSpPr/>
              <p:nvPr/>
            </p:nvGrpSpPr>
            <p:grpSpPr>
              <a:xfrm>
                <a:off x="4038600" y="3733800"/>
                <a:ext cx="533400" cy="381000"/>
                <a:chOff x="4038600" y="3733800"/>
                <a:chExt cx="533400" cy="381000"/>
              </a:xfrm>
            </p:grpSpPr>
            <p:sp>
              <p:nvSpPr>
                <p:cNvPr id="283" name="Rounded Rectangle 198"/>
                <p:cNvSpPr/>
                <p:nvPr/>
              </p:nvSpPr>
              <p:spPr>
                <a:xfrm>
                  <a:off x="4191000" y="373380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ounded Rectangle 199"/>
                <p:cNvSpPr/>
                <p:nvPr/>
              </p:nvSpPr>
              <p:spPr>
                <a:xfrm>
                  <a:off x="4038600" y="381000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5" name="Picture 54" descr="wireless_mesh_grey"/>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4138241" y="3790764"/>
                  <a:ext cx="433759" cy="324036"/>
                </a:xfrm>
                <a:prstGeom prst="rect">
                  <a:avLst/>
                </a:prstGeom>
                <a:noFill/>
              </p:spPr>
            </p:pic>
            <p:sp>
              <p:nvSpPr>
                <p:cNvPr id="286" name="Rounded Rectangle 200"/>
                <p:cNvSpPr/>
                <p:nvPr/>
              </p:nvSpPr>
              <p:spPr>
                <a:xfrm>
                  <a:off x="4114800" y="391668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37"/>
            <p:cNvGrpSpPr/>
            <p:nvPr/>
          </p:nvGrpSpPr>
          <p:grpSpPr>
            <a:xfrm>
              <a:off x="3137223" y="5855343"/>
              <a:ext cx="586606" cy="308756"/>
              <a:chOff x="3749488" y="4114352"/>
              <a:chExt cx="822512" cy="400684"/>
            </a:xfrm>
          </p:grpSpPr>
          <p:grpSp>
            <p:nvGrpSpPr>
              <p:cNvPr id="291" name="Group 173"/>
              <p:cNvGrpSpPr/>
              <p:nvPr/>
            </p:nvGrpSpPr>
            <p:grpSpPr>
              <a:xfrm rot="13500000">
                <a:off x="3749488" y="4114352"/>
                <a:ext cx="365760" cy="365760"/>
                <a:chOff x="6492240" y="1082040"/>
                <a:chExt cx="365760" cy="365760"/>
              </a:xfrm>
            </p:grpSpPr>
            <p:sp>
              <p:nvSpPr>
                <p:cNvPr id="297" name="Arc 296"/>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9" name="Arc 298"/>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0" name="Arc 299"/>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92" name="Group 33"/>
              <p:cNvGrpSpPr/>
              <p:nvPr/>
            </p:nvGrpSpPr>
            <p:grpSpPr>
              <a:xfrm>
                <a:off x="4038600" y="4130040"/>
                <a:ext cx="533400" cy="384996"/>
                <a:chOff x="4038600" y="4130040"/>
                <a:chExt cx="533400" cy="384996"/>
              </a:xfrm>
            </p:grpSpPr>
            <p:sp>
              <p:nvSpPr>
                <p:cNvPr id="293" name="Rounded Rectangle 201"/>
                <p:cNvSpPr/>
                <p:nvPr/>
              </p:nvSpPr>
              <p:spPr>
                <a:xfrm>
                  <a:off x="4191000" y="413004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ed Rectangle 202"/>
                <p:cNvSpPr/>
                <p:nvPr/>
              </p:nvSpPr>
              <p:spPr>
                <a:xfrm>
                  <a:off x="4038600" y="420624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5" name="Picture 54" descr="wireless_mesh_grey"/>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4138241" y="4191000"/>
                  <a:ext cx="433759" cy="324036"/>
                </a:xfrm>
                <a:prstGeom prst="rect">
                  <a:avLst/>
                </a:prstGeom>
                <a:noFill/>
              </p:spPr>
            </p:pic>
            <p:sp>
              <p:nvSpPr>
                <p:cNvPr id="296" name="Rounded Rectangle 203"/>
                <p:cNvSpPr/>
                <p:nvPr/>
              </p:nvSpPr>
              <p:spPr>
                <a:xfrm>
                  <a:off x="4114800" y="431292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1" name="Group 207"/>
            <p:cNvGrpSpPr/>
            <p:nvPr/>
          </p:nvGrpSpPr>
          <p:grpSpPr>
            <a:xfrm>
              <a:off x="2383638" y="4932526"/>
              <a:ext cx="636475" cy="1111569"/>
              <a:chOff x="2819400" y="5029200"/>
              <a:chExt cx="883471" cy="1280160"/>
            </a:xfrm>
          </p:grpSpPr>
          <p:grpSp>
            <p:nvGrpSpPr>
              <p:cNvPr id="302" name="Group 210"/>
              <p:cNvGrpSpPr/>
              <p:nvPr/>
            </p:nvGrpSpPr>
            <p:grpSpPr>
              <a:xfrm>
                <a:off x="2819400" y="5029200"/>
                <a:ext cx="593912" cy="366209"/>
                <a:chOff x="2895600" y="3276151"/>
                <a:chExt cx="593912" cy="366209"/>
              </a:xfrm>
            </p:grpSpPr>
            <p:pic>
              <p:nvPicPr>
                <p:cNvPr id="315" name="Picture 271"/>
                <p:cNvPicPr>
                  <a:picLocks noChangeAspect="1"/>
                </p:cNvPicPr>
                <p:nvPr/>
              </p:nvPicPr>
              <p:blipFill>
                <a:blip r:embed="rId22" cstate="screen">
                  <a:extLst>
                    <a:ext uri="{BEBA8EAE-BF5A-486C-A8C5-ECC9F3942E4B}">
                      <a14:imgProps xmlns:a14="http://schemas.microsoft.com/office/drawing/2010/main">
                        <a14:imgLayer r:embed="rId23">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2895600" y="3276600"/>
                  <a:ext cx="365760" cy="365760"/>
                </a:xfrm>
                <a:prstGeom prst="rect">
                  <a:avLst/>
                </a:prstGeom>
              </p:spPr>
            </p:pic>
            <p:grpSp>
              <p:nvGrpSpPr>
                <p:cNvPr id="316" name="Group 272"/>
                <p:cNvGrpSpPr/>
                <p:nvPr/>
              </p:nvGrpSpPr>
              <p:grpSpPr>
                <a:xfrm rot="2700000">
                  <a:off x="3123752" y="3276151"/>
                  <a:ext cx="365760" cy="365760"/>
                  <a:chOff x="6492240" y="1082040"/>
                  <a:chExt cx="365760" cy="365760"/>
                </a:xfrm>
              </p:grpSpPr>
              <p:sp>
                <p:nvSpPr>
                  <p:cNvPr id="317" name="Arc 316"/>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8" name="Arc 317"/>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9" name="Arc 318"/>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03" name="Group 251"/>
              <p:cNvGrpSpPr/>
              <p:nvPr/>
            </p:nvGrpSpPr>
            <p:grpSpPr>
              <a:xfrm>
                <a:off x="3124200" y="5486400"/>
                <a:ext cx="578671" cy="381449"/>
                <a:chOff x="3215640" y="3733351"/>
                <a:chExt cx="578671" cy="381449"/>
              </a:xfrm>
            </p:grpSpPr>
            <p:pic>
              <p:nvPicPr>
                <p:cNvPr id="310" name="Picture 266"/>
                <p:cNvPicPr>
                  <a:picLocks noChangeAspect="1"/>
                </p:cNvPicPr>
                <p:nvPr/>
              </p:nvPicPr>
              <p:blipFill>
                <a:blip r:embed="rId24" cstate="screen">
                  <a:extLst>
                    <a:ext uri="{BEBA8EAE-BF5A-486C-A8C5-ECC9F3942E4B}">
                      <a14:imgProps xmlns:a14="http://schemas.microsoft.com/office/drawing/2010/main">
                        <a14:imgLayer r:embed="rId25">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3215640" y="3749040"/>
                  <a:ext cx="365760" cy="365760"/>
                </a:xfrm>
                <a:prstGeom prst="rect">
                  <a:avLst/>
                </a:prstGeom>
              </p:spPr>
            </p:pic>
            <p:grpSp>
              <p:nvGrpSpPr>
                <p:cNvPr id="311" name="Group 267"/>
                <p:cNvGrpSpPr/>
                <p:nvPr/>
              </p:nvGrpSpPr>
              <p:grpSpPr>
                <a:xfrm rot="2700000">
                  <a:off x="3428551" y="3733351"/>
                  <a:ext cx="365760" cy="365760"/>
                  <a:chOff x="6492240" y="1082040"/>
                  <a:chExt cx="365760" cy="365760"/>
                </a:xfrm>
              </p:grpSpPr>
              <p:sp>
                <p:nvSpPr>
                  <p:cNvPr id="312" name="Arc 311"/>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3" name="Arc 312"/>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4" name="Arc 313"/>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04" name="Group 260"/>
              <p:cNvGrpSpPr/>
              <p:nvPr/>
            </p:nvGrpSpPr>
            <p:grpSpPr>
              <a:xfrm>
                <a:off x="2895600" y="5943151"/>
                <a:ext cx="593911" cy="366209"/>
                <a:chOff x="2895600" y="4114351"/>
                <a:chExt cx="593911" cy="366209"/>
              </a:xfrm>
            </p:grpSpPr>
            <p:pic>
              <p:nvPicPr>
                <p:cNvPr id="305" name="Picture 261"/>
                <p:cNvPicPr>
                  <a:picLocks noChangeAspect="1"/>
                </p:cNvPicPr>
                <p:nvPr/>
              </p:nvPicPr>
              <p:blipFill>
                <a:blip r:embed="rId24" cstate="screen">
                  <a:extLst>
                    <a:ext uri="{BEBA8EAE-BF5A-486C-A8C5-ECC9F3942E4B}">
                      <a14:imgProps xmlns:a14="http://schemas.microsoft.com/office/drawing/2010/main">
                        <a14:imgLayer r:embed="rId25">
                          <a14:imgEffect>
                            <a14:backgroundRemoval t="0" b="99556" l="9778" r="89778"/>
                          </a14:imgEffect>
                        </a14:imgLayer>
                      </a14:imgProps>
                    </a:ext>
                    <a:ext uri="{28A0092B-C50C-407E-A947-70E740481C1C}">
                      <a14:useLocalDpi xmlns:a14="http://schemas.microsoft.com/office/drawing/2010/main"/>
                    </a:ext>
                  </a:extLst>
                </a:blip>
                <a:stretch>
                  <a:fillRect/>
                </a:stretch>
              </p:blipFill>
              <p:spPr>
                <a:xfrm>
                  <a:off x="2895600" y="4114800"/>
                  <a:ext cx="365760" cy="365760"/>
                </a:xfrm>
                <a:prstGeom prst="rect">
                  <a:avLst/>
                </a:prstGeom>
              </p:spPr>
            </p:pic>
            <p:grpSp>
              <p:nvGrpSpPr>
                <p:cNvPr id="306" name="Group 262"/>
                <p:cNvGrpSpPr/>
                <p:nvPr/>
              </p:nvGrpSpPr>
              <p:grpSpPr>
                <a:xfrm rot="2700000">
                  <a:off x="3123751" y="4114351"/>
                  <a:ext cx="365760" cy="365760"/>
                  <a:chOff x="6492240" y="1082040"/>
                  <a:chExt cx="365760" cy="365760"/>
                </a:xfrm>
              </p:grpSpPr>
              <p:sp>
                <p:nvSpPr>
                  <p:cNvPr id="307" name="Arc 306"/>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8" name="Arc 307"/>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9" name="Arc 308"/>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pic>
          <p:nvPicPr>
            <p:cNvPr id="320" name="Picture 3"/>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rot="20638224">
              <a:off x="3954052" y="5702750"/>
              <a:ext cx="632605" cy="32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2" name="Group 278"/>
            <p:cNvGrpSpPr/>
            <p:nvPr/>
          </p:nvGrpSpPr>
          <p:grpSpPr>
            <a:xfrm>
              <a:off x="3736787" y="5103035"/>
              <a:ext cx="586606" cy="290008"/>
              <a:chOff x="3749488" y="3276152"/>
              <a:chExt cx="822512" cy="413237"/>
            </a:xfrm>
          </p:grpSpPr>
          <p:grpSp>
            <p:nvGrpSpPr>
              <p:cNvPr id="323" name="Group 279"/>
              <p:cNvGrpSpPr/>
              <p:nvPr/>
            </p:nvGrpSpPr>
            <p:grpSpPr>
              <a:xfrm rot="13500000">
                <a:off x="3749488" y="3276152"/>
                <a:ext cx="365760" cy="365760"/>
                <a:chOff x="6492240" y="1082040"/>
                <a:chExt cx="365760" cy="365760"/>
              </a:xfrm>
            </p:grpSpPr>
            <p:sp>
              <p:nvSpPr>
                <p:cNvPr id="329" name="Arc 328"/>
                <p:cNvSpPr/>
                <p:nvPr/>
              </p:nvSpPr>
              <p:spPr>
                <a:xfrm>
                  <a:off x="6505995" y="1246172"/>
                  <a:ext cx="182880" cy="182880"/>
                </a:xfrm>
                <a:prstGeom prst="arc">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0" name="Arc 329"/>
                <p:cNvSpPr/>
                <p:nvPr/>
              </p:nvSpPr>
              <p:spPr>
                <a:xfrm>
                  <a:off x="6507480" y="1173480"/>
                  <a:ext cx="274320" cy="274320"/>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1" name="Arc 330"/>
                <p:cNvSpPr/>
                <p:nvPr/>
              </p:nvSpPr>
              <p:spPr>
                <a:xfrm>
                  <a:off x="6492240" y="1082040"/>
                  <a:ext cx="365760" cy="365760"/>
                </a:xfrm>
                <a:prstGeom prst="arc">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24" name="Group 280"/>
              <p:cNvGrpSpPr/>
              <p:nvPr/>
            </p:nvGrpSpPr>
            <p:grpSpPr>
              <a:xfrm>
                <a:off x="4038600" y="3291840"/>
                <a:ext cx="533400" cy="397549"/>
                <a:chOff x="4038600" y="3291840"/>
                <a:chExt cx="533400" cy="397549"/>
              </a:xfrm>
            </p:grpSpPr>
            <p:sp>
              <p:nvSpPr>
                <p:cNvPr id="325" name="Rounded Rectangle 281"/>
                <p:cNvSpPr/>
                <p:nvPr/>
              </p:nvSpPr>
              <p:spPr>
                <a:xfrm>
                  <a:off x="4191000" y="329184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282"/>
                <p:cNvSpPr/>
                <p:nvPr/>
              </p:nvSpPr>
              <p:spPr>
                <a:xfrm>
                  <a:off x="4038600" y="336804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 name="Picture 54" descr="wireless_mesh_grey"/>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4138241" y="3365353"/>
                  <a:ext cx="433759" cy="324036"/>
                </a:xfrm>
                <a:prstGeom prst="rect">
                  <a:avLst/>
                </a:prstGeom>
                <a:noFill/>
              </p:spPr>
            </p:pic>
            <p:sp>
              <p:nvSpPr>
                <p:cNvPr id="328" name="Rounded Rectangle 284"/>
                <p:cNvSpPr/>
                <p:nvPr/>
              </p:nvSpPr>
              <p:spPr>
                <a:xfrm>
                  <a:off x="4114800" y="3474720"/>
                  <a:ext cx="76200" cy="182880"/>
                </a:xfrm>
                <a:prstGeom prst="roundRect">
                  <a:avLst/>
                </a:prstGeom>
                <a:solidFill>
                  <a:schemeClr val="accent2">
                    <a:lumMod val="50000"/>
                  </a:schemeClr>
                </a:solidFill>
                <a:ln>
                  <a:solidFill>
                    <a:schemeClr val="accent2">
                      <a:lumMod val="75000"/>
                    </a:schemeClr>
                  </a:solidFill>
                </a:ln>
                <a:scene3d>
                  <a:camera prst="isometricOffAxis1Left"/>
                  <a:lightRig rig="threePt" dir="t"/>
                </a:scene3d>
                <a:sp3d extrusionH="25400" contourW="12700">
                  <a:bevelT w="25400" h="19050"/>
                  <a:bevelB w="0" h="0"/>
                  <a:extrusionClr>
                    <a:schemeClr val="accent2">
                      <a:lumMod val="20000"/>
                      <a:lumOff val="80000"/>
                    </a:schemeClr>
                  </a:extrusionClr>
                  <a:contourClr>
                    <a:schemeClr val="accent2">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cxnSp>
        <p:nvCxnSpPr>
          <p:cNvPr id="139" name="Straight Connector 138"/>
          <p:cNvCxnSpPr/>
          <p:nvPr/>
        </p:nvCxnSpPr>
        <p:spPr>
          <a:xfrm>
            <a:off x="5882342" y="5156557"/>
            <a:ext cx="1600200" cy="0"/>
          </a:xfrm>
          <a:prstGeom prst="line">
            <a:avLst/>
          </a:prstGeom>
          <a:ln w="57150">
            <a:solidFill>
              <a:schemeClr val="accent3">
                <a:lumMod val="50000"/>
              </a:schemeClr>
            </a:solidFill>
          </a:ln>
        </p:spPr>
        <p:style>
          <a:lnRef idx="3">
            <a:schemeClr val="accent1"/>
          </a:lnRef>
          <a:fillRef idx="0">
            <a:schemeClr val="accent1"/>
          </a:fillRef>
          <a:effectRef idx="2">
            <a:schemeClr val="accent1"/>
          </a:effectRef>
          <a:fontRef idx="minor">
            <a:schemeClr val="tx1"/>
          </a:fontRef>
        </p:style>
      </p:cxnSp>
      <p:sp>
        <p:nvSpPr>
          <p:cNvPr id="298" name="Rectangle 297">
            <a:extLst>
              <a:ext uri="{FF2B5EF4-FFF2-40B4-BE49-F238E27FC236}">
                <a16:creationId xmlns:a16="http://schemas.microsoft.com/office/drawing/2014/main" id="{70C49870-E59D-4A34-A864-7CB3F6595753}"/>
              </a:ext>
            </a:extLst>
          </p:cNvPr>
          <p:cNvSpPr/>
          <p:nvPr/>
        </p:nvSpPr>
        <p:spPr>
          <a:xfrm>
            <a:off x="4012497" y="4344778"/>
            <a:ext cx="1022981" cy="307777"/>
          </a:xfrm>
          <a:prstGeom prst="rect">
            <a:avLst/>
          </a:prstGeom>
        </p:spPr>
        <p:txBody>
          <a:bodyPr wrap="square">
            <a:spAutoFit/>
          </a:bodyPr>
          <a:lstStyle/>
          <a:p>
            <a:pPr algn="ctr"/>
            <a:r>
              <a:rPr lang="en-US" sz="1400" b="1" dirty="0">
                <a:solidFill>
                  <a:schemeClr val="bg1"/>
                </a:solidFill>
                <a:highlight>
                  <a:srgbClr val="C00000"/>
                </a:highlight>
              </a:rPr>
              <a:t>Fronthaul</a:t>
            </a:r>
          </a:p>
        </p:txBody>
      </p:sp>
    </p:spTree>
    <p:extLst>
      <p:ext uri="{BB962C8B-B14F-4D97-AF65-F5344CB8AC3E}">
        <p14:creationId xmlns:p14="http://schemas.microsoft.com/office/powerpoint/2010/main" val="784376263"/>
      </p:ext>
    </p:extLst>
  </p:cSld>
  <p:clrMapOvr>
    <a:masterClrMapping/>
  </p:clrMapOvr>
  <p:transition>
    <p:randomBa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D154B24-9A3D-4B81-9B11-9FDAA19D6CCF}"/>
              </a:ext>
            </a:extLst>
          </p:cNvPr>
          <p:cNvCxnSpPr>
            <a:cxnSpLocks/>
            <a:endCxn id="18" idx="1"/>
          </p:cNvCxnSpPr>
          <p:nvPr/>
        </p:nvCxnSpPr>
        <p:spPr>
          <a:xfrm>
            <a:off x="2214478" y="4000254"/>
            <a:ext cx="4863653" cy="17389"/>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679AEAA-0D85-43FB-B5E3-1CE1ECCC071F}"/>
              </a:ext>
            </a:extLst>
          </p:cNvPr>
          <p:cNvSpPr/>
          <p:nvPr/>
        </p:nvSpPr>
        <p:spPr>
          <a:xfrm>
            <a:off x="7078131" y="3684611"/>
            <a:ext cx="616464" cy="66606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defRPr/>
            </a:pPr>
            <a:r>
              <a:rPr lang="en-US" sz="1400" dirty="0">
                <a:solidFill>
                  <a:schemeClr val="tx1"/>
                </a:solidFill>
              </a:rPr>
              <a:t>RU</a:t>
            </a:r>
          </a:p>
        </p:txBody>
      </p:sp>
      <p:sp>
        <p:nvSpPr>
          <p:cNvPr id="26" name="TextBox 25">
            <a:extLst>
              <a:ext uri="{FF2B5EF4-FFF2-40B4-BE49-F238E27FC236}">
                <a16:creationId xmlns:a16="http://schemas.microsoft.com/office/drawing/2014/main" id="{1DF0366D-B973-47F3-9782-06CB1C3CB0AA}"/>
              </a:ext>
            </a:extLst>
          </p:cNvPr>
          <p:cNvSpPr txBox="1"/>
          <p:nvPr/>
        </p:nvSpPr>
        <p:spPr>
          <a:xfrm>
            <a:off x="3695501" y="3634195"/>
            <a:ext cx="768159" cy="307777"/>
          </a:xfrm>
          <a:prstGeom prst="rect">
            <a:avLst/>
          </a:prstGeom>
          <a:noFill/>
        </p:spPr>
        <p:txBody>
          <a:bodyPr wrap="none" rtlCol="0">
            <a:spAutoFit/>
          </a:bodyPr>
          <a:lstStyle/>
          <a:p>
            <a:pPr defTabSz="685800">
              <a:defRPr/>
            </a:pPr>
            <a:r>
              <a:rPr lang="en-US" sz="1400" b="1" dirty="0" err="1">
                <a:solidFill>
                  <a:schemeClr val="bg1"/>
                </a:solidFill>
                <a:highlight>
                  <a:srgbClr val="800080"/>
                </a:highlight>
                <a:latin typeface="Calibri Light"/>
              </a:rPr>
              <a:t>Midhaul</a:t>
            </a:r>
            <a:endParaRPr lang="en-US" sz="1400" b="1" dirty="0">
              <a:solidFill>
                <a:schemeClr val="bg1"/>
              </a:solidFill>
              <a:highlight>
                <a:srgbClr val="800080"/>
              </a:highlight>
              <a:latin typeface="Calibri Light"/>
            </a:endParaRPr>
          </a:p>
        </p:txBody>
      </p:sp>
      <p:sp>
        <p:nvSpPr>
          <p:cNvPr id="36" name="Rectangle 35">
            <a:extLst>
              <a:ext uri="{FF2B5EF4-FFF2-40B4-BE49-F238E27FC236}">
                <a16:creationId xmlns:a16="http://schemas.microsoft.com/office/drawing/2014/main" id="{07844548-4C16-4DDD-A749-B66BDF27F9A5}"/>
              </a:ext>
            </a:extLst>
          </p:cNvPr>
          <p:cNvSpPr/>
          <p:nvPr/>
        </p:nvSpPr>
        <p:spPr>
          <a:xfrm>
            <a:off x="2573234" y="3684609"/>
            <a:ext cx="768158" cy="6844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85800">
              <a:defRPr/>
            </a:pPr>
            <a:r>
              <a:rPr lang="en-US" sz="1600" dirty="0">
                <a:solidFill>
                  <a:schemeClr val="tx1"/>
                </a:solidFill>
                <a:latin typeface="Calibri Light"/>
              </a:rPr>
              <a:t>CU</a:t>
            </a:r>
          </a:p>
        </p:txBody>
      </p:sp>
      <p:sp>
        <p:nvSpPr>
          <p:cNvPr id="3" name="TextBox 2"/>
          <p:cNvSpPr txBox="1"/>
          <p:nvPr/>
        </p:nvSpPr>
        <p:spPr>
          <a:xfrm>
            <a:off x="246308" y="1998013"/>
            <a:ext cx="934777" cy="369332"/>
          </a:xfrm>
          <a:prstGeom prst="rect">
            <a:avLst/>
          </a:prstGeom>
          <a:noFill/>
        </p:spPr>
        <p:txBody>
          <a:bodyPr wrap="square" rtlCol="0">
            <a:spAutoFit/>
          </a:bodyPr>
          <a:lstStyle/>
          <a:p>
            <a:pPr defTabSz="685800">
              <a:defRPr/>
            </a:pPr>
            <a:r>
              <a:rPr lang="en-US" b="1" dirty="0">
                <a:solidFill>
                  <a:srgbClr val="500778"/>
                </a:solidFill>
                <a:latin typeface="Calibri Light"/>
              </a:rPr>
              <a:t>Today:</a:t>
            </a:r>
          </a:p>
        </p:txBody>
      </p:sp>
      <p:sp>
        <p:nvSpPr>
          <p:cNvPr id="32" name="TextBox 31"/>
          <p:cNvSpPr txBox="1"/>
          <p:nvPr/>
        </p:nvSpPr>
        <p:spPr>
          <a:xfrm>
            <a:off x="157480" y="4202436"/>
            <a:ext cx="1177695" cy="369332"/>
          </a:xfrm>
          <a:prstGeom prst="rect">
            <a:avLst/>
          </a:prstGeom>
          <a:noFill/>
        </p:spPr>
        <p:txBody>
          <a:bodyPr wrap="none" rtlCol="0">
            <a:spAutoFit/>
          </a:bodyPr>
          <a:lstStyle/>
          <a:p>
            <a:pPr defTabSz="685800">
              <a:defRPr/>
            </a:pPr>
            <a:r>
              <a:rPr lang="en-US" b="1" dirty="0">
                <a:solidFill>
                  <a:srgbClr val="500778"/>
                </a:solidFill>
                <a:latin typeface="Calibri Light"/>
              </a:rPr>
              <a:t>Tomorrow:</a:t>
            </a:r>
          </a:p>
        </p:txBody>
      </p:sp>
      <p:sp>
        <p:nvSpPr>
          <p:cNvPr id="11" name="Rectangle 10">
            <a:extLst>
              <a:ext uri="{FF2B5EF4-FFF2-40B4-BE49-F238E27FC236}">
                <a16:creationId xmlns:a16="http://schemas.microsoft.com/office/drawing/2014/main" id="{A36D7375-2ED0-4BF7-83FE-C1841710B93E}"/>
              </a:ext>
            </a:extLst>
          </p:cNvPr>
          <p:cNvSpPr/>
          <p:nvPr/>
        </p:nvSpPr>
        <p:spPr>
          <a:xfrm>
            <a:off x="4898926" y="3684610"/>
            <a:ext cx="730664" cy="6844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defRPr/>
            </a:pPr>
            <a:r>
              <a:rPr lang="en-US" sz="1400" dirty="0">
                <a:solidFill>
                  <a:schemeClr val="tx1"/>
                </a:solidFill>
              </a:rPr>
              <a:t>DU</a:t>
            </a:r>
          </a:p>
        </p:txBody>
      </p:sp>
      <p:pic>
        <p:nvPicPr>
          <p:cNvPr id="43" name="Picture 2" descr="Related image">
            <a:extLst>
              <a:ext uri="{FF2B5EF4-FFF2-40B4-BE49-F238E27FC236}">
                <a16:creationId xmlns:a16="http://schemas.microsoft.com/office/drawing/2014/main" id="{251D999E-759F-4256-9AC1-B8556962D1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82240">
            <a:off x="7844075" y="2007936"/>
            <a:ext cx="493619" cy="3009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87947A33-36DF-4CBC-8017-12E846A8D1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05039" y="3668476"/>
            <a:ext cx="493619" cy="493619"/>
          </a:xfrm>
          <a:prstGeom prst="rect">
            <a:avLst/>
          </a:prstGeom>
        </p:spPr>
      </p:pic>
      <p:pic>
        <p:nvPicPr>
          <p:cNvPr id="45" name="Picture 44">
            <a:extLst>
              <a:ext uri="{FF2B5EF4-FFF2-40B4-BE49-F238E27FC236}">
                <a16:creationId xmlns:a16="http://schemas.microsoft.com/office/drawing/2014/main" id="{F05CF0A5-9679-4008-974B-456A1893DF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039" y="1882367"/>
            <a:ext cx="635774" cy="517095"/>
          </a:xfrm>
          <a:prstGeom prst="rect">
            <a:avLst/>
          </a:prstGeom>
        </p:spPr>
      </p:pic>
      <p:sp>
        <p:nvSpPr>
          <p:cNvPr id="37" name="Title 1">
            <a:extLst>
              <a:ext uri="{FF2B5EF4-FFF2-40B4-BE49-F238E27FC236}">
                <a16:creationId xmlns:a16="http://schemas.microsoft.com/office/drawing/2014/main" id="{C87D65F7-471C-4124-853F-590F7277A2FA}"/>
              </a:ext>
            </a:extLst>
          </p:cNvPr>
          <p:cNvSpPr txBox="1">
            <a:spLocks/>
          </p:cNvSpPr>
          <p:nvPr/>
        </p:nvSpPr>
        <p:spPr>
          <a:xfrm>
            <a:off x="246308" y="409841"/>
            <a:ext cx="6817036" cy="642103"/>
          </a:xfrm>
          <a:prstGeom prst="rect">
            <a:avLst/>
          </a:prstGeom>
        </p:spPr>
        <p:txBody>
          <a:bodyPr vert="horz" lIns="0" tIns="45720" rIns="0" bIns="45720" rtlCol="0" anchor="t">
            <a:noAutofit/>
          </a:bodyPr>
          <a:lstStyle>
            <a:lvl1pPr algn="l" defTabSz="457200" rtl="0" eaLnBrk="1" latinLnBrk="0" hangingPunct="1">
              <a:spcBef>
                <a:spcPct val="0"/>
              </a:spcBef>
              <a:buNone/>
              <a:defRPr sz="2400" b="1" kern="1200">
                <a:solidFill>
                  <a:schemeClr val="bg2"/>
                </a:solidFill>
                <a:latin typeface="+mj-lt"/>
                <a:ea typeface="+mj-ea"/>
                <a:cs typeface="+mj-cs"/>
              </a:defRPr>
            </a:lvl1pPr>
          </a:lstStyle>
          <a:p>
            <a:r>
              <a:rPr lang="en-US" dirty="0" err="1">
                <a:latin typeface="Calibri" panose="020F0502020204030204" pitchFamily="34" charset="0"/>
              </a:rPr>
              <a:t>xHAUL</a:t>
            </a:r>
            <a:r>
              <a:rPr lang="en-US" dirty="0">
                <a:latin typeface="Calibri" panose="020F0502020204030204" pitchFamily="34" charset="0"/>
              </a:rPr>
              <a:t> Evolution: Migration for </a:t>
            </a:r>
            <a:r>
              <a:rPr lang="en-US" u="sng" dirty="0">
                <a:latin typeface="Calibri" panose="020F0502020204030204" pitchFamily="34" charset="0"/>
              </a:rPr>
              <a:t>BOTH</a:t>
            </a:r>
            <a:r>
              <a:rPr lang="en-US" dirty="0">
                <a:latin typeface="Calibri" panose="020F0502020204030204" pitchFamily="34" charset="0"/>
              </a:rPr>
              <a:t> 4G and 5G</a:t>
            </a:r>
          </a:p>
        </p:txBody>
      </p:sp>
      <p:pic>
        <p:nvPicPr>
          <p:cNvPr id="42" name="Picture 2" descr="Related image">
            <a:extLst>
              <a:ext uri="{FF2B5EF4-FFF2-40B4-BE49-F238E27FC236}">
                <a16:creationId xmlns:a16="http://schemas.microsoft.com/office/drawing/2014/main" id="{E14D92D4-65FD-4C31-A613-9525C9085C7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882240">
            <a:off x="7689727" y="3849760"/>
            <a:ext cx="493619" cy="300987"/>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A5B92A60-14B5-46AE-AB97-63F3567D0AAD}"/>
              </a:ext>
            </a:extLst>
          </p:cNvPr>
          <p:cNvSpPr txBox="1"/>
          <p:nvPr/>
        </p:nvSpPr>
        <p:spPr>
          <a:xfrm>
            <a:off x="5900679" y="3623450"/>
            <a:ext cx="905569" cy="307777"/>
          </a:xfrm>
          <a:prstGeom prst="rect">
            <a:avLst/>
          </a:prstGeom>
          <a:noFill/>
        </p:spPr>
        <p:txBody>
          <a:bodyPr wrap="none" rtlCol="0">
            <a:spAutoFit/>
          </a:bodyPr>
          <a:lstStyle/>
          <a:p>
            <a:pPr defTabSz="685800">
              <a:defRPr/>
            </a:pPr>
            <a:r>
              <a:rPr lang="en-US" sz="1400" b="1" dirty="0" err="1">
                <a:solidFill>
                  <a:schemeClr val="bg1"/>
                </a:solidFill>
                <a:highlight>
                  <a:srgbClr val="800080"/>
                </a:highlight>
                <a:latin typeface="Calibri Light"/>
              </a:rPr>
              <a:t>Fronthaull</a:t>
            </a:r>
            <a:endParaRPr lang="en-US" sz="1400" b="1" dirty="0">
              <a:solidFill>
                <a:schemeClr val="bg1"/>
              </a:solidFill>
              <a:highlight>
                <a:srgbClr val="800080"/>
              </a:highlight>
              <a:latin typeface="Calibri Light"/>
            </a:endParaRPr>
          </a:p>
        </p:txBody>
      </p:sp>
      <p:sp>
        <p:nvSpPr>
          <p:cNvPr id="53" name="TextBox 52">
            <a:extLst>
              <a:ext uri="{FF2B5EF4-FFF2-40B4-BE49-F238E27FC236}">
                <a16:creationId xmlns:a16="http://schemas.microsoft.com/office/drawing/2014/main" id="{29BA60CB-0DAF-4AB4-A242-7DB5762FC410}"/>
              </a:ext>
            </a:extLst>
          </p:cNvPr>
          <p:cNvSpPr txBox="1"/>
          <p:nvPr/>
        </p:nvSpPr>
        <p:spPr>
          <a:xfrm>
            <a:off x="1589761" y="3623449"/>
            <a:ext cx="819455" cy="307777"/>
          </a:xfrm>
          <a:prstGeom prst="rect">
            <a:avLst/>
          </a:prstGeom>
          <a:noFill/>
        </p:spPr>
        <p:txBody>
          <a:bodyPr wrap="none" rtlCol="0">
            <a:spAutoFit/>
          </a:bodyPr>
          <a:lstStyle/>
          <a:p>
            <a:pPr defTabSz="685800">
              <a:defRPr/>
            </a:pPr>
            <a:r>
              <a:rPr lang="en-US" sz="1400" b="1" dirty="0">
                <a:solidFill>
                  <a:schemeClr val="bg1"/>
                </a:solidFill>
                <a:highlight>
                  <a:srgbClr val="800080"/>
                </a:highlight>
                <a:latin typeface="Calibri Light"/>
              </a:rPr>
              <a:t>Backhaul</a:t>
            </a:r>
          </a:p>
        </p:txBody>
      </p:sp>
      <p:pic>
        <p:nvPicPr>
          <p:cNvPr id="10" name="Picture 9">
            <a:extLst>
              <a:ext uri="{FF2B5EF4-FFF2-40B4-BE49-F238E27FC236}">
                <a16:creationId xmlns:a16="http://schemas.microsoft.com/office/drawing/2014/main" id="{304796F2-5252-42FC-8A54-542FEBB1C584}"/>
              </a:ext>
            </a:extLst>
          </p:cNvPr>
          <p:cNvPicPr>
            <a:picLocks noChangeAspect="1"/>
          </p:cNvPicPr>
          <p:nvPr/>
        </p:nvPicPr>
        <p:blipFill>
          <a:blip r:embed="rId6"/>
          <a:stretch>
            <a:fillRect/>
          </a:stretch>
        </p:blipFill>
        <p:spPr>
          <a:xfrm>
            <a:off x="1768301" y="1827193"/>
            <a:ext cx="6068225" cy="732647"/>
          </a:xfrm>
          <a:prstGeom prst="rect">
            <a:avLst/>
          </a:prstGeom>
        </p:spPr>
      </p:pic>
      <p:sp>
        <p:nvSpPr>
          <p:cNvPr id="61" name="TextBox 60">
            <a:extLst>
              <a:ext uri="{FF2B5EF4-FFF2-40B4-BE49-F238E27FC236}">
                <a16:creationId xmlns:a16="http://schemas.microsoft.com/office/drawing/2014/main" id="{3256EE72-E5EC-4178-91BF-7B195A96AFB3}"/>
              </a:ext>
            </a:extLst>
          </p:cNvPr>
          <p:cNvSpPr txBox="1"/>
          <p:nvPr/>
        </p:nvSpPr>
        <p:spPr>
          <a:xfrm>
            <a:off x="3695242" y="4125552"/>
            <a:ext cx="356188" cy="307777"/>
          </a:xfrm>
          <a:prstGeom prst="rect">
            <a:avLst/>
          </a:prstGeom>
          <a:noFill/>
        </p:spPr>
        <p:txBody>
          <a:bodyPr wrap="none" rtlCol="0">
            <a:spAutoFit/>
          </a:bodyPr>
          <a:lstStyle/>
          <a:p>
            <a:pPr defTabSz="685800">
              <a:defRPr/>
            </a:pPr>
            <a:r>
              <a:rPr lang="en-US" sz="1400" b="1" dirty="0">
                <a:latin typeface="Calibri Light"/>
              </a:rPr>
              <a:t>F1</a:t>
            </a:r>
          </a:p>
        </p:txBody>
      </p:sp>
      <p:sp>
        <p:nvSpPr>
          <p:cNvPr id="62" name="TextBox 61">
            <a:extLst>
              <a:ext uri="{FF2B5EF4-FFF2-40B4-BE49-F238E27FC236}">
                <a16:creationId xmlns:a16="http://schemas.microsoft.com/office/drawing/2014/main" id="{28C90C6A-183B-4DEC-8888-726976DA89ED}"/>
              </a:ext>
            </a:extLst>
          </p:cNvPr>
          <p:cNvSpPr txBox="1"/>
          <p:nvPr/>
        </p:nvSpPr>
        <p:spPr>
          <a:xfrm>
            <a:off x="6163150" y="4099078"/>
            <a:ext cx="593432" cy="307777"/>
          </a:xfrm>
          <a:prstGeom prst="rect">
            <a:avLst/>
          </a:prstGeom>
          <a:noFill/>
        </p:spPr>
        <p:txBody>
          <a:bodyPr wrap="none" rtlCol="0">
            <a:spAutoFit/>
          </a:bodyPr>
          <a:lstStyle/>
          <a:p>
            <a:pPr defTabSz="685800">
              <a:defRPr/>
            </a:pPr>
            <a:r>
              <a:rPr lang="en-US" sz="1400" b="1" dirty="0">
                <a:latin typeface="Calibri Light"/>
              </a:rPr>
              <a:t>eCPRI</a:t>
            </a:r>
          </a:p>
        </p:txBody>
      </p:sp>
      <p:sp>
        <p:nvSpPr>
          <p:cNvPr id="63" name="TextBox 62">
            <a:extLst>
              <a:ext uri="{FF2B5EF4-FFF2-40B4-BE49-F238E27FC236}">
                <a16:creationId xmlns:a16="http://schemas.microsoft.com/office/drawing/2014/main" id="{D8D7A116-1D83-4B94-BBEC-A336C72313CB}"/>
              </a:ext>
            </a:extLst>
          </p:cNvPr>
          <p:cNvSpPr txBox="1"/>
          <p:nvPr/>
        </p:nvSpPr>
        <p:spPr>
          <a:xfrm>
            <a:off x="1449405" y="4138628"/>
            <a:ext cx="1159869" cy="307777"/>
          </a:xfrm>
          <a:prstGeom prst="rect">
            <a:avLst/>
          </a:prstGeom>
          <a:noFill/>
        </p:spPr>
        <p:txBody>
          <a:bodyPr wrap="none" rtlCol="0">
            <a:spAutoFit/>
          </a:bodyPr>
          <a:lstStyle/>
          <a:p>
            <a:pPr defTabSz="685800">
              <a:defRPr/>
            </a:pPr>
            <a:r>
              <a:rPr lang="en-US" sz="1400" b="1" dirty="0">
                <a:latin typeface="Calibri Light"/>
              </a:rPr>
              <a:t>eS1/Ethernet</a:t>
            </a:r>
          </a:p>
        </p:txBody>
      </p:sp>
      <p:cxnSp>
        <p:nvCxnSpPr>
          <p:cNvPr id="64" name="Straight Connector 63">
            <a:extLst>
              <a:ext uri="{FF2B5EF4-FFF2-40B4-BE49-F238E27FC236}">
                <a16:creationId xmlns:a16="http://schemas.microsoft.com/office/drawing/2014/main" id="{6797134E-5818-4C60-B427-1AA8147E3F11}"/>
              </a:ext>
            </a:extLst>
          </p:cNvPr>
          <p:cNvCxnSpPr>
            <a:cxnSpLocks/>
          </p:cNvCxnSpPr>
          <p:nvPr/>
        </p:nvCxnSpPr>
        <p:spPr>
          <a:xfrm>
            <a:off x="2883341" y="5012025"/>
            <a:ext cx="4437604" cy="0"/>
          </a:xfrm>
          <a:prstGeom prst="line">
            <a:avLst/>
          </a:prstGeom>
          <a:ln w="28575" cmpd="sng">
            <a:solidFill>
              <a:schemeClr val="tx1"/>
            </a:solidFill>
          </a:ln>
          <a:effectLst>
            <a:softEdge rad="88900"/>
          </a:effectLst>
          <a:scene3d>
            <a:camera prst="orthographicFront"/>
            <a:lightRig rig="threePt" dir="t"/>
          </a:scene3d>
          <a:sp3d>
            <a:bevelT w="6350"/>
          </a:sp3d>
        </p:spPr>
        <p:style>
          <a:lnRef idx="2">
            <a:schemeClr val="accent1"/>
          </a:lnRef>
          <a:fillRef idx="0">
            <a:schemeClr val="accent1"/>
          </a:fillRef>
          <a:effectRef idx="1">
            <a:schemeClr val="accent1"/>
          </a:effectRef>
          <a:fontRef idx="minor">
            <a:schemeClr val="tx1"/>
          </a:fontRef>
        </p:style>
      </p:cxnSp>
      <p:cxnSp>
        <p:nvCxnSpPr>
          <p:cNvPr id="65" name="Straight Arrow Connector 64">
            <a:extLst>
              <a:ext uri="{FF2B5EF4-FFF2-40B4-BE49-F238E27FC236}">
                <a16:creationId xmlns:a16="http://schemas.microsoft.com/office/drawing/2014/main" id="{C888F49B-E2C6-4AA2-98BE-577D30D17E87}"/>
              </a:ext>
            </a:extLst>
          </p:cNvPr>
          <p:cNvCxnSpPr>
            <a:cxnSpLocks/>
          </p:cNvCxnSpPr>
          <p:nvPr/>
        </p:nvCxnSpPr>
        <p:spPr>
          <a:xfrm>
            <a:off x="2381312" y="4997739"/>
            <a:ext cx="4939767" cy="0"/>
          </a:xfrm>
          <a:prstGeom prst="straightConnector1">
            <a:avLst/>
          </a:prstGeom>
          <a:ln>
            <a:noFill/>
            <a:tailEnd type="none"/>
          </a:ln>
          <a:effectLst>
            <a:softEdge rad="88900"/>
          </a:effectLst>
          <a:scene3d>
            <a:camera prst="orthographicFront"/>
            <a:lightRig rig="threePt" dir="t"/>
          </a:scene3d>
          <a:sp3d>
            <a:bevelT w="6350"/>
          </a:sp3d>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0921466-EF6A-47A0-89C5-0F7D7AD1E358}"/>
              </a:ext>
            </a:extLst>
          </p:cNvPr>
          <p:cNvSpPr/>
          <p:nvPr/>
        </p:nvSpPr>
        <p:spPr>
          <a:xfrm>
            <a:off x="2490566" y="4792892"/>
            <a:ext cx="392777" cy="480497"/>
          </a:xfrm>
          <a:prstGeom prst="rect">
            <a:avLst/>
          </a:prstGeom>
          <a:solidFill>
            <a:schemeClr val="accent2">
              <a:lumMod val="40000"/>
              <a:lumOff val="60000"/>
            </a:schemeClr>
          </a:solidFill>
          <a:ln>
            <a:noFill/>
          </a:ln>
          <a:effectLst>
            <a:softEdge rad="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RRC</a:t>
            </a:r>
          </a:p>
        </p:txBody>
      </p:sp>
      <p:sp>
        <p:nvSpPr>
          <p:cNvPr id="67" name="Rectangle 66">
            <a:extLst>
              <a:ext uri="{FF2B5EF4-FFF2-40B4-BE49-F238E27FC236}">
                <a16:creationId xmlns:a16="http://schemas.microsoft.com/office/drawing/2014/main" id="{7AC39118-7541-45E3-840A-75E88B330931}"/>
              </a:ext>
            </a:extLst>
          </p:cNvPr>
          <p:cNvSpPr/>
          <p:nvPr/>
        </p:nvSpPr>
        <p:spPr>
          <a:xfrm>
            <a:off x="4136842" y="4792892"/>
            <a:ext cx="392777" cy="480497"/>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High  RLC</a:t>
            </a:r>
          </a:p>
        </p:txBody>
      </p:sp>
      <p:sp>
        <p:nvSpPr>
          <p:cNvPr id="68" name="Rectangle 67">
            <a:extLst>
              <a:ext uri="{FF2B5EF4-FFF2-40B4-BE49-F238E27FC236}">
                <a16:creationId xmlns:a16="http://schemas.microsoft.com/office/drawing/2014/main" id="{555A4E4B-8F2D-441B-8FAF-D633E758C180}"/>
              </a:ext>
            </a:extLst>
          </p:cNvPr>
          <p:cNvSpPr/>
          <p:nvPr/>
        </p:nvSpPr>
        <p:spPr>
          <a:xfrm>
            <a:off x="2972121" y="4792892"/>
            <a:ext cx="392777" cy="480497"/>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PDCP</a:t>
            </a:r>
          </a:p>
        </p:txBody>
      </p:sp>
      <p:sp>
        <p:nvSpPr>
          <p:cNvPr id="69" name="Rectangle 68">
            <a:extLst>
              <a:ext uri="{FF2B5EF4-FFF2-40B4-BE49-F238E27FC236}">
                <a16:creationId xmlns:a16="http://schemas.microsoft.com/office/drawing/2014/main" id="{27145907-57B6-40FD-B740-32022A08F1AA}"/>
              </a:ext>
            </a:extLst>
          </p:cNvPr>
          <p:cNvSpPr/>
          <p:nvPr/>
        </p:nvSpPr>
        <p:spPr>
          <a:xfrm>
            <a:off x="4597309" y="4788733"/>
            <a:ext cx="392777" cy="485140"/>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Low   RLC</a:t>
            </a:r>
          </a:p>
        </p:txBody>
      </p:sp>
      <p:sp>
        <p:nvSpPr>
          <p:cNvPr id="70" name="Rectangle 69">
            <a:extLst>
              <a:ext uri="{FF2B5EF4-FFF2-40B4-BE49-F238E27FC236}">
                <a16:creationId xmlns:a16="http://schemas.microsoft.com/office/drawing/2014/main" id="{729051D3-B7D8-4D61-BA5C-6FF758B10674}"/>
              </a:ext>
            </a:extLst>
          </p:cNvPr>
          <p:cNvSpPr/>
          <p:nvPr/>
        </p:nvSpPr>
        <p:spPr>
          <a:xfrm>
            <a:off x="5078864" y="4788733"/>
            <a:ext cx="392777" cy="485140"/>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High MAC</a:t>
            </a:r>
          </a:p>
        </p:txBody>
      </p:sp>
      <p:sp>
        <p:nvSpPr>
          <p:cNvPr id="71" name="Rectangle 70">
            <a:extLst>
              <a:ext uri="{FF2B5EF4-FFF2-40B4-BE49-F238E27FC236}">
                <a16:creationId xmlns:a16="http://schemas.microsoft.com/office/drawing/2014/main" id="{6B1427BA-0DBB-43EB-BA48-C711DD686E5B}"/>
              </a:ext>
            </a:extLst>
          </p:cNvPr>
          <p:cNvSpPr/>
          <p:nvPr/>
        </p:nvSpPr>
        <p:spPr>
          <a:xfrm>
            <a:off x="5581862" y="4788733"/>
            <a:ext cx="392777" cy="485140"/>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Low  MAC</a:t>
            </a:r>
          </a:p>
        </p:txBody>
      </p:sp>
      <p:sp>
        <p:nvSpPr>
          <p:cNvPr id="72" name="Rectangle 71">
            <a:extLst>
              <a:ext uri="{FF2B5EF4-FFF2-40B4-BE49-F238E27FC236}">
                <a16:creationId xmlns:a16="http://schemas.microsoft.com/office/drawing/2014/main" id="{43C76D86-C547-47FC-8679-C4B2A0E5D594}"/>
              </a:ext>
            </a:extLst>
          </p:cNvPr>
          <p:cNvSpPr/>
          <p:nvPr/>
        </p:nvSpPr>
        <p:spPr>
          <a:xfrm>
            <a:off x="6088576" y="4769455"/>
            <a:ext cx="392777" cy="485140"/>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High  PHY</a:t>
            </a:r>
          </a:p>
        </p:txBody>
      </p:sp>
      <p:sp>
        <p:nvSpPr>
          <p:cNvPr id="73" name="Rectangle 72">
            <a:extLst>
              <a:ext uri="{FF2B5EF4-FFF2-40B4-BE49-F238E27FC236}">
                <a16:creationId xmlns:a16="http://schemas.microsoft.com/office/drawing/2014/main" id="{F0105A04-352E-4063-B549-E553C14F8CCA}"/>
              </a:ext>
            </a:extLst>
          </p:cNvPr>
          <p:cNvSpPr/>
          <p:nvPr/>
        </p:nvSpPr>
        <p:spPr>
          <a:xfrm>
            <a:off x="6972557" y="4770042"/>
            <a:ext cx="392777" cy="485140"/>
          </a:xfrm>
          <a:prstGeom prst="rect">
            <a:avLst/>
          </a:prstGeom>
          <a:solidFill>
            <a:schemeClr val="accent2">
              <a:lumMod val="40000"/>
              <a:lumOff val="60000"/>
            </a:schemeClr>
          </a:solidFill>
          <a:ln>
            <a:noFill/>
          </a:ln>
          <a:effectLst>
            <a:softEdge rad="12700"/>
          </a:effectLst>
          <a:scene3d>
            <a:camera prst="orthographicFront"/>
            <a:lightRig rig="threePt" dir="t"/>
          </a:scene3d>
          <a:sp3d>
            <a:bevelT w="6350"/>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Low  PHY</a:t>
            </a:r>
          </a:p>
        </p:txBody>
      </p:sp>
      <p:sp>
        <p:nvSpPr>
          <p:cNvPr id="75" name="Rectangle 74">
            <a:extLst>
              <a:ext uri="{FF2B5EF4-FFF2-40B4-BE49-F238E27FC236}">
                <a16:creationId xmlns:a16="http://schemas.microsoft.com/office/drawing/2014/main" id="{18C2F364-70DE-4D1D-B373-9FD1CBD542B8}"/>
              </a:ext>
            </a:extLst>
          </p:cNvPr>
          <p:cNvSpPr/>
          <p:nvPr/>
        </p:nvSpPr>
        <p:spPr>
          <a:xfrm>
            <a:off x="7427492" y="4768387"/>
            <a:ext cx="452237" cy="505002"/>
          </a:xfrm>
          <a:prstGeom prst="rect">
            <a:avLst/>
          </a:prstGeom>
          <a:solidFill>
            <a:schemeClr val="accent2">
              <a:lumMod val="40000"/>
              <a:lumOff val="60000"/>
            </a:scheme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b="1" dirty="0">
                <a:solidFill>
                  <a:schemeClr val="tx1"/>
                </a:solidFill>
              </a:rPr>
              <a:t>RF</a:t>
            </a:r>
          </a:p>
        </p:txBody>
      </p:sp>
      <p:cxnSp>
        <p:nvCxnSpPr>
          <p:cNvPr id="15" name="Straight Connector 14">
            <a:extLst>
              <a:ext uri="{FF2B5EF4-FFF2-40B4-BE49-F238E27FC236}">
                <a16:creationId xmlns:a16="http://schemas.microsoft.com/office/drawing/2014/main" id="{4B06F87B-837B-4C6A-9B45-AA4D0F23440D}"/>
              </a:ext>
            </a:extLst>
          </p:cNvPr>
          <p:cNvCxnSpPr/>
          <p:nvPr/>
        </p:nvCxnSpPr>
        <p:spPr>
          <a:xfrm>
            <a:off x="3798911" y="4646331"/>
            <a:ext cx="0" cy="902743"/>
          </a:xfrm>
          <a:prstGeom prst="line">
            <a:avLst/>
          </a:prstGeom>
          <a:ln w="28575" cmpd="sng">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134D8D60-CE5A-4A0B-8BF5-A2A048DE2018}"/>
              </a:ext>
            </a:extLst>
          </p:cNvPr>
          <p:cNvCxnSpPr/>
          <p:nvPr/>
        </p:nvCxnSpPr>
        <p:spPr>
          <a:xfrm>
            <a:off x="6655322" y="4579931"/>
            <a:ext cx="0" cy="902743"/>
          </a:xfrm>
          <a:prstGeom prst="line">
            <a:avLst/>
          </a:prstGeom>
          <a:ln w="28575" cmpd="sng">
            <a:solidFill>
              <a:schemeClr val="tx1"/>
            </a:solidFill>
            <a:prstDash val="dash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2419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3D4800-6B92-46DB-B1C2-00E5E801AB59}"/>
              </a:ext>
            </a:extLst>
          </p:cNvPr>
          <p:cNvSpPr>
            <a:spLocks noGrp="1"/>
          </p:cNvSpPr>
          <p:nvPr>
            <p:ph type="title"/>
          </p:nvPr>
        </p:nvSpPr>
        <p:spPr/>
        <p:txBody>
          <a:bodyPr/>
          <a:lstStyle/>
          <a:p>
            <a:r>
              <a:rPr lang="en-US" dirty="0"/>
              <a:t>Look Similar?</a:t>
            </a:r>
            <a:br>
              <a:rPr lang="en-US" dirty="0"/>
            </a:br>
            <a:endParaRPr lang="en-US" b="0" i="1" dirty="0"/>
          </a:p>
        </p:txBody>
      </p:sp>
      <p:sp>
        <p:nvSpPr>
          <p:cNvPr id="28" name="Rectangle 27"/>
          <p:cNvSpPr/>
          <p:nvPr/>
        </p:nvSpPr>
        <p:spPr>
          <a:xfrm>
            <a:off x="664000" y="3182590"/>
            <a:ext cx="739441" cy="527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200" err="1"/>
              <a:t>vCMTS</a:t>
            </a:r>
            <a:endParaRPr lang="en-US" sz="1200"/>
          </a:p>
        </p:txBody>
      </p:sp>
      <p:cxnSp>
        <p:nvCxnSpPr>
          <p:cNvPr id="56" name="Straight Arrow Connector 55">
            <a:extLst/>
          </p:cNvPr>
          <p:cNvCxnSpPr>
            <a:cxnSpLocks/>
          </p:cNvCxnSpPr>
          <p:nvPr/>
        </p:nvCxnSpPr>
        <p:spPr>
          <a:xfrm flipH="1">
            <a:off x="1467655" y="3523971"/>
            <a:ext cx="295145" cy="660088"/>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F7EE4310-F810-4AEC-87D7-77944E8FEC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6320" y="4204739"/>
            <a:ext cx="855398" cy="166176"/>
          </a:xfrm>
          <a:prstGeom prst="rect">
            <a:avLst/>
          </a:prstGeom>
        </p:spPr>
      </p:pic>
      <p:sp>
        <p:nvSpPr>
          <p:cNvPr id="46" name="TextBox 45">
            <a:extLst>
              <a:ext uri="{FF2B5EF4-FFF2-40B4-BE49-F238E27FC236}">
                <a16:creationId xmlns:a16="http://schemas.microsoft.com/office/drawing/2014/main" id="{40349948-CA3C-4DC2-B707-3607F4552563}"/>
              </a:ext>
            </a:extLst>
          </p:cNvPr>
          <p:cNvSpPr txBox="1"/>
          <p:nvPr/>
        </p:nvSpPr>
        <p:spPr>
          <a:xfrm>
            <a:off x="696153" y="4370915"/>
            <a:ext cx="675137" cy="215444"/>
          </a:xfrm>
          <a:prstGeom prst="rect">
            <a:avLst/>
          </a:prstGeom>
          <a:noFill/>
        </p:spPr>
        <p:txBody>
          <a:bodyPr wrap="square" rtlCol="0">
            <a:spAutoFit/>
          </a:bodyPr>
          <a:lstStyle/>
          <a:p>
            <a:r>
              <a:rPr lang="en-US" sz="800"/>
              <a:t>OTU 8000 </a:t>
            </a:r>
          </a:p>
        </p:txBody>
      </p:sp>
      <p:sp>
        <p:nvSpPr>
          <p:cNvPr id="45" name="Rectangle 44">
            <a:extLst>
              <a:ext uri="{FF2B5EF4-FFF2-40B4-BE49-F238E27FC236}">
                <a16:creationId xmlns:a16="http://schemas.microsoft.com/office/drawing/2014/main" id="{0575C9C9-8D93-4AA9-9779-9787163BDE00}"/>
              </a:ext>
            </a:extLst>
          </p:cNvPr>
          <p:cNvSpPr/>
          <p:nvPr/>
        </p:nvSpPr>
        <p:spPr>
          <a:xfrm>
            <a:off x="556623" y="2936102"/>
            <a:ext cx="1991456" cy="1934103"/>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457200" tIns="45720" rIns="457200" bIns="45720" numCol="1" spcCol="0" rtlCol="0" fromWordArt="0" anchor="t" anchorCtr="0" forceAA="0" compatLnSpc="1">
            <a:prstTxWarp prst="textNoShape">
              <a:avLst/>
            </a:prstTxWarp>
            <a:noAutofit/>
          </a:bodyPr>
          <a:lstStyle/>
          <a:p>
            <a:pPr algn="ctr"/>
            <a:r>
              <a:rPr lang="en-US" sz="1100"/>
              <a:t>Headend</a:t>
            </a:r>
          </a:p>
        </p:txBody>
      </p:sp>
      <p:sp>
        <p:nvSpPr>
          <p:cNvPr id="60" name="Freeform 204">
            <a:extLst>
              <a:ext uri="{FF2B5EF4-FFF2-40B4-BE49-F238E27FC236}">
                <a16:creationId xmlns:a16="http://schemas.microsoft.com/office/drawing/2014/main" id="{5617EA51-C277-4A40-BC81-014DB25D07C4}"/>
              </a:ext>
            </a:extLst>
          </p:cNvPr>
          <p:cNvSpPr>
            <a:spLocks noChangeAspect="1" noEditPoints="1"/>
          </p:cNvSpPr>
          <p:nvPr/>
        </p:nvSpPr>
        <p:spPr bwMode="auto">
          <a:xfrm>
            <a:off x="1834236" y="3169862"/>
            <a:ext cx="462032" cy="393917"/>
          </a:xfrm>
          <a:custGeom>
            <a:avLst/>
            <a:gdLst>
              <a:gd name="T0" fmla="*/ 89 w 177"/>
              <a:gd name="T1" fmla="*/ 83 h 149"/>
              <a:gd name="T2" fmla="*/ 177 w 177"/>
              <a:gd name="T3" fmla="*/ 55 h 149"/>
              <a:gd name="T4" fmla="*/ 177 w 177"/>
              <a:gd name="T5" fmla="*/ 113 h 149"/>
              <a:gd name="T6" fmla="*/ 89 w 177"/>
              <a:gd name="T7" fmla="*/ 149 h 149"/>
              <a:gd name="T8" fmla="*/ 0 w 177"/>
              <a:gd name="T9" fmla="*/ 113 h 149"/>
              <a:gd name="T10" fmla="*/ 0 w 177"/>
              <a:gd name="T11" fmla="*/ 55 h 149"/>
              <a:gd name="T12" fmla="*/ 89 w 177"/>
              <a:gd name="T13" fmla="*/ 83 h 149"/>
              <a:gd name="T14" fmla="*/ 177 w 177"/>
              <a:gd name="T15" fmla="*/ 36 h 149"/>
              <a:gd name="T16" fmla="*/ 89 w 177"/>
              <a:gd name="T17" fmla="*/ 72 h 149"/>
              <a:gd name="T18" fmla="*/ 0 w 177"/>
              <a:gd name="T19" fmla="*/ 36 h 149"/>
              <a:gd name="T20" fmla="*/ 89 w 177"/>
              <a:gd name="T21" fmla="*/ 0 h 149"/>
              <a:gd name="T22" fmla="*/ 177 w 177"/>
              <a:gd name="T23" fmla="*/ 36 h 149"/>
              <a:gd name="T24" fmla="*/ 48 w 177"/>
              <a:gd name="T25" fmla="*/ 24 h 149"/>
              <a:gd name="T26" fmla="*/ 35 w 177"/>
              <a:gd name="T27" fmla="*/ 30 h 149"/>
              <a:gd name="T28" fmla="*/ 78 w 177"/>
              <a:gd name="T29" fmla="*/ 30 h 149"/>
              <a:gd name="T30" fmla="*/ 78 w 177"/>
              <a:gd name="T31" fmla="*/ 9 h 149"/>
              <a:gd name="T32" fmla="*/ 65 w 177"/>
              <a:gd name="T33" fmla="*/ 15 h 149"/>
              <a:gd name="T34" fmla="*/ 52 w 177"/>
              <a:gd name="T35" fmla="*/ 9 h 149"/>
              <a:gd name="T36" fmla="*/ 35 w 177"/>
              <a:gd name="T37" fmla="*/ 17 h 149"/>
              <a:gd name="T38" fmla="*/ 48 w 177"/>
              <a:gd name="T39" fmla="*/ 24 h 149"/>
              <a:gd name="T40" fmla="*/ 81 w 177"/>
              <a:gd name="T41" fmla="*/ 61 h 149"/>
              <a:gd name="T42" fmla="*/ 67 w 177"/>
              <a:gd name="T43" fmla="*/ 54 h 149"/>
              <a:gd name="T44" fmla="*/ 80 w 177"/>
              <a:gd name="T45" fmla="*/ 48 h 149"/>
              <a:gd name="T46" fmla="*/ 63 w 177"/>
              <a:gd name="T47" fmla="*/ 39 h 149"/>
              <a:gd name="T48" fmla="*/ 50 w 177"/>
              <a:gd name="T49" fmla="*/ 46 h 149"/>
              <a:gd name="T50" fmla="*/ 37 w 177"/>
              <a:gd name="T51" fmla="*/ 39 h 149"/>
              <a:gd name="T52" fmla="*/ 37 w 177"/>
              <a:gd name="T53" fmla="*/ 61 h 149"/>
              <a:gd name="T54" fmla="*/ 81 w 177"/>
              <a:gd name="T55" fmla="*/ 61 h 149"/>
              <a:gd name="T56" fmla="*/ 109 w 177"/>
              <a:gd name="T57" fmla="*/ 16 h 149"/>
              <a:gd name="T58" fmla="*/ 96 w 177"/>
              <a:gd name="T59" fmla="*/ 23 h 149"/>
              <a:gd name="T60" fmla="*/ 113 w 177"/>
              <a:gd name="T61" fmla="*/ 31 h 149"/>
              <a:gd name="T62" fmla="*/ 126 w 177"/>
              <a:gd name="T63" fmla="*/ 25 h 149"/>
              <a:gd name="T64" fmla="*/ 139 w 177"/>
              <a:gd name="T65" fmla="*/ 31 h 149"/>
              <a:gd name="T66" fmla="*/ 139 w 177"/>
              <a:gd name="T67" fmla="*/ 9 h 149"/>
              <a:gd name="T68" fmla="*/ 96 w 177"/>
              <a:gd name="T69" fmla="*/ 9 h 149"/>
              <a:gd name="T70" fmla="*/ 109 w 177"/>
              <a:gd name="T71" fmla="*/ 16 h 149"/>
              <a:gd name="T72" fmla="*/ 128 w 177"/>
              <a:gd name="T73" fmla="*/ 47 h 149"/>
              <a:gd name="T74" fmla="*/ 143 w 177"/>
              <a:gd name="T75" fmla="*/ 40 h 149"/>
              <a:gd name="T76" fmla="*/ 99 w 177"/>
              <a:gd name="T77" fmla="*/ 40 h 149"/>
              <a:gd name="T78" fmla="*/ 99 w 177"/>
              <a:gd name="T79" fmla="*/ 62 h 149"/>
              <a:gd name="T80" fmla="*/ 111 w 177"/>
              <a:gd name="T81" fmla="*/ 56 h 149"/>
              <a:gd name="T82" fmla="*/ 124 w 177"/>
              <a:gd name="T83" fmla="*/ 62 h 149"/>
              <a:gd name="T84" fmla="*/ 142 w 177"/>
              <a:gd name="T85" fmla="*/ 54 h 149"/>
              <a:gd name="T86" fmla="*/ 128 w 177"/>
              <a:gd name="T87" fmla="*/ 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49">
                <a:moveTo>
                  <a:pt x="89" y="83"/>
                </a:moveTo>
                <a:cubicBezTo>
                  <a:pt x="131" y="83"/>
                  <a:pt x="167" y="71"/>
                  <a:pt x="177" y="55"/>
                </a:cubicBezTo>
                <a:cubicBezTo>
                  <a:pt x="177" y="113"/>
                  <a:pt x="177" y="113"/>
                  <a:pt x="177" y="113"/>
                </a:cubicBezTo>
                <a:cubicBezTo>
                  <a:pt x="177" y="133"/>
                  <a:pt x="138" y="149"/>
                  <a:pt x="89" y="149"/>
                </a:cubicBezTo>
                <a:cubicBezTo>
                  <a:pt x="40" y="149"/>
                  <a:pt x="0" y="133"/>
                  <a:pt x="0" y="113"/>
                </a:cubicBezTo>
                <a:cubicBezTo>
                  <a:pt x="0" y="55"/>
                  <a:pt x="0" y="55"/>
                  <a:pt x="0" y="55"/>
                </a:cubicBezTo>
                <a:cubicBezTo>
                  <a:pt x="11" y="71"/>
                  <a:pt x="46" y="83"/>
                  <a:pt x="89" y="83"/>
                </a:cubicBezTo>
                <a:moveTo>
                  <a:pt x="177" y="36"/>
                </a:moveTo>
                <a:cubicBezTo>
                  <a:pt x="177" y="56"/>
                  <a:pt x="138" y="72"/>
                  <a:pt x="89" y="72"/>
                </a:cubicBezTo>
                <a:cubicBezTo>
                  <a:pt x="40" y="72"/>
                  <a:pt x="0" y="56"/>
                  <a:pt x="0" y="36"/>
                </a:cubicBezTo>
                <a:cubicBezTo>
                  <a:pt x="0" y="16"/>
                  <a:pt x="40" y="0"/>
                  <a:pt x="89" y="0"/>
                </a:cubicBezTo>
                <a:cubicBezTo>
                  <a:pt x="138" y="0"/>
                  <a:pt x="177" y="16"/>
                  <a:pt x="177" y="36"/>
                </a:cubicBezTo>
                <a:close/>
                <a:moveTo>
                  <a:pt x="48" y="24"/>
                </a:moveTo>
                <a:cubicBezTo>
                  <a:pt x="35" y="30"/>
                  <a:pt x="35" y="30"/>
                  <a:pt x="35" y="30"/>
                </a:cubicBezTo>
                <a:cubicBezTo>
                  <a:pt x="78" y="30"/>
                  <a:pt x="78" y="30"/>
                  <a:pt x="78" y="30"/>
                </a:cubicBezTo>
                <a:cubicBezTo>
                  <a:pt x="78" y="9"/>
                  <a:pt x="78" y="9"/>
                  <a:pt x="78" y="9"/>
                </a:cubicBezTo>
                <a:cubicBezTo>
                  <a:pt x="65" y="15"/>
                  <a:pt x="65" y="15"/>
                  <a:pt x="65" y="15"/>
                </a:cubicBezTo>
                <a:cubicBezTo>
                  <a:pt x="52" y="9"/>
                  <a:pt x="52" y="9"/>
                  <a:pt x="52" y="9"/>
                </a:cubicBezTo>
                <a:cubicBezTo>
                  <a:pt x="35" y="17"/>
                  <a:pt x="35" y="17"/>
                  <a:pt x="35" y="17"/>
                </a:cubicBezTo>
                <a:lnTo>
                  <a:pt x="48" y="24"/>
                </a:lnTo>
                <a:close/>
                <a:moveTo>
                  <a:pt x="81" y="61"/>
                </a:moveTo>
                <a:cubicBezTo>
                  <a:pt x="67" y="54"/>
                  <a:pt x="67" y="54"/>
                  <a:pt x="67" y="54"/>
                </a:cubicBezTo>
                <a:cubicBezTo>
                  <a:pt x="80" y="48"/>
                  <a:pt x="80" y="48"/>
                  <a:pt x="80" y="48"/>
                </a:cubicBezTo>
                <a:cubicBezTo>
                  <a:pt x="63" y="39"/>
                  <a:pt x="63" y="39"/>
                  <a:pt x="63" y="39"/>
                </a:cubicBezTo>
                <a:cubicBezTo>
                  <a:pt x="50" y="46"/>
                  <a:pt x="50" y="46"/>
                  <a:pt x="50" y="46"/>
                </a:cubicBezTo>
                <a:cubicBezTo>
                  <a:pt x="37" y="39"/>
                  <a:pt x="37" y="39"/>
                  <a:pt x="37" y="39"/>
                </a:cubicBezTo>
                <a:cubicBezTo>
                  <a:pt x="37" y="61"/>
                  <a:pt x="37" y="61"/>
                  <a:pt x="37" y="61"/>
                </a:cubicBezTo>
                <a:lnTo>
                  <a:pt x="81" y="61"/>
                </a:lnTo>
                <a:close/>
                <a:moveTo>
                  <a:pt x="109" y="16"/>
                </a:moveTo>
                <a:cubicBezTo>
                  <a:pt x="96" y="23"/>
                  <a:pt x="96" y="23"/>
                  <a:pt x="96" y="23"/>
                </a:cubicBezTo>
                <a:cubicBezTo>
                  <a:pt x="113" y="31"/>
                  <a:pt x="113" y="31"/>
                  <a:pt x="113" y="31"/>
                </a:cubicBezTo>
                <a:cubicBezTo>
                  <a:pt x="126" y="25"/>
                  <a:pt x="126" y="25"/>
                  <a:pt x="126" y="25"/>
                </a:cubicBezTo>
                <a:cubicBezTo>
                  <a:pt x="139" y="31"/>
                  <a:pt x="139" y="31"/>
                  <a:pt x="139" y="31"/>
                </a:cubicBezTo>
                <a:cubicBezTo>
                  <a:pt x="139" y="9"/>
                  <a:pt x="139" y="9"/>
                  <a:pt x="139" y="9"/>
                </a:cubicBezTo>
                <a:cubicBezTo>
                  <a:pt x="96" y="9"/>
                  <a:pt x="96" y="9"/>
                  <a:pt x="96" y="9"/>
                </a:cubicBezTo>
                <a:lnTo>
                  <a:pt x="109" y="16"/>
                </a:lnTo>
                <a:close/>
                <a:moveTo>
                  <a:pt x="128" y="47"/>
                </a:moveTo>
                <a:cubicBezTo>
                  <a:pt x="143" y="40"/>
                  <a:pt x="143" y="40"/>
                  <a:pt x="143" y="40"/>
                </a:cubicBezTo>
                <a:cubicBezTo>
                  <a:pt x="99" y="40"/>
                  <a:pt x="99" y="40"/>
                  <a:pt x="99" y="40"/>
                </a:cubicBezTo>
                <a:cubicBezTo>
                  <a:pt x="99" y="62"/>
                  <a:pt x="99" y="62"/>
                  <a:pt x="99" y="62"/>
                </a:cubicBezTo>
                <a:cubicBezTo>
                  <a:pt x="111" y="56"/>
                  <a:pt x="111" y="56"/>
                  <a:pt x="111" y="56"/>
                </a:cubicBezTo>
                <a:cubicBezTo>
                  <a:pt x="124" y="62"/>
                  <a:pt x="124" y="62"/>
                  <a:pt x="124" y="62"/>
                </a:cubicBezTo>
                <a:cubicBezTo>
                  <a:pt x="142" y="54"/>
                  <a:pt x="142" y="54"/>
                  <a:pt x="142" y="54"/>
                </a:cubicBezTo>
                <a:lnTo>
                  <a:pt x="128" y="47"/>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en-US" sz="1050"/>
          </a:p>
        </p:txBody>
      </p:sp>
      <p:sp>
        <p:nvSpPr>
          <p:cNvPr id="61" name="TextBox 60">
            <a:extLst>
              <a:ext uri="{FF2B5EF4-FFF2-40B4-BE49-F238E27FC236}">
                <a16:creationId xmlns:a16="http://schemas.microsoft.com/office/drawing/2014/main" id="{69E09ECF-CBAF-4911-A1E4-285C85CCD676}"/>
              </a:ext>
            </a:extLst>
          </p:cNvPr>
          <p:cNvSpPr txBox="1"/>
          <p:nvPr/>
        </p:nvSpPr>
        <p:spPr>
          <a:xfrm>
            <a:off x="2933082" y="3713322"/>
            <a:ext cx="749710" cy="461665"/>
          </a:xfrm>
          <a:prstGeom prst="rect">
            <a:avLst/>
          </a:prstGeom>
          <a:noFill/>
        </p:spPr>
        <p:txBody>
          <a:bodyPr wrap="square" rtlCol="0">
            <a:spAutoFit/>
          </a:bodyPr>
          <a:lstStyle/>
          <a:p>
            <a:r>
              <a:rPr lang="en-US" sz="800"/>
              <a:t>100/10G</a:t>
            </a:r>
          </a:p>
          <a:p>
            <a:r>
              <a:rPr lang="en-US" sz="800"/>
              <a:t>Transport optical link</a:t>
            </a:r>
          </a:p>
        </p:txBody>
      </p:sp>
      <p:sp>
        <p:nvSpPr>
          <p:cNvPr id="65" name="Rectangle 64">
            <a:extLst>
              <a:ext uri="{FF2B5EF4-FFF2-40B4-BE49-F238E27FC236}">
                <a16:creationId xmlns:a16="http://schemas.microsoft.com/office/drawing/2014/main" id="{A387FEF3-C848-4F13-9CFC-229E1A20D3F8}"/>
              </a:ext>
            </a:extLst>
          </p:cNvPr>
          <p:cNvSpPr/>
          <p:nvPr/>
        </p:nvSpPr>
        <p:spPr>
          <a:xfrm>
            <a:off x="4050124" y="2932329"/>
            <a:ext cx="1795445" cy="1934103"/>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457200" tIns="45720" rIns="457200" bIns="45720" numCol="1" spcCol="0" rtlCol="0" fromWordArt="0" anchor="t" anchorCtr="0" forceAA="0" compatLnSpc="1">
            <a:prstTxWarp prst="textNoShape">
              <a:avLst/>
            </a:prstTxWarp>
            <a:noAutofit/>
          </a:bodyPr>
          <a:lstStyle/>
          <a:p>
            <a:pPr algn="ctr"/>
            <a:r>
              <a:rPr lang="en-US" sz="1100"/>
              <a:t>Hub</a:t>
            </a:r>
          </a:p>
        </p:txBody>
      </p:sp>
      <p:sp>
        <p:nvSpPr>
          <p:cNvPr id="66" name="Rectangle 65">
            <a:extLst>
              <a:ext uri="{FF2B5EF4-FFF2-40B4-BE49-F238E27FC236}">
                <a16:creationId xmlns:a16="http://schemas.microsoft.com/office/drawing/2014/main" id="{81C69FD6-8FEA-4DFC-AC0D-99F93951393E}"/>
              </a:ext>
            </a:extLst>
          </p:cNvPr>
          <p:cNvSpPr/>
          <p:nvPr/>
        </p:nvSpPr>
        <p:spPr>
          <a:xfrm>
            <a:off x="7062385" y="2932329"/>
            <a:ext cx="1494376" cy="1934103"/>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457200" tIns="45720" rIns="457200" bIns="45720" numCol="1" spcCol="0" rtlCol="0" fromWordArt="0" anchor="t" anchorCtr="0" forceAA="0" compatLnSpc="1">
            <a:prstTxWarp prst="textNoShape">
              <a:avLst/>
            </a:prstTxWarp>
            <a:noAutofit/>
          </a:bodyPr>
          <a:lstStyle/>
          <a:p>
            <a:pPr algn="ctr"/>
            <a:r>
              <a:rPr lang="en-US" sz="1100"/>
              <a:t>Node</a:t>
            </a:r>
          </a:p>
        </p:txBody>
      </p:sp>
      <p:sp>
        <p:nvSpPr>
          <p:cNvPr id="70" name="Freeform 204">
            <a:extLst>
              <a:ext uri="{FF2B5EF4-FFF2-40B4-BE49-F238E27FC236}">
                <a16:creationId xmlns:a16="http://schemas.microsoft.com/office/drawing/2014/main" id="{2BE3E2F6-DA2A-4321-ACA2-B6CCC9DB698E}"/>
              </a:ext>
            </a:extLst>
          </p:cNvPr>
          <p:cNvSpPr>
            <a:spLocks noChangeAspect="1" noEditPoints="1"/>
          </p:cNvSpPr>
          <p:nvPr/>
        </p:nvSpPr>
        <p:spPr bwMode="auto">
          <a:xfrm>
            <a:off x="4609673" y="3174431"/>
            <a:ext cx="462032" cy="393917"/>
          </a:xfrm>
          <a:custGeom>
            <a:avLst/>
            <a:gdLst>
              <a:gd name="T0" fmla="*/ 89 w 177"/>
              <a:gd name="T1" fmla="*/ 83 h 149"/>
              <a:gd name="T2" fmla="*/ 177 w 177"/>
              <a:gd name="T3" fmla="*/ 55 h 149"/>
              <a:gd name="T4" fmla="*/ 177 w 177"/>
              <a:gd name="T5" fmla="*/ 113 h 149"/>
              <a:gd name="T6" fmla="*/ 89 w 177"/>
              <a:gd name="T7" fmla="*/ 149 h 149"/>
              <a:gd name="T8" fmla="*/ 0 w 177"/>
              <a:gd name="T9" fmla="*/ 113 h 149"/>
              <a:gd name="T10" fmla="*/ 0 w 177"/>
              <a:gd name="T11" fmla="*/ 55 h 149"/>
              <a:gd name="T12" fmla="*/ 89 w 177"/>
              <a:gd name="T13" fmla="*/ 83 h 149"/>
              <a:gd name="T14" fmla="*/ 177 w 177"/>
              <a:gd name="T15" fmla="*/ 36 h 149"/>
              <a:gd name="T16" fmla="*/ 89 w 177"/>
              <a:gd name="T17" fmla="*/ 72 h 149"/>
              <a:gd name="T18" fmla="*/ 0 w 177"/>
              <a:gd name="T19" fmla="*/ 36 h 149"/>
              <a:gd name="T20" fmla="*/ 89 w 177"/>
              <a:gd name="T21" fmla="*/ 0 h 149"/>
              <a:gd name="T22" fmla="*/ 177 w 177"/>
              <a:gd name="T23" fmla="*/ 36 h 149"/>
              <a:gd name="T24" fmla="*/ 48 w 177"/>
              <a:gd name="T25" fmla="*/ 24 h 149"/>
              <a:gd name="T26" fmla="*/ 35 w 177"/>
              <a:gd name="T27" fmla="*/ 30 h 149"/>
              <a:gd name="T28" fmla="*/ 78 w 177"/>
              <a:gd name="T29" fmla="*/ 30 h 149"/>
              <a:gd name="T30" fmla="*/ 78 w 177"/>
              <a:gd name="T31" fmla="*/ 9 h 149"/>
              <a:gd name="T32" fmla="*/ 65 w 177"/>
              <a:gd name="T33" fmla="*/ 15 h 149"/>
              <a:gd name="T34" fmla="*/ 52 w 177"/>
              <a:gd name="T35" fmla="*/ 9 h 149"/>
              <a:gd name="T36" fmla="*/ 35 w 177"/>
              <a:gd name="T37" fmla="*/ 17 h 149"/>
              <a:gd name="T38" fmla="*/ 48 w 177"/>
              <a:gd name="T39" fmla="*/ 24 h 149"/>
              <a:gd name="T40" fmla="*/ 81 w 177"/>
              <a:gd name="T41" fmla="*/ 61 h 149"/>
              <a:gd name="T42" fmla="*/ 67 w 177"/>
              <a:gd name="T43" fmla="*/ 54 h 149"/>
              <a:gd name="T44" fmla="*/ 80 w 177"/>
              <a:gd name="T45" fmla="*/ 48 h 149"/>
              <a:gd name="T46" fmla="*/ 63 w 177"/>
              <a:gd name="T47" fmla="*/ 39 h 149"/>
              <a:gd name="T48" fmla="*/ 50 w 177"/>
              <a:gd name="T49" fmla="*/ 46 h 149"/>
              <a:gd name="T50" fmla="*/ 37 w 177"/>
              <a:gd name="T51" fmla="*/ 39 h 149"/>
              <a:gd name="T52" fmla="*/ 37 w 177"/>
              <a:gd name="T53" fmla="*/ 61 h 149"/>
              <a:gd name="T54" fmla="*/ 81 w 177"/>
              <a:gd name="T55" fmla="*/ 61 h 149"/>
              <a:gd name="T56" fmla="*/ 109 w 177"/>
              <a:gd name="T57" fmla="*/ 16 h 149"/>
              <a:gd name="T58" fmla="*/ 96 w 177"/>
              <a:gd name="T59" fmla="*/ 23 h 149"/>
              <a:gd name="T60" fmla="*/ 113 w 177"/>
              <a:gd name="T61" fmla="*/ 31 h 149"/>
              <a:gd name="T62" fmla="*/ 126 w 177"/>
              <a:gd name="T63" fmla="*/ 25 h 149"/>
              <a:gd name="T64" fmla="*/ 139 w 177"/>
              <a:gd name="T65" fmla="*/ 31 h 149"/>
              <a:gd name="T66" fmla="*/ 139 w 177"/>
              <a:gd name="T67" fmla="*/ 9 h 149"/>
              <a:gd name="T68" fmla="*/ 96 w 177"/>
              <a:gd name="T69" fmla="*/ 9 h 149"/>
              <a:gd name="T70" fmla="*/ 109 w 177"/>
              <a:gd name="T71" fmla="*/ 16 h 149"/>
              <a:gd name="T72" fmla="*/ 128 w 177"/>
              <a:gd name="T73" fmla="*/ 47 h 149"/>
              <a:gd name="T74" fmla="*/ 143 w 177"/>
              <a:gd name="T75" fmla="*/ 40 h 149"/>
              <a:gd name="T76" fmla="*/ 99 w 177"/>
              <a:gd name="T77" fmla="*/ 40 h 149"/>
              <a:gd name="T78" fmla="*/ 99 w 177"/>
              <a:gd name="T79" fmla="*/ 62 h 149"/>
              <a:gd name="T80" fmla="*/ 111 w 177"/>
              <a:gd name="T81" fmla="*/ 56 h 149"/>
              <a:gd name="T82" fmla="*/ 124 w 177"/>
              <a:gd name="T83" fmla="*/ 62 h 149"/>
              <a:gd name="T84" fmla="*/ 142 w 177"/>
              <a:gd name="T85" fmla="*/ 54 h 149"/>
              <a:gd name="T86" fmla="*/ 128 w 177"/>
              <a:gd name="T87" fmla="*/ 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49">
                <a:moveTo>
                  <a:pt x="89" y="83"/>
                </a:moveTo>
                <a:cubicBezTo>
                  <a:pt x="131" y="83"/>
                  <a:pt x="167" y="71"/>
                  <a:pt x="177" y="55"/>
                </a:cubicBezTo>
                <a:cubicBezTo>
                  <a:pt x="177" y="113"/>
                  <a:pt x="177" y="113"/>
                  <a:pt x="177" y="113"/>
                </a:cubicBezTo>
                <a:cubicBezTo>
                  <a:pt x="177" y="133"/>
                  <a:pt x="138" y="149"/>
                  <a:pt x="89" y="149"/>
                </a:cubicBezTo>
                <a:cubicBezTo>
                  <a:pt x="40" y="149"/>
                  <a:pt x="0" y="133"/>
                  <a:pt x="0" y="113"/>
                </a:cubicBezTo>
                <a:cubicBezTo>
                  <a:pt x="0" y="55"/>
                  <a:pt x="0" y="55"/>
                  <a:pt x="0" y="55"/>
                </a:cubicBezTo>
                <a:cubicBezTo>
                  <a:pt x="11" y="71"/>
                  <a:pt x="46" y="83"/>
                  <a:pt x="89" y="83"/>
                </a:cubicBezTo>
                <a:moveTo>
                  <a:pt x="177" y="36"/>
                </a:moveTo>
                <a:cubicBezTo>
                  <a:pt x="177" y="56"/>
                  <a:pt x="138" y="72"/>
                  <a:pt x="89" y="72"/>
                </a:cubicBezTo>
                <a:cubicBezTo>
                  <a:pt x="40" y="72"/>
                  <a:pt x="0" y="56"/>
                  <a:pt x="0" y="36"/>
                </a:cubicBezTo>
                <a:cubicBezTo>
                  <a:pt x="0" y="16"/>
                  <a:pt x="40" y="0"/>
                  <a:pt x="89" y="0"/>
                </a:cubicBezTo>
                <a:cubicBezTo>
                  <a:pt x="138" y="0"/>
                  <a:pt x="177" y="16"/>
                  <a:pt x="177" y="36"/>
                </a:cubicBezTo>
                <a:close/>
                <a:moveTo>
                  <a:pt x="48" y="24"/>
                </a:moveTo>
                <a:cubicBezTo>
                  <a:pt x="35" y="30"/>
                  <a:pt x="35" y="30"/>
                  <a:pt x="35" y="30"/>
                </a:cubicBezTo>
                <a:cubicBezTo>
                  <a:pt x="78" y="30"/>
                  <a:pt x="78" y="30"/>
                  <a:pt x="78" y="30"/>
                </a:cubicBezTo>
                <a:cubicBezTo>
                  <a:pt x="78" y="9"/>
                  <a:pt x="78" y="9"/>
                  <a:pt x="78" y="9"/>
                </a:cubicBezTo>
                <a:cubicBezTo>
                  <a:pt x="65" y="15"/>
                  <a:pt x="65" y="15"/>
                  <a:pt x="65" y="15"/>
                </a:cubicBezTo>
                <a:cubicBezTo>
                  <a:pt x="52" y="9"/>
                  <a:pt x="52" y="9"/>
                  <a:pt x="52" y="9"/>
                </a:cubicBezTo>
                <a:cubicBezTo>
                  <a:pt x="35" y="17"/>
                  <a:pt x="35" y="17"/>
                  <a:pt x="35" y="17"/>
                </a:cubicBezTo>
                <a:lnTo>
                  <a:pt x="48" y="24"/>
                </a:lnTo>
                <a:close/>
                <a:moveTo>
                  <a:pt x="81" y="61"/>
                </a:moveTo>
                <a:cubicBezTo>
                  <a:pt x="67" y="54"/>
                  <a:pt x="67" y="54"/>
                  <a:pt x="67" y="54"/>
                </a:cubicBezTo>
                <a:cubicBezTo>
                  <a:pt x="80" y="48"/>
                  <a:pt x="80" y="48"/>
                  <a:pt x="80" y="48"/>
                </a:cubicBezTo>
                <a:cubicBezTo>
                  <a:pt x="63" y="39"/>
                  <a:pt x="63" y="39"/>
                  <a:pt x="63" y="39"/>
                </a:cubicBezTo>
                <a:cubicBezTo>
                  <a:pt x="50" y="46"/>
                  <a:pt x="50" y="46"/>
                  <a:pt x="50" y="46"/>
                </a:cubicBezTo>
                <a:cubicBezTo>
                  <a:pt x="37" y="39"/>
                  <a:pt x="37" y="39"/>
                  <a:pt x="37" y="39"/>
                </a:cubicBezTo>
                <a:cubicBezTo>
                  <a:pt x="37" y="61"/>
                  <a:pt x="37" y="61"/>
                  <a:pt x="37" y="61"/>
                </a:cubicBezTo>
                <a:lnTo>
                  <a:pt x="81" y="61"/>
                </a:lnTo>
                <a:close/>
                <a:moveTo>
                  <a:pt x="109" y="16"/>
                </a:moveTo>
                <a:cubicBezTo>
                  <a:pt x="96" y="23"/>
                  <a:pt x="96" y="23"/>
                  <a:pt x="96" y="23"/>
                </a:cubicBezTo>
                <a:cubicBezTo>
                  <a:pt x="113" y="31"/>
                  <a:pt x="113" y="31"/>
                  <a:pt x="113" y="31"/>
                </a:cubicBezTo>
                <a:cubicBezTo>
                  <a:pt x="126" y="25"/>
                  <a:pt x="126" y="25"/>
                  <a:pt x="126" y="25"/>
                </a:cubicBezTo>
                <a:cubicBezTo>
                  <a:pt x="139" y="31"/>
                  <a:pt x="139" y="31"/>
                  <a:pt x="139" y="31"/>
                </a:cubicBezTo>
                <a:cubicBezTo>
                  <a:pt x="139" y="9"/>
                  <a:pt x="139" y="9"/>
                  <a:pt x="139" y="9"/>
                </a:cubicBezTo>
                <a:cubicBezTo>
                  <a:pt x="96" y="9"/>
                  <a:pt x="96" y="9"/>
                  <a:pt x="96" y="9"/>
                </a:cubicBezTo>
                <a:lnTo>
                  <a:pt x="109" y="16"/>
                </a:lnTo>
                <a:close/>
                <a:moveTo>
                  <a:pt x="128" y="47"/>
                </a:moveTo>
                <a:cubicBezTo>
                  <a:pt x="143" y="40"/>
                  <a:pt x="143" y="40"/>
                  <a:pt x="143" y="40"/>
                </a:cubicBezTo>
                <a:cubicBezTo>
                  <a:pt x="99" y="40"/>
                  <a:pt x="99" y="40"/>
                  <a:pt x="99" y="40"/>
                </a:cubicBezTo>
                <a:cubicBezTo>
                  <a:pt x="99" y="62"/>
                  <a:pt x="99" y="62"/>
                  <a:pt x="99" y="62"/>
                </a:cubicBezTo>
                <a:cubicBezTo>
                  <a:pt x="111" y="56"/>
                  <a:pt x="111" y="56"/>
                  <a:pt x="111" y="56"/>
                </a:cubicBezTo>
                <a:cubicBezTo>
                  <a:pt x="124" y="62"/>
                  <a:pt x="124" y="62"/>
                  <a:pt x="124" y="62"/>
                </a:cubicBezTo>
                <a:cubicBezTo>
                  <a:pt x="142" y="54"/>
                  <a:pt x="142" y="54"/>
                  <a:pt x="142" y="54"/>
                </a:cubicBezTo>
                <a:lnTo>
                  <a:pt x="128" y="47"/>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en-US" sz="1050"/>
          </a:p>
        </p:txBody>
      </p:sp>
      <p:sp>
        <p:nvSpPr>
          <p:cNvPr id="73" name="Circle: Hollow 72">
            <a:extLst>
              <a:ext uri="{FF2B5EF4-FFF2-40B4-BE49-F238E27FC236}">
                <a16:creationId xmlns:a16="http://schemas.microsoft.com/office/drawing/2014/main" id="{A801B564-7969-4B5F-A82C-5CE2F9525F41}"/>
              </a:ext>
            </a:extLst>
          </p:cNvPr>
          <p:cNvSpPr/>
          <p:nvPr/>
        </p:nvSpPr>
        <p:spPr>
          <a:xfrm>
            <a:off x="5601131" y="3188966"/>
            <a:ext cx="1607974" cy="366598"/>
          </a:xfrm>
          <a:prstGeom prst="donut">
            <a:avLst/>
          </a:prstGeom>
          <a:gradFill flip="none" rotWithShape="1">
            <a:gsLst>
              <a:gs pos="80000">
                <a:srgbClr val="0070C0"/>
              </a:gs>
              <a:gs pos="20000">
                <a:srgbClr val="FFC000"/>
              </a:gs>
              <a:gs pos="0">
                <a:srgbClr val="FF0000"/>
              </a:gs>
              <a:gs pos="40000">
                <a:srgbClr val="FFFF00"/>
              </a:gs>
              <a:gs pos="60000">
                <a:srgbClr val="00B050"/>
              </a:gs>
              <a:gs pos="100000">
                <a:srgbClr val="7030A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74" name="TextBox 73">
            <a:extLst>
              <a:ext uri="{FF2B5EF4-FFF2-40B4-BE49-F238E27FC236}">
                <a16:creationId xmlns:a16="http://schemas.microsoft.com/office/drawing/2014/main" id="{CFBF3592-709E-4B5F-9012-6F679F374D82}"/>
              </a:ext>
            </a:extLst>
          </p:cNvPr>
          <p:cNvSpPr txBox="1"/>
          <p:nvPr/>
        </p:nvSpPr>
        <p:spPr>
          <a:xfrm>
            <a:off x="5955240" y="3583884"/>
            <a:ext cx="827850" cy="338554"/>
          </a:xfrm>
          <a:prstGeom prst="rect">
            <a:avLst/>
          </a:prstGeom>
          <a:noFill/>
        </p:spPr>
        <p:txBody>
          <a:bodyPr wrap="square" rtlCol="0">
            <a:spAutoFit/>
          </a:bodyPr>
          <a:lstStyle/>
          <a:p>
            <a:r>
              <a:rPr lang="en-US" sz="800"/>
              <a:t>10GE DWDM</a:t>
            </a:r>
          </a:p>
          <a:p>
            <a:r>
              <a:rPr lang="en-US" sz="800"/>
              <a:t>optical link</a:t>
            </a:r>
          </a:p>
        </p:txBody>
      </p:sp>
      <p:sp>
        <p:nvSpPr>
          <p:cNvPr id="75" name="TextBox 74">
            <a:extLst>
              <a:ext uri="{FF2B5EF4-FFF2-40B4-BE49-F238E27FC236}">
                <a16:creationId xmlns:a16="http://schemas.microsoft.com/office/drawing/2014/main" id="{AA7DB209-0638-49A5-9E7D-6224CD191351}"/>
              </a:ext>
            </a:extLst>
          </p:cNvPr>
          <p:cNvSpPr txBox="1"/>
          <p:nvPr/>
        </p:nvSpPr>
        <p:spPr>
          <a:xfrm>
            <a:off x="1010883" y="3791071"/>
            <a:ext cx="600383" cy="215444"/>
          </a:xfrm>
          <a:prstGeom prst="rect">
            <a:avLst/>
          </a:prstGeom>
          <a:noFill/>
        </p:spPr>
        <p:txBody>
          <a:bodyPr wrap="square" rtlCol="0">
            <a:spAutoFit/>
          </a:bodyPr>
          <a:lstStyle/>
          <a:p>
            <a:pPr algn="ctr"/>
            <a:r>
              <a:rPr lang="en-US" sz="800"/>
              <a:t>Test Port</a:t>
            </a:r>
          </a:p>
        </p:txBody>
      </p:sp>
      <p:cxnSp>
        <p:nvCxnSpPr>
          <p:cNvPr id="76" name="Straight Arrow Connector 75">
            <a:extLst>
              <a:ext uri="{FF2B5EF4-FFF2-40B4-BE49-F238E27FC236}">
                <a16:creationId xmlns:a16="http://schemas.microsoft.com/office/drawing/2014/main" id="{5B64DE84-6729-4375-90B4-FED6C4C641AF}"/>
              </a:ext>
            </a:extLst>
          </p:cNvPr>
          <p:cNvCxnSpPr>
            <a:cxnSpLocks/>
          </p:cNvCxnSpPr>
          <p:nvPr/>
        </p:nvCxnSpPr>
        <p:spPr>
          <a:xfrm flipH="1">
            <a:off x="1498270" y="3336204"/>
            <a:ext cx="225990" cy="10205"/>
          </a:xfrm>
          <a:prstGeom prst="straightConnector1">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81" name="Straight Arrow Connector 80">
            <a:extLst>
              <a:ext uri="{FF2B5EF4-FFF2-40B4-BE49-F238E27FC236}">
                <a16:creationId xmlns:a16="http://schemas.microsoft.com/office/drawing/2014/main" id="{93CE2E11-0652-4A08-99DB-4B2D58DA3B1B}"/>
              </a:ext>
            </a:extLst>
          </p:cNvPr>
          <p:cNvCxnSpPr>
            <a:cxnSpLocks/>
          </p:cNvCxnSpPr>
          <p:nvPr/>
        </p:nvCxnSpPr>
        <p:spPr>
          <a:xfrm>
            <a:off x="7131229" y="3626194"/>
            <a:ext cx="295145" cy="496804"/>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84" name="Straight Arrow Connector 83">
            <a:extLst>
              <a:ext uri="{FF2B5EF4-FFF2-40B4-BE49-F238E27FC236}">
                <a16:creationId xmlns:a16="http://schemas.microsoft.com/office/drawing/2014/main" id="{35683863-A7F1-4375-86FC-F23A1EA1C142}"/>
              </a:ext>
            </a:extLst>
          </p:cNvPr>
          <p:cNvCxnSpPr>
            <a:cxnSpLocks/>
          </p:cNvCxnSpPr>
          <p:nvPr/>
        </p:nvCxnSpPr>
        <p:spPr>
          <a:xfrm>
            <a:off x="4125823" y="3548923"/>
            <a:ext cx="295145" cy="496804"/>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85" name="Straight Arrow Connector 84">
            <a:extLst>
              <a:ext uri="{FF2B5EF4-FFF2-40B4-BE49-F238E27FC236}">
                <a16:creationId xmlns:a16="http://schemas.microsoft.com/office/drawing/2014/main" id="{CE87CF49-A3E1-4246-9417-938B65965715}"/>
              </a:ext>
            </a:extLst>
          </p:cNvPr>
          <p:cNvCxnSpPr>
            <a:cxnSpLocks/>
          </p:cNvCxnSpPr>
          <p:nvPr/>
        </p:nvCxnSpPr>
        <p:spPr>
          <a:xfrm flipH="1">
            <a:off x="5260412" y="3467281"/>
            <a:ext cx="342329" cy="578446"/>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86" name="TextBox 85">
            <a:extLst>
              <a:ext uri="{FF2B5EF4-FFF2-40B4-BE49-F238E27FC236}">
                <a16:creationId xmlns:a16="http://schemas.microsoft.com/office/drawing/2014/main" id="{7381D0BC-A425-4388-8675-74ED5A89060F}"/>
              </a:ext>
            </a:extLst>
          </p:cNvPr>
          <p:cNvSpPr txBox="1"/>
          <p:nvPr/>
        </p:nvSpPr>
        <p:spPr>
          <a:xfrm>
            <a:off x="4453372" y="4501335"/>
            <a:ext cx="835866" cy="215444"/>
          </a:xfrm>
          <a:prstGeom prst="rect">
            <a:avLst/>
          </a:prstGeom>
          <a:noFill/>
        </p:spPr>
        <p:txBody>
          <a:bodyPr wrap="square" rtlCol="0">
            <a:spAutoFit/>
          </a:bodyPr>
          <a:lstStyle/>
          <a:p>
            <a:pPr algn="ctr"/>
            <a:r>
              <a:rPr lang="en-US" sz="800"/>
              <a:t>T-BERD/MTS</a:t>
            </a:r>
          </a:p>
        </p:txBody>
      </p:sp>
      <p:sp>
        <p:nvSpPr>
          <p:cNvPr id="87" name="TextBox 86">
            <a:extLst>
              <a:ext uri="{FF2B5EF4-FFF2-40B4-BE49-F238E27FC236}">
                <a16:creationId xmlns:a16="http://schemas.microsoft.com/office/drawing/2014/main" id="{15935C0D-C249-4808-A9BC-969B90C800CC}"/>
              </a:ext>
            </a:extLst>
          </p:cNvPr>
          <p:cNvSpPr txBox="1"/>
          <p:nvPr/>
        </p:nvSpPr>
        <p:spPr>
          <a:xfrm>
            <a:off x="7470320" y="4496713"/>
            <a:ext cx="835866" cy="215444"/>
          </a:xfrm>
          <a:prstGeom prst="rect">
            <a:avLst/>
          </a:prstGeom>
          <a:noFill/>
        </p:spPr>
        <p:txBody>
          <a:bodyPr wrap="square" rtlCol="0">
            <a:spAutoFit/>
          </a:bodyPr>
          <a:lstStyle/>
          <a:p>
            <a:pPr algn="ctr"/>
            <a:r>
              <a:rPr lang="en-US" sz="800"/>
              <a:t>T-BERD/MTS</a:t>
            </a:r>
          </a:p>
        </p:txBody>
      </p:sp>
      <p:sp>
        <p:nvSpPr>
          <p:cNvPr id="92" name="TextBox 91">
            <a:extLst>
              <a:ext uri="{FF2B5EF4-FFF2-40B4-BE49-F238E27FC236}">
                <a16:creationId xmlns:a16="http://schemas.microsoft.com/office/drawing/2014/main" id="{40F7FBAC-F220-4730-8AD6-312A37F94372}"/>
              </a:ext>
            </a:extLst>
          </p:cNvPr>
          <p:cNvSpPr txBox="1"/>
          <p:nvPr/>
        </p:nvSpPr>
        <p:spPr>
          <a:xfrm>
            <a:off x="323602" y="4980261"/>
            <a:ext cx="2457498" cy="523220"/>
          </a:xfrm>
          <a:prstGeom prst="rect">
            <a:avLst/>
          </a:prstGeom>
          <a:noFill/>
        </p:spPr>
        <p:txBody>
          <a:bodyPr wrap="square" rtlCol="0">
            <a:spAutoFit/>
          </a:bodyPr>
          <a:lstStyle/>
          <a:p>
            <a:r>
              <a:rPr lang="en-US" sz="1400"/>
              <a:t>Fiber Centralized Test Head</a:t>
            </a:r>
          </a:p>
          <a:p>
            <a:r>
              <a:rPr lang="fr-FR" sz="1400"/>
              <a:t>D</a:t>
            </a:r>
            <a:r>
              <a:rPr lang="en-US" sz="1400"/>
              <a:t>WDM route validation</a:t>
            </a:r>
          </a:p>
        </p:txBody>
      </p:sp>
      <p:sp>
        <p:nvSpPr>
          <p:cNvPr id="93" name="TextBox 92">
            <a:extLst>
              <a:ext uri="{FF2B5EF4-FFF2-40B4-BE49-F238E27FC236}">
                <a16:creationId xmlns:a16="http://schemas.microsoft.com/office/drawing/2014/main" id="{B0A07359-640D-4C80-A32B-C241D45DDCF8}"/>
              </a:ext>
            </a:extLst>
          </p:cNvPr>
          <p:cNvSpPr txBox="1"/>
          <p:nvPr/>
        </p:nvSpPr>
        <p:spPr>
          <a:xfrm>
            <a:off x="4277198" y="4980261"/>
            <a:ext cx="4543200" cy="307777"/>
          </a:xfrm>
          <a:prstGeom prst="rect">
            <a:avLst/>
          </a:prstGeom>
          <a:noFill/>
        </p:spPr>
        <p:txBody>
          <a:bodyPr wrap="square" rtlCol="0">
            <a:spAutoFit/>
          </a:bodyPr>
          <a:lstStyle/>
          <a:p>
            <a:r>
              <a:rPr lang="en-US" sz="1400"/>
              <a:t> Fiber link commissioning at the Hub or at the node</a:t>
            </a:r>
          </a:p>
        </p:txBody>
      </p:sp>
      <p:sp>
        <p:nvSpPr>
          <p:cNvPr id="30" name="Circle: Hollow 72">
            <a:extLst>
              <a:ext uri="{FF2B5EF4-FFF2-40B4-BE49-F238E27FC236}">
                <a16:creationId xmlns:a16="http://schemas.microsoft.com/office/drawing/2014/main" id="{0C12906F-E83D-42CD-B5DA-8C0DE3342024}"/>
              </a:ext>
            </a:extLst>
          </p:cNvPr>
          <p:cNvSpPr/>
          <p:nvPr/>
        </p:nvSpPr>
        <p:spPr>
          <a:xfrm>
            <a:off x="2430883" y="3209712"/>
            <a:ext cx="1737446" cy="366598"/>
          </a:xfrm>
          <a:prstGeom prst="donut">
            <a:avLst/>
          </a:prstGeom>
          <a:gradFill flip="none" rotWithShape="1">
            <a:gsLst>
              <a:gs pos="80000">
                <a:srgbClr val="0070C0"/>
              </a:gs>
              <a:gs pos="20000">
                <a:srgbClr val="FFC000"/>
              </a:gs>
              <a:gs pos="0">
                <a:srgbClr val="FF0000"/>
              </a:gs>
              <a:gs pos="40000">
                <a:srgbClr val="FFFF00"/>
              </a:gs>
              <a:gs pos="60000">
                <a:srgbClr val="00B050"/>
              </a:gs>
              <a:gs pos="100000">
                <a:srgbClr val="7030A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4" name="TextBox 3">
            <a:extLst>
              <a:ext uri="{FF2B5EF4-FFF2-40B4-BE49-F238E27FC236}">
                <a16:creationId xmlns:a16="http://schemas.microsoft.com/office/drawing/2014/main" id="{D1754F1E-8D38-4260-B2DF-93A4F2D9C19B}"/>
              </a:ext>
            </a:extLst>
          </p:cNvPr>
          <p:cNvSpPr txBox="1"/>
          <p:nvPr/>
        </p:nvSpPr>
        <p:spPr>
          <a:xfrm>
            <a:off x="598034" y="1853294"/>
            <a:ext cx="799895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Measures the fiber performance and the quality of any fiber optic interconnections to support migration to 10GE or 100GE transmission</a:t>
            </a:r>
          </a:p>
        </p:txBody>
      </p:sp>
      <p:sp>
        <p:nvSpPr>
          <p:cNvPr id="33" name="Freeform 15">
            <a:extLst>
              <a:ext uri="{FF2B5EF4-FFF2-40B4-BE49-F238E27FC236}">
                <a16:creationId xmlns:a16="http://schemas.microsoft.com/office/drawing/2014/main" id="{2BD30CEE-2F15-4450-9B64-5E07CFD8DC3B}"/>
              </a:ext>
            </a:extLst>
          </p:cNvPr>
          <p:cNvSpPr>
            <a:spLocks noChangeAspect="1" noEditPoints="1"/>
          </p:cNvSpPr>
          <p:nvPr/>
        </p:nvSpPr>
        <p:spPr bwMode="auto">
          <a:xfrm>
            <a:off x="1711879" y="4227805"/>
            <a:ext cx="493625" cy="270318"/>
          </a:xfrm>
          <a:custGeom>
            <a:avLst/>
            <a:gdLst>
              <a:gd name="T0" fmla="*/ 316 w 332"/>
              <a:gd name="T1" fmla="*/ 94 h 178"/>
              <a:gd name="T2" fmla="*/ 316 w 332"/>
              <a:gd name="T3" fmla="*/ 94 h 178"/>
              <a:gd name="T4" fmla="*/ 316 w 332"/>
              <a:gd name="T5" fmla="*/ 83 h 178"/>
              <a:gd name="T6" fmla="*/ 316 w 332"/>
              <a:gd name="T7" fmla="*/ 83 h 178"/>
              <a:gd name="T8" fmla="*/ 330 w 332"/>
              <a:gd name="T9" fmla="*/ 16 h 178"/>
              <a:gd name="T10" fmla="*/ 318 w 332"/>
              <a:gd name="T11" fmla="*/ 1 h 178"/>
              <a:gd name="T12" fmla="*/ 254 w 332"/>
              <a:gd name="T13" fmla="*/ 8 h 178"/>
              <a:gd name="T14" fmla="*/ 78 w 332"/>
              <a:gd name="T15" fmla="*/ 8 h 178"/>
              <a:gd name="T16" fmla="*/ 14 w 332"/>
              <a:gd name="T17" fmla="*/ 1 h 178"/>
              <a:gd name="T18" fmla="*/ 2 w 332"/>
              <a:gd name="T19" fmla="*/ 16 h 178"/>
              <a:gd name="T20" fmla="*/ 16 w 332"/>
              <a:gd name="T21" fmla="*/ 83 h 178"/>
              <a:gd name="T22" fmla="*/ 16 w 332"/>
              <a:gd name="T23" fmla="*/ 83 h 178"/>
              <a:gd name="T24" fmla="*/ 16 w 332"/>
              <a:gd name="T25" fmla="*/ 94 h 178"/>
              <a:gd name="T26" fmla="*/ 16 w 332"/>
              <a:gd name="T27" fmla="*/ 94 h 178"/>
              <a:gd name="T28" fmla="*/ 2 w 332"/>
              <a:gd name="T29" fmla="*/ 161 h 178"/>
              <a:gd name="T30" fmla="*/ 14 w 332"/>
              <a:gd name="T31" fmla="*/ 176 h 178"/>
              <a:gd name="T32" fmla="*/ 78 w 332"/>
              <a:gd name="T33" fmla="*/ 169 h 178"/>
              <a:gd name="T34" fmla="*/ 254 w 332"/>
              <a:gd name="T35" fmla="*/ 169 h 178"/>
              <a:gd name="T36" fmla="*/ 318 w 332"/>
              <a:gd name="T37" fmla="*/ 176 h 178"/>
              <a:gd name="T38" fmla="*/ 330 w 332"/>
              <a:gd name="T39" fmla="*/ 161 h 178"/>
              <a:gd name="T40" fmla="*/ 316 w 332"/>
              <a:gd name="T41" fmla="*/ 94 h 178"/>
              <a:gd name="T42" fmla="*/ 255 w 332"/>
              <a:gd name="T43" fmla="*/ 143 h 178"/>
              <a:gd name="T44" fmla="*/ 252 w 332"/>
              <a:gd name="T45" fmla="*/ 146 h 178"/>
              <a:gd name="T46" fmla="*/ 76 w 332"/>
              <a:gd name="T47" fmla="*/ 146 h 178"/>
              <a:gd name="T48" fmla="*/ 73 w 332"/>
              <a:gd name="T49" fmla="*/ 143 h 178"/>
              <a:gd name="T50" fmla="*/ 73 w 332"/>
              <a:gd name="T51" fmla="*/ 40 h 178"/>
              <a:gd name="T52" fmla="*/ 76 w 332"/>
              <a:gd name="T53" fmla="*/ 37 h 178"/>
              <a:gd name="T54" fmla="*/ 252 w 332"/>
              <a:gd name="T55" fmla="*/ 37 h 178"/>
              <a:gd name="T56" fmla="*/ 255 w 332"/>
              <a:gd name="T57" fmla="*/ 40 h 178"/>
              <a:gd name="T58" fmla="*/ 255 w 332"/>
              <a:gd name="T59" fmla="*/ 14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2" h="178">
                <a:moveTo>
                  <a:pt x="316" y="94"/>
                </a:moveTo>
                <a:cubicBezTo>
                  <a:pt x="316" y="94"/>
                  <a:pt x="316" y="94"/>
                  <a:pt x="316" y="94"/>
                </a:cubicBezTo>
                <a:cubicBezTo>
                  <a:pt x="316" y="83"/>
                  <a:pt x="316" y="83"/>
                  <a:pt x="316" y="83"/>
                </a:cubicBezTo>
                <a:cubicBezTo>
                  <a:pt x="316" y="83"/>
                  <a:pt x="316" y="83"/>
                  <a:pt x="316" y="83"/>
                </a:cubicBezTo>
                <a:cubicBezTo>
                  <a:pt x="316" y="54"/>
                  <a:pt x="329" y="26"/>
                  <a:pt x="330" y="16"/>
                </a:cubicBezTo>
                <a:cubicBezTo>
                  <a:pt x="332" y="6"/>
                  <a:pt x="325" y="2"/>
                  <a:pt x="318" y="1"/>
                </a:cubicBezTo>
                <a:cubicBezTo>
                  <a:pt x="306" y="0"/>
                  <a:pt x="293" y="8"/>
                  <a:pt x="254" y="8"/>
                </a:cubicBezTo>
                <a:cubicBezTo>
                  <a:pt x="78" y="8"/>
                  <a:pt x="78" y="8"/>
                  <a:pt x="78" y="8"/>
                </a:cubicBezTo>
                <a:cubicBezTo>
                  <a:pt x="39" y="8"/>
                  <a:pt x="26" y="0"/>
                  <a:pt x="14" y="1"/>
                </a:cubicBezTo>
                <a:cubicBezTo>
                  <a:pt x="7" y="2"/>
                  <a:pt x="0" y="6"/>
                  <a:pt x="2" y="16"/>
                </a:cubicBezTo>
                <a:cubicBezTo>
                  <a:pt x="3" y="26"/>
                  <a:pt x="16" y="54"/>
                  <a:pt x="16" y="83"/>
                </a:cubicBezTo>
                <a:cubicBezTo>
                  <a:pt x="16" y="83"/>
                  <a:pt x="16" y="83"/>
                  <a:pt x="16" y="83"/>
                </a:cubicBezTo>
                <a:cubicBezTo>
                  <a:pt x="16" y="94"/>
                  <a:pt x="16" y="94"/>
                  <a:pt x="16" y="94"/>
                </a:cubicBezTo>
                <a:cubicBezTo>
                  <a:pt x="16" y="94"/>
                  <a:pt x="16" y="94"/>
                  <a:pt x="16" y="94"/>
                </a:cubicBezTo>
                <a:cubicBezTo>
                  <a:pt x="16" y="123"/>
                  <a:pt x="3" y="151"/>
                  <a:pt x="2" y="161"/>
                </a:cubicBezTo>
                <a:cubicBezTo>
                  <a:pt x="0" y="171"/>
                  <a:pt x="7" y="175"/>
                  <a:pt x="14" y="176"/>
                </a:cubicBezTo>
                <a:cubicBezTo>
                  <a:pt x="26" y="178"/>
                  <a:pt x="39" y="169"/>
                  <a:pt x="78" y="169"/>
                </a:cubicBezTo>
                <a:cubicBezTo>
                  <a:pt x="254" y="169"/>
                  <a:pt x="254" y="169"/>
                  <a:pt x="254" y="169"/>
                </a:cubicBezTo>
                <a:cubicBezTo>
                  <a:pt x="293" y="169"/>
                  <a:pt x="306" y="178"/>
                  <a:pt x="318" y="176"/>
                </a:cubicBezTo>
                <a:cubicBezTo>
                  <a:pt x="325" y="175"/>
                  <a:pt x="332" y="171"/>
                  <a:pt x="330" y="161"/>
                </a:cubicBezTo>
                <a:cubicBezTo>
                  <a:pt x="329" y="151"/>
                  <a:pt x="316" y="123"/>
                  <a:pt x="316" y="94"/>
                </a:cubicBezTo>
                <a:close/>
                <a:moveTo>
                  <a:pt x="255" y="143"/>
                </a:moveTo>
                <a:cubicBezTo>
                  <a:pt x="255" y="145"/>
                  <a:pt x="254" y="146"/>
                  <a:pt x="252" y="146"/>
                </a:cubicBezTo>
                <a:cubicBezTo>
                  <a:pt x="76" y="146"/>
                  <a:pt x="76" y="146"/>
                  <a:pt x="76" y="146"/>
                </a:cubicBezTo>
                <a:cubicBezTo>
                  <a:pt x="75" y="146"/>
                  <a:pt x="73" y="145"/>
                  <a:pt x="73" y="143"/>
                </a:cubicBezTo>
                <a:cubicBezTo>
                  <a:pt x="73" y="40"/>
                  <a:pt x="73" y="40"/>
                  <a:pt x="73" y="40"/>
                </a:cubicBezTo>
                <a:cubicBezTo>
                  <a:pt x="73" y="38"/>
                  <a:pt x="75" y="37"/>
                  <a:pt x="76" y="37"/>
                </a:cubicBezTo>
                <a:cubicBezTo>
                  <a:pt x="252" y="37"/>
                  <a:pt x="252" y="37"/>
                  <a:pt x="252" y="37"/>
                </a:cubicBezTo>
                <a:cubicBezTo>
                  <a:pt x="254" y="37"/>
                  <a:pt x="255" y="38"/>
                  <a:pt x="255" y="40"/>
                </a:cubicBezTo>
                <a:lnTo>
                  <a:pt x="255" y="143"/>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4" name="Freeform 27">
            <a:extLst>
              <a:ext uri="{FF2B5EF4-FFF2-40B4-BE49-F238E27FC236}">
                <a16:creationId xmlns:a16="http://schemas.microsoft.com/office/drawing/2014/main" id="{8A45FF6E-6C52-4BCA-B688-387DED566E6E}"/>
              </a:ext>
            </a:extLst>
          </p:cNvPr>
          <p:cNvSpPr>
            <a:spLocks noChangeAspect="1" noEditPoints="1"/>
          </p:cNvSpPr>
          <p:nvPr/>
        </p:nvSpPr>
        <p:spPr bwMode="auto">
          <a:xfrm>
            <a:off x="4530492" y="3979008"/>
            <a:ext cx="664880" cy="497594"/>
          </a:xfrm>
          <a:custGeom>
            <a:avLst/>
            <a:gdLst>
              <a:gd name="T0" fmla="*/ 308 w 308"/>
              <a:gd name="T1" fmla="*/ 41 h 227"/>
              <a:gd name="T2" fmla="*/ 292 w 308"/>
              <a:gd name="T3" fmla="*/ 41 h 227"/>
              <a:gd name="T4" fmla="*/ 292 w 308"/>
              <a:gd name="T5" fmla="*/ 10 h 227"/>
              <a:gd name="T6" fmla="*/ 281 w 308"/>
              <a:gd name="T7" fmla="*/ 0 h 227"/>
              <a:gd name="T8" fmla="*/ 258 w 308"/>
              <a:gd name="T9" fmla="*/ 0 h 227"/>
              <a:gd name="T10" fmla="*/ 258 w 308"/>
              <a:gd name="T11" fmla="*/ 10 h 227"/>
              <a:gd name="T12" fmla="*/ 50 w 308"/>
              <a:gd name="T13" fmla="*/ 10 h 227"/>
              <a:gd name="T14" fmla="*/ 50 w 308"/>
              <a:gd name="T15" fmla="*/ 0 h 227"/>
              <a:gd name="T16" fmla="*/ 27 w 308"/>
              <a:gd name="T17" fmla="*/ 0 h 227"/>
              <a:gd name="T18" fmla="*/ 15 w 308"/>
              <a:gd name="T19" fmla="*/ 10 h 227"/>
              <a:gd name="T20" fmla="*/ 15 w 308"/>
              <a:gd name="T21" fmla="*/ 41 h 227"/>
              <a:gd name="T22" fmla="*/ 0 w 308"/>
              <a:gd name="T23" fmla="*/ 41 h 227"/>
              <a:gd name="T24" fmla="*/ 0 w 308"/>
              <a:gd name="T25" fmla="*/ 186 h 227"/>
              <a:gd name="T26" fmla="*/ 15 w 308"/>
              <a:gd name="T27" fmla="*/ 186 h 227"/>
              <a:gd name="T28" fmla="*/ 15 w 308"/>
              <a:gd name="T29" fmla="*/ 217 h 227"/>
              <a:gd name="T30" fmla="*/ 27 w 308"/>
              <a:gd name="T31" fmla="*/ 227 h 227"/>
              <a:gd name="T32" fmla="*/ 50 w 308"/>
              <a:gd name="T33" fmla="*/ 227 h 227"/>
              <a:gd name="T34" fmla="*/ 50 w 308"/>
              <a:gd name="T35" fmla="*/ 221 h 227"/>
              <a:gd name="T36" fmla="*/ 258 w 308"/>
              <a:gd name="T37" fmla="*/ 221 h 227"/>
              <a:gd name="T38" fmla="*/ 258 w 308"/>
              <a:gd name="T39" fmla="*/ 227 h 227"/>
              <a:gd name="T40" fmla="*/ 281 w 308"/>
              <a:gd name="T41" fmla="*/ 227 h 227"/>
              <a:gd name="T42" fmla="*/ 292 w 308"/>
              <a:gd name="T43" fmla="*/ 217 h 227"/>
              <a:gd name="T44" fmla="*/ 292 w 308"/>
              <a:gd name="T45" fmla="*/ 186 h 227"/>
              <a:gd name="T46" fmla="*/ 308 w 308"/>
              <a:gd name="T47" fmla="*/ 186 h 227"/>
              <a:gd name="T48" fmla="*/ 308 w 308"/>
              <a:gd name="T49" fmla="*/ 41 h 227"/>
              <a:gd name="T50" fmla="*/ 15 w 308"/>
              <a:gd name="T51" fmla="*/ 56 h 227"/>
              <a:gd name="T52" fmla="*/ 25 w 308"/>
              <a:gd name="T53" fmla="*/ 56 h 227"/>
              <a:gd name="T54" fmla="*/ 25 w 308"/>
              <a:gd name="T55" fmla="*/ 171 h 227"/>
              <a:gd name="T56" fmla="*/ 15 w 308"/>
              <a:gd name="T57" fmla="*/ 171 h 227"/>
              <a:gd name="T58" fmla="*/ 15 w 308"/>
              <a:gd name="T59" fmla="*/ 56 h 227"/>
              <a:gd name="T60" fmla="*/ 234 w 308"/>
              <a:gd name="T61" fmla="*/ 175 h 227"/>
              <a:gd name="T62" fmla="*/ 54 w 308"/>
              <a:gd name="T63" fmla="*/ 175 h 227"/>
              <a:gd name="T64" fmla="*/ 54 w 308"/>
              <a:gd name="T65" fmla="*/ 38 h 227"/>
              <a:gd name="T66" fmla="*/ 234 w 308"/>
              <a:gd name="T67" fmla="*/ 38 h 227"/>
              <a:gd name="T68" fmla="*/ 234 w 308"/>
              <a:gd name="T69" fmla="*/ 175 h 227"/>
              <a:gd name="T70" fmla="*/ 293 w 308"/>
              <a:gd name="T71" fmla="*/ 171 h 227"/>
              <a:gd name="T72" fmla="*/ 282 w 308"/>
              <a:gd name="T73" fmla="*/ 171 h 227"/>
              <a:gd name="T74" fmla="*/ 282 w 308"/>
              <a:gd name="T75" fmla="*/ 56 h 227"/>
              <a:gd name="T76" fmla="*/ 282 w 308"/>
              <a:gd name="T77" fmla="*/ 56 h 227"/>
              <a:gd name="T78" fmla="*/ 282 w 308"/>
              <a:gd name="T79" fmla="*/ 56 h 227"/>
              <a:gd name="T80" fmla="*/ 293 w 308"/>
              <a:gd name="T81" fmla="*/ 56 h 227"/>
              <a:gd name="T82" fmla="*/ 293 w 308"/>
              <a:gd name="T83" fmla="*/ 17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227">
                <a:moveTo>
                  <a:pt x="308" y="41"/>
                </a:moveTo>
                <a:cubicBezTo>
                  <a:pt x="292" y="41"/>
                  <a:pt x="292" y="41"/>
                  <a:pt x="292" y="41"/>
                </a:cubicBezTo>
                <a:cubicBezTo>
                  <a:pt x="292" y="10"/>
                  <a:pt x="292" y="10"/>
                  <a:pt x="292" y="10"/>
                </a:cubicBezTo>
                <a:cubicBezTo>
                  <a:pt x="291" y="5"/>
                  <a:pt x="287" y="0"/>
                  <a:pt x="281" y="0"/>
                </a:cubicBezTo>
                <a:cubicBezTo>
                  <a:pt x="258" y="0"/>
                  <a:pt x="258" y="0"/>
                  <a:pt x="258" y="0"/>
                </a:cubicBezTo>
                <a:cubicBezTo>
                  <a:pt x="258" y="10"/>
                  <a:pt x="258" y="10"/>
                  <a:pt x="258" y="10"/>
                </a:cubicBezTo>
                <a:cubicBezTo>
                  <a:pt x="50" y="10"/>
                  <a:pt x="50" y="10"/>
                  <a:pt x="50" y="10"/>
                </a:cubicBezTo>
                <a:cubicBezTo>
                  <a:pt x="50" y="0"/>
                  <a:pt x="50" y="0"/>
                  <a:pt x="50" y="0"/>
                </a:cubicBezTo>
                <a:cubicBezTo>
                  <a:pt x="27" y="0"/>
                  <a:pt x="27" y="0"/>
                  <a:pt x="27" y="0"/>
                </a:cubicBezTo>
                <a:cubicBezTo>
                  <a:pt x="21" y="0"/>
                  <a:pt x="16" y="5"/>
                  <a:pt x="15" y="10"/>
                </a:cubicBezTo>
                <a:cubicBezTo>
                  <a:pt x="15" y="41"/>
                  <a:pt x="15" y="41"/>
                  <a:pt x="15" y="41"/>
                </a:cubicBezTo>
                <a:cubicBezTo>
                  <a:pt x="0" y="41"/>
                  <a:pt x="0" y="41"/>
                  <a:pt x="0" y="41"/>
                </a:cubicBezTo>
                <a:cubicBezTo>
                  <a:pt x="0" y="186"/>
                  <a:pt x="0" y="186"/>
                  <a:pt x="0" y="186"/>
                </a:cubicBezTo>
                <a:cubicBezTo>
                  <a:pt x="15" y="186"/>
                  <a:pt x="15" y="186"/>
                  <a:pt x="15" y="186"/>
                </a:cubicBezTo>
                <a:cubicBezTo>
                  <a:pt x="15" y="217"/>
                  <a:pt x="15" y="217"/>
                  <a:pt x="15" y="217"/>
                </a:cubicBezTo>
                <a:cubicBezTo>
                  <a:pt x="16" y="223"/>
                  <a:pt x="21" y="227"/>
                  <a:pt x="27" y="227"/>
                </a:cubicBezTo>
                <a:cubicBezTo>
                  <a:pt x="50" y="227"/>
                  <a:pt x="50" y="227"/>
                  <a:pt x="50" y="227"/>
                </a:cubicBezTo>
                <a:cubicBezTo>
                  <a:pt x="50" y="221"/>
                  <a:pt x="50" y="221"/>
                  <a:pt x="50" y="221"/>
                </a:cubicBezTo>
                <a:cubicBezTo>
                  <a:pt x="258" y="221"/>
                  <a:pt x="258" y="221"/>
                  <a:pt x="258" y="221"/>
                </a:cubicBezTo>
                <a:cubicBezTo>
                  <a:pt x="258" y="227"/>
                  <a:pt x="258" y="227"/>
                  <a:pt x="258" y="227"/>
                </a:cubicBezTo>
                <a:cubicBezTo>
                  <a:pt x="281" y="227"/>
                  <a:pt x="281" y="227"/>
                  <a:pt x="281" y="227"/>
                </a:cubicBezTo>
                <a:cubicBezTo>
                  <a:pt x="287" y="227"/>
                  <a:pt x="291" y="223"/>
                  <a:pt x="292" y="217"/>
                </a:cubicBezTo>
                <a:cubicBezTo>
                  <a:pt x="292" y="186"/>
                  <a:pt x="292" y="186"/>
                  <a:pt x="292" y="186"/>
                </a:cubicBezTo>
                <a:cubicBezTo>
                  <a:pt x="308" y="186"/>
                  <a:pt x="308" y="186"/>
                  <a:pt x="308" y="186"/>
                </a:cubicBezTo>
                <a:lnTo>
                  <a:pt x="308" y="41"/>
                </a:lnTo>
                <a:close/>
                <a:moveTo>
                  <a:pt x="15" y="56"/>
                </a:moveTo>
                <a:cubicBezTo>
                  <a:pt x="25" y="56"/>
                  <a:pt x="25" y="56"/>
                  <a:pt x="25" y="56"/>
                </a:cubicBezTo>
                <a:cubicBezTo>
                  <a:pt x="25" y="171"/>
                  <a:pt x="25" y="171"/>
                  <a:pt x="25" y="171"/>
                </a:cubicBezTo>
                <a:cubicBezTo>
                  <a:pt x="15" y="171"/>
                  <a:pt x="15" y="171"/>
                  <a:pt x="15" y="171"/>
                </a:cubicBezTo>
                <a:lnTo>
                  <a:pt x="15" y="56"/>
                </a:lnTo>
                <a:close/>
                <a:moveTo>
                  <a:pt x="234" y="175"/>
                </a:moveTo>
                <a:cubicBezTo>
                  <a:pt x="54" y="175"/>
                  <a:pt x="54" y="175"/>
                  <a:pt x="54" y="175"/>
                </a:cubicBezTo>
                <a:cubicBezTo>
                  <a:pt x="54" y="38"/>
                  <a:pt x="54" y="38"/>
                  <a:pt x="54" y="38"/>
                </a:cubicBezTo>
                <a:cubicBezTo>
                  <a:pt x="234" y="38"/>
                  <a:pt x="234" y="38"/>
                  <a:pt x="234" y="38"/>
                </a:cubicBezTo>
                <a:lnTo>
                  <a:pt x="234" y="175"/>
                </a:lnTo>
                <a:close/>
                <a:moveTo>
                  <a:pt x="293" y="171"/>
                </a:moveTo>
                <a:cubicBezTo>
                  <a:pt x="282" y="171"/>
                  <a:pt x="282" y="171"/>
                  <a:pt x="282" y="171"/>
                </a:cubicBezTo>
                <a:cubicBezTo>
                  <a:pt x="282" y="56"/>
                  <a:pt x="282" y="56"/>
                  <a:pt x="282" y="56"/>
                </a:cubicBezTo>
                <a:cubicBezTo>
                  <a:pt x="282" y="56"/>
                  <a:pt x="282" y="56"/>
                  <a:pt x="282" y="56"/>
                </a:cubicBezTo>
                <a:cubicBezTo>
                  <a:pt x="282" y="56"/>
                  <a:pt x="282" y="56"/>
                  <a:pt x="282" y="56"/>
                </a:cubicBezTo>
                <a:cubicBezTo>
                  <a:pt x="293" y="56"/>
                  <a:pt x="293" y="56"/>
                  <a:pt x="293" y="56"/>
                </a:cubicBezTo>
                <a:lnTo>
                  <a:pt x="293" y="171"/>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5" name="Freeform 27">
            <a:extLst>
              <a:ext uri="{FF2B5EF4-FFF2-40B4-BE49-F238E27FC236}">
                <a16:creationId xmlns:a16="http://schemas.microsoft.com/office/drawing/2014/main" id="{D6E48199-F59E-467A-ABBC-A730A83BDFE6}"/>
              </a:ext>
            </a:extLst>
          </p:cNvPr>
          <p:cNvSpPr>
            <a:spLocks noChangeAspect="1" noEditPoints="1"/>
          </p:cNvSpPr>
          <p:nvPr/>
        </p:nvSpPr>
        <p:spPr bwMode="auto">
          <a:xfrm>
            <a:off x="7555813" y="3974834"/>
            <a:ext cx="664880" cy="497594"/>
          </a:xfrm>
          <a:custGeom>
            <a:avLst/>
            <a:gdLst>
              <a:gd name="T0" fmla="*/ 308 w 308"/>
              <a:gd name="T1" fmla="*/ 41 h 227"/>
              <a:gd name="T2" fmla="*/ 292 w 308"/>
              <a:gd name="T3" fmla="*/ 41 h 227"/>
              <a:gd name="T4" fmla="*/ 292 w 308"/>
              <a:gd name="T5" fmla="*/ 10 h 227"/>
              <a:gd name="T6" fmla="*/ 281 w 308"/>
              <a:gd name="T7" fmla="*/ 0 h 227"/>
              <a:gd name="T8" fmla="*/ 258 w 308"/>
              <a:gd name="T9" fmla="*/ 0 h 227"/>
              <a:gd name="T10" fmla="*/ 258 w 308"/>
              <a:gd name="T11" fmla="*/ 10 h 227"/>
              <a:gd name="T12" fmla="*/ 50 w 308"/>
              <a:gd name="T13" fmla="*/ 10 h 227"/>
              <a:gd name="T14" fmla="*/ 50 w 308"/>
              <a:gd name="T15" fmla="*/ 0 h 227"/>
              <a:gd name="T16" fmla="*/ 27 w 308"/>
              <a:gd name="T17" fmla="*/ 0 h 227"/>
              <a:gd name="T18" fmla="*/ 15 w 308"/>
              <a:gd name="T19" fmla="*/ 10 h 227"/>
              <a:gd name="T20" fmla="*/ 15 w 308"/>
              <a:gd name="T21" fmla="*/ 41 h 227"/>
              <a:gd name="T22" fmla="*/ 0 w 308"/>
              <a:gd name="T23" fmla="*/ 41 h 227"/>
              <a:gd name="T24" fmla="*/ 0 w 308"/>
              <a:gd name="T25" fmla="*/ 186 h 227"/>
              <a:gd name="T26" fmla="*/ 15 w 308"/>
              <a:gd name="T27" fmla="*/ 186 h 227"/>
              <a:gd name="T28" fmla="*/ 15 w 308"/>
              <a:gd name="T29" fmla="*/ 217 h 227"/>
              <a:gd name="T30" fmla="*/ 27 w 308"/>
              <a:gd name="T31" fmla="*/ 227 h 227"/>
              <a:gd name="T32" fmla="*/ 50 w 308"/>
              <a:gd name="T33" fmla="*/ 227 h 227"/>
              <a:gd name="T34" fmla="*/ 50 w 308"/>
              <a:gd name="T35" fmla="*/ 221 h 227"/>
              <a:gd name="T36" fmla="*/ 258 w 308"/>
              <a:gd name="T37" fmla="*/ 221 h 227"/>
              <a:gd name="T38" fmla="*/ 258 w 308"/>
              <a:gd name="T39" fmla="*/ 227 h 227"/>
              <a:gd name="T40" fmla="*/ 281 w 308"/>
              <a:gd name="T41" fmla="*/ 227 h 227"/>
              <a:gd name="T42" fmla="*/ 292 w 308"/>
              <a:gd name="T43" fmla="*/ 217 h 227"/>
              <a:gd name="T44" fmla="*/ 292 w 308"/>
              <a:gd name="T45" fmla="*/ 186 h 227"/>
              <a:gd name="T46" fmla="*/ 308 w 308"/>
              <a:gd name="T47" fmla="*/ 186 h 227"/>
              <a:gd name="T48" fmla="*/ 308 w 308"/>
              <a:gd name="T49" fmla="*/ 41 h 227"/>
              <a:gd name="T50" fmla="*/ 15 w 308"/>
              <a:gd name="T51" fmla="*/ 56 h 227"/>
              <a:gd name="T52" fmla="*/ 25 w 308"/>
              <a:gd name="T53" fmla="*/ 56 h 227"/>
              <a:gd name="T54" fmla="*/ 25 w 308"/>
              <a:gd name="T55" fmla="*/ 171 h 227"/>
              <a:gd name="T56" fmla="*/ 15 w 308"/>
              <a:gd name="T57" fmla="*/ 171 h 227"/>
              <a:gd name="T58" fmla="*/ 15 w 308"/>
              <a:gd name="T59" fmla="*/ 56 h 227"/>
              <a:gd name="T60" fmla="*/ 234 w 308"/>
              <a:gd name="T61" fmla="*/ 175 h 227"/>
              <a:gd name="T62" fmla="*/ 54 w 308"/>
              <a:gd name="T63" fmla="*/ 175 h 227"/>
              <a:gd name="T64" fmla="*/ 54 w 308"/>
              <a:gd name="T65" fmla="*/ 38 h 227"/>
              <a:gd name="T66" fmla="*/ 234 w 308"/>
              <a:gd name="T67" fmla="*/ 38 h 227"/>
              <a:gd name="T68" fmla="*/ 234 w 308"/>
              <a:gd name="T69" fmla="*/ 175 h 227"/>
              <a:gd name="T70" fmla="*/ 293 w 308"/>
              <a:gd name="T71" fmla="*/ 171 h 227"/>
              <a:gd name="T72" fmla="*/ 282 w 308"/>
              <a:gd name="T73" fmla="*/ 171 h 227"/>
              <a:gd name="T74" fmla="*/ 282 w 308"/>
              <a:gd name="T75" fmla="*/ 56 h 227"/>
              <a:gd name="T76" fmla="*/ 282 w 308"/>
              <a:gd name="T77" fmla="*/ 56 h 227"/>
              <a:gd name="T78" fmla="*/ 282 w 308"/>
              <a:gd name="T79" fmla="*/ 56 h 227"/>
              <a:gd name="T80" fmla="*/ 293 w 308"/>
              <a:gd name="T81" fmla="*/ 56 h 227"/>
              <a:gd name="T82" fmla="*/ 293 w 308"/>
              <a:gd name="T83" fmla="*/ 17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227">
                <a:moveTo>
                  <a:pt x="308" y="41"/>
                </a:moveTo>
                <a:cubicBezTo>
                  <a:pt x="292" y="41"/>
                  <a:pt x="292" y="41"/>
                  <a:pt x="292" y="41"/>
                </a:cubicBezTo>
                <a:cubicBezTo>
                  <a:pt x="292" y="10"/>
                  <a:pt x="292" y="10"/>
                  <a:pt x="292" y="10"/>
                </a:cubicBezTo>
                <a:cubicBezTo>
                  <a:pt x="291" y="5"/>
                  <a:pt x="287" y="0"/>
                  <a:pt x="281" y="0"/>
                </a:cubicBezTo>
                <a:cubicBezTo>
                  <a:pt x="258" y="0"/>
                  <a:pt x="258" y="0"/>
                  <a:pt x="258" y="0"/>
                </a:cubicBezTo>
                <a:cubicBezTo>
                  <a:pt x="258" y="10"/>
                  <a:pt x="258" y="10"/>
                  <a:pt x="258" y="10"/>
                </a:cubicBezTo>
                <a:cubicBezTo>
                  <a:pt x="50" y="10"/>
                  <a:pt x="50" y="10"/>
                  <a:pt x="50" y="10"/>
                </a:cubicBezTo>
                <a:cubicBezTo>
                  <a:pt x="50" y="0"/>
                  <a:pt x="50" y="0"/>
                  <a:pt x="50" y="0"/>
                </a:cubicBezTo>
                <a:cubicBezTo>
                  <a:pt x="27" y="0"/>
                  <a:pt x="27" y="0"/>
                  <a:pt x="27" y="0"/>
                </a:cubicBezTo>
                <a:cubicBezTo>
                  <a:pt x="21" y="0"/>
                  <a:pt x="16" y="5"/>
                  <a:pt x="15" y="10"/>
                </a:cubicBezTo>
                <a:cubicBezTo>
                  <a:pt x="15" y="41"/>
                  <a:pt x="15" y="41"/>
                  <a:pt x="15" y="41"/>
                </a:cubicBezTo>
                <a:cubicBezTo>
                  <a:pt x="0" y="41"/>
                  <a:pt x="0" y="41"/>
                  <a:pt x="0" y="41"/>
                </a:cubicBezTo>
                <a:cubicBezTo>
                  <a:pt x="0" y="186"/>
                  <a:pt x="0" y="186"/>
                  <a:pt x="0" y="186"/>
                </a:cubicBezTo>
                <a:cubicBezTo>
                  <a:pt x="15" y="186"/>
                  <a:pt x="15" y="186"/>
                  <a:pt x="15" y="186"/>
                </a:cubicBezTo>
                <a:cubicBezTo>
                  <a:pt x="15" y="217"/>
                  <a:pt x="15" y="217"/>
                  <a:pt x="15" y="217"/>
                </a:cubicBezTo>
                <a:cubicBezTo>
                  <a:pt x="16" y="223"/>
                  <a:pt x="21" y="227"/>
                  <a:pt x="27" y="227"/>
                </a:cubicBezTo>
                <a:cubicBezTo>
                  <a:pt x="50" y="227"/>
                  <a:pt x="50" y="227"/>
                  <a:pt x="50" y="227"/>
                </a:cubicBezTo>
                <a:cubicBezTo>
                  <a:pt x="50" y="221"/>
                  <a:pt x="50" y="221"/>
                  <a:pt x="50" y="221"/>
                </a:cubicBezTo>
                <a:cubicBezTo>
                  <a:pt x="258" y="221"/>
                  <a:pt x="258" y="221"/>
                  <a:pt x="258" y="221"/>
                </a:cubicBezTo>
                <a:cubicBezTo>
                  <a:pt x="258" y="227"/>
                  <a:pt x="258" y="227"/>
                  <a:pt x="258" y="227"/>
                </a:cubicBezTo>
                <a:cubicBezTo>
                  <a:pt x="281" y="227"/>
                  <a:pt x="281" y="227"/>
                  <a:pt x="281" y="227"/>
                </a:cubicBezTo>
                <a:cubicBezTo>
                  <a:pt x="287" y="227"/>
                  <a:pt x="291" y="223"/>
                  <a:pt x="292" y="217"/>
                </a:cubicBezTo>
                <a:cubicBezTo>
                  <a:pt x="292" y="186"/>
                  <a:pt x="292" y="186"/>
                  <a:pt x="292" y="186"/>
                </a:cubicBezTo>
                <a:cubicBezTo>
                  <a:pt x="308" y="186"/>
                  <a:pt x="308" y="186"/>
                  <a:pt x="308" y="186"/>
                </a:cubicBezTo>
                <a:lnTo>
                  <a:pt x="308" y="41"/>
                </a:lnTo>
                <a:close/>
                <a:moveTo>
                  <a:pt x="15" y="56"/>
                </a:moveTo>
                <a:cubicBezTo>
                  <a:pt x="25" y="56"/>
                  <a:pt x="25" y="56"/>
                  <a:pt x="25" y="56"/>
                </a:cubicBezTo>
                <a:cubicBezTo>
                  <a:pt x="25" y="171"/>
                  <a:pt x="25" y="171"/>
                  <a:pt x="25" y="171"/>
                </a:cubicBezTo>
                <a:cubicBezTo>
                  <a:pt x="15" y="171"/>
                  <a:pt x="15" y="171"/>
                  <a:pt x="15" y="171"/>
                </a:cubicBezTo>
                <a:lnTo>
                  <a:pt x="15" y="56"/>
                </a:lnTo>
                <a:close/>
                <a:moveTo>
                  <a:pt x="234" y="175"/>
                </a:moveTo>
                <a:cubicBezTo>
                  <a:pt x="54" y="175"/>
                  <a:pt x="54" y="175"/>
                  <a:pt x="54" y="175"/>
                </a:cubicBezTo>
                <a:cubicBezTo>
                  <a:pt x="54" y="38"/>
                  <a:pt x="54" y="38"/>
                  <a:pt x="54" y="38"/>
                </a:cubicBezTo>
                <a:cubicBezTo>
                  <a:pt x="234" y="38"/>
                  <a:pt x="234" y="38"/>
                  <a:pt x="234" y="38"/>
                </a:cubicBezTo>
                <a:lnTo>
                  <a:pt x="234" y="175"/>
                </a:lnTo>
                <a:close/>
                <a:moveTo>
                  <a:pt x="293" y="171"/>
                </a:moveTo>
                <a:cubicBezTo>
                  <a:pt x="282" y="171"/>
                  <a:pt x="282" y="171"/>
                  <a:pt x="282" y="171"/>
                </a:cubicBezTo>
                <a:cubicBezTo>
                  <a:pt x="282" y="56"/>
                  <a:pt x="282" y="56"/>
                  <a:pt x="282" y="56"/>
                </a:cubicBezTo>
                <a:cubicBezTo>
                  <a:pt x="282" y="56"/>
                  <a:pt x="282" y="56"/>
                  <a:pt x="282" y="56"/>
                </a:cubicBezTo>
                <a:cubicBezTo>
                  <a:pt x="282" y="56"/>
                  <a:pt x="282" y="56"/>
                  <a:pt x="282" y="56"/>
                </a:cubicBezTo>
                <a:cubicBezTo>
                  <a:pt x="293" y="56"/>
                  <a:pt x="293" y="56"/>
                  <a:pt x="293" y="56"/>
                </a:cubicBezTo>
                <a:lnTo>
                  <a:pt x="293" y="171"/>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6" name="TextBox 45">
            <a:extLst>
              <a:ext uri="{FF2B5EF4-FFF2-40B4-BE49-F238E27FC236}">
                <a16:creationId xmlns:a16="http://schemas.microsoft.com/office/drawing/2014/main" id="{F861A9AF-4E12-4F47-8AEC-DE18D378FF37}"/>
              </a:ext>
            </a:extLst>
          </p:cNvPr>
          <p:cNvSpPr txBox="1"/>
          <p:nvPr/>
        </p:nvSpPr>
        <p:spPr>
          <a:xfrm>
            <a:off x="1527310" y="4518566"/>
            <a:ext cx="909602" cy="215444"/>
          </a:xfrm>
          <a:prstGeom prst="rect">
            <a:avLst/>
          </a:prstGeom>
          <a:noFill/>
        </p:spPr>
        <p:txBody>
          <a:bodyPr wrap="square" rtlCol="0">
            <a:spAutoFit/>
          </a:bodyPr>
          <a:lstStyle/>
          <a:p>
            <a:r>
              <a:rPr lang="en-US" sz="800"/>
              <a:t>T-BERD/MTS</a:t>
            </a:r>
          </a:p>
        </p:txBody>
      </p:sp>
      <p:pic>
        <p:nvPicPr>
          <p:cNvPr id="3" name="Picture 2">
            <a:extLst>
              <a:ext uri="{FF2B5EF4-FFF2-40B4-BE49-F238E27FC236}">
                <a16:creationId xmlns:a16="http://schemas.microsoft.com/office/drawing/2014/main" id="{FFBD770A-4E5A-402F-9AE5-B596E51B568B}"/>
              </a:ext>
            </a:extLst>
          </p:cNvPr>
          <p:cNvPicPr>
            <a:picLocks noChangeAspect="1"/>
          </p:cNvPicPr>
          <p:nvPr/>
        </p:nvPicPr>
        <p:blipFill>
          <a:blip r:embed="rId3">
            <a:duotone>
              <a:prstClr val="black"/>
              <a:schemeClr val="accent6">
                <a:tint val="45000"/>
                <a:satMod val="400000"/>
              </a:schemeClr>
            </a:duotone>
          </a:blip>
          <a:stretch>
            <a:fillRect/>
          </a:stretch>
        </p:blipFill>
        <p:spPr>
          <a:xfrm>
            <a:off x="7425990" y="3229019"/>
            <a:ext cx="838317" cy="562053"/>
          </a:xfrm>
          <a:prstGeom prst="rect">
            <a:avLst/>
          </a:prstGeom>
        </p:spPr>
      </p:pic>
    </p:spTree>
    <p:extLst>
      <p:ext uri="{BB962C8B-B14F-4D97-AF65-F5344CB8AC3E}">
        <p14:creationId xmlns:p14="http://schemas.microsoft.com/office/powerpoint/2010/main" val="875674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2EA38DC5-B7BA-4FED-8977-A850C8535FFD}"/>
              </a:ext>
            </a:extLst>
          </p:cNvPr>
          <p:cNvPicPr>
            <a:picLocks noChangeAspect="1"/>
          </p:cNvPicPr>
          <p:nvPr/>
        </p:nvPicPr>
        <p:blipFill>
          <a:blip r:embed="rId2"/>
          <a:stretch>
            <a:fillRect/>
          </a:stretch>
        </p:blipFill>
        <p:spPr>
          <a:xfrm>
            <a:off x="0" y="644813"/>
            <a:ext cx="9143072" cy="5143500"/>
          </a:xfrm>
          <a:prstGeom prst="rect">
            <a:avLst/>
          </a:prstGeom>
        </p:spPr>
      </p:pic>
    </p:spTree>
    <p:extLst>
      <p:ext uri="{BB962C8B-B14F-4D97-AF65-F5344CB8AC3E}">
        <p14:creationId xmlns:p14="http://schemas.microsoft.com/office/powerpoint/2010/main" val="362698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F661-3D3A-4BF3-B586-859AA271D39F}"/>
              </a:ext>
            </a:extLst>
          </p:cNvPr>
          <p:cNvSpPr>
            <a:spLocks noGrp="1"/>
          </p:cNvSpPr>
          <p:nvPr>
            <p:ph type="title"/>
          </p:nvPr>
        </p:nvSpPr>
        <p:spPr/>
        <p:txBody>
          <a:bodyPr/>
          <a:lstStyle/>
          <a:p>
            <a:r>
              <a:rPr lang="en-US" dirty="0"/>
              <a:t>Network Testing</a:t>
            </a:r>
          </a:p>
        </p:txBody>
      </p:sp>
    </p:spTree>
    <p:extLst>
      <p:ext uri="{BB962C8B-B14F-4D97-AF65-F5344CB8AC3E}">
        <p14:creationId xmlns:p14="http://schemas.microsoft.com/office/powerpoint/2010/main" val="3638415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105035BE-67BE-407E-8036-01E0BD7620D0}"/>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l="-4881" t="-7873" r="-8825" b="-8919"/>
          <a:stretch/>
        </p:blipFill>
        <p:spPr>
          <a:xfrm>
            <a:off x="189914" y="1640903"/>
            <a:ext cx="3055599" cy="1374589"/>
          </a:xfrm>
        </p:spPr>
      </p:pic>
      <p:sp>
        <p:nvSpPr>
          <p:cNvPr id="5" name="Content Placeholder 4">
            <a:extLst>
              <a:ext uri="{FF2B5EF4-FFF2-40B4-BE49-F238E27FC236}">
                <a16:creationId xmlns:a16="http://schemas.microsoft.com/office/drawing/2014/main" id="{D02C338D-61E0-4E17-A467-CB4A1A05E9EE}"/>
              </a:ext>
            </a:extLst>
          </p:cNvPr>
          <p:cNvSpPr>
            <a:spLocks noGrp="1"/>
          </p:cNvSpPr>
          <p:nvPr>
            <p:ph sz="half" idx="1"/>
          </p:nvPr>
        </p:nvSpPr>
        <p:spPr/>
        <p:txBody>
          <a:bodyPr vert="horz" lIns="0" tIns="45720" rIns="0" bIns="45720" rtlCol="0" anchor="t">
            <a:noAutofit/>
          </a:bodyPr>
          <a:lstStyle/>
          <a:p>
            <a:pPr marL="0" indent="0" algn="ctr">
              <a:buNone/>
            </a:pPr>
            <a:r>
              <a:rPr lang="en-US" b="1" dirty="0"/>
              <a:t>Fiber Condition and Continuity</a:t>
            </a:r>
          </a:p>
          <a:p>
            <a:pPr marL="170815" indent="-170815"/>
            <a:r>
              <a:rPr lang="en-US" dirty="0"/>
              <a:t>New WDMs added to network</a:t>
            </a:r>
            <a:endParaRPr lang="en-US" dirty="0">
              <a:cs typeface="Arial"/>
            </a:endParaRPr>
          </a:p>
          <a:p>
            <a:pPr marL="170815" indent="-170815"/>
            <a:r>
              <a:rPr lang="en-US" dirty="0"/>
              <a:t>Simply more fiber deployed</a:t>
            </a:r>
            <a:endParaRPr lang="en-US" dirty="0">
              <a:cs typeface="Arial"/>
            </a:endParaRPr>
          </a:p>
          <a:p>
            <a:pPr marL="170815" indent="-170815"/>
            <a:r>
              <a:rPr lang="en-US" dirty="0"/>
              <a:t>Traditional test equipment cannot test through WDMs</a:t>
            </a:r>
            <a:endParaRPr lang="en-US" dirty="0">
              <a:cs typeface="Arial"/>
            </a:endParaRPr>
          </a:p>
          <a:p>
            <a:pPr marL="170815" indent="-170815"/>
            <a:endParaRPr lang="en-US" dirty="0">
              <a:cs typeface="Arial"/>
            </a:endParaRPr>
          </a:p>
        </p:txBody>
      </p:sp>
      <p:sp>
        <p:nvSpPr>
          <p:cNvPr id="4" name="Title 3">
            <a:extLst>
              <a:ext uri="{FF2B5EF4-FFF2-40B4-BE49-F238E27FC236}">
                <a16:creationId xmlns:a16="http://schemas.microsoft.com/office/drawing/2014/main" id="{6A888CC3-A85D-49FB-86C1-5605CEA4643A}"/>
              </a:ext>
            </a:extLst>
          </p:cNvPr>
          <p:cNvSpPr>
            <a:spLocks noGrp="1"/>
          </p:cNvSpPr>
          <p:nvPr>
            <p:ph type="title"/>
          </p:nvPr>
        </p:nvSpPr>
        <p:spPr/>
        <p:txBody>
          <a:bodyPr/>
          <a:lstStyle/>
          <a:p>
            <a:r>
              <a:rPr lang="en-US" dirty="0"/>
              <a:t>Testing Challenges</a:t>
            </a:r>
            <a:endParaRPr lang="en-US" dirty="0">
              <a:solidFill>
                <a:srgbClr val="FF0000"/>
              </a:solidFill>
            </a:endParaRPr>
          </a:p>
        </p:txBody>
      </p:sp>
      <p:sp>
        <p:nvSpPr>
          <p:cNvPr id="8" name="Content Placeholder 7">
            <a:extLst>
              <a:ext uri="{FF2B5EF4-FFF2-40B4-BE49-F238E27FC236}">
                <a16:creationId xmlns:a16="http://schemas.microsoft.com/office/drawing/2014/main" id="{FEB045C6-97F0-4935-A3FF-427138707328}"/>
              </a:ext>
            </a:extLst>
          </p:cNvPr>
          <p:cNvSpPr>
            <a:spLocks noGrp="1"/>
          </p:cNvSpPr>
          <p:nvPr>
            <p:ph sz="half" idx="12"/>
          </p:nvPr>
        </p:nvSpPr>
        <p:spPr/>
        <p:txBody>
          <a:bodyPr vert="horz" lIns="0" tIns="45720" rIns="0" bIns="45720" rtlCol="0" anchor="t">
            <a:noAutofit/>
          </a:bodyPr>
          <a:lstStyle/>
          <a:p>
            <a:pPr marL="0" indent="0" algn="ctr">
              <a:buNone/>
            </a:pPr>
            <a:r>
              <a:rPr lang="en-US" b="1" dirty="0"/>
              <a:t>Dispersion</a:t>
            </a:r>
          </a:p>
          <a:p>
            <a:pPr marL="0" indent="0" algn="ctr">
              <a:buNone/>
            </a:pPr>
            <a:endParaRPr lang="en-US" sz="600" b="1" dirty="0"/>
          </a:p>
          <a:p>
            <a:pPr marL="170815" indent="-170815"/>
            <a:r>
              <a:rPr lang="en-US" dirty="0"/>
              <a:t>Dispersion parameters matter for 10GE transmission</a:t>
            </a:r>
          </a:p>
          <a:p>
            <a:pPr marL="170815" indent="-170815"/>
            <a:r>
              <a:rPr lang="en-US" dirty="0"/>
              <a:t>Must select best existing fiber route</a:t>
            </a:r>
            <a:endParaRPr lang="en-US" dirty="0">
              <a:cs typeface="Arial"/>
            </a:endParaRPr>
          </a:p>
          <a:p>
            <a:pPr marL="170815" indent="-170815"/>
            <a:r>
              <a:rPr lang="en-US" dirty="0"/>
              <a:t>Cover the baseline to ensure fiber can support new signals – must characterize</a:t>
            </a:r>
            <a:endParaRPr lang="en-US" dirty="0">
              <a:cs typeface="Arial"/>
            </a:endParaRPr>
          </a:p>
        </p:txBody>
      </p:sp>
      <p:pic>
        <p:nvPicPr>
          <p:cNvPr id="22" name="Picture Placeholder 21">
            <a:extLst>
              <a:ext uri="{FF2B5EF4-FFF2-40B4-BE49-F238E27FC236}">
                <a16:creationId xmlns:a16="http://schemas.microsoft.com/office/drawing/2014/main" id="{2EA47151-C245-4FA8-B2EE-8858544207DF}"/>
              </a:ext>
            </a:extLst>
          </p:cNvPr>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a:stretch/>
        </p:blipFill>
        <p:spPr>
          <a:xfrm>
            <a:off x="3450223" y="1432781"/>
            <a:ext cx="2338866" cy="1375273"/>
          </a:xfrm>
        </p:spPr>
      </p:pic>
      <p:sp>
        <p:nvSpPr>
          <p:cNvPr id="10" name="Content Placeholder 9">
            <a:extLst>
              <a:ext uri="{FF2B5EF4-FFF2-40B4-BE49-F238E27FC236}">
                <a16:creationId xmlns:a16="http://schemas.microsoft.com/office/drawing/2014/main" id="{0249BF2E-CE25-4399-8300-3335B5C35F6C}"/>
              </a:ext>
            </a:extLst>
          </p:cNvPr>
          <p:cNvSpPr>
            <a:spLocks noGrp="1"/>
          </p:cNvSpPr>
          <p:nvPr>
            <p:ph sz="half" idx="14"/>
          </p:nvPr>
        </p:nvSpPr>
        <p:spPr/>
        <p:txBody>
          <a:bodyPr vert="horz" lIns="0" tIns="45720" rIns="0" bIns="45720" rtlCol="0" anchor="t">
            <a:noAutofit/>
          </a:bodyPr>
          <a:lstStyle/>
          <a:p>
            <a:pPr marL="0" indent="0" algn="ctr">
              <a:buNone/>
            </a:pPr>
            <a:r>
              <a:rPr lang="en-US" b="1" dirty="0"/>
              <a:t>High Fiber Count Cables</a:t>
            </a:r>
            <a:endParaRPr lang="en-US" sz="600" b="1" dirty="0"/>
          </a:p>
          <a:p>
            <a:pPr marL="170815" indent="-170815"/>
            <a:endParaRPr lang="en-US" sz="1200" dirty="0">
              <a:cs typeface="Arial"/>
            </a:endParaRPr>
          </a:p>
          <a:p>
            <a:pPr marL="170815" indent="-170815"/>
            <a:r>
              <a:rPr lang="en-US" dirty="0"/>
              <a:t>More time required to certify</a:t>
            </a:r>
            <a:endParaRPr lang="en-US" dirty="0">
              <a:cs typeface="Arial"/>
            </a:endParaRPr>
          </a:p>
          <a:p>
            <a:pPr marL="170815" indent="-170815"/>
            <a:r>
              <a:rPr lang="en-US" dirty="0"/>
              <a:t>Optimized and efficient test tools and procedures</a:t>
            </a:r>
            <a:endParaRPr lang="en-US" dirty="0">
              <a:cs typeface="Arial"/>
            </a:endParaRPr>
          </a:p>
          <a:p>
            <a:pPr marL="170815" indent="-170815"/>
            <a:r>
              <a:rPr lang="en-US" dirty="0"/>
              <a:t>Single contaminant can create greater impact</a:t>
            </a:r>
            <a:endParaRPr lang="en-US" dirty="0">
              <a:cs typeface="Arial"/>
            </a:endParaRPr>
          </a:p>
          <a:p>
            <a:pPr marL="170815" indent="-170815"/>
            <a:endParaRPr lang="en-US" dirty="0">
              <a:cs typeface="Arial"/>
            </a:endParaRPr>
          </a:p>
        </p:txBody>
      </p:sp>
      <p:pic>
        <p:nvPicPr>
          <p:cNvPr id="11" name="Picture 10">
            <a:extLst>
              <a:ext uri="{FF2B5EF4-FFF2-40B4-BE49-F238E27FC236}">
                <a16:creationId xmlns:a16="http://schemas.microsoft.com/office/drawing/2014/main" id="{558DEC4E-F4C2-49BD-9C89-B0A2D4689EAD}"/>
              </a:ext>
            </a:extLst>
          </p:cNvPr>
          <p:cNvPicPr>
            <a:picLocks noChangeAspect="1"/>
          </p:cNvPicPr>
          <p:nvPr/>
        </p:nvPicPr>
        <p:blipFill>
          <a:blip r:embed="rId5">
            <a:duotone>
              <a:prstClr val="black"/>
              <a:srgbClr val="D9C3A5">
                <a:tint val="50000"/>
                <a:satMod val="180000"/>
              </a:srgbClr>
            </a:duotone>
          </a:blip>
          <a:stretch>
            <a:fillRect/>
          </a:stretch>
        </p:blipFill>
        <p:spPr>
          <a:xfrm>
            <a:off x="6400068" y="1705525"/>
            <a:ext cx="1790053" cy="1565485"/>
          </a:xfrm>
          <a:prstGeom prst="rect">
            <a:avLst/>
          </a:prstGeom>
          <a:scene3d>
            <a:camera prst="orthographicFront">
              <a:rot lat="0" lon="10500000" rev="0"/>
            </a:camera>
            <a:lightRig rig="threePt" dir="t"/>
          </a:scene3d>
        </p:spPr>
      </p:pic>
    </p:spTree>
    <p:extLst>
      <p:ext uri="{BB962C8B-B14F-4D97-AF65-F5344CB8AC3E}">
        <p14:creationId xmlns:p14="http://schemas.microsoft.com/office/powerpoint/2010/main" val="4097815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Test Workflow</a:t>
            </a:r>
            <a:br>
              <a:rPr lang="en-US" dirty="0"/>
            </a:br>
            <a:endParaRPr lang="en-US" dirty="0"/>
          </a:p>
        </p:txBody>
      </p:sp>
      <p:sp>
        <p:nvSpPr>
          <p:cNvPr id="40" name="Rectangle 39">
            <a:extLst>
              <a:ext uri="{FF2B5EF4-FFF2-40B4-BE49-F238E27FC236}">
                <a16:creationId xmlns:a16="http://schemas.microsoft.com/office/drawing/2014/main" id="{F0C87F75-3F75-472E-9572-6EDD67651F3D}"/>
              </a:ext>
            </a:extLst>
          </p:cNvPr>
          <p:cNvSpPr/>
          <p:nvPr/>
        </p:nvSpPr>
        <p:spPr>
          <a:xfrm>
            <a:off x="1189476" y="2017441"/>
            <a:ext cx="3382525" cy="5143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r>
              <a:rPr lang="en-US" sz="1100" dirty="0">
                <a:solidFill>
                  <a:schemeClr val="tx1"/>
                </a:solidFill>
              </a:rPr>
              <a:t>Best practice, ensure connectors are ALL clean</a:t>
            </a:r>
          </a:p>
        </p:txBody>
      </p:sp>
      <p:sp>
        <p:nvSpPr>
          <p:cNvPr id="41" name="Rectangle 40">
            <a:extLst>
              <a:ext uri="{FF2B5EF4-FFF2-40B4-BE49-F238E27FC236}">
                <a16:creationId xmlns:a16="http://schemas.microsoft.com/office/drawing/2014/main" id="{44CFA6A2-2388-4F21-B34E-B08FCAB235E8}"/>
              </a:ext>
            </a:extLst>
          </p:cNvPr>
          <p:cNvSpPr/>
          <p:nvPr/>
        </p:nvSpPr>
        <p:spPr>
          <a:xfrm>
            <a:off x="1189476" y="2588994"/>
            <a:ext cx="3382525" cy="5143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r>
              <a:rPr lang="fr-FR" sz="1100" dirty="0">
                <a:solidFill>
                  <a:schemeClr val="tx1"/>
                </a:solidFill>
              </a:rPr>
              <a:t>Certify fiber deployment (splicing, loss, continuity…)</a:t>
            </a:r>
            <a:endParaRPr lang="en-US" sz="1100" dirty="0">
              <a:solidFill>
                <a:schemeClr val="tx1"/>
              </a:solidFill>
            </a:endParaRPr>
          </a:p>
        </p:txBody>
      </p:sp>
      <p:sp>
        <p:nvSpPr>
          <p:cNvPr id="42" name="Rectangle 41">
            <a:extLst>
              <a:ext uri="{FF2B5EF4-FFF2-40B4-BE49-F238E27FC236}">
                <a16:creationId xmlns:a16="http://schemas.microsoft.com/office/drawing/2014/main" id="{0EA05CB8-2A68-4B99-8078-2BBF5B773D53}"/>
              </a:ext>
            </a:extLst>
          </p:cNvPr>
          <p:cNvSpPr/>
          <p:nvPr/>
        </p:nvSpPr>
        <p:spPr>
          <a:xfrm>
            <a:off x="1189476" y="3160547"/>
            <a:ext cx="3382525" cy="5143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r>
              <a:rPr lang="en-US" sz="1100" dirty="0">
                <a:solidFill>
                  <a:schemeClr val="tx1"/>
                </a:solidFill>
              </a:rPr>
              <a:t>Validate fiber can support 10GE signals. </a:t>
            </a:r>
          </a:p>
        </p:txBody>
      </p:sp>
      <p:sp>
        <p:nvSpPr>
          <p:cNvPr id="43" name="Rectangle 42">
            <a:extLst>
              <a:ext uri="{FF2B5EF4-FFF2-40B4-BE49-F238E27FC236}">
                <a16:creationId xmlns:a16="http://schemas.microsoft.com/office/drawing/2014/main" id="{56F27B3B-52B5-441A-8CE0-73CCD8AD96C2}"/>
              </a:ext>
            </a:extLst>
          </p:cNvPr>
          <p:cNvSpPr/>
          <p:nvPr/>
        </p:nvSpPr>
        <p:spPr>
          <a:xfrm>
            <a:off x="1189476" y="3732101"/>
            <a:ext cx="3382525" cy="5143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r>
              <a:rPr lang="en-US" sz="1100" dirty="0">
                <a:solidFill>
                  <a:schemeClr val="tx1"/>
                </a:solidFill>
              </a:rPr>
              <a:t>Required for DWDM continuity and loss budget</a:t>
            </a:r>
          </a:p>
        </p:txBody>
      </p:sp>
      <p:sp>
        <p:nvSpPr>
          <p:cNvPr id="65" name="Rectangle 64">
            <a:extLst>
              <a:ext uri="{FF2B5EF4-FFF2-40B4-BE49-F238E27FC236}">
                <a16:creationId xmlns:a16="http://schemas.microsoft.com/office/drawing/2014/main" id="{EB1F1C46-7731-473B-BB60-EC89C0D4F4BF}"/>
              </a:ext>
            </a:extLst>
          </p:cNvPr>
          <p:cNvSpPr/>
          <p:nvPr/>
        </p:nvSpPr>
        <p:spPr>
          <a:xfrm>
            <a:off x="342900" y="2021434"/>
            <a:ext cx="794412" cy="514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577850">
              <a:lnSpc>
                <a:spcPct val="90000"/>
              </a:lnSpc>
              <a:spcBef>
                <a:spcPct val="0"/>
              </a:spcBef>
              <a:spcAft>
                <a:spcPct val="35000"/>
              </a:spcAft>
            </a:pPr>
            <a:r>
              <a:rPr lang="fr-FR" sz="800" b="1" dirty="0" err="1">
                <a:solidFill>
                  <a:schemeClr val="bg1"/>
                </a:solidFill>
              </a:rPr>
              <a:t>Connector</a:t>
            </a:r>
            <a:r>
              <a:rPr lang="fr-FR" sz="800" b="1" dirty="0">
                <a:solidFill>
                  <a:schemeClr val="bg1"/>
                </a:solidFill>
              </a:rPr>
              <a:t> Inspection</a:t>
            </a:r>
            <a:endParaRPr lang="en-US" sz="800" b="1" dirty="0">
              <a:solidFill>
                <a:schemeClr val="bg1"/>
              </a:solidFill>
            </a:endParaRPr>
          </a:p>
        </p:txBody>
      </p:sp>
      <p:sp>
        <p:nvSpPr>
          <p:cNvPr id="66" name="Rectangle 65">
            <a:extLst>
              <a:ext uri="{FF2B5EF4-FFF2-40B4-BE49-F238E27FC236}">
                <a16:creationId xmlns:a16="http://schemas.microsoft.com/office/drawing/2014/main" id="{63003158-CFD7-4B01-99AA-86B1AFF0CCCD}"/>
              </a:ext>
            </a:extLst>
          </p:cNvPr>
          <p:cNvSpPr/>
          <p:nvPr/>
        </p:nvSpPr>
        <p:spPr>
          <a:xfrm>
            <a:off x="345328" y="2594840"/>
            <a:ext cx="794412" cy="514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577850">
              <a:lnSpc>
                <a:spcPct val="90000"/>
              </a:lnSpc>
              <a:spcBef>
                <a:spcPct val="0"/>
              </a:spcBef>
              <a:spcAft>
                <a:spcPct val="35000"/>
              </a:spcAft>
            </a:pPr>
            <a:r>
              <a:rPr lang="en-US" sz="800" b="1" dirty="0">
                <a:solidFill>
                  <a:schemeClr val="bg1"/>
                </a:solidFill>
              </a:rPr>
              <a:t>Fiber Commissioning</a:t>
            </a:r>
          </a:p>
        </p:txBody>
      </p:sp>
      <p:sp>
        <p:nvSpPr>
          <p:cNvPr id="67" name="Rectangle 66">
            <a:extLst>
              <a:ext uri="{FF2B5EF4-FFF2-40B4-BE49-F238E27FC236}">
                <a16:creationId xmlns:a16="http://schemas.microsoft.com/office/drawing/2014/main" id="{7D018651-D012-4508-BD3E-72C7A7960BF5}"/>
              </a:ext>
            </a:extLst>
          </p:cNvPr>
          <p:cNvSpPr/>
          <p:nvPr/>
        </p:nvSpPr>
        <p:spPr>
          <a:xfrm>
            <a:off x="345328" y="3162173"/>
            <a:ext cx="794412" cy="514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577850">
              <a:lnSpc>
                <a:spcPct val="90000"/>
              </a:lnSpc>
              <a:spcBef>
                <a:spcPct val="0"/>
              </a:spcBef>
              <a:spcAft>
                <a:spcPct val="35000"/>
              </a:spcAft>
            </a:pPr>
            <a:r>
              <a:rPr lang="fr-FR" sz="800" b="1" dirty="0">
                <a:solidFill>
                  <a:schemeClr val="bg1"/>
                </a:solidFill>
              </a:rPr>
              <a:t>Dispersion </a:t>
            </a:r>
            <a:r>
              <a:rPr lang="fr-FR" sz="800" b="1" dirty="0" err="1">
                <a:solidFill>
                  <a:schemeClr val="bg1"/>
                </a:solidFill>
              </a:rPr>
              <a:t>Testing</a:t>
            </a:r>
            <a:endParaRPr lang="en-US" sz="800" b="1" dirty="0">
              <a:solidFill>
                <a:schemeClr val="bg1"/>
              </a:solidFill>
            </a:endParaRPr>
          </a:p>
        </p:txBody>
      </p:sp>
      <p:sp>
        <p:nvSpPr>
          <p:cNvPr id="68" name="Rectangle 67">
            <a:extLst>
              <a:ext uri="{FF2B5EF4-FFF2-40B4-BE49-F238E27FC236}">
                <a16:creationId xmlns:a16="http://schemas.microsoft.com/office/drawing/2014/main" id="{61588BAE-351B-4FF7-B2B3-EC5A662D4D3F}"/>
              </a:ext>
            </a:extLst>
          </p:cNvPr>
          <p:cNvSpPr/>
          <p:nvPr/>
        </p:nvSpPr>
        <p:spPr>
          <a:xfrm>
            <a:off x="345328" y="3733726"/>
            <a:ext cx="794412" cy="514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577850">
              <a:lnSpc>
                <a:spcPct val="90000"/>
              </a:lnSpc>
              <a:spcBef>
                <a:spcPct val="0"/>
              </a:spcBef>
              <a:spcAft>
                <a:spcPct val="35000"/>
              </a:spcAft>
            </a:pPr>
            <a:r>
              <a:rPr lang="en-US" sz="800" b="1" dirty="0">
                <a:solidFill>
                  <a:schemeClr val="bg1"/>
                </a:solidFill>
              </a:rPr>
              <a:t>DWDM </a:t>
            </a:r>
          </a:p>
          <a:p>
            <a:pPr algn="ctr" defTabSz="577850">
              <a:lnSpc>
                <a:spcPct val="90000"/>
              </a:lnSpc>
              <a:spcBef>
                <a:spcPct val="0"/>
              </a:spcBef>
              <a:spcAft>
                <a:spcPct val="35000"/>
              </a:spcAft>
            </a:pPr>
            <a:r>
              <a:rPr lang="en-US" sz="800" b="1" dirty="0" err="1">
                <a:solidFill>
                  <a:schemeClr val="bg1"/>
                </a:solidFill>
              </a:rPr>
              <a:t>Charac</a:t>
            </a:r>
            <a:r>
              <a:rPr lang="en-US" sz="800" b="1" dirty="0">
                <a:solidFill>
                  <a:schemeClr val="bg1"/>
                </a:solidFill>
              </a:rPr>
              <a:t>.</a:t>
            </a:r>
          </a:p>
        </p:txBody>
      </p:sp>
      <p:sp>
        <p:nvSpPr>
          <p:cNvPr id="69" name="Rectangle 68">
            <a:extLst>
              <a:ext uri="{FF2B5EF4-FFF2-40B4-BE49-F238E27FC236}">
                <a16:creationId xmlns:a16="http://schemas.microsoft.com/office/drawing/2014/main" id="{E4CB0018-717B-4508-9561-F7D5D8189A3C}"/>
              </a:ext>
            </a:extLst>
          </p:cNvPr>
          <p:cNvSpPr/>
          <p:nvPr/>
        </p:nvSpPr>
        <p:spPr>
          <a:xfrm>
            <a:off x="345328" y="4305279"/>
            <a:ext cx="794412" cy="5143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defTabSz="577850">
              <a:lnSpc>
                <a:spcPct val="90000"/>
              </a:lnSpc>
              <a:spcBef>
                <a:spcPct val="0"/>
              </a:spcBef>
              <a:spcAft>
                <a:spcPct val="35000"/>
              </a:spcAft>
            </a:pPr>
            <a:r>
              <a:rPr lang="fr-FR" sz="800" b="1" dirty="0">
                <a:solidFill>
                  <a:schemeClr val="bg1"/>
                </a:solidFill>
              </a:rPr>
              <a:t>DWDM </a:t>
            </a:r>
          </a:p>
          <a:p>
            <a:pPr algn="ctr" defTabSz="577850">
              <a:lnSpc>
                <a:spcPct val="90000"/>
              </a:lnSpc>
              <a:spcBef>
                <a:spcPct val="0"/>
              </a:spcBef>
              <a:spcAft>
                <a:spcPct val="35000"/>
              </a:spcAft>
            </a:pPr>
            <a:r>
              <a:rPr lang="fr-FR" sz="800" b="1" dirty="0" err="1">
                <a:solidFill>
                  <a:schemeClr val="bg1"/>
                </a:solidFill>
              </a:rPr>
              <a:t>Routing</a:t>
            </a:r>
            <a:endParaRPr lang="en-US" sz="800" b="1" dirty="0">
              <a:solidFill>
                <a:schemeClr val="bg1"/>
              </a:solidFill>
            </a:endParaRPr>
          </a:p>
        </p:txBody>
      </p:sp>
      <p:sp>
        <p:nvSpPr>
          <p:cNvPr id="94" name="Rectangle 93">
            <a:extLst>
              <a:ext uri="{FF2B5EF4-FFF2-40B4-BE49-F238E27FC236}">
                <a16:creationId xmlns:a16="http://schemas.microsoft.com/office/drawing/2014/main" id="{E898E290-0522-48C0-97F2-690DC718A744}"/>
              </a:ext>
            </a:extLst>
          </p:cNvPr>
          <p:cNvSpPr/>
          <p:nvPr/>
        </p:nvSpPr>
        <p:spPr>
          <a:xfrm>
            <a:off x="1189476" y="4303654"/>
            <a:ext cx="3382525" cy="51439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r>
              <a:rPr lang="en-US" sz="1100" dirty="0">
                <a:solidFill>
                  <a:schemeClr val="tx1"/>
                </a:solidFill>
              </a:rPr>
              <a:t>Confirm End-to-End continuity and channel drop</a:t>
            </a:r>
          </a:p>
        </p:txBody>
      </p:sp>
      <p:sp>
        <p:nvSpPr>
          <p:cNvPr id="30" name="Right Brace 1">
            <a:extLst>
              <a:ext uri="{FF2B5EF4-FFF2-40B4-BE49-F238E27FC236}">
                <a16:creationId xmlns:a16="http://schemas.microsoft.com/office/drawing/2014/main" id="{487D2E3D-DCEE-41B8-B48C-20EE4B75E061}"/>
              </a:ext>
            </a:extLst>
          </p:cNvPr>
          <p:cNvSpPr/>
          <p:nvPr/>
        </p:nvSpPr>
        <p:spPr>
          <a:xfrm>
            <a:off x="5039274" y="2017441"/>
            <a:ext cx="178230" cy="1657504"/>
          </a:xfrm>
          <a:prstGeom prst="rightBrac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1" name="TextBox 2">
            <a:extLst>
              <a:ext uri="{FF2B5EF4-FFF2-40B4-BE49-F238E27FC236}">
                <a16:creationId xmlns:a16="http://schemas.microsoft.com/office/drawing/2014/main" id="{B040E946-5C03-4EBF-8CA1-703DA4D0DC00}"/>
              </a:ext>
            </a:extLst>
          </p:cNvPr>
          <p:cNvSpPr txBox="1"/>
          <p:nvPr/>
        </p:nvSpPr>
        <p:spPr>
          <a:xfrm>
            <a:off x="5288862" y="2391107"/>
            <a:ext cx="3792308" cy="769441"/>
          </a:xfrm>
          <a:prstGeom prst="rect">
            <a:avLst/>
          </a:prstGeom>
          <a:noFill/>
        </p:spPr>
        <p:txBody>
          <a:bodyPr wrap="square" lIns="0" tIns="0" rIns="0" bIns="0" rtlCol="0">
            <a:spAutoFit/>
          </a:bodyPr>
          <a:lstStyle/>
          <a:p>
            <a:r>
              <a:rPr lang="en-US" sz="1700" b="1" dirty="0"/>
              <a:t>Outside Plant Fiber Characterization</a:t>
            </a:r>
          </a:p>
          <a:p>
            <a:pPr marL="285750" indent="-285750">
              <a:buFont typeface="Arial" panose="020B0604020202020204" pitchFamily="34" charset="0"/>
              <a:buChar char="•"/>
            </a:pPr>
            <a:r>
              <a:rPr lang="en-US" sz="1600" dirty="0"/>
              <a:t>Know the baseline performance of your network.</a:t>
            </a:r>
          </a:p>
        </p:txBody>
      </p:sp>
      <p:sp>
        <p:nvSpPr>
          <p:cNvPr id="52" name="Right Brace 1">
            <a:extLst>
              <a:ext uri="{FF2B5EF4-FFF2-40B4-BE49-F238E27FC236}">
                <a16:creationId xmlns:a16="http://schemas.microsoft.com/office/drawing/2014/main" id="{4C9F49B0-1900-44B2-8BA5-6746BD21FC15}"/>
              </a:ext>
            </a:extLst>
          </p:cNvPr>
          <p:cNvSpPr/>
          <p:nvPr/>
        </p:nvSpPr>
        <p:spPr>
          <a:xfrm>
            <a:off x="5039274" y="3732102"/>
            <a:ext cx="178230" cy="1085951"/>
          </a:xfrm>
          <a:prstGeom prst="rightBrac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3" name="TextBox 2">
            <a:extLst>
              <a:ext uri="{FF2B5EF4-FFF2-40B4-BE49-F238E27FC236}">
                <a16:creationId xmlns:a16="http://schemas.microsoft.com/office/drawing/2014/main" id="{92CD2DC7-1687-4317-AF8B-D9AF05134F8E}"/>
              </a:ext>
            </a:extLst>
          </p:cNvPr>
          <p:cNvSpPr txBox="1"/>
          <p:nvPr/>
        </p:nvSpPr>
        <p:spPr>
          <a:xfrm>
            <a:off x="5288861" y="3857221"/>
            <a:ext cx="3855139" cy="754053"/>
          </a:xfrm>
          <a:prstGeom prst="rect">
            <a:avLst/>
          </a:prstGeom>
          <a:noFill/>
        </p:spPr>
        <p:txBody>
          <a:bodyPr wrap="square" lIns="0" tIns="0" rIns="0" bIns="0" rtlCol="0">
            <a:spAutoFit/>
          </a:bodyPr>
          <a:lstStyle/>
          <a:p>
            <a:r>
              <a:rPr lang="en-US" sz="1700" b="1" dirty="0"/>
              <a:t>DWDM-Ready Validation</a:t>
            </a:r>
          </a:p>
          <a:p>
            <a:pPr marL="285750" indent="-285750">
              <a:buFont typeface="Arial" panose="020B0604020202020204" pitchFamily="34" charset="0"/>
              <a:buChar char="•"/>
            </a:pPr>
            <a:r>
              <a:rPr lang="en-US" sz="1600" dirty="0"/>
              <a:t>Qualify DWDM routes with DWDM components (MUX, DEMUX…) </a:t>
            </a:r>
          </a:p>
        </p:txBody>
      </p:sp>
      <p:pic>
        <p:nvPicPr>
          <p:cNvPr id="28" name="Picture 2" descr="https://www.viavisolutions.com/sites/default/files/styles/product_detail_image_v2/public/main-images/fiberchek-probe.png?itok=1CT5jjPN">
            <a:extLst>
              <a:ext uri="{FF2B5EF4-FFF2-40B4-BE49-F238E27FC236}">
                <a16:creationId xmlns:a16="http://schemas.microsoft.com/office/drawing/2014/main" id="{C2DDDE26-89D5-4119-A31B-7D43774CA51E}"/>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466060" y="2046018"/>
            <a:ext cx="389228" cy="5143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A6D035-B2B5-4D2C-B534-B6E2513231E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17903" y="4038330"/>
            <a:ext cx="767866" cy="530648"/>
          </a:xfrm>
          <a:prstGeom prst="rect">
            <a:avLst/>
          </a:prstGeom>
        </p:spPr>
      </p:pic>
      <p:pic>
        <p:nvPicPr>
          <p:cNvPr id="44" name="Picture 43">
            <a:extLst>
              <a:ext uri="{FF2B5EF4-FFF2-40B4-BE49-F238E27FC236}">
                <a16:creationId xmlns:a16="http://schemas.microsoft.com/office/drawing/2014/main" id="{EAAD4F17-3E11-427E-9BE6-C17A68A78A8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18690" y="2897816"/>
            <a:ext cx="956896" cy="717672"/>
          </a:xfrm>
          <a:prstGeom prst="rect">
            <a:avLst/>
          </a:prstGeom>
        </p:spPr>
      </p:pic>
    </p:spTree>
    <p:extLst>
      <p:ext uri="{BB962C8B-B14F-4D97-AF65-F5344CB8AC3E}">
        <p14:creationId xmlns:p14="http://schemas.microsoft.com/office/powerpoint/2010/main" val="1636950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Fiber Inspection</a:t>
            </a:r>
          </a:p>
        </p:txBody>
      </p:sp>
      <p:sp>
        <p:nvSpPr>
          <p:cNvPr id="4" name="Content Placeholder 3"/>
          <p:cNvSpPr>
            <a:spLocks noGrp="1"/>
          </p:cNvSpPr>
          <p:nvPr>
            <p:ph sz="half" idx="2"/>
          </p:nvPr>
        </p:nvSpPr>
        <p:spPr>
          <a:xfrm>
            <a:off x="5071208" y="1923195"/>
            <a:ext cx="4088293" cy="3520440"/>
          </a:xfrm>
        </p:spPr>
        <p:txBody>
          <a:bodyPr/>
          <a:lstStyle/>
          <a:p>
            <a:r>
              <a:rPr lang="en-US" dirty="0" err="1"/>
              <a:t>FiberChek</a:t>
            </a:r>
            <a:r>
              <a:rPr lang="en-US" dirty="0"/>
              <a:t> Probe, Sidewinder </a:t>
            </a:r>
            <a:br>
              <a:rPr lang="en-US" dirty="0"/>
            </a:br>
            <a:r>
              <a:rPr lang="en-US" dirty="0"/>
              <a:t>or P5000i</a:t>
            </a:r>
          </a:p>
          <a:p>
            <a:r>
              <a:rPr lang="en-US" dirty="0"/>
              <a:t>“Inspect Before you Connect”</a:t>
            </a:r>
          </a:p>
          <a:p>
            <a:pPr lvl="1">
              <a:buFont typeface="Courier New" panose="02070309020205020404" pitchFamily="49" charset="0"/>
              <a:buChar char="o"/>
            </a:pPr>
            <a:r>
              <a:rPr lang="en-US" sz="1400" dirty="0"/>
              <a:t>Reduce Network Downtime</a:t>
            </a:r>
          </a:p>
          <a:p>
            <a:pPr lvl="1">
              <a:buFont typeface="Courier New" panose="02070309020205020404" pitchFamily="49" charset="0"/>
              <a:buChar char="o"/>
            </a:pPr>
            <a:r>
              <a:rPr lang="en-US" sz="1400" dirty="0"/>
              <a:t>Reduce Troubleshooting</a:t>
            </a:r>
          </a:p>
          <a:p>
            <a:pPr lvl="1">
              <a:buFont typeface="Courier New" panose="02070309020205020404" pitchFamily="49" charset="0"/>
              <a:buChar char="o"/>
            </a:pPr>
            <a:r>
              <a:rPr lang="en-US" sz="1400" dirty="0"/>
              <a:t>Optimize Signal Performance</a:t>
            </a:r>
          </a:p>
          <a:p>
            <a:pPr lvl="1">
              <a:buFont typeface="Courier New" panose="02070309020205020404" pitchFamily="49" charset="0"/>
              <a:buChar char="o"/>
            </a:pPr>
            <a:r>
              <a:rPr lang="en-US" sz="1400" dirty="0"/>
              <a:t>Prevent Network Damage</a:t>
            </a:r>
          </a:p>
          <a:p>
            <a:pPr>
              <a:buFont typeface="Arial" panose="020B0604020202020204" pitchFamily="34" charset="0"/>
              <a:buChar char="•"/>
            </a:pPr>
            <a:r>
              <a:rPr lang="en-US" dirty="0"/>
              <a:t>Auto-Centering/Auto Focus</a:t>
            </a:r>
          </a:p>
          <a:p>
            <a:pPr>
              <a:buFont typeface="Arial" panose="020B0604020202020204" pitchFamily="34" charset="0"/>
              <a:buChar char="•"/>
            </a:pPr>
            <a:r>
              <a:rPr lang="en-US" dirty="0"/>
              <a:t>Test Objectively and Consistently to IEC Standards – No Subjectivity</a:t>
            </a:r>
          </a:p>
          <a:p>
            <a:pPr>
              <a:buFont typeface="Arial" panose="020B0604020202020204" pitchFamily="34" charset="0"/>
              <a:buChar char="•"/>
            </a:pPr>
            <a:r>
              <a:rPr lang="en-US" dirty="0"/>
              <a:t>Automated Pass/Fail Results</a:t>
            </a:r>
          </a:p>
          <a:p>
            <a:pPr>
              <a:buFont typeface="Arial" panose="020B0604020202020204" pitchFamily="34" charset="0"/>
              <a:buChar char="•"/>
            </a:pPr>
            <a:r>
              <a:rPr lang="en-US" dirty="0" err="1"/>
              <a:t>StrataSync</a:t>
            </a:r>
            <a:r>
              <a:rPr lang="en-US" dirty="0"/>
              <a:t> results/data management</a:t>
            </a:r>
          </a:p>
        </p:txBody>
      </p:sp>
      <p:pic>
        <p:nvPicPr>
          <p:cNvPr id="1026" name="Picture 2" descr="https://www.viavisolutions.com/sites/default/files/styles/product_detail_image_v2/public/main-images/fiberchek-probe.png?itok=1CT5jjP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25729" y="1316546"/>
            <a:ext cx="666087" cy="88029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20">
            <a:extLst>
              <a:ext uri="{FF2B5EF4-FFF2-40B4-BE49-F238E27FC236}">
                <a16:creationId xmlns:a16="http://schemas.microsoft.com/office/drawing/2014/main" id="{3341BBD5-8E6F-45DF-B61D-13EEB1A19947}"/>
              </a:ext>
            </a:extLst>
          </p:cNvPr>
          <p:cNvGrpSpPr/>
          <p:nvPr/>
        </p:nvGrpSpPr>
        <p:grpSpPr>
          <a:xfrm>
            <a:off x="257650" y="1767253"/>
            <a:ext cx="4001930" cy="1886539"/>
            <a:chOff x="757238" y="2097088"/>
            <a:chExt cx="7732712" cy="3937000"/>
          </a:xfrm>
        </p:grpSpPr>
        <p:grpSp>
          <p:nvGrpSpPr>
            <p:cNvPr id="7" name="Group 338">
              <a:extLst>
                <a:ext uri="{FF2B5EF4-FFF2-40B4-BE49-F238E27FC236}">
                  <a16:creationId xmlns:a16="http://schemas.microsoft.com/office/drawing/2014/main" id="{C970A5D1-F184-48F9-BBA9-70FCA82BBF99}"/>
                </a:ext>
              </a:extLst>
            </p:cNvPr>
            <p:cNvGrpSpPr>
              <a:grpSpLocks/>
            </p:cNvGrpSpPr>
            <p:nvPr/>
          </p:nvGrpSpPr>
          <p:grpSpPr bwMode="auto">
            <a:xfrm>
              <a:off x="2379663" y="2706688"/>
              <a:ext cx="1924050" cy="407987"/>
              <a:chOff x="1434" y="1755"/>
              <a:chExt cx="1212" cy="257"/>
            </a:xfrm>
          </p:grpSpPr>
          <p:sp>
            <p:nvSpPr>
              <p:cNvPr id="215" name="Line 329">
                <a:extLst>
                  <a:ext uri="{FF2B5EF4-FFF2-40B4-BE49-F238E27FC236}">
                    <a16:creationId xmlns:a16="http://schemas.microsoft.com/office/drawing/2014/main" id="{FBA2539A-8253-4F72-B0D5-B8C08F2BCE16}"/>
                  </a:ext>
                </a:extLst>
              </p:cNvPr>
              <p:cNvSpPr>
                <a:spLocks noChangeShapeType="1"/>
              </p:cNvSpPr>
              <p:nvPr/>
            </p:nvSpPr>
            <p:spPr bwMode="auto">
              <a:xfrm>
                <a:off x="1434" y="1884"/>
                <a:ext cx="1212" cy="0"/>
              </a:xfrm>
              <a:prstGeom prst="line">
                <a:avLst/>
              </a:prstGeom>
              <a:noFill/>
              <a:ln w="38100">
                <a:solidFill>
                  <a:srgbClr val="E3A736"/>
                </a:solidFill>
                <a:round/>
                <a:headEnd/>
                <a:tailEnd/>
              </a:ln>
            </p:spPr>
            <p:txBody>
              <a:bodyPr/>
              <a:lstStyle/>
              <a:p>
                <a:endParaRPr lang="en-US" sz="1350"/>
              </a:p>
            </p:txBody>
          </p:sp>
          <p:grpSp>
            <p:nvGrpSpPr>
              <p:cNvPr id="216" name="Group 323">
                <a:extLst>
                  <a:ext uri="{FF2B5EF4-FFF2-40B4-BE49-F238E27FC236}">
                    <a16:creationId xmlns:a16="http://schemas.microsoft.com/office/drawing/2014/main" id="{300920D9-EFC0-4941-A8AC-E774D89A3EEF}"/>
                  </a:ext>
                </a:extLst>
              </p:cNvPr>
              <p:cNvGrpSpPr>
                <a:grpSpLocks/>
              </p:cNvGrpSpPr>
              <p:nvPr/>
            </p:nvGrpSpPr>
            <p:grpSpPr bwMode="auto">
              <a:xfrm>
                <a:off x="1993" y="1755"/>
                <a:ext cx="157" cy="257"/>
                <a:chOff x="2089" y="1755"/>
                <a:chExt cx="157" cy="257"/>
              </a:xfrm>
            </p:grpSpPr>
            <p:sp>
              <p:nvSpPr>
                <p:cNvPr id="217" name="Freeform 94">
                  <a:extLst>
                    <a:ext uri="{FF2B5EF4-FFF2-40B4-BE49-F238E27FC236}">
                      <a16:creationId xmlns:a16="http://schemas.microsoft.com/office/drawing/2014/main" id="{93C8AF6B-90BD-490D-8145-B41FB94C03D4}"/>
                    </a:ext>
                  </a:extLst>
                </p:cNvPr>
                <p:cNvSpPr>
                  <a:spLocks/>
                </p:cNvSpPr>
                <p:nvPr/>
              </p:nvSpPr>
              <p:spPr bwMode="auto">
                <a:xfrm>
                  <a:off x="2094" y="1765"/>
                  <a:ext cx="145" cy="237"/>
                </a:xfrm>
                <a:custGeom>
                  <a:avLst/>
                  <a:gdLst>
                    <a:gd name="T0" fmla="*/ 3306 w 116"/>
                    <a:gd name="T1" fmla="*/ 2653 h 190"/>
                    <a:gd name="T2" fmla="*/ 0 w 116"/>
                    <a:gd name="T3" fmla="*/ 0 h 190"/>
                    <a:gd name="T4" fmla="*/ 0 w 116"/>
                    <a:gd name="T5" fmla="*/ 5235 h 190"/>
                    <a:gd name="T6" fmla="*/ 3306 w 116"/>
                    <a:gd name="T7" fmla="*/ 2653 h 190"/>
                    <a:gd name="T8" fmla="*/ 0 60000 65536"/>
                    <a:gd name="T9" fmla="*/ 0 60000 65536"/>
                    <a:gd name="T10" fmla="*/ 0 60000 65536"/>
                    <a:gd name="T11" fmla="*/ 0 60000 65536"/>
                    <a:gd name="T12" fmla="*/ 0 w 116"/>
                    <a:gd name="T13" fmla="*/ 0 h 190"/>
                    <a:gd name="T14" fmla="*/ 116 w 116"/>
                    <a:gd name="T15" fmla="*/ 190 h 190"/>
                  </a:gdLst>
                  <a:ahLst/>
                  <a:cxnLst>
                    <a:cxn ang="T8">
                      <a:pos x="T0" y="T1"/>
                    </a:cxn>
                    <a:cxn ang="T9">
                      <a:pos x="T2" y="T3"/>
                    </a:cxn>
                    <a:cxn ang="T10">
                      <a:pos x="T4" y="T5"/>
                    </a:cxn>
                    <a:cxn ang="T11">
                      <a:pos x="T6" y="T7"/>
                    </a:cxn>
                  </a:cxnLst>
                  <a:rect l="T12" t="T13" r="T14" b="T15"/>
                  <a:pathLst>
                    <a:path w="116" h="190">
                      <a:moveTo>
                        <a:pt x="116" y="96"/>
                      </a:moveTo>
                      <a:lnTo>
                        <a:pt x="0" y="0"/>
                      </a:lnTo>
                      <a:lnTo>
                        <a:pt x="0" y="190"/>
                      </a:lnTo>
                      <a:lnTo>
                        <a:pt x="116" y="96"/>
                      </a:lnTo>
                      <a:close/>
                    </a:path>
                  </a:pathLst>
                </a:custGeom>
                <a:solidFill>
                  <a:srgbClr val="E3A136"/>
                </a:solidFill>
                <a:ln w="9525">
                  <a:noFill/>
                  <a:round/>
                  <a:headEnd/>
                  <a:tailEnd/>
                </a:ln>
              </p:spPr>
              <p:txBody>
                <a:bodyPr/>
                <a:lstStyle/>
                <a:p>
                  <a:endParaRPr lang="en-US" sz="1350"/>
                </a:p>
              </p:txBody>
            </p:sp>
            <p:sp>
              <p:nvSpPr>
                <p:cNvPr id="218" name="Freeform 95">
                  <a:extLst>
                    <a:ext uri="{FF2B5EF4-FFF2-40B4-BE49-F238E27FC236}">
                      <a16:creationId xmlns:a16="http://schemas.microsoft.com/office/drawing/2014/main" id="{9B22268C-1D79-4F43-8AE4-6AA51B3DBEDB}"/>
                    </a:ext>
                  </a:extLst>
                </p:cNvPr>
                <p:cNvSpPr>
                  <a:spLocks noEditPoints="1"/>
                </p:cNvSpPr>
                <p:nvPr/>
              </p:nvSpPr>
              <p:spPr bwMode="auto">
                <a:xfrm>
                  <a:off x="2089" y="1755"/>
                  <a:ext cx="157" cy="257"/>
                </a:xfrm>
                <a:custGeom>
                  <a:avLst/>
                  <a:gdLst>
                    <a:gd name="T0" fmla="*/ 0 w 126"/>
                    <a:gd name="T1" fmla="*/ 0 h 206"/>
                    <a:gd name="T2" fmla="*/ 3301 w 126"/>
                    <a:gd name="T3" fmla="*/ 2771 h 206"/>
                    <a:gd name="T4" fmla="*/ 3261 w 126"/>
                    <a:gd name="T5" fmla="*/ 2868 h 206"/>
                    <a:gd name="T6" fmla="*/ 3301 w 126"/>
                    <a:gd name="T7" fmla="*/ 2771 h 206"/>
                    <a:gd name="T8" fmla="*/ 3419 w 126"/>
                    <a:gd name="T9" fmla="*/ 2868 h 206"/>
                    <a:gd name="T10" fmla="*/ 0 w 126"/>
                    <a:gd name="T11" fmla="*/ 5685 h 206"/>
                    <a:gd name="T12" fmla="*/ 0 w 126"/>
                    <a:gd name="T13" fmla="*/ 0 h 206"/>
                    <a:gd name="T14" fmla="*/ 0 w 126"/>
                    <a:gd name="T15" fmla="*/ 0 h 206"/>
                    <a:gd name="T16" fmla="*/ 213 w 126"/>
                    <a:gd name="T17" fmla="*/ 5207 h 206"/>
                    <a:gd name="T18" fmla="*/ 3029 w 126"/>
                    <a:gd name="T19" fmla="*/ 2868 h 206"/>
                    <a:gd name="T20" fmla="*/ 213 w 126"/>
                    <a:gd name="T21" fmla="*/ 477 h 206"/>
                    <a:gd name="T22" fmla="*/ 213 w 126"/>
                    <a:gd name="T23" fmla="*/ 5207 h 206"/>
                    <a:gd name="T24" fmla="*/ 213 w 126"/>
                    <a:gd name="T25" fmla="*/ 5207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206"/>
                    <a:gd name="T41" fmla="*/ 126 w 126"/>
                    <a:gd name="T42" fmla="*/ 206 h 2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206">
                      <a:moveTo>
                        <a:pt x="0" y="0"/>
                      </a:moveTo>
                      <a:lnTo>
                        <a:pt x="122" y="100"/>
                      </a:lnTo>
                      <a:lnTo>
                        <a:pt x="120" y="104"/>
                      </a:lnTo>
                      <a:lnTo>
                        <a:pt x="122" y="100"/>
                      </a:lnTo>
                      <a:lnTo>
                        <a:pt x="126" y="104"/>
                      </a:lnTo>
                      <a:lnTo>
                        <a:pt x="0" y="206"/>
                      </a:lnTo>
                      <a:lnTo>
                        <a:pt x="0" y="0"/>
                      </a:lnTo>
                      <a:close/>
                      <a:moveTo>
                        <a:pt x="8" y="188"/>
                      </a:moveTo>
                      <a:lnTo>
                        <a:pt x="112" y="104"/>
                      </a:lnTo>
                      <a:lnTo>
                        <a:pt x="8" y="18"/>
                      </a:lnTo>
                      <a:lnTo>
                        <a:pt x="8" y="188"/>
                      </a:lnTo>
                      <a:close/>
                    </a:path>
                  </a:pathLst>
                </a:custGeom>
                <a:solidFill>
                  <a:srgbClr val="CDCDDD"/>
                </a:solidFill>
                <a:ln w="9525">
                  <a:noFill/>
                  <a:round/>
                  <a:headEnd/>
                  <a:tailEnd/>
                </a:ln>
              </p:spPr>
              <p:txBody>
                <a:bodyPr/>
                <a:lstStyle/>
                <a:p>
                  <a:endParaRPr lang="en-US" sz="1350"/>
                </a:p>
              </p:txBody>
            </p:sp>
          </p:grpSp>
        </p:grpSp>
        <p:grpSp>
          <p:nvGrpSpPr>
            <p:cNvPr id="8" name="Group 339">
              <a:extLst>
                <a:ext uri="{FF2B5EF4-FFF2-40B4-BE49-F238E27FC236}">
                  <a16:creationId xmlns:a16="http://schemas.microsoft.com/office/drawing/2014/main" id="{69DFF96B-D948-48E2-BDB1-2C3CD876BE75}"/>
                </a:ext>
              </a:extLst>
            </p:cNvPr>
            <p:cNvGrpSpPr>
              <a:grpSpLocks/>
            </p:cNvGrpSpPr>
            <p:nvPr/>
          </p:nvGrpSpPr>
          <p:grpSpPr bwMode="auto">
            <a:xfrm>
              <a:off x="4421188" y="3521075"/>
              <a:ext cx="407987" cy="1752600"/>
              <a:chOff x="2720" y="2268"/>
              <a:chExt cx="257" cy="1104"/>
            </a:xfrm>
          </p:grpSpPr>
          <p:sp>
            <p:nvSpPr>
              <p:cNvPr id="211" name="Line 330">
                <a:extLst>
                  <a:ext uri="{FF2B5EF4-FFF2-40B4-BE49-F238E27FC236}">
                    <a16:creationId xmlns:a16="http://schemas.microsoft.com/office/drawing/2014/main" id="{F9D2DCBE-94C6-41F5-87C1-6AD6AC8C46ED}"/>
                  </a:ext>
                </a:extLst>
              </p:cNvPr>
              <p:cNvSpPr>
                <a:spLocks noChangeShapeType="1"/>
              </p:cNvSpPr>
              <p:nvPr/>
            </p:nvSpPr>
            <p:spPr bwMode="auto">
              <a:xfrm>
                <a:off x="2850" y="2268"/>
                <a:ext cx="0" cy="1104"/>
              </a:xfrm>
              <a:prstGeom prst="line">
                <a:avLst/>
              </a:prstGeom>
              <a:noFill/>
              <a:ln w="38100">
                <a:solidFill>
                  <a:srgbClr val="E3A136"/>
                </a:solidFill>
                <a:round/>
                <a:headEnd/>
                <a:tailEnd/>
              </a:ln>
            </p:spPr>
            <p:txBody>
              <a:bodyPr/>
              <a:lstStyle/>
              <a:p>
                <a:endParaRPr lang="en-US" sz="1350"/>
              </a:p>
            </p:txBody>
          </p:sp>
          <p:grpSp>
            <p:nvGrpSpPr>
              <p:cNvPr id="212" name="Group 324">
                <a:extLst>
                  <a:ext uri="{FF2B5EF4-FFF2-40B4-BE49-F238E27FC236}">
                    <a16:creationId xmlns:a16="http://schemas.microsoft.com/office/drawing/2014/main" id="{BADE199C-D2BA-484B-A75A-8D0E0E217BA4}"/>
                  </a:ext>
                </a:extLst>
              </p:cNvPr>
              <p:cNvGrpSpPr>
                <a:grpSpLocks/>
              </p:cNvGrpSpPr>
              <p:nvPr/>
            </p:nvGrpSpPr>
            <p:grpSpPr bwMode="auto">
              <a:xfrm>
                <a:off x="2720" y="2524"/>
                <a:ext cx="257" cy="157"/>
                <a:chOff x="2720" y="2524"/>
                <a:chExt cx="257" cy="157"/>
              </a:xfrm>
            </p:grpSpPr>
            <p:sp>
              <p:nvSpPr>
                <p:cNvPr id="213" name="Freeform 96">
                  <a:extLst>
                    <a:ext uri="{FF2B5EF4-FFF2-40B4-BE49-F238E27FC236}">
                      <a16:creationId xmlns:a16="http://schemas.microsoft.com/office/drawing/2014/main" id="{8E9A437A-7F1E-4914-B6CE-79241BDCD800}"/>
                    </a:ext>
                  </a:extLst>
                </p:cNvPr>
                <p:cNvSpPr>
                  <a:spLocks/>
                </p:cNvSpPr>
                <p:nvPr/>
              </p:nvSpPr>
              <p:spPr bwMode="auto">
                <a:xfrm>
                  <a:off x="2730" y="2529"/>
                  <a:ext cx="237" cy="142"/>
                </a:xfrm>
                <a:custGeom>
                  <a:avLst/>
                  <a:gdLst>
                    <a:gd name="T0" fmla="*/ 2578 w 190"/>
                    <a:gd name="T1" fmla="*/ 3068 h 114"/>
                    <a:gd name="T2" fmla="*/ 5235 w 190"/>
                    <a:gd name="T3" fmla="*/ 0 h 114"/>
                    <a:gd name="T4" fmla="*/ 0 w 190"/>
                    <a:gd name="T5" fmla="*/ 0 h 114"/>
                    <a:gd name="T6" fmla="*/ 2578 w 190"/>
                    <a:gd name="T7" fmla="*/ 3068 h 114"/>
                    <a:gd name="T8" fmla="*/ 0 60000 65536"/>
                    <a:gd name="T9" fmla="*/ 0 60000 65536"/>
                    <a:gd name="T10" fmla="*/ 0 60000 65536"/>
                    <a:gd name="T11" fmla="*/ 0 60000 65536"/>
                    <a:gd name="T12" fmla="*/ 0 w 190"/>
                    <a:gd name="T13" fmla="*/ 0 h 114"/>
                    <a:gd name="T14" fmla="*/ 190 w 190"/>
                    <a:gd name="T15" fmla="*/ 114 h 114"/>
                  </a:gdLst>
                  <a:ahLst/>
                  <a:cxnLst>
                    <a:cxn ang="T8">
                      <a:pos x="T0" y="T1"/>
                    </a:cxn>
                    <a:cxn ang="T9">
                      <a:pos x="T2" y="T3"/>
                    </a:cxn>
                    <a:cxn ang="T10">
                      <a:pos x="T4" y="T5"/>
                    </a:cxn>
                    <a:cxn ang="T11">
                      <a:pos x="T6" y="T7"/>
                    </a:cxn>
                  </a:cxnLst>
                  <a:rect l="T12" t="T13" r="T14" b="T15"/>
                  <a:pathLst>
                    <a:path w="190" h="114">
                      <a:moveTo>
                        <a:pt x="94" y="114"/>
                      </a:moveTo>
                      <a:lnTo>
                        <a:pt x="190" y="0"/>
                      </a:lnTo>
                      <a:lnTo>
                        <a:pt x="0" y="0"/>
                      </a:lnTo>
                      <a:lnTo>
                        <a:pt x="94" y="114"/>
                      </a:lnTo>
                      <a:close/>
                    </a:path>
                  </a:pathLst>
                </a:custGeom>
                <a:solidFill>
                  <a:srgbClr val="E3A136"/>
                </a:solidFill>
                <a:ln w="9525">
                  <a:noFill/>
                  <a:round/>
                  <a:headEnd/>
                  <a:tailEnd/>
                </a:ln>
              </p:spPr>
              <p:txBody>
                <a:bodyPr/>
                <a:lstStyle/>
                <a:p>
                  <a:endParaRPr lang="en-US" sz="1350"/>
                </a:p>
              </p:txBody>
            </p:sp>
            <p:sp>
              <p:nvSpPr>
                <p:cNvPr id="214" name="Freeform 97">
                  <a:extLst>
                    <a:ext uri="{FF2B5EF4-FFF2-40B4-BE49-F238E27FC236}">
                      <a16:creationId xmlns:a16="http://schemas.microsoft.com/office/drawing/2014/main" id="{00100FA1-CF7A-44D8-97E1-9CF8F543887E}"/>
                    </a:ext>
                  </a:extLst>
                </p:cNvPr>
                <p:cNvSpPr>
                  <a:spLocks noEditPoints="1"/>
                </p:cNvSpPr>
                <p:nvPr/>
              </p:nvSpPr>
              <p:spPr bwMode="auto">
                <a:xfrm>
                  <a:off x="2720" y="2524"/>
                  <a:ext cx="257" cy="157"/>
                </a:xfrm>
                <a:custGeom>
                  <a:avLst/>
                  <a:gdLst>
                    <a:gd name="T0" fmla="*/ 0 w 206"/>
                    <a:gd name="T1" fmla="*/ 0 h 126"/>
                    <a:gd name="T2" fmla="*/ 5685 w 206"/>
                    <a:gd name="T3" fmla="*/ 0 h 126"/>
                    <a:gd name="T4" fmla="*/ 2928 w 206"/>
                    <a:gd name="T5" fmla="*/ 3301 h 126"/>
                    <a:gd name="T6" fmla="*/ 2806 w 206"/>
                    <a:gd name="T7" fmla="*/ 3419 h 126"/>
                    <a:gd name="T8" fmla="*/ 0 w 206"/>
                    <a:gd name="T9" fmla="*/ 0 h 126"/>
                    <a:gd name="T10" fmla="*/ 0 w 206"/>
                    <a:gd name="T11" fmla="*/ 0 h 126"/>
                    <a:gd name="T12" fmla="*/ 2806 w 206"/>
                    <a:gd name="T13" fmla="*/ 3195 h 126"/>
                    <a:gd name="T14" fmla="*/ 2928 w 206"/>
                    <a:gd name="T15" fmla="*/ 3166 h 126"/>
                    <a:gd name="T16" fmla="*/ 2806 w 206"/>
                    <a:gd name="T17" fmla="*/ 3195 h 126"/>
                    <a:gd name="T18" fmla="*/ 2806 w 206"/>
                    <a:gd name="T19" fmla="*/ 3195 h 126"/>
                    <a:gd name="T20" fmla="*/ 2806 w 206"/>
                    <a:gd name="T21" fmla="*/ 3029 h 126"/>
                    <a:gd name="T22" fmla="*/ 5207 w 206"/>
                    <a:gd name="T23" fmla="*/ 213 h 126"/>
                    <a:gd name="T24" fmla="*/ 477 w 206"/>
                    <a:gd name="T25" fmla="*/ 213 h 126"/>
                    <a:gd name="T26" fmla="*/ 2806 w 206"/>
                    <a:gd name="T27" fmla="*/ 3029 h 126"/>
                    <a:gd name="T28" fmla="*/ 2806 w 206"/>
                    <a:gd name="T29" fmla="*/ 3029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126"/>
                    <a:gd name="T47" fmla="*/ 206 w 206"/>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126">
                      <a:moveTo>
                        <a:pt x="0" y="0"/>
                      </a:moveTo>
                      <a:lnTo>
                        <a:pt x="206" y="0"/>
                      </a:lnTo>
                      <a:lnTo>
                        <a:pt x="106" y="122"/>
                      </a:lnTo>
                      <a:lnTo>
                        <a:pt x="102" y="126"/>
                      </a:lnTo>
                      <a:lnTo>
                        <a:pt x="0" y="0"/>
                      </a:lnTo>
                      <a:close/>
                      <a:moveTo>
                        <a:pt x="102" y="118"/>
                      </a:moveTo>
                      <a:lnTo>
                        <a:pt x="106" y="116"/>
                      </a:lnTo>
                      <a:lnTo>
                        <a:pt x="102" y="118"/>
                      </a:lnTo>
                      <a:close/>
                      <a:moveTo>
                        <a:pt x="102" y="112"/>
                      </a:moveTo>
                      <a:lnTo>
                        <a:pt x="188" y="8"/>
                      </a:lnTo>
                      <a:lnTo>
                        <a:pt x="18" y="8"/>
                      </a:lnTo>
                      <a:lnTo>
                        <a:pt x="102" y="112"/>
                      </a:lnTo>
                      <a:close/>
                    </a:path>
                  </a:pathLst>
                </a:custGeom>
                <a:solidFill>
                  <a:srgbClr val="CDCDDD"/>
                </a:solidFill>
                <a:ln w="9525">
                  <a:noFill/>
                  <a:round/>
                  <a:headEnd/>
                  <a:tailEnd/>
                </a:ln>
              </p:spPr>
              <p:txBody>
                <a:bodyPr/>
                <a:lstStyle/>
                <a:p>
                  <a:endParaRPr lang="en-US" sz="1350"/>
                </a:p>
              </p:txBody>
            </p:sp>
          </p:grpSp>
        </p:grpSp>
        <p:grpSp>
          <p:nvGrpSpPr>
            <p:cNvPr id="9" name="Group 341">
              <a:extLst>
                <a:ext uri="{FF2B5EF4-FFF2-40B4-BE49-F238E27FC236}">
                  <a16:creationId xmlns:a16="http://schemas.microsoft.com/office/drawing/2014/main" id="{11053F17-8C4C-4879-A07B-6698D90DFAC1}"/>
                </a:ext>
              </a:extLst>
            </p:cNvPr>
            <p:cNvGrpSpPr>
              <a:grpSpLocks/>
            </p:cNvGrpSpPr>
            <p:nvPr/>
          </p:nvGrpSpPr>
          <p:grpSpPr bwMode="auto">
            <a:xfrm>
              <a:off x="1366838" y="3702050"/>
              <a:ext cx="407987" cy="714375"/>
              <a:chOff x="796" y="2382"/>
              <a:chExt cx="257" cy="450"/>
            </a:xfrm>
          </p:grpSpPr>
          <p:sp>
            <p:nvSpPr>
              <p:cNvPr id="207" name="Line 331">
                <a:extLst>
                  <a:ext uri="{FF2B5EF4-FFF2-40B4-BE49-F238E27FC236}">
                    <a16:creationId xmlns:a16="http://schemas.microsoft.com/office/drawing/2014/main" id="{A6E3C731-C2F4-4BF3-AE82-2973624EFE15}"/>
                  </a:ext>
                </a:extLst>
              </p:cNvPr>
              <p:cNvSpPr>
                <a:spLocks noChangeShapeType="1"/>
              </p:cNvSpPr>
              <p:nvPr/>
            </p:nvSpPr>
            <p:spPr bwMode="auto">
              <a:xfrm>
                <a:off x="924" y="2382"/>
                <a:ext cx="0" cy="450"/>
              </a:xfrm>
              <a:prstGeom prst="line">
                <a:avLst/>
              </a:prstGeom>
              <a:noFill/>
              <a:ln w="38100">
                <a:solidFill>
                  <a:srgbClr val="B70005"/>
                </a:solidFill>
                <a:round/>
                <a:headEnd/>
                <a:tailEnd/>
              </a:ln>
            </p:spPr>
            <p:txBody>
              <a:bodyPr/>
              <a:lstStyle/>
              <a:p>
                <a:endParaRPr lang="en-US" sz="1350"/>
              </a:p>
            </p:txBody>
          </p:sp>
          <p:grpSp>
            <p:nvGrpSpPr>
              <p:cNvPr id="208" name="Group 322">
                <a:extLst>
                  <a:ext uri="{FF2B5EF4-FFF2-40B4-BE49-F238E27FC236}">
                    <a16:creationId xmlns:a16="http://schemas.microsoft.com/office/drawing/2014/main" id="{AC18BEAC-6CEB-4B66-AC29-7EC36F41252D}"/>
                  </a:ext>
                </a:extLst>
              </p:cNvPr>
              <p:cNvGrpSpPr>
                <a:grpSpLocks/>
              </p:cNvGrpSpPr>
              <p:nvPr/>
            </p:nvGrpSpPr>
            <p:grpSpPr bwMode="auto">
              <a:xfrm>
                <a:off x="796" y="2524"/>
                <a:ext cx="257" cy="157"/>
                <a:chOff x="916" y="2524"/>
                <a:chExt cx="257" cy="157"/>
              </a:xfrm>
            </p:grpSpPr>
            <p:sp>
              <p:nvSpPr>
                <p:cNvPr id="209" name="Freeform 100">
                  <a:extLst>
                    <a:ext uri="{FF2B5EF4-FFF2-40B4-BE49-F238E27FC236}">
                      <a16:creationId xmlns:a16="http://schemas.microsoft.com/office/drawing/2014/main" id="{413C661E-DDFA-4A37-9A23-1872C7A433C9}"/>
                    </a:ext>
                  </a:extLst>
                </p:cNvPr>
                <p:cNvSpPr>
                  <a:spLocks/>
                </p:cNvSpPr>
                <p:nvPr/>
              </p:nvSpPr>
              <p:spPr bwMode="auto">
                <a:xfrm>
                  <a:off x="929" y="2531"/>
                  <a:ext cx="234" cy="145"/>
                </a:xfrm>
                <a:custGeom>
                  <a:avLst/>
                  <a:gdLst>
                    <a:gd name="T0" fmla="*/ 2522 w 188"/>
                    <a:gd name="T1" fmla="*/ 0 h 116"/>
                    <a:gd name="T2" fmla="*/ 0 w 188"/>
                    <a:gd name="T3" fmla="*/ 3306 h 116"/>
                    <a:gd name="T4" fmla="*/ 5010 w 188"/>
                    <a:gd name="T5" fmla="*/ 3306 h 116"/>
                    <a:gd name="T6" fmla="*/ 2522 w 188"/>
                    <a:gd name="T7" fmla="*/ 0 h 116"/>
                    <a:gd name="T8" fmla="*/ 0 60000 65536"/>
                    <a:gd name="T9" fmla="*/ 0 60000 65536"/>
                    <a:gd name="T10" fmla="*/ 0 60000 65536"/>
                    <a:gd name="T11" fmla="*/ 0 60000 65536"/>
                    <a:gd name="T12" fmla="*/ 0 w 188"/>
                    <a:gd name="T13" fmla="*/ 0 h 116"/>
                    <a:gd name="T14" fmla="*/ 188 w 188"/>
                    <a:gd name="T15" fmla="*/ 116 h 116"/>
                  </a:gdLst>
                  <a:ahLst/>
                  <a:cxnLst>
                    <a:cxn ang="T8">
                      <a:pos x="T0" y="T1"/>
                    </a:cxn>
                    <a:cxn ang="T9">
                      <a:pos x="T2" y="T3"/>
                    </a:cxn>
                    <a:cxn ang="T10">
                      <a:pos x="T4" y="T5"/>
                    </a:cxn>
                    <a:cxn ang="T11">
                      <a:pos x="T6" y="T7"/>
                    </a:cxn>
                  </a:cxnLst>
                  <a:rect l="T12" t="T13" r="T14" b="T15"/>
                  <a:pathLst>
                    <a:path w="188" h="116">
                      <a:moveTo>
                        <a:pt x="94" y="0"/>
                      </a:moveTo>
                      <a:lnTo>
                        <a:pt x="0" y="116"/>
                      </a:lnTo>
                      <a:lnTo>
                        <a:pt x="188" y="116"/>
                      </a:lnTo>
                      <a:lnTo>
                        <a:pt x="94" y="0"/>
                      </a:lnTo>
                      <a:close/>
                    </a:path>
                  </a:pathLst>
                </a:custGeom>
                <a:solidFill>
                  <a:srgbClr val="B61F24"/>
                </a:solidFill>
                <a:ln w="9525">
                  <a:noFill/>
                  <a:round/>
                  <a:headEnd/>
                  <a:tailEnd/>
                </a:ln>
              </p:spPr>
              <p:txBody>
                <a:bodyPr/>
                <a:lstStyle/>
                <a:p>
                  <a:endParaRPr lang="en-US" sz="1350"/>
                </a:p>
              </p:txBody>
            </p:sp>
            <p:sp>
              <p:nvSpPr>
                <p:cNvPr id="210" name="Freeform 101">
                  <a:extLst>
                    <a:ext uri="{FF2B5EF4-FFF2-40B4-BE49-F238E27FC236}">
                      <a16:creationId xmlns:a16="http://schemas.microsoft.com/office/drawing/2014/main" id="{DA354391-E1AA-4CC2-8826-2BDD827E8FD9}"/>
                    </a:ext>
                  </a:extLst>
                </p:cNvPr>
                <p:cNvSpPr>
                  <a:spLocks noEditPoints="1"/>
                </p:cNvSpPr>
                <p:nvPr/>
              </p:nvSpPr>
              <p:spPr bwMode="auto">
                <a:xfrm>
                  <a:off x="916" y="2524"/>
                  <a:ext cx="257" cy="157"/>
                </a:xfrm>
                <a:custGeom>
                  <a:avLst/>
                  <a:gdLst>
                    <a:gd name="T0" fmla="*/ 0 w 206"/>
                    <a:gd name="T1" fmla="*/ 3419 h 126"/>
                    <a:gd name="T2" fmla="*/ 2771 w 206"/>
                    <a:gd name="T3" fmla="*/ 96 h 126"/>
                    <a:gd name="T4" fmla="*/ 2868 w 206"/>
                    <a:gd name="T5" fmla="*/ 0 h 126"/>
                    <a:gd name="T6" fmla="*/ 5685 w 206"/>
                    <a:gd name="T7" fmla="*/ 3419 h 126"/>
                    <a:gd name="T8" fmla="*/ 0 w 206"/>
                    <a:gd name="T9" fmla="*/ 3419 h 126"/>
                    <a:gd name="T10" fmla="*/ 0 w 206"/>
                    <a:gd name="T11" fmla="*/ 3419 h 126"/>
                    <a:gd name="T12" fmla="*/ 477 w 206"/>
                    <a:gd name="T13" fmla="*/ 3195 h 126"/>
                    <a:gd name="T14" fmla="*/ 5239 w 206"/>
                    <a:gd name="T15" fmla="*/ 3195 h 126"/>
                    <a:gd name="T16" fmla="*/ 2868 w 206"/>
                    <a:gd name="T17" fmla="*/ 330 h 126"/>
                    <a:gd name="T18" fmla="*/ 477 w 206"/>
                    <a:gd name="T19" fmla="*/ 3195 h 126"/>
                    <a:gd name="T20" fmla="*/ 477 w 206"/>
                    <a:gd name="T21" fmla="*/ 3195 h 126"/>
                    <a:gd name="T22" fmla="*/ 2771 w 206"/>
                    <a:gd name="T23" fmla="*/ 265 h 126"/>
                    <a:gd name="T24" fmla="*/ 2868 w 206"/>
                    <a:gd name="T25" fmla="*/ 150 h 126"/>
                    <a:gd name="T26" fmla="*/ 2771 w 206"/>
                    <a:gd name="T27" fmla="*/ 265 h 126"/>
                    <a:gd name="T28" fmla="*/ 2771 w 206"/>
                    <a:gd name="T29" fmla="*/ 265 h 1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
                    <a:gd name="T46" fmla="*/ 0 h 126"/>
                    <a:gd name="T47" fmla="*/ 206 w 206"/>
                    <a:gd name="T48" fmla="*/ 126 h 1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 h="126">
                      <a:moveTo>
                        <a:pt x="0" y="126"/>
                      </a:moveTo>
                      <a:lnTo>
                        <a:pt x="100" y="4"/>
                      </a:lnTo>
                      <a:lnTo>
                        <a:pt x="104" y="0"/>
                      </a:lnTo>
                      <a:lnTo>
                        <a:pt x="206" y="126"/>
                      </a:lnTo>
                      <a:lnTo>
                        <a:pt x="0" y="126"/>
                      </a:lnTo>
                      <a:close/>
                      <a:moveTo>
                        <a:pt x="18" y="118"/>
                      </a:moveTo>
                      <a:lnTo>
                        <a:pt x="190" y="118"/>
                      </a:lnTo>
                      <a:lnTo>
                        <a:pt x="104" y="12"/>
                      </a:lnTo>
                      <a:lnTo>
                        <a:pt x="18" y="118"/>
                      </a:lnTo>
                      <a:close/>
                      <a:moveTo>
                        <a:pt x="100" y="10"/>
                      </a:moveTo>
                      <a:lnTo>
                        <a:pt x="104" y="6"/>
                      </a:lnTo>
                      <a:lnTo>
                        <a:pt x="100" y="10"/>
                      </a:lnTo>
                      <a:close/>
                    </a:path>
                  </a:pathLst>
                </a:custGeom>
                <a:solidFill>
                  <a:srgbClr val="CDCDDD"/>
                </a:solidFill>
                <a:ln w="9525">
                  <a:noFill/>
                  <a:round/>
                  <a:headEnd/>
                  <a:tailEnd/>
                </a:ln>
              </p:spPr>
              <p:txBody>
                <a:bodyPr/>
                <a:lstStyle/>
                <a:p>
                  <a:endParaRPr lang="en-US" sz="1350"/>
                </a:p>
              </p:txBody>
            </p:sp>
          </p:grpSp>
        </p:grpSp>
        <p:grpSp>
          <p:nvGrpSpPr>
            <p:cNvPr id="10" name="Group 340">
              <a:extLst>
                <a:ext uri="{FF2B5EF4-FFF2-40B4-BE49-F238E27FC236}">
                  <a16:creationId xmlns:a16="http://schemas.microsoft.com/office/drawing/2014/main" id="{9C3BF5D4-525F-4BD1-93FB-B5846837B899}"/>
                </a:ext>
              </a:extLst>
            </p:cNvPr>
            <p:cNvGrpSpPr>
              <a:grpSpLocks/>
            </p:cNvGrpSpPr>
            <p:nvPr/>
          </p:nvGrpSpPr>
          <p:grpSpPr bwMode="auto">
            <a:xfrm>
              <a:off x="2379663" y="5065713"/>
              <a:ext cx="581025" cy="407987"/>
              <a:chOff x="1434" y="3241"/>
              <a:chExt cx="366" cy="257"/>
            </a:xfrm>
          </p:grpSpPr>
          <p:sp>
            <p:nvSpPr>
              <p:cNvPr id="203" name="Line 334">
                <a:extLst>
                  <a:ext uri="{FF2B5EF4-FFF2-40B4-BE49-F238E27FC236}">
                    <a16:creationId xmlns:a16="http://schemas.microsoft.com/office/drawing/2014/main" id="{88A57B71-00FB-4F6C-8686-3825ED6D4CA3}"/>
                  </a:ext>
                </a:extLst>
              </p:cNvPr>
              <p:cNvSpPr>
                <a:spLocks noChangeShapeType="1"/>
              </p:cNvSpPr>
              <p:nvPr/>
            </p:nvSpPr>
            <p:spPr bwMode="auto">
              <a:xfrm>
                <a:off x="1434" y="3372"/>
                <a:ext cx="366" cy="0"/>
              </a:xfrm>
              <a:prstGeom prst="line">
                <a:avLst/>
              </a:prstGeom>
              <a:noFill/>
              <a:ln w="38100">
                <a:solidFill>
                  <a:srgbClr val="B70005"/>
                </a:solidFill>
                <a:round/>
                <a:headEnd/>
                <a:tailEnd/>
              </a:ln>
            </p:spPr>
            <p:txBody>
              <a:bodyPr/>
              <a:lstStyle/>
              <a:p>
                <a:endParaRPr lang="en-US" sz="1350"/>
              </a:p>
            </p:txBody>
          </p:sp>
          <p:grpSp>
            <p:nvGrpSpPr>
              <p:cNvPr id="204" name="Group 319">
                <a:extLst>
                  <a:ext uri="{FF2B5EF4-FFF2-40B4-BE49-F238E27FC236}">
                    <a16:creationId xmlns:a16="http://schemas.microsoft.com/office/drawing/2014/main" id="{42EE0991-925E-4E44-9433-E24C4C56786D}"/>
                  </a:ext>
                </a:extLst>
              </p:cNvPr>
              <p:cNvGrpSpPr>
                <a:grpSpLocks/>
              </p:cNvGrpSpPr>
              <p:nvPr/>
            </p:nvGrpSpPr>
            <p:grpSpPr bwMode="auto">
              <a:xfrm>
                <a:off x="1497" y="3241"/>
                <a:ext cx="155" cy="257"/>
                <a:chOff x="1707" y="3247"/>
                <a:chExt cx="155" cy="257"/>
              </a:xfrm>
            </p:grpSpPr>
            <p:sp>
              <p:nvSpPr>
                <p:cNvPr id="205" name="Freeform 88">
                  <a:extLst>
                    <a:ext uri="{FF2B5EF4-FFF2-40B4-BE49-F238E27FC236}">
                      <a16:creationId xmlns:a16="http://schemas.microsoft.com/office/drawing/2014/main" id="{D6ABF6DF-5FB9-4042-8D3F-6770C2B0DA02}"/>
                    </a:ext>
                  </a:extLst>
                </p:cNvPr>
                <p:cNvSpPr>
                  <a:spLocks/>
                </p:cNvSpPr>
                <p:nvPr/>
              </p:nvSpPr>
              <p:spPr bwMode="auto">
                <a:xfrm>
                  <a:off x="1715" y="3257"/>
                  <a:ext cx="142" cy="237"/>
                </a:xfrm>
                <a:custGeom>
                  <a:avLst/>
                  <a:gdLst>
                    <a:gd name="T0" fmla="*/ 0 w 114"/>
                    <a:gd name="T1" fmla="*/ 2578 h 190"/>
                    <a:gd name="T2" fmla="*/ 3068 w 114"/>
                    <a:gd name="T3" fmla="*/ 5235 h 190"/>
                    <a:gd name="T4" fmla="*/ 3068 w 114"/>
                    <a:gd name="T5" fmla="*/ 0 h 190"/>
                    <a:gd name="T6" fmla="*/ 0 w 114"/>
                    <a:gd name="T7" fmla="*/ 2578 h 190"/>
                    <a:gd name="T8" fmla="*/ 0 60000 65536"/>
                    <a:gd name="T9" fmla="*/ 0 60000 65536"/>
                    <a:gd name="T10" fmla="*/ 0 60000 65536"/>
                    <a:gd name="T11" fmla="*/ 0 60000 65536"/>
                    <a:gd name="T12" fmla="*/ 0 w 114"/>
                    <a:gd name="T13" fmla="*/ 0 h 190"/>
                    <a:gd name="T14" fmla="*/ 114 w 114"/>
                    <a:gd name="T15" fmla="*/ 190 h 190"/>
                  </a:gdLst>
                  <a:ahLst/>
                  <a:cxnLst>
                    <a:cxn ang="T8">
                      <a:pos x="T0" y="T1"/>
                    </a:cxn>
                    <a:cxn ang="T9">
                      <a:pos x="T2" y="T3"/>
                    </a:cxn>
                    <a:cxn ang="T10">
                      <a:pos x="T4" y="T5"/>
                    </a:cxn>
                    <a:cxn ang="T11">
                      <a:pos x="T6" y="T7"/>
                    </a:cxn>
                  </a:cxnLst>
                  <a:rect l="T12" t="T13" r="T14" b="T15"/>
                  <a:pathLst>
                    <a:path w="114" h="190">
                      <a:moveTo>
                        <a:pt x="0" y="94"/>
                      </a:moveTo>
                      <a:lnTo>
                        <a:pt x="114" y="190"/>
                      </a:lnTo>
                      <a:lnTo>
                        <a:pt x="114" y="0"/>
                      </a:lnTo>
                      <a:lnTo>
                        <a:pt x="0" y="94"/>
                      </a:lnTo>
                      <a:close/>
                    </a:path>
                  </a:pathLst>
                </a:custGeom>
                <a:solidFill>
                  <a:srgbClr val="B61F24"/>
                </a:solidFill>
                <a:ln w="9525">
                  <a:noFill/>
                  <a:round/>
                  <a:headEnd/>
                  <a:tailEnd/>
                </a:ln>
              </p:spPr>
              <p:txBody>
                <a:bodyPr/>
                <a:lstStyle/>
                <a:p>
                  <a:endParaRPr lang="en-US" sz="1350"/>
                </a:p>
              </p:txBody>
            </p:sp>
            <p:sp>
              <p:nvSpPr>
                <p:cNvPr id="206" name="Freeform 89">
                  <a:extLst>
                    <a:ext uri="{FF2B5EF4-FFF2-40B4-BE49-F238E27FC236}">
                      <a16:creationId xmlns:a16="http://schemas.microsoft.com/office/drawing/2014/main" id="{96B3D45C-8341-44DC-A441-5795C2300E44}"/>
                    </a:ext>
                  </a:extLst>
                </p:cNvPr>
                <p:cNvSpPr>
                  <a:spLocks noEditPoints="1"/>
                </p:cNvSpPr>
                <p:nvPr/>
              </p:nvSpPr>
              <p:spPr bwMode="auto">
                <a:xfrm>
                  <a:off x="1707" y="3247"/>
                  <a:ext cx="155" cy="257"/>
                </a:xfrm>
                <a:custGeom>
                  <a:avLst/>
                  <a:gdLst>
                    <a:gd name="T0" fmla="*/ 119 w 124"/>
                    <a:gd name="T1" fmla="*/ 2928 h 206"/>
                    <a:gd name="T2" fmla="*/ 0 w 124"/>
                    <a:gd name="T3" fmla="*/ 2806 h 206"/>
                    <a:gd name="T4" fmla="*/ 3544 w 124"/>
                    <a:gd name="T5" fmla="*/ 0 h 206"/>
                    <a:gd name="T6" fmla="*/ 3544 w 124"/>
                    <a:gd name="T7" fmla="*/ 5685 h 206"/>
                    <a:gd name="T8" fmla="*/ 119 w 124"/>
                    <a:gd name="T9" fmla="*/ 2928 h 206"/>
                    <a:gd name="T10" fmla="*/ 119 w 124"/>
                    <a:gd name="T11" fmla="*/ 2928 h 206"/>
                    <a:gd name="T12" fmla="*/ 3306 w 124"/>
                    <a:gd name="T13" fmla="*/ 5207 h 206"/>
                    <a:gd name="T14" fmla="*/ 3306 w 124"/>
                    <a:gd name="T15" fmla="*/ 448 h 206"/>
                    <a:gd name="T16" fmla="*/ 361 w 124"/>
                    <a:gd name="T17" fmla="*/ 2806 h 206"/>
                    <a:gd name="T18" fmla="*/ 3306 w 124"/>
                    <a:gd name="T19" fmla="*/ 5207 h 206"/>
                    <a:gd name="T20" fmla="*/ 3306 w 124"/>
                    <a:gd name="T21" fmla="*/ 5207 h 2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4"/>
                    <a:gd name="T34" fmla="*/ 0 h 206"/>
                    <a:gd name="T35" fmla="*/ 124 w 124"/>
                    <a:gd name="T36" fmla="*/ 206 h 2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4" h="206">
                      <a:moveTo>
                        <a:pt x="4" y="106"/>
                      </a:moveTo>
                      <a:lnTo>
                        <a:pt x="0" y="102"/>
                      </a:lnTo>
                      <a:lnTo>
                        <a:pt x="124" y="0"/>
                      </a:lnTo>
                      <a:lnTo>
                        <a:pt x="124" y="206"/>
                      </a:lnTo>
                      <a:lnTo>
                        <a:pt x="4" y="106"/>
                      </a:lnTo>
                      <a:close/>
                      <a:moveTo>
                        <a:pt x="116" y="188"/>
                      </a:moveTo>
                      <a:lnTo>
                        <a:pt x="116" y="16"/>
                      </a:lnTo>
                      <a:lnTo>
                        <a:pt x="12" y="102"/>
                      </a:lnTo>
                      <a:lnTo>
                        <a:pt x="116" y="188"/>
                      </a:lnTo>
                      <a:close/>
                    </a:path>
                  </a:pathLst>
                </a:custGeom>
                <a:solidFill>
                  <a:srgbClr val="CDCDDD"/>
                </a:solidFill>
                <a:ln w="9525">
                  <a:noFill/>
                  <a:round/>
                  <a:headEnd/>
                  <a:tailEnd/>
                </a:ln>
              </p:spPr>
              <p:txBody>
                <a:bodyPr/>
                <a:lstStyle/>
                <a:p>
                  <a:endParaRPr lang="en-US" sz="1350"/>
                </a:p>
              </p:txBody>
            </p:sp>
          </p:grpSp>
        </p:grpSp>
        <p:sp>
          <p:nvSpPr>
            <p:cNvPr id="11" name="Line 335">
              <a:extLst>
                <a:ext uri="{FF2B5EF4-FFF2-40B4-BE49-F238E27FC236}">
                  <a16:creationId xmlns:a16="http://schemas.microsoft.com/office/drawing/2014/main" id="{98FEE46C-84D4-4AA7-AC13-9807815AD8B5}"/>
                </a:ext>
              </a:extLst>
            </p:cNvPr>
            <p:cNvSpPr>
              <a:spLocks noChangeShapeType="1"/>
            </p:cNvSpPr>
            <p:nvPr/>
          </p:nvSpPr>
          <p:spPr bwMode="auto">
            <a:xfrm>
              <a:off x="4370388" y="5273675"/>
              <a:ext cx="276225" cy="1588"/>
            </a:xfrm>
            <a:prstGeom prst="line">
              <a:avLst/>
            </a:prstGeom>
            <a:noFill/>
            <a:ln w="38100">
              <a:solidFill>
                <a:srgbClr val="E3A136"/>
              </a:solidFill>
              <a:round/>
              <a:headEnd/>
              <a:tailEnd/>
            </a:ln>
          </p:spPr>
          <p:txBody>
            <a:bodyPr/>
            <a:lstStyle/>
            <a:p>
              <a:endParaRPr lang="en-US" sz="1350"/>
            </a:p>
          </p:txBody>
        </p:sp>
        <p:sp>
          <p:nvSpPr>
            <p:cNvPr id="12" name="Line 336">
              <a:extLst>
                <a:ext uri="{FF2B5EF4-FFF2-40B4-BE49-F238E27FC236}">
                  <a16:creationId xmlns:a16="http://schemas.microsoft.com/office/drawing/2014/main" id="{675C7DE9-68BB-4406-B52C-D0EA9A2EB96B}"/>
                </a:ext>
              </a:extLst>
            </p:cNvPr>
            <p:cNvSpPr>
              <a:spLocks noChangeShapeType="1"/>
            </p:cNvSpPr>
            <p:nvPr/>
          </p:nvSpPr>
          <p:spPr bwMode="auto">
            <a:xfrm>
              <a:off x="4618038" y="5273675"/>
              <a:ext cx="276225" cy="1588"/>
            </a:xfrm>
            <a:prstGeom prst="line">
              <a:avLst/>
            </a:prstGeom>
            <a:noFill/>
            <a:ln w="38100">
              <a:solidFill>
                <a:srgbClr val="E3A136"/>
              </a:solidFill>
              <a:round/>
              <a:headEnd/>
              <a:tailEnd/>
            </a:ln>
          </p:spPr>
          <p:txBody>
            <a:bodyPr/>
            <a:lstStyle/>
            <a:p>
              <a:endParaRPr lang="en-US" sz="1350"/>
            </a:p>
          </p:txBody>
        </p:sp>
        <p:grpSp>
          <p:nvGrpSpPr>
            <p:cNvPr id="13" name="Group 343">
              <a:extLst>
                <a:ext uri="{FF2B5EF4-FFF2-40B4-BE49-F238E27FC236}">
                  <a16:creationId xmlns:a16="http://schemas.microsoft.com/office/drawing/2014/main" id="{461671A9-AD4F-402C-AA87-FFCBC420A759}"/>
                </a:ext>
              </a:extLst>
            </p:cNvPr>
            <p:cNvGrpSpPr>
              <a:grpSpLocks/>
            </p:cNvGrpSpPr>
            <p:nvPr/>
          </p:nvGrpSpPr>
          <p:grpSpPr bwMode="auto">
            <a:xfrm>
              <a:off x="6294438" y="5065713"/>
              <a:ext cx="581025" cy="407987"/>
              <a:chOff x="3900" y="3241"/>
              <a:chExt cx="366" cy="257"/>
            </a:xfrm>
          </p:grpSpPr>
          <p:grpSp>
            <p:nvGrpSpPr>
              <p:cNvPr id="199" name="Group 342">
                <a:extLst>
                  <a:ext uri="{FF2B5EF4-FFF2-40B4-BE49-F238E27FC236}">
                    <a16:creationId xmlns:a16="http://schemas.microsoft.com/office/drawing/2014/main" id="{8BE00020-A402-42F2-B1D5-26D303A14891}"/>
                  </a:ext>
                </a:extLst>
              </p:cNvPr>
              <p:cNvGrpSpPr>
                <a:grpSpLocks/>
              </p:cNvGrpSpPr>
              <p:nvPr/>
            </p:nvGrpSpPr>
            <p:grpSpPr bwMode="auto">
              <a:xfrm>
                <a:off x="3900" y="3251"/>
                <a:ext cx="366" cy="237"/>
                <a:chOff x="3900" y="3251"/>
                <a:chExt cx="366" cy="237"/>
              </a:xfrm>
            </p:grpSpPr>
            <p:sp>
              <p:nvSpPr>
                <p:cNvPr id="201" name="Line 337">
                  <a:extLst>
                    <a:ext uri="{FF2B5EF4-FFF2-40B4-BE49-F238E27FC236}">
                      <a16:creationId xmlns:a16="http://schemas.microsoft.com/office/drawing/2014/main" id="{9F09C2AD-BED4-40B3-9F5D-93FD91F062F3}"/>
                    </a:ext>
                  </a:extLst>
                </p:cNvPr>
                <p:cNvSpPr>
                  <a:spLocks noChangeShapeType="1"/>
                </p:cNvSpPr>
                <p:nvPr/>
              </p:nvSpPr>
              <p:spPr bwMode="auto">
                <a:xfrm>
                  <a:off x="3900" y="3372"/>
                  <a:ext cx="366" cy="0"/>
                </a:xfrm>
                <a:prstGeom prst="line">
                  <a:avLst/>
                </a:prstGeom>
                <a:noFill/>
                <a:ln w="38100">
                  <a:solidFill>
                    <a:srgbClr val="4D8339"/>
                  </a:solidFill>
                  <a:round/>
                  <a:headEnd/>
                  <a:tailEnd/>
                </a:ln>
              </p:spPr>
              <p:txBody>
                <a:bodyPr/>
                <a:lstStyle/>
                <a:p>
                  <a:endParaRPr lang="en-US" sz="1350"/>
                </a:p>
              </p:txBody>
            </p:sp>
            <p:sp>
              <p:nvSpPr>
                <p:cNvPr id="202" name="Freeform 98">
                  <a:extLst>
                    <a:ext uri="{FF2B5EF4-FFF2-40B4-BE49-F238E27FC236}">
                      <a16:creationId xmlns:a16="http://schemas.microsoft.com/office/drawing/2014/main" id="{6BEE476D-3484-43DE-8996-F6DECCE3D6BE}"/>
                    </a:ext>
                  </a:extLst>
                </p:cNvPr>
                <p:cNvSpPr>
                  <a:spLocks/>
                </p:cNvSpPr>
                <p:nvPr/>
              </p:nvSpPr>
              <p:spPr bwMode="auto">
                <a:xfrm>
                  <a:off x="4018" y="3251"/>
                  <a:ext cx="145" cy="237"/>
                </a:xfrm>
                <a:custGeom>
                  <a:avLst/>
                  <a:gdLst>
                    <a:gd name="T0" fmla="*/ 3306 w 116"/>
                    <a:gd name="T1" fmla="*/ 2578 h 190"/>
                    <a:gd name="T2" fmla="*/ 0 w 116"/>
                    <a:gd name="T3" fmla="*/ 0 h 190"/>
                    <a:gd name="T4" fmla="*/ 0 w 116"/>
                    <a:gd name="T5" fmla="*/ 5235 h 190"/>
                    <a:gd name="T6" fmla="*/ 3306 w 116"/>
                    <a:gd name="T7" fmla="*/ 2578 h 190"/>
                    <a:gd name="T8" fmla="*/ 0 60000 65536"/>
                    <a:gd name="T9" fmla="*/ 0 60000 65536"/>
                    <a:gd name="T10" fmla="*/ 0 60000 65536"/>
                    <a:gd name="T11" fmla="*/ 0 60000 65536"/>
                    <a:gd name="T12" fmla="*/ 0 w 116"/>
                    <a:gd name="T13" fmla="*/ 0 h 190"/>
                    <a:gd name="T14" fmla="*/ 116 w 116"/>
                    <a:gd name="T15" fmla="*/ 190 h 190"/>
                  </a:gdLst>
                  <a:ahLst/>
                  <a:cxnLst>
                    <a:cxn ang="T8">
                      <a:pos x="T0" y="T1"/>
                    </a:cxn>
                    <a:cxn ang="T9">
                      <a:pos x="T2" y="T3"/>
                    </a:cxn>
                    <a:cxn ang="T10">
                      <a:pos x="T4" y="T5"/>
                    </a:cxn>
                    <a:cxn ang="T11">
                      <a:pos x="T6" y="T7"/>
                    </a:cxn>
                  </a:cxnLst>
                  <a:rect l="T12" t="T13" r="T14" b="T15"/>
                  <a:pathLst>
                    <a:path w="116" h="190">
                      <a:moveTo>
                        <a:pt x="116" y="94"/>
                      </a:moveTo>
                      <a:lnTo>
                        <a:pt x="0" y="0"/>
                      </a:lnTo>
                      <a:lnTo>
                        <a:pt x="0" y="190"/>
                      </a:lnTo>
                      <a:lnTo>
                        <a:pt x="116" y="94"/>
                      </a:lnTo>
                      <a:close/>
                    </a:path>
                  </a:pathLst>
                </a:custGeom>
                <a:solidFill>
                  <a:srgbClr val="4D835E"/>
                </a:solidFill>
                <a:ln w="9525">
                  <a:noFill/>
                  <a:round/>
                  <a:headEnd/>
                  <a:tailEnd/>
                </a:ln>
              </p:spPr>
              <p:txBody>
                <a:bodyPr/>
                <a:lstStyle/>
                <a:p>
                  <a:endParaRPr lang="en-US" sz="1350"/>
                </a:p>
              </p:txBody>
            </p:sp>
          </p:grpSp>
          <p:sp>
            <p:nvSpPr>
              <p:cNvPr id="200" name="Freeform 99">
                <a:extLst>
                  <a:ext uri="{FF2B5EF4-FFF2-40B4-BE49-F238E27FC236}">
                    <a16:creationId xmlns:a16="http://schemas.microsoft.com/office/drawing/2014/main" id="{BC5C4785-C96A-40DE-9703-DCE8579A27BB}"/>
                  </a:ext>
                </a:extLst>
              </p:cNvPr>
              <p:cNvSpPr>
                <a:spLocks noEditPoints="1"/>
              </p:cNvSpPr>
              <p:nvPr/>
            </p:nvSpPr>
            <p:spPr bwMode="auto">
              <a:xfrm>
                <a:off x="4013" y="3241"/>
                <a:ext cx="157" cy="257"/>
              </a:xfrm>
              <a:custGeom>
                <a:avLst/>
                <a:gdLst>
                  <a:gd name="T0" fmla="*/ 0 w 126"/>
                  <a:gd name="T1" fmla="*/ 0 h 206"/>
                  <a:gd name="T2" fmla="*/ 3301 w 126"/>
                  <a:gd name="T3" fmla="*/ 2771 h 206"/>
                  <a:gd name="T4" fmla="*/ 3261 w 126"/>
                  <a:gd name="T5" fmla="*/ 2806 h 206"/>
                  <a:gd name="T6" fmla="*/ 3301 w 126"/>
                  <a:gd name="T7" fmla="*/ 2771 h 206"/>
                  <a:gd name="T8" fmla="*/ 3419 w 126"/>
                  <a:gd name="T9" fmla="*/ 2806 h 206"/>
                  <a:gd name="T10" fmla="*/ 0 w 126"/>
                  <a:gd name="T11" fmla="*/ 5685 h 206"/>
                  <a:gd name="T12" fmla="*/ 0 w 126"/>
                  <a:gd name="T13" fmla="*/ 0 h 206"/>
                  <a:gd name="T14" fmla="*/ 0 w 126"/>
                  <a:gd name="T15" fmla="*/ 0 h 206"/>
                  <a:gd name="T16" fmla="*/ 213 w 126"/>
                  <a:gd name="T17" fmla="*/ 5207 h 206"/>
                  <a:gd name="T18" fmla="*/ 3090 w 126"/>
                  <a:gd name="T19" fmla="*/ 2806 h 206"/>
                  <a:gd name="T20" fmla="*/ 213 w 126"/>
                  <a:gd name="T21" fmla="*/ 448 h 206"/>
                  <a:gd name="T22" fmla="*/ 213 w 126"/>
                  <a:gd name="T23" fmla="*/ 5207 h 206"/>
                  <a:gd name="T24" fmla="*/ 213 w 126"/>
                  <a:gd name="T25" fmla="*/ 5207 h 2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6"/>
                  <a:gd name="T40" fmla="*/ 0 h 206"/>
                  <a:gd name="T41" fmla="*/ 126 w 126"/>
                  <a:gd name="T42" fmla="*/ 206 h 2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6" h="206">
                    <a:moveTo>
                      <a:pt x="0" y="0"/>
                    </a:moveTo>
                    <a:lnTo>
                      <a:pt x="122" y="100"/>
                    </a:lnTo>
                    <a:lnTo>
                      <a:pt x="120" y="102"/>
                    </a:lnTo>
                    <a:lnTo>
                      <a:pt x="122" y="100"/>
                    </a:lnTo>
                    <a:lnTo>
                      <a:pt x="126" y="102"/>
                    </a:lnTo>
                    <a:lnTo>
                      <a:pt x="0" y="206"/>
                    </a:lnTo>
                    <a:lnTo>
                      <a:pt x="0" y="0"/>
                    </a:lnTo>
                    <a:close/>
                    <a:moveTo>
                      <a:pt x="8" y="188"/>
                    </a:moveTo>
                    <a:lnTo>
                      <a:pt x="114" y="102"/>
                    </a:lnTo>
                    <a:lnTo>
                      <a:pt x="8" y="16"/>
                    </a:lnTo>
                    <a:lnTo>
                      <a:pt x="8" y="188"/>
                    </a:lnTo>
                    <a:close/>
                  </a:path>
                </a:pathLst>
              </a:custGeom>
              <a:solidFill>
                <a:srgbClr val="CDCDDD"/>
              </a:solidFill>
              <a:ln w="9525">
                <a:noFill/>
                <a:round/>
                <a:headEnd/>
                <a:tailEnd/>
              </a:ln>
            </p:spPr>
            <p:txBody>
              <a:bodyPr/>
              <a:lstStyle/>
              <a:p>
                <a:endParaRPr lang="en-US" sz="1350"/>
              </a:p>
            </p:txBody>
          </p:sp>
        </p:grpSp>
        <p:grpSp>
          <p:nvGrpSpPr>
            <p:cNvPr id="14" name="Group 308">
              <a:extLst>
                <a:ext uri="{FF2B5EF4-FFF2-40B4-BE49-F238E27FC236}">
                  <a16:creationId xmlns:a16="http://schemas.microsoft.com/office/drawing/2014/main" id="{F3A669AE-EA7D-4531-9972-3B103E8A1948}"/>
                </a:ext>
              </a:extLst>
            </p:cNvPr>
            <p:cNvGrpSpPr>
              <a:grpSpLocks/>
            </p:cNvGrpSpPr>
            <p:nvPr/>
          </p:nvGrpSpPr>
          <p:grpSpPr bwMode="auto">
            <a:xfrm>
              <a:off x="6865938" y="4410075"/>
              <a:ext cx="1624012" cy="1624013"/>
              <a:chOff x="4020" y="2828"/>
              <a:chExt cx="1023" cy="1023"/>
            </a:xfrm>
          </p:grpSpPr>
          <p:sp>
            <p:nvSpPr>
              <p:cNvPr id="144" name="Freeform 103">
                <a:extLst>
                  <a:ext uri="{FF2B5EF4-FFF2-40B4-BE49-F238E27FC236}">
                    <a16:creationId xmlns:a16="http://schemas.microsoft.com/office/drawing/2014/main" id="{E2EE19A9-F6E6-45B6-A7EB-8522DC2CC8B5}"/>
                  </a:ext>
                </a:extLst>
              </p:cNvPr>
              <p:cNvSpPr>
                <a:spLocks/>
              </p:cNvSpPr>
              <p:nvPr/>
            </p:nvSpPr>
            <p:spPr bwMode="auto">
              <a:xfrm>
                <a:off x="4020" y="2828"/>
                <a:ext cx="1023" cy="1023"/>
              </a:xfrm>
              <a:custGeom>
                <a:avLst/>
                <a:gdLst>
                  <a:gd name="T0" fmla="*/ 11328 w 820"/>
                  <a:gd name="T1" fmla="*/ 22631 h 820"/>
                  <a:gd name="T2" fmla="*/ 13611 w 820"/>
                  <a:gd name="T3" fmla="*/ 22417 h 820"/>
                  <a:gd name="T4" fmla="*/ 15735 w 820"/>
                  <a:gd name="T5" fmla="*/ 21759 h 820"/>
                  <a:gd name="T6" fmla="*/ 17677 w 820"/>
                  <a:gd name="T7" fmla="*/ 20713 h 820"/>
                  <a:gd name="T8" fmla="*/ 19321 w 820"/>
                  <a:gd name="T9" fmla="*/ 19321 h 820"/>
                  <a:gd name="T10" fmla="*/ 20713 w 820"/>
                  <a:gd name="T11" fmla="*/ 17677 h 820"/>
                  <a:gd name="T12" fmla="*/ 21759 w 820"/>
                  <a:gd name="T13" fmla="*/ 15735 h 820"/>
                  <a:gd name="T14" fmla="*/ 22417 w 820"/>
                  <a:gd name="T15" fmla="*/ 13585 h 820"/>
                  <a:gd name="T16" fmla="*/ 22631 w 820"/>
                  <a:gd name="T17" fmla="*/ 11328 h 820"/>
                  <a:gd name="T18" fmla="*/ 22587 w 820"/>
                  <a:gd name="T19" fmla="*/ 10168 h 820"/>
                  <a:gd name="T20" fmla="*/ 22144 w 820"/>
                  <a:gd name="T21" fmla="*/ 7946 h 820"/>
                  <a:gd name="T22" fmla="*/ 21293 w 820"/>
                  <a:gd name="T23" fmla="*/ 5906 h 820"/>
                  <a:gd name="T24" fmla="*/ 20081 w 820"/>
                  <a:gd name="T25" fmla="*/ 4092 h 820"/>
                  <a:gd name="T26" fmla="*/ 18542 w 820"/>
                  <a:gd name="T27" fmla="*/ 2533 h 820"/>
                  <a:gd name="T28" fmla="*/ 16712 w 820"/>
                  <a:gd name="T29" fmla="*/ 1331 h 820"/>
                  <a:gd name="T30" fmla="*/ 14688 w 820"/>
                  <a:gd name="T31" fmla="*/ 477 h 820"/>
                  <a:gd name="T32" fmla="*/ 12476 w 820"/>
                  <a:gd name="T33" fmla="*/ 2 h 820"/>
                  <a:gd name="T34" fmla="*/ 11328 w 820"/>
                  <a:gd name="T35" fmla="*/ 0 h 820"/>
                  <a:gd name="T36" fmla="*/ 9030 w 820"/>
                  <a:gd name="T37" fmla="*/ 215 h 820"/>
                  <a:gd name="T38" fmla="*/ 6897 w 820"/>
                  <a:gd name="T39" fmla="*/ 880 h 820"/>
                  <a:gd name="T40" fmla="*/ 4982 w 820"/>
                  <a:gd name="T41" fmla="*/ 1930 h 820"/>
                  <a:gd name="T42" fmla="*/ 3319 w 820"/>
                  <a:gd name="T43" fmla="*/ 3319 h 820"/>
                  <a:gd name="T44" fmla="*/ 1930 w 820"/>
                  <a:gd name="T45" fmla="*/ 4982 h 820"/>
                  <a:gd name="T46" fmla="*/ 880 w 820"/>
                  <a:gd name="T47" fmla="*/ 6897 h 820"/>
                  <a:gd name="T48" fmla="*/ 215 w 820"/>
                  <a:gd name="T49" fmla="*/ 9030 h 820"/>
                  <a:gd name="T50" fmla="*/ 0 w 820"/>
                  <a:gd name="T51" fmla="*/ 11328 h 820"/>
                  <a:gd name="T52" fmla="*/ 2 w 820"/>
                  <a:gd name="T53" fmla="*/ 12476 h 820"/>
                  <a:gd name="T54" fmla="*/ 477 w 820"/>
                  <a:gd name="T55" fmla="*/ 14688 h 820"/>
                  <a:gd name="T56" fmla="*/ 1370 w 820"/>
                  <a:gd name="T57" fmla="*/ 16712 h 820"/>
                  <a:gd name="T58" fmla="*/ 2585 w 820"/>
                  <a:gd name="T59" fmla="*/ 18542 h 820"/>
                  <a:gd name="T60" fmla="*/ 4141 w 820"/>
                  <a:gd name="T61" fmla="*/ 20041 h 820"/>
                  <a:gd name="T62" fmla="*/ 5906 w 820"/>
                  <a:gd name="T63" fmla="*/ 21262 h 820"/>
                  <a:gd name="T64" fmla="*/ 7946 w 820"/>
                  <a:gd name="T65" fmla="*/ 22144 h 820"/>
                  <a:gd name="T66" fmla="*/ 10168 w 820"/>
                  <a:gd name="T67" fmla="*/ 22587 h 8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0"/>
                  <a:gd name="T103" fmla="*/ 0 h 820"/>
                  <a:gd name="T104" fmla="*/ 820 w 820"/>
                  <a:gd name="T105" fmla="*/ 820 h 8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0" h="820">
                    <a:moveTo>
                      <a:pt x="410" y="820"/>
                    </a:moveTo>
                    <a:lnTo>
                      <a:pt x="410" y="820"/>
                    </a:lnTo>
                    <a:lnTo>
                      <a:pt x="452" y="818"/>
                    </a:lnTo>
                    <a:lnTo>
                      <a:pt x="494" y="812"/>
                    </a:lnTo>
                    <a:lnTo>
                      <a:pt x="532" y="802"/>
                    </a:lnTo>
                    <a:lnTo>
                      <a:pt x="570" y="788"/>
                    </a:lnTo>
                    <a:lnTo>
                      <a:pt x="606" y="770"/>
                    </a:lnTo>
                    <a:lnTo>
                      <a:pt x="640" y="750"/>
                    </a:lnTo>
                    <a:lnTo>
                      <a:pt x="672" y="726"/>
                    </a:lnTo>
                    <a:lnTo>
                      <a:pt x="700" y="700"/>
                    </a:lnTo>
                    <a:lnTo>
                      <a:pt x="728" y="672"/>
                    </a:lnTo>
                    <a:lnTo>
                      <a:pt x="750" y="640"/>
                    </a:lnTo>
                    <a:lnTo>
                      <a:pt x="772" y="606"/>
                    </a:lnTo>
                    <a:lnTo>
                      <a:pt x="788" y="570"/>
                    </a:lnTo>
                    <a:lnTo>
                      <a:pt x="802" y="532"/>
                    </a:lnTo>
                    <a:lnTo>
                      <a:pt x="812" y="492"/>
                    </a:lnTo>
                    <a:lnTo>
                      <a:pt x="818" y="452"/>
                    </a:lnTo>
                    <a:lnTo>
                      <a:pt x="820" y="410"/>
                    </a:lnTo>
                    <a:lnTo>
                      <a:pt x="818" y="368"/>
                    </a:lnTo>
                    <a:lnTo>
                      <a:pt x="812" y="328"/>
                    </a:lnTo>
                    <a:lnTo>
                      <a:pt x="802" y="288"/>
                    </a:lnTo>
                    <a:lnTo>
                      <a:pt x="788" y="250"/>
                    </a:lnTo>
                    <a:lnTo>
                      <a:pt x="772" y="214"/>
                    </a:lnTo>
                    <a:lnTo>
                      <a:pt x="750" y="180"/>
                    </a:lnTo>
                    <a:lnTo>
                      <a:pt x="728" y="148"/>
                    </a:lnTo>
                    <a:lnTo>
                      <a:pt x="700" y="120"/>
                    </a:lnTo>
                    <a:lnTo>
                      <a:pt x="672" y="92"/>
                    </a:lnTo>
                    <a:lnTo>
                      <a:pt x="640" y="70"/>
                    </a:lnTo>
                    <a:lnTo>
                      <a:pt x="606" y="48"/>
                    </a:lnTo>
                    <a:lnTo>
                      <a:pt x="570" y="32"/>
                    </a:lnTo>
                    <a:lnTo>
                      <a:pt x="532" y="18"/>
                    </a:lnTo>
                    <a:lnTo>
                      <a:pt x="494" y="8"/>
                    </a:lnTo>
                    <a:lnTo>
                      <a:pt x="452" y="2"/>
                    </a:lnTo>
                    <a:lnTo>
                      <a:pt x="410" y="0"/>
                    </a:lnTo>
                    <a:lnTo>
                      <a:pt x="368" y="2"/>
                    </a:lnTo>
                    <a:lnTo>
                      <a:pt x="328" y="8"/>
                    </a:lnTo>
                    <a:lnTo>
                      <a:pt x="288" y="18"/>
                    </a:lnTo>
                    <a:lnTo>
                      <a:pt x="250" y="32"/>
                    </a:lnTo>
                    <a:lnTo>
                      <a:pt x="214" y="48"/>
                    </a:lnTo>
                    <a:lnTo>
                      <a:pt x="180" y="70"/>
                    </a:lnTo>
                    <a:lnTo>
                      <a:pt x="150" y="92"/>
                    </a:lnTo>
                    <a:lnTo>
                      <a:pt x="120" y="120"/>
                    </a:lnTo>
                    <a:lnTo>
                      <a:pt x="94" y="148"/>
                    </a:lnTo>
                    <a:lnTo>
                      <a:pt x="70" y="180"/>
                    </a:lnTo>
                    <a:lnTo>
                      <a:pt x="50" y="214"/>
                    </a:lnTo>
                    <a:lnTo>
                      <a:pt x="32" y="250"/>
                    </a:lnTo>
                    <a:lnTo>
                      <a:pt x="18" y="288"/>
                    </a:lnTo>
                    <a:lnTo>
                      <a:pt x="8" y="328"/>
                    </a:lnTo>
                    <a:lnTo>
                      <a:pt x="2" y="368"/>
                    </a:lnTo>
                    <a:lnTo>
                      <a:pt x="0" y="410"/>
                    </a:lnTo>
                    <a:lnTo>
                      <a:pt x="2" y="452"/>
                    </a:lnTo>
                    <a:lnTo>
                      <a:pt x="8" y="492"/>
                    </a:lnTo>
                    <a:lnTo>
                      <a:pt x="18" y="532"/>
                    </a:lnTo>
                    <a:lnTo>
                      <a:pt x="32" y="570"/>
                    </a:lnTo>
                    <a:lnTo>
                      <a:pt x="50" y="606"/>
                    </a:lnTo>
                    <a:lnTo>
                      <a:pt x="70" y="640"/>
                    </a:lnTo>
                    <a:lnTo>
                      <a:pt x="94" y="672"/>
                    </a:lnTo>
                    <a:lnTo>
                      <a:pt x="120" y="700"/>
                    </a:lnTo>
                    <a:lnTo>
                      <a:pt x="150" y="726"/>
                    </a:lnTo>
                    <a:lnTo>
                      <a:pt x="180" y="750"/>
                    </a:lnTo>
                    <a:lnTo>
                      <a:pt x="214" y="770"/>
                    </a:lnTo>
                    <a:lnTo>
                      <a:pt x="250" y="788"/>
                    </a:lnTo>
                    <a:lnTo>
                      <a:pt x="288" y="802"/>
                    </a:lnTo>
                    <a:lnTo>
                      <a:pt x="328" y="812"/>
                    </a:lnTo>
                    <a:lnTo>
                      <a:pt x="368" y="818"/>
                    </a:lnTo>
                    <a:lnTo>
                      <a:pt x="410" y="820"/>
                    </a:lnTo>
                    <a:close/>
                  </a:path>
                </a:pathLst>
              </a:custGeom>
              <a:solidFill>
                <a:srgbClr val="4D835E"/>
              </a:solidFill>
              <a:ln w="9525">
                <a:noFill/>
                <a:round/>
                <a:headEnd/>
                <a:tailEnd/>
              </a:ln>
            </p:spPr>
            <p:txBody>
              <a:bodyPr/>
              <a:lstStyle/>
              <a:p>
                <a:endParaRPr lang="en-US" sz="1350"/>
              </a:p>
            </p:txBody>
          </p:sp>
          <p:sp>
            <p:nvSpPr>
              <p:cNvPr id="145" name="Freeform 104">
                <a:extLst>
                  <a:ext uri="{FF2B5EF4-FFF2-40B4-BE49-F238E27FC236}">
                    <a16:creationId xmlns:a16="http://schemas.microsoft.com/office/drawing/2014/main" id="{FE97591B-7F2E-48B7-82F8-7FA192C8C3BB}"/>
                  </a:ext>
                </a:extLst>
              </p:cNvPr>
              <p:cNvSpPr>
                <a:spLocks/>
              </p:cNvSpPr>
              <p:nvPr/>
            </p:nvSpPr>
            <p:spPr bwMode="auto">
              <a:xfrm>
                <a:off x="4020" y="2828"/>
                <a:ext cx="1023" cy="1023"/>
              </a:xfrm>
              <a:custGeom>
                <a:avLst/>
                <a:gdLst>
                  <a:gd name="T0" fmla="*/ 11328 w 820"/>
                  <a:gd name="T1" fmla="*/ 22631 h 820"/>
                  <a:gd name="T2" fmla="*/ 13611 w 820"/>
                  <a:gd name="T3" fmla="*/ 22417 h 820"/>
                  <a:gd name="T4" fmla="*/ 15735 w 820"/>
                  <a:gd name="T5" fmla="*/ 21759 h 820"/>
                  <a:gd name="T6" fmla="*/ 17677 w 820"/>
                  <a:gd name="T7" fmla="*/ 20713 h 820"/>
                  <a:gd name="T8" fmla="*/ 19321 w 820"/>
                  <a:gd name="T9" fmla="*/ 19321 h 820"/>
                  <a:gd name="T10" fmla="*/ 20713 w 820"/>
                  <a:gd name="T11" fmla="*/ 17677 h 820"/>
                  <a:gd name="T12" fmla="*/ 21759 w 820"/>
                  <a:gd name="T13" fmla="*/ 15735 h 820"/>
                  <a:gd name="T14" fmla="*/ 22417 w 820"/>
                  <a:gd name="T15" fmla="*/ 13585 h 820"/>
                  <a:gd name="T16" fmla="*/ 22631 w 820"/>
                  <a:gd name="T17" fmla="*/ 11328 h 820"/>
                  <a:gd name="T18" fmla="*/ 22587 w 820"/>
                  <a:gd name="T19" fmla="*/ 10168 h 820"/>
                  <a:gd name="T20" fmla="*/ 22144 w 820"/>
                  <a:gd name="T21" fmla="*/ 7946 h 820"/>
                  <a:gd name="T22" fmla="*/ 21293 w 820"/>
                  <a:gd name="T23" fmla="*/ 5906 h 820"/>
                  <a:gd name="T24" fmla="*/ 20081 w 820"/>
                  <a:gd name="T25" fmla="*/ 4092 h 820"/>
                  <a:gd name="T26" fmla="*/ 18542 w 820"/>
                  <a:gd name="T27" fmla="*/ 2533 h 820"/>
                  <a:gd name="T28" fmla="*/ 16712 w 820"/>
                  <a:gd name="T29" fmla="*/ 1331 h 820"/>
                  <a:gd name="T30" fmla="*/ 14688 w 820"/>
                  <a:gd name="T31" fmla="*/ 477 h 820"/>
                  <a:gd name="T32" fmla="*/ 12476 w 820"/>
                  <a:gd name="T33" fmla="*/ 2 h 820"/>
                  <a:gd name="T34" fmla="*/ 11328 w 820"/>
                  <a:gd name="T35" fmla="*/ 0 h 820"/>
                  <a:gd name="T36" fmla="*/ 9030 w 820"/>
                  <a:gd name="T37" fmla="*/ 215 h 820"/>
                  <a:gd name="T38" fmla="*/ 6897 w 820"/>
                  <a:gd name="T39" fmla="*/ 880 h 820"/>
                  <a:gd name="T40" fmla="*/ 4982 w 820"/>
                  <a:gd name="T41" fmla="*/ 1930 h 820"/>
                  <a:gd name="T42" fmla="*/ 3319 w 820"/>
                  <a:gd name="T43" fmla="*/ 3319 h 820"/>
                  <a:gd name="T44" fmla="*/ 1930 w 820"/>
                  <a:gd name="T45" fmla="*/ 4982 h 820"/>
                  <a:gd name="T46" fmla="*/ 880 w 820"/>
                  <a:gd name="T47" fmla="*/ 6897 h 820"/>
                  <a:gd name="T48" fmla="*/ 215 w 820"/>
                  <a:gd name="T49" fmla="*/ 9030 h 820"/>
                  <a:gd name="T50" fmla="*/ 0 w 820"/>
                  <a:gd name="T51" fmla="*/ 11328 h 820"/>
                  <a:gd name="T52" fmla="*/ 2 w 820"/>
                  <a:gd name="T53" fmla="*/ 12476 h 820"/>
                  <a:gd name="T54" fmla="*/ 477 w 820"/>
                  <a:gd name="T55" fmla="*/ 14688 h 820"/>
                  <a:gd name="T56" fmla="*/ 1370 w 820"/>
                  <a:gd name="T57" fmla="*/ 16712 h 820"/>
                  <a:gd name="T58" fmla="*/ 2585 w 820"/>
                  <a:gd name="T59" fmla="*/ 18542 h 820"/>
                  <a:gd name="T60" fmla="*/ 4141 w 820"/>
                  <a:gd name="T61" fmla="*/ 20041 h 820"/>
                  <a:gd name="T62" fmla="*/ 5906 w 820"/>
                  <a:gd name="T63" fmla="*/ 21262 h 820"/>
                  <a:gd name="T64" fmla="*/ 7946 w 820"/>
                  <a:gd name="T65" fmla="*/ 22144 h 820"/>
                  <a:gd name="T66" fmla="*/ 10168 w 820"/>
                  <a:gd name="T67" fmla="*/ 22587 h 8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20"/>
                  <a:gd name="T103" fmla="*/ 0 h 820"/>
                  <a:gd name="T104" fmla="*/ 820 w 820"/>
                  <a:gd name="T105" fmla="*/ 820 h 8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20" h="820">
                    <a:moveTo>
                      <a:pt x="410" y="820"/>
                    </a:moveTo>
                    <a:lnTo>
                      <a:pt x="410" y="820"/>
                    </a:lnTo>
                    <a:lnTo>
                      <a:pt x="452" y="818"/>
                    </a:lnTo>
                    <a:lnTo>
                      <a:pt x="494" y="812"/>
                    </a:lnTo>
                    <a:lnTo>
                      <a:pt x="532" y="802"/>
                    </a:lnTo>
                    <a:lnTo>
                      <a:pt x="570" y="788"/>
                    </a:lnTo>
                    <a:lnTo>
                      <a:pt x="606" y="770"/>
                    </a:lnTo>
                    <a:lnTo>
                      <a:pt x="640" y="750"/>
                    </a:lnTo>
                    <a:lnTo>
                      <a:pt x="672" y="726"/>
                    </a:lnTo>
                    <a:lnTo>
                      <a:pt x="700" y="700"/>
                    </a:lnTo>
                    <a:lnTo>
                      <a:pt x="728" y="672"/>
                    </a:lnTo>
                    <a:lnTo>
                      <a:pt x="750" y="640"/>
                    </a:lnTo>
                    <a:lnTo>
                      <a:pt x="772" y="606"/>
                    </a:lnTo>
                    <a:lnTo>
                      <a:pt x="788" y="570"/>
                    </a:lnTo>
                    <a:lnTo>
                      <a:pt x="802" y="532"/>
                    </a:lnTo>
                    <a:lnTo>
                      <a:pt x="812" y="492"/>
                    </a:lnTo>
                    <a:lnTo>
                      <a:pt x="818" y="452"/>
                    </a:lnTo>
                    <a:lnTo>
                      <a:pt x="820" y="410"/>
                    </a:lnTo>
                    <a:lnTo>
                      <a:pt x="818" y="368"/>
                    </a:lnTo>
                    <a:lnTo>
                      <a:pt x="812" y="328"/>
                    </a:lnTo>
                    <a:lnTo>
                      <a:pt x="802" y="288"/>
                    </a:lnTo>
                    <a:lnTo>
                      <a:pt x="788" y="250"/>
                    </a:lnTo>
                    <a:lnTo>
                      <a:pt x="772" y="214"/>
                    </a:lnTo>
                    <a:lnTo>
                      <a:pt x="750" y="180"/>
                    </a:lnTo>
                    <a:lnTo>
                      <a:pt x="728" y="148"/>
                    </a:lnTo>
                    <a:lnTo>
                      <a:pt x="700" y="120"/>
                    </a:lnTo>
                    <a:lnTo>
                      <a:pt x="672" y="92"/>
                    </a:lnTo>
                    <a:lnTo>
                      <a:pt x="640" y="70"/>
                    </a:lnTo>
                    <a:lnTo>
                      <a:pt x="606" y="48"/>
                    </a:lnTo>
                    <a:lnTo>
                      <a:pt x="570" y="32"/>
                    </a:lnTo>
                    <a:lnTo>
                      <a:pt x="532" y="18"/>
                    </a:lnTo>
                    <a:lnTo>
                      <a:pt x="494" y="8"/>
                    </a:lnTo>
                    <a:lnTo>
                      <a:pt x="452" y="2"/>
                    </a:lnTo>
                    <a:lnTo>
                      <a:pt x="410" y="0"/>
                    </a:lnTo>
                    <a:lnTo>
                      <a:pt x="368" y="2"/>
                    </a:lnTo>
                    <a:lnTo>
                      <a:pt x="328" y="8"/>
                    </a:lnTo>
                    <a:lnTo>
                      <a:pt x="288" y="18"/>
                    </a:lnTo>
                    <a:lnTo>
                      <a:pt x="250" y="32"/>
                    </a:lnTo>
                    <a:lnTo>
                      <a:pt x="214" y="48"/>
                    </a:lnTo>
                    <a:lnTo>
                      <a:pt x="180" y="70"/>
                    </a:lnTo>
                    <a:lnTo>
                      <a:pt x="150" y="92"/>
                    </a:lnTo>
                    <a:lnTo>
                      <a:pt x="120" y="120"/>
                    </a:lnTo>
                    <a:lnTo>
                      <a:pt x="94" y="148"/>
                    </a:lnTo>
                    <a:lnTo>
                      <a:pt x="70" y="180"/>
                    </a:lnTo>
                    <a:lnTo>
                      <a:pt x="50" y="214"/>
                    </a:lnTo>
                    <a:lnTo>
                      <a:pt x="32" y="250"/>
                    </a:lnTo>
                    <a:lnTo>
                      <a:pt x="18" y="288"/>
                    </a:lnTo>
                    <a:lnTo>
                      <a:pt x="8" y="328"/>
                    </a:lnTo>
                    <a:lnTo>
                      <a:pt x="2" y="368"/>
                    </a:lnTo>
                    <a:lnTo>
                      <a:pt x="0" y="410"/>
                    </a:lnTo>
                    <a:lnTo>
                      <a:pt x="2" y="452"/>
                    </a:lnTo>
                    <a:lnTo>
                      <a:pt x="8" y="492"/>
                    </a:lnTo>
                    <a:lnTo>
                      <a:pt x="18" y="532"/>
                    </a:lnTo>
                    <a:lnTo>
                      <a:pt x="32" y="570"/>
                    </a:lnTo>
                    <a:lnTo>
                      <a:pt x="50" y="606"/>
                    </a:lnTo>
                    <a:lnTo>
                      <a:pt x="70" y="640"/>
                    </a:lnTo>
                    <a:lnTo>
                      <a:pt x="94" y="672"/>
                    </a:lnTo>
                    <a:lnTo>
                      <a:pt x="120" y="700"/>
                    </a:lnTo>
                    <a:lnTo>
                      <a:pt x="150" y="726"/>
                    </a:lnTo>
                    <a:lnTo>
                      <a:pt x="180" y="750"/>
                    </a:lnTo>
                    <a:lnTo>
                      <a:pt x="214" y="770"/>
                    </a:lnTo>
                    <a:lnTo>
                      <a:pt x="250" y="788"/>
                    </a:lnTo>
                    <a:lnTo>
                      <a:pt x="288" y="802"/>
                    </a:lnTo>
                    <a:lnTo>
                      <a:pt x="328" y="812"/>
                    </a:lnTo>
                    <a:lnTo>
                      <a:pt x="368" y="818"/>
                    </a:lnTo>
                    <a:lnTo>
                      <a:pt x="410" y="820"/>
                    </a:lnTo>
                  </a:path>
                </a:pathLst>
              </a:custGeom>
              <a:noFill/>
              <a:ln w="9525">
                <a:noFill/>
                <a:round/>
                <a:headEnd/>
                <a:tailEnd/>
              </a:ln>
            </p:spPr>
            <p:txBody>
              <a:bodyPr/>
              <a:lstStyle/>
              <a:p>
                <a:endParaRPr lang="en-US" sz="1350"/>
              </a:p>
            </p:txBody>
          </p:sp>
          <p:sp>
            <p:nvSpPr>
              <p:cNvPr id="146" name="Freeform 105">
                <a:extLst>
                  <a:ext uri="{FF2B5EF4-FFF2-40B4-BE49-F238E27FC236}">
                    <a16:creationId xmlns:a16="http://schemas.microsoft.com/office/drawing/2014/main" id="{EC569005-8CBC-4DE3-B3DE-103517D8CCAB}"/>
                  </a:ext>
                </a:extLst>
              </p:cNvPr>
              <p:cNvSpPr>
                <a:spLocks/>
              </p:cNvSpPr>
              <p:nvPr/>
            </p:nvSpPr>
            <p:spPr bwMode="auto">
              <a:xfrm>
                <a:off x="4033" y="2841"/>
                <a:ext cx="998" cy="998"/>
              </a:xfrm>
              <a:custGeom>
                <a:avLst/>
                <a:gdLst>
                  <a:gd name="T0" fmla="*/ 11037 w 800"/>
                  <a:gd name="T1" fmla="*/ 22057 h 800"/>
                  <a:gd name="T2" fmla="*/ 13247 w 800"/>
                  <a:gd name="T3" fmla="*/ 21852 h 800"/>
                  <a:gd name="T4" fmla="*/ 15336 w 800"/>
                  <a:gd name="T5" fmla="*/ 21170 h 800"/>
                  <a:gd name="T6" fmla="*/ 17211 w 800"/>
                  <a:gd name="T7" fmla="*/ 20191 h 800"/>
                  <a:gd name="T8" fmla="*/ 18825 w 800"/>
                  <a:gd name="T9" fmla="*/ 18825 h 800"/>
                  <a:gd name="T10" fmla="*/ 20191 w 800"/>
                  <a:gd name="T11" fmla="*/ 17211 h 800"/>
                  <a:gd name="T12" fmla="*/ 21170 w 800"/>
                  <a:gd name="T13" fmla="*/ 15336 h 800"/>
                  <a:gd name="T14" fmla="*/ 21852 w 800"/>
                  <a:gd name="T15" fmla="*/ 13247 h 800"/>
                  <a:gd name="T16" fmla="*/ 22057 w 800"/>
                  <a:gd name="T17" fmla="*/ 11037 h 800"/>
                  <a:gd name="T18" fmla="*/ 22035 w 800"/>
                  <a:gd name="T19" fmla="*/ 9933 h 800"/>
                  <a:gd name="T20" fmla="*/ 21581 w 800"/>
                  <a:gd name="T21" fmla="*/ 7783 h 800"/>
                  <a:gd name="T22" fmla="*/ 20732 w 800"/>
                  <a:gd name="T23" fmla="*/ 5798 h 800"/>
                  <a:gd name="T24" fmla="*/ 19523 w 800"/>
                  <a:gd name="T25" fmla="*/ 4022 h 800"/>
                  <a:gd name="T26" fmla="*/ 18034 w 800"/>
                  <a:gd name="T27" fmla="*/ 2532 h 800"/>
                  <a:gd name="T28" fmla="*/ 16261 w 800"/>
                  <a:gd name="T29" fmla="*/ 1331 h 800"/>
                  <a:gd name="T30" fmla="*/ 14345 w 800"/>
                  <a:gd name="T31" fmla="*/ 477 h 800"/>
                  <a:gd name="T32" fmla="*/ 12181 w 800"/>
                  <a:gd name="T33" fmla="*/ 2 h 800"/>
                  <a:gd name="T34" fmla="*/ 11037 w 800"/>
                  <a:gd name="T35" fmla="*/ 0 h 800"/>
                  <a:gd name="T36" fmla="*/ 8817 w 800"/>
                  <a:gd name="T37" fmla="*/ 215 h 800"/>
                  <a:gd name="T38" fmla="*/ 6714 w 800"/>
                  <a:gd name="T39" fmla="*/ 879 h 800"/>
                  <a:gd name="T40" fmla="*/ 4866 w 800"/>
                  <a:gd name="T41" fmla="*/ 1881 h 800"/>
                  <a:gd name="T42" fmla="*/ 3231 w 800"/>
                  <a:gd name="T43" fmla="*/ 3231 h 800"/>
                  <a:gd name="T44" fmla="*/ 1881 w 800"/>
                  <a:gd name="T45" fmla="*/ 4866 h 800"/>
                  <a:gd name="T46" fmla="*/ 879 w 800"/>
                  <a:gd name="T47" fmla="*/ 6714 h 800"/>
                  <a:gd name="T48" fmla="*/ 215 w 800"/>
                  <a:gd name="T49" fmla="*/ 8817 h 800"/>
                  <a:gd name="T50" fmla="*/ 0 w 800"/>
                  <a:gd name="T51" fmla="*/ 11037 h 800"/>
                  <a:gd name="T52" fmla="*/ 2 w 800"/>
                  <a:gd name="T53" fmla="*/ 12151 h 800"/>
                  <a:gd name="T54" fmla="*/ 477 w 800"/>
                  <a:gd name="T55" fmla="*/ 14274 h 800"/>
                  <a:gd name="T56" fmla="*/ 1331 w 800"/>
                  <a:gd name="T57" fmla="*/ 16261 h 800"/>
                  <a:gd name="T58" fmla="*/ 2532 w 800"/>
                  <a:gd name="T59" fmla="*/ 18034 h 800"/>
                  <a:gd name="T60" fmla="*/ 4022 w 800"/>
                  <a:gd name="T61" fmla="*/ 19523 h 800"/>
                  <a:gd name="T62" fmla="*/ 5798 w 800"/>
                  <a:gd name="T63" fmla="*/ 20732 h 800"/>
                  <a:gd name="T64" fmla="*/ 7783 w 800"/>
                  <a:gd name="T65" fmla="*/ 21581 h 800"/>
                  <a:gd name="T66" fmla="*/ 9933 w 800"/>
                  <a:gd name="T67" fmla="*/ 22035 h 8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0"/>
                  <a:gd name="T103" fmla="*/ 0 h 800"/>
                  <a:gd name="T104" fmla="*/ 800 w 800"/>
                  <a:gd name="T105" fmla="*/ 800 h 8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0" h="800">
                    <a:moveTo>
                      <a:pt x="400" y="800"/>
                    </a:moveTo>
                    <a:lnTo>
                      <a:pt x="400" y="800"/>
                    </a:lnTo>
                    <a:lnTo>
                      <a:pt x="442" y="798"/>
                    </a:lnTo>
                    <a:lnTo>
                      <a:pt x="480" y="792"/>
                    </a:lnTo>
                    <a:lnTo>
                      <a:pt x="520" y="782"/>
                    </a:lnTo>
                    <a:lnTo>
                      <a:pt x="556" y="768"/>
                    </a:lnTo>
                    <a:lnTo>
                      <a:pt x="590" y="752"/>
                    </a:lnTo>
                    <a:lnTo>
                      <a:pt x="624" y="732"/>
                    </a:lnTo>
                    <a:lnTo>
                      <a:pt x="654" y="708"/>
                    </a:lnTo>
                    <a:lnTo>
                      <a:pt x="682" y="682"/>
                    </a:lnTo>
                    <a:lnTo>
                      <a:pt x="708" y="654"/>
                    </a:lnTo>
                    <a:lnTo>
                      <a:pt x="732" y="624"/>
                    </a:lnTo>
                    <a:lnTo>
                      <a:pt x="752" y="590"/>
                    </a:lnTo>
                    <a:lnTo>
                      <a:pt x="768" y="556"/>
                    </a:lnTo>
                    <a:lnTo>
                      <a:pt x="782" y="518"/>
                    </a:lnTo>
                    <a:lnTo>
                      <a:pt x="792" y="480"/>
                    </a:lnTo>
                    <a:lnTo>
                      <a:pt x="798" y="440"/>
                    </a:lnTo>
                    <a:lnTo>
                      <a:pt x="800" y="400"/>
                    </a:lnTo>
                    <a:lnTo>
                      <a:pt x="798" y="360"/>
                    </a:lnTo>
                    <a:lnTo>
                      <a:pt x="792" y="320"/>
                    </a:lnTo>
                    <a:lnTo>
                      <a:pt x="782" y="282"/>
                    </a:lnTo>
                    <a:lnTo>
                      <a:pt x="768" y="244"/>
                    </a:lnTo>
                    <a:lnTo>
                      <a:pt x="752" y="210"/>
                    </a:lnTo>
                    <a:lnTo>
                      <a:pt x="732" y="176"/>
                    </a:lnTo>
                    <a:lnTo>
                      <a:pt x="708" y="146"/>
                    </a:lnTo>
                    <a:lnTo>
                      <a:pt x="682" y="118"/>
                    </a:lnTo>
                    <a:lnTo>
                      <a:pt x="654" y="92"/>
                    </a:lnTo>
                    <a:lnTo>
                      <a:pt x="624" y="68"/>
                    </a:lnTo>
                    <a:lnTo>
                      <a:pt x="590" y="48"/>
                    </a:lnTo>
                    <a:lnTo>
                      <a:pt x="556" y="32"/>
                    </a:lnTo>
                    <a:lnTo>
                      <a:pt x="520" y="18"/>
                    </a:lnTo>
                    <a:lnTo>
                      <a:pt x="480" y="8"/>
                    </a:lnTo>
                    <a:lnTo>
                      <a:pt x="442" y="2"/>
                    </a:lnTo>
                    <a:lnTo>
                      <a:pt x="400" y="0"/>
                    </a:lnTo>
                    <a:lnTo>
                      <a:pt x="360" y="2"/>
                    </a:lnTo>
                    <a:lnTo>
                      <a:pt x="320" y="8"/>
                    </a:lnTo>
                    <a:lnTo>
                      <a:pt x="282" y="18"/>
                    </a:lnTo>
                    <a:lnTo>
                      <a:pt x="244" y="32"/>
                    </a:lnTo>
                    <a:lnTo>
                      <a:pt x="210" y="48"/>
                    </a:lnTo>
                    <a:lnTo>
                      <a:pt x="176" y="68"/>
                    </a:lnTo>
                    <a:lnTo>
                      <a:pt x="146" y="92"/>
                    </a:lnTo>
                    <a:lnTo>
                      <a:pt x="118" y="118"/>
                    </a:lnTo>
                    <a:lnTo>
                      <a:pt x="92" y="146"/>
                    </a:lnTo>
                    <a:lnTo>
                      <a:pt x="68" y="176"/>
                    </a:lnTo>
                    <a:lnTo>
                      <a:pt x="48" y="210"/>
                    </a:lnTo>
                    <a:lnTo>
                      <a:pt x="32" y="244"/>
                    </a:lnTo>
                    <a:lnTo>
                      <a:pt x="18" y="282"/>
                    </a:lnTo>
                    <a:lnTo>
                      <a:pt x="8" y="320"/>
                    </a:lnTo>
                    <a:lnTo>
                      <a:pt x="2" y="360"/>
                    </a:lnTo>
                    <a:lnTo>
                      <a:pt x="0" y="400"/>
                    </a:lnTo>
                    <a:lnTo>
                      <a:pt x="2" y="440"/>
                    </a:lnTo>
                    <a:lnTo>
                      <a:pt x="8" y="480"/>
                    </a:lnTo>
                    <a:lnTo>
                      <a:pt x="18" y="518"/>
                    </a:lnTo>
                    <a:lnTo>
                      <a:pt x="32" y="556"/>
                    </a:lnTo>
                    <a:lnTo>
                      <a:pt x="48" y="590"/>
                    </a:lnTo>
                    <a:lnTo>
                      <a:pt x="68" y="624"/>
                    </a:lnTo>
                    <a:lnTo>
                      <a:pt x="92" y="654"/>
                    </a:lnTo>
                    <a:lnTo>
                      <a:pt x="118" y="682"/>
                    </a:lnTo>
                    <a:lnTo>
                      <a:pt x="146" y="708"/>
                    </a:lnTo>
                    <a:lnTo>
                      <a:pt x="176" y="732"/>
                    </a:lnTo>
                    <a:lnTo>
                      <a:pt x="210" y="752"/>
                    </a:lnTo>
                    <a:lnTo>
                      <a:pt x="244" y="768"/>
                    </a:lnTo>
                    <a:lnTo>
                      <a:pt x="282" y="782"/>
                    </a:lnTo>
                    <a:lnTo>
                      <a:pt x="320" y="792"/>
                    </a:lnTo>
                    <a:lnTo>
                      <a:pt x="360" y="798"/>
                    </a:lnTo>
                    <a:lnTo>
                      <a:pt x="400" y="800"/>
                    </a:lnTo>
                    <a:close/>
                  </a:path>
                </a:pathLst>
              </a:custGeom>
              <a:solidFill>
                <a:srgbClr val="FFFFFF"/>
              </a:solidFill>
              <a:ln w="9525">
                <a:noFill/>
                <a:round/>
                <a:headEnd/>
                <a:tailEnd/>
              </a:ln>
            </p:spPr>
            <p:txBody>
              <a:bodyPr/>
              <a:lstStyle/>
              <a:p>
                <a:endParaRPr lang="en-US" sz="1350"/>
              </a:p>
            </p:txBody>
          </p:sp>
          <p:sp>
            <p:nvSpPr>
              <p:cNvPr id="147" name="Freeform 106">
                <a:extLst>
                  <a:ext uri="{FF2B5EF4-FFF2-40B4-BE49-F238E27FC236}">
                    <a16:creationId xmlns:a16="http://schemas.microsoft.com/office/drawing/2014/main" id="{C86F54E4-5844-4A36-A354-4644F99FF1F0}"/>
                  </a:ext>
                </a:extLst>
              </p:cNvPr>
              <p:cNvSpPr>
                <a:spLocks/>
              </p:cNvSpPr>
              <p:nvPr/>
            </p:nvSpPr>
            <p:spPr bwMode="auto">
              <a:xfrm>
                <a:off x="4033" y="2841"/>
                <a:ext cx="998" cy="998"/>
              </a:xfrm>
              <a:custGeom>
                <a:avLst/>
                <a:gdLst>
                  <a:gd name="T0" fmla="*/ 11037 w 800"/>
                  <a:gd name="T1" fmla="*/ 22057 h 800"/>
                  <a:gd name="T2" fmla="*/ 13247 w 800"/>
                  <a:gd name="T3" fmla="*/ 21852 h 800"/>
                  <a:gd name="T4" fmla="*/ 15336 w 800"/>
                  <a:gd name="T5" fmla="*/ 21170 h 800"/>
                  <a:gd name="T6" fmla="*/ 17211 w 800"/>
                  <a:gd name="T7" fmla="*/ 20191 h 800"/>
                  <a:gd name="T8" fmla="*/ 18825 w 800"/>
                  <a:gd name="T9" fmla="*/ 18825 h 800"/>
                  <a:gd name="T10" fmla="*/ 20191 w 800"/>
                  <a:gd name="T11" fmla="*/ 17211 h 800"/>
                  <a:gd name="T12" fmla="*/ 21170 w 800"/>
                  <a:gd name="T13" fmla="*/ 15336 h 800"/>
                  <a:gd name="T14" fmla="*/ 21852 w 800"/>
                  <a:gd name="T15" fmla="*/ 13247 h 800"/>
                  <a:gd name="T16" fmla="*/ 22057 w 800"/>
                  <a:gd name="T17" fmla="*/ 11037 h 800"/>
                  <a:gd name="T18" fmla="*/ 22035 w 800"/>
                  <a:gd name="T19" fmla="*/ 9933 h 800"/>
                  <a:gd name="T20" fmla="*/ 21581 w 800"/>
                  <a:gd name="T21" fmla="*/ 7783 h 800"/>
                  <a:gd name="T22" fmla="*/ 20732 w 800"/>
                  <a:gd name="T23" fmla="*/ 5798 h 800"/>
                  <a:gd name="T24" fmla="*/ 19523 w 800"/>
                  <a:gd name="T25" fmla="*/ 4022 h 800"/>
                  <a:gd name="T26" fmla="*/ 18034 w 800"/>
                  <a:gd name="T27" fmla="*/ 2532 h 800"/>
                  <a:gd name="T28" fmla="*/ 16261 w 800"/>
                  <a:gd name="T29" fmla="*/ 1331 h 800"/>
                  <a:gd name="T30" fmla="*/ 14345 w 800"/>
                  <a:gd name="T31" fmla="*/ 477 h 800"/>
                  <a:gd name="T32" fmla="*/ 12181 w 800"/>
                  <a:gd name="T33" fmla="*/ 2 h 800"/>
                  <a:gd name="T34" fmla="*/ 11037 w 800"/>
                  <a:gd name="T35" fmla="*/ 0 h 800"/>
                  <a:gd name="T36" fmla="*/ 8817 w 800"/>
                  <a:gd name="T37" fmla="*/ 215 h 800"/>
                  <a:gd name="T38" fmla="*/ 6714 w 800"/>
                  <a:gd name="T39" fmla="*/ 879 h 800"/>
                  <a:gd name="T40" fmla="*/ 4866 w 800"/>
                  <a:gd name="T41" fmla="*/ 1881 h 800"/>
                  <a:gd name="T42" fmla="*/ 3231 w 800"/>
                  <a:gd name="T43" fmla="*/ 3231 h 800"/>
                  <a:gd name="T44" fmla="*/ 1881 w 800"/>
                  <a:gd name="T45" fmla="*/ 4866 h 800"/>
                  <a:gd name="T46" fmla="*/ 879 w 800"/>
                  <a:gd name="T47" fmla="*/ 6714 h 800"/>
                  <a:gd name="T48" fmla="*/ 215 w 800"/>
                  <a:gd name="T49" fmla="*/ 8817 h 800"/>
                  <a:gd name="T50" fmla="*/ 0 w 800"/>
                  <a:gd name="T51" fmla="*/ 11037 h 800"/>
                  <a:gd name="T52" fmla="*/ 2 w 800"/>
                  <a:gd name="T53" fmla="*/ 12151 h 800"/>
                  <a:gd name="T54" fmla="*/ 477 w 800"/>
                  <a:gd name="T55" fmla="*/ 14274 h 800"/>
                  <a:gd name="T56" fmla="*/ 1331 w 800"/>
                  <a:gd name="T57" fmla="*/ 16261 h 800"/>
                  <a:gd name="T58" fmla="*/ 2532 w 800"/>
                  <a:gd name="T59" fmla="*/ 18034 h 800"/>
                  <a:gd name="T60" fmla="*/ 4022 w 800"/>
                  <a:gd name="T61" fmla="*/ 19523 h 800"/>
                  <a:gd name="T62" fmla="*/ 5798 w 800"/>
                  <a:gd name="T63" fmla="*/ 20732 h 800"/>
                  <a:gd name="T64" fmla="*/ 7783 w 800"/>
                  <a:gd name="T65" fmla="*/ 21581 h 800"/>
                  <a:gd name="T66" fmla="*/ 9933 w 800"/>
                  <a:gd name="T67" fmla="*/ 22035 h 8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0"/>
                  <a:gd name="T103" fmla="*/ 0 h 800"/>
                  <a:gd name="T104" fmla="*/ 800 w 800"/>
                  <a:gd name="T105" fmla="*/ 800 h 8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0" h="800">
                    <a:moveTo>
                      <a:pt x="400" y="800"/>
                    </a:moveTo>
                    <a:lnTo>
                      <a:pt x="400" y="800"/>
                    </a:lnTo>
                    <a:lnTo>
                      <a:pt x="442" y="798"/>
                    </a:lnTo>
                    <a:lnTo>
                      <a:pt x="480" y="792"/>
                    </a:lnTo>
                    <a:lnTo>
                      <a:pt x="520" y="782"/>
                    </a:lnTo>
                    <a:lnTo>
                      <a:pt x="556" y="768"/>
                    </a:lnTo>
                    <a:lnTo>
                      <a:pt x="590" y="752"/>
                    </a:lnTo>
                    <a:lnTo>
                      <a:pt x="624" y="732"/>
                    </a:lnTo>
                    <a:lnTo>
                      <a:pt x="654" y="708"/>
                    </a:lnTo>
                    <a:lnTo>
                      <a:pt x="682" y="682"/>
                    </a:lnTo>
                    <a:lnTo>
                      <a:pt x="708" y="654"/>
                    </a:lnTo>
                    <a:lnTo>
                      <a:pt x="732" y="624"/>
                    </a:lnTo>
                    <a:lnTo>
                      <a:pt x="752" y="590"/>
                    </a:lnTo>
                    <a:lnTo>
                      <a:pt x="768" y="556"/>
                    </a:lnTo>
                    <a:lnTo>
                      <a:pt x="782" y="518"/>
                    </a:lnTo>
                    <a:lnTo>
                      <a:pt x="792" y="480"/>
                    </a:lnTo>
                    <a:lnTo>
                      <a:pt x="798" y="440"/>
                    </a:lnTo>
                    <a:lnTo>
                      <a:pt x="800" y="400"/>
                    </a:lnTo>
                    <a:lnTo>
                      <a:pt x="798" y="360"/>
                    </a:lnTo>
                    <a:lnTo>
                      <a:pt x="792" y="320"/>
                    </a:lnTo>
                    <a:lnTo>
                      <a:pt x="782" y="282"/>
                    </a:lnTo>
                    <a:lnTo>
                      <a:pt x="768" y="244"/>
                    </a:lnTo>
                    <a:lnTo>
                      <a:pt x="752" y="210"/>
                    </a:lnTo>
                    <a:lnTo>
                      <a:pt x="732" y="176"/>
                    </a:lnTo>
                    <a:lnTo>
                      <a:pt x="708" y="146"/>
                    </a:lnTo>
                    <a:lnTo>
                      <a:pt x="682" y="118"/>
                    </a:lnTo>
                    <a:lnTo>
                      <a:pt x="654" y="92"/>
                    </a:lnTo>
                    <a:lnTo>
                      <a:pt x="624" y="68"/>
                    </a:lnTo>
                    <a:lnTo>
                      <a:pt x="590" y="48"/>
                    </a:lnTo>
                    <a:lnTo>
                      <a:pt x="556" y="32"/>
                    </a:lnTo>
                    <a:lnTo>
                      <a:pt x="520" y="18"/>
                    </a:lnTo>
                    <a:lnTo>
                      <a:pt x="480" y="8"/>
                    </a:lnTo>
                    <a:lnTo>
                      <a:pt x="442" y="2"/>
                    </a:lnTo>
                    <a:lnTo>
                      <a:pt x="400" y="0"/>
                    </a:lnTo>
                    <a:lnTo>
                      <a:pt x="360" y="2"/>
                    </a:lnTo>
                    <a:lnTo>
                      <a:pt x="320" y="8"/>
                    </a:lnTo>
                    <a:lnTo>
                      <a:pt x="282" y="18"/>
                    </a:lnTo>
                    <a:lnTo>
                      <a:pt x="244" y="32"/>
                    </a:lnTo>
                    <a:lnTo>
                      <a:pt x="210" y="48"/>
                    </a:lnTo>
                    <a:lnTo>
                      <a:pt x="176" y="68"/>
                    </a:lnTo>
                    <a:lnTo>
                      <a:pt x="146" y="92"/>
                    </a:lnTo>
                    <a:lnTo>
                      <a:pt x="118" y="118"/>
                    </a:lnTo>
                    <a:lnTo>
                      <a:pt x="92" y="146"/>
                    </a:lnTo>
                    <a:lnTo>
                      <a:pt x="68" y="176"/>
                    </a:lnTo>
                    <a:lnTo>
                      <a:pt x="48" y="210"/>
                    </a:lnTo>
                    <a:lnTo>
                      <a:pt x="32" y="244"/>
                    </a:lnTo>
                    <a:lnTo>
                      <a:pt x="18" y="282"/>
                    </a:lnTo>
                    <a:lnTo>
                      <a:pt x="8" y="320"/>
                    </a:lnTo>
                    <a:lnTo>
                      <a:pt x="2" y="360"/>
                    </a:lnTo>
                    <a:lnTo>
                      <a:pt x="0" y="400"/>
                    </a:lnTo>
                    <a:lnTo>
                      <a:pt x="2" y="440"/>
                    </a:lnTo>
                    <a:lnTo>
                      <a:pt x="8" y="480"/>
                    </a:lnTo>
                    <a:lnTo>
                      <a:pt x="18" y="518"/>
                    </a:lnTo>
                    <a:lnTo>
                      <a:pt x="32" y="556"/>
                    </a:lnTo>
                    <a:lnTo>
                      <a:pt x="48" y="590"/>
                    </a:lnTo>
                    <a:lnTo>
                      <a:pt x="68" y="624"/>
                    </a:lnTo>
                    <a:lnTo>
                      <a:pt x="92" y="654"/>
                    </a:lnTo>
                    <a:lnTo>
                      <a:pt x="118" y="682"/>
                    </a:lnTo>
                    <a:lnTo>
                      <a:pt x="146" y="708"/>
                    </a:lnTo>
                    <a:lnTo>
                      <a:pt x="176" y="732"/>
                    </a:lnTo>
                    <a:lnTo>
                      <a:pt x="210" y="752"/>
                    </a:lnTo>
                    <a:lnTo>
                      <a:pt x="244" y="768"/>
                    </a:lnTo>
                    <a:lnTo>
                      <a:pt x="282" y="782"/>
                    </a:lnTo>
                    <a:lnTo>
                      <a:pt x="320" y="792"/>
                    </a:lnTo>
                    <a:lnTo>
                      <a:pt x="360" y="798"/>
                    </a:lnTo>
                    <a:lnTo>
                      <a:pt x="400" y="800"/>
                    </a:lnTo>
                  </a:path>
                </a:pathLst>
              </a:custGeom>
              <a:noFill/>
              <a:ln w="9525">
                <a:noFill/>
                <a:round/>
                <a:headEnd/>
                <a:tailEnd/>
              </a:ln>
            </p:spPr>
            <p:txBody>
              <a:bodyPr/>
              <a:lstStyle/>
              <a:p>
                <a:endParaRPr lang="en-US" sz="1350"/>
              </a:p>
            </p:txBody>
          </p:sp>
          <p:sp>
            <p:nvSpPr>
              <p:cNvPr id="148" name="Freeform 107">
                <a:extLst>
                  <a:ext uri="{FF2B5EF4-FFF2-40B4-BE49-F238E27FC236}">
                    <a16:creationId xmlns:a16="http://schemas.microsoft.com/office/drawing/2014/main" id="{B809E1AA-C521-4D52-93A2-2FAD6D42A373}"/>
                  </a:ext>
                </a:extLst>
              </p:cNvPr>
              <p:cNvSpPr>
                <a:spLocks/>
              </p:cNvSpPr>
              <p:nvPr/>
            </p:nvSpPr>
            <p:spPr bwMode="auto">
              <a:xfrm>
                <a:off x="4053" y="2860"/>
                <a:ext cx="960" cy="959"/>
              </a:xfrm>
              <a:custGeom>
                <a:avLst/>
                <a:gdLst>
                  <a:gd name="T0" fmla="*/ 10499 w 770"/>
                  <a:gd name="T1" fmla="*/ 21505 h 768"/>
                  <a:gd name="T2" fmla="*/ 12620 w 770"/>
                  <a:gd name="T3" fmla="*/ 21275 h 768"/>
                  <a:gd name="T4" fmla="*/ 14597 w 770"/>
                  <a:gd name="T5" fmla="*/ 20651 h 768"/>
                  <a:gd name="T6" fmla="*/ 16404 w 770"/>
                  <a:gd name="T7" fmla="*/ 19650 h 768"/>
                  <a:gd name="T8" fmla="*/ 17936 w 770"/>
                  <a:gd name="T9" fmla="*/ 18357 h 768"/>
                  <a:gd name="T10" fmla="*/ 19257 w 770"/>
                  <a:gd name="T11" fmla="*/ 16748 h 768"/>
                  <a:gd name="T12" fmla="*/ 20177 w 770"/>
                  <a:gd name="T13" fmla="*/ 14951 h 768"/>
                  <a:gd name="T14" fmla="*/ 20818 w 770"/>
                  <a:gd name="T15" fmla="*/ 12924 h 768"/>
                  <a:gd name="T16" fmla="*/ 21038 w 770"/>
                  <a:gd name="T17" fmla="*/ 10746 h 768"/>
                  <a:gd name="T18" fmla="*/ 21002 w 770"/>
                  <a:gd name="T19" fmla="*/ 9645 h 768"/>
                  <a:gd name="T20" fmla="*/ 20554 w 770"/>
                  <a:gd name="T21" fmla="*/ 7557 h 768"/>
                  <a:gd name="T22" fmla="*/ 19729 w 770"/>
                  <a:gd name="T23" fmla="*/ 5604 h 768"/>
                  <a:gd name="T24" fmla="*/ 18645 w 770"/>
                  <a:gd name="T25" fmla="*/ 3921 h 768"/>
                  <a:gd name="T26" fmla="*/ 17224 w 770"/>
                  <a:gd name="T27" fmla="*/ 2456 h 768"/>
                  <a:gd name="T28" fmla="*/ 15538 w 770"/>
                  <a:gd name="T29" fmla="*/ 1281 h 768"/>
                  <a:gd name="T30" fmla="*/ 13608 w 770"/>
                  <a:gd name="T31" fmla="*/ 452 h 768"/>
                  <a:gd name="T32" fmla="*/ 11612 w 770"/>
                  <a:gd name="T33" fmla="*/ 2 h 768"/>
                  <a:gd name="T34" fmla="*/ 10499 w 770"/>
                  <a:gd name="T35" fmla="*/ 0 h 768"/>
                  <a:gd name="T36" fmla="*/ 8353 w 770"/>
                  <a:gd name="T37" fmla="*/ 217 h 768"/>
                  <a:gd name="T38" fmla="*/ 6407 w 770"/>
                  <a:gd name="T39" fmla="*/ 822 h 768"/>
                  <a:gd name="T40" fmla="*/ 4634 w 770"/>
                  <a:gd name="T41" fmla="*/ 1831 h 768"/>
                  <a:gd name="T42" fmla="*/ 3076 w 770"/>
                  <a:gd name="T43" fmla="*/ 3140 h 768"/>
                  <a:gd name="T44" fmla="*/ 1794 w 770"/>
                  <a:gd name="T45" fmla="*/ 4690 h 768"/>
                  <a:gd name="T46" fmla="*/ 804 w 770"/>
                  <a:gd name="T47" fmla="*/ 6553 h 768"/>
                  <a:gd name="T48" fmla="*/ 214 w 770"/>
                  <a:gd name="T49" fmla="*/ 8562 h 768"/>
                  <a:gd name="T50" fmla="*/ 0 w 770"/>
                  <a:gd name="T51" fmla="*/ 10746 h 768"/>
                  <a:gd name="T52" fmla="*/ 2 w 770"/>
                  <a:gd name="T53" fmla="*/ 11855 h 768"/>
                  <a:gd name="T54" fmla="*/ 441 w 770"/>
                  <a:gd name="T55" fmla="*/ 13937 h 768"/>
                  <a:gd name="T56" fmla="*/ 1249 w 770"/>
                  <a:gd name="T57" fmla="*/ 15880 h 768"/>
                  <a:gd name="T58" fmla="*/ 2417 w 770"/>
                  <a:gd name="T59" fmla="*/ 17567 h 768"/>
                  <a:gd name="T60" fmla="*/ 3835 w 770"/>
                  <a:gd name="T61" fmla="*/ 19021 h 768"/>
                  <a:gd name="T62" fmla="*/ 5445 w 770"/>
                  <a:gd name="T63" fmla="*/ 20209 h 768"/>
                  <a:gd name="T64" fmla="*/ 7383 w 770"/>
                  <a:gd name="T65" fmla="*/ 21049 h 768"/>
                  <a:gd name="T66" fmla="*/ 9410 w 770"/>
                  <a:gd name="T67" fmla="*/ 21435 h 7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0"/>
                  <a:gd name="T103" fmla="*/ 0 h 768"/>
                  <a:gd name="T104" fmla="*/ 770 w 770"/>
                  <a:gd name="T105" fmla="*/ 768 h 7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0" h="768">
                    <a:moveTo>
                      <a:pt x="384" y="768"/>
                    </a:moveTo>
                    <a:lnTo>
                      <a:pt x="384" y="768"/>
                    </a:lnTo>
                    <a:lnTo>
                      <a:pt x="424" y="766"/>
                    </a:lnTo>
                    <a:lnTo>
                      <a:pt x="462" y="760"/>
                    </a:lnTo>
                    <a:lnTo>
                      <a:pt x="498" y="752"/>
                    </a:lnTo>
                    <a:lnTo>
                      <a:pt x="534" y="738"/>
                    </a:lnTo>
                    <a:lnTo>
                      <a:pt x="568" y="722"/>
                    </a:lnTo>
                    <a:lnTo>
                      <a:pt x="600" y="702"/>
                    </a:lnTo>
                    <a:lnTo>
                      <a:pt x="630" y="680"/>
                    </a:lnTo>
                    <a:lnTo>
                      <a:pt x="656" y="656"/>
                    </a:lnTo>
                    <a:lnTo>
                      <a:pt x="682" y="628"/>
                    </a:lnTo>
                    <a:lnTo>
                      <a:pt x="704" y="598"/>
                    </a:lnTo>
                    <a:lnTo>
                      <a:pt x="722" y="568"/>
                    </a:lnTo>
                    <a:lnTo>
                      <a:pt x="738" y="534"/>
                    </a:lnTo>
                    <a:lnTo>
                      <a:pt x="752" y="498"/>
                    </a:lnTo>
                    <a:lnTo>
                      <a:pt x="762" y="462"/>
                    </a:lnTo>
                    <a:lnTo>
                      <a:pt x="768" y="424"/>
                    </a:lnTo>
                    <a:lnTo>
                      <a:pt x="770" y="384"/>
                    </a:lnTo>
                    <a:lnTo>
                      <a:pt x="768" y="344"/>
                    </a:lnTo>
                    <a:lnTo>
                      <a:pt x="762" y="306"/>
                    </a:lnTo>
                    <a:lnTo>
                      <a:pt x="752" y="270"/>
                    </a:lnTo>
                    <a:lnTo>
                      <a:pt x="738" y="234"/>
                    </a:lnTo>
                    <a:lnTo>
                      <a:pt x="722" y="200"/>
                    </a:lnTo>
                    <a:lnTo>
                      <a:pt x="704" y="168"/>
                    </a:lnTo>
                    <a:lnTo>
                      <a:pt x="682" y="140"/>
                    </a:lnTo>
                    <a:lnTo>
                      <a:pt x="656" y="112"/>
                    </a:lnTo>
                    <a:lnTo>
                      <a:pt x="630" y="88"/>
                    </a:lnTo>
                    <a:lnTo>
                      <a:pt x="600" y="66"/>
                    </a:lnTo>
                    <a:lnTo>
                      <a:pt x="568" y="46"/>
                    </a:lnTo>
                    <a:lnTo>
                      <a:pt x="534" y="30"/>
                    </a:lnTo>
                    <a:lnTo>
                      <a:pt x="498" y="16"/>
                    </a:lnTo>
                    <a:lnTo>
                      <a:pt x="462" y="8"/>
                    </a:lnTo>
                    <a:lnTo>
                      <a:pt x="424" y="2"/>
                    </a:lnTo>
                    <a:lnTo>
                      <a:pt x="384" y="0"/>
                    </a:lnTo>
                    <a:lnTo>
                      <a:pt x="344" y="2"/>
                    </a:lnTo>
                    <a:lnTo>
                      <a:pt x="306" y="8"/>
                    </a:lnTo>
                    <a:lnTo>
                      <a:pt x="270" y="16"/>
                    </a:lnTo>
                    <a:lnTo>
                      <a:pt x="234" y="30"/>
                    </a:lnTo>
                    <a:lnTo>
                      <a:pt x="200" y="46"/>
                    </a:lnTo>
                    <a:lnTo>
                      <a:pt x="170" y="66"/>
                    </a:lnTo>
                    <a:lnTo>
                      <a:pt x="140" y="88"/>
                    </a:lnTo>
                    <a:lnTo>
                      <a:pt x="112" y="112"/>
                    </a:lnTo>
                    <a:lnTo>
                      <a:pt x="88" y="140"/>
                    </a:lnTo>
                    <a:lnTo>
                      <a:pt x="66" y="168"/>
                    </a:lnTo>
                    <a:lnTo>
                      <a:pt x="46" y="200"/>
                    </a:lnTo>
                    <a:lnTo>
                      <a:pt x="30" y="234"/>
                    </a:lnTo>
                    <a:lnTo>
                      <a:pt x="16" y="270"/>
                    </a:lnTo>
                    <a:lnTo>
                      <a:pt x="8" y="306"/>
                    </a:lnTo>
                    <a:lnTo>
                      <a:pt x="2" y="344"/>
                    </a:lnTo>
                    <a:lnTo>
                      <a:pt x="0" y="384"/>
                    </a:lnTo>
                    <a:lnTo>
                      <a:pt x="2" y="424"/>
                    </a:lnTo>
                    <a:lnTo>
                      <a:pt x="8" y="462"/>
                    </a:lnTo>
                    <a:lnTo>
                      <a:pt x="16" y="498"/>
                    </a:lnTo>
                    <a:lnTo>
                      <a:pt x="30" y="534"/>
                    </a:lnTo>
                    <a:lnTo>
                      <a:pt x="46" y="568"/>
                    </a:lnTo>
                    <a:lnTo>
                      <a:pt x="66" y="598"/>
                    </a:lnTo>
                    <a:lnTo>
                      <a:pt x="88" y="628"/>
                    </a:lnTo>
                    <a:lnTo>
                      <a:pt x="112" y="656"/>
                    </a:lnTo>
                    <a:lnTo>
                      <a:pt x="140" y="680"/>
                    </a:lnTo>
                    <a:lnTo>
                      <a:pt x="170" y="702"/>
                    </a:lnTo>
                    <a:lnTo>
                      <a:pt x="200" y="722"/>
                    </a:lnTo>
                    <a:lnTo>
                      <a:pt x="234" y="738"/>
                    </a:lnTo>
                    <a:lnTo>
                      <a:pt x="270" y="752"/>
                    </a:lnTo>
                    <a:lnTo>
                      <a:pt x="306" y="760"/>
                    </a:lnTo>
                    <a:lnTo>
                      <a:pt x="344" y="766"/>
                    </a:lnTo>
                    <a:lnTo>
                      <a:pt x="384" y="768"/>
                    </a:lnTo>
                    <a:close/>
                  </a:path>
                </a:pathLst>
              </a:custGeom>
              <a:solidFill>
                <a:srgbClr val="4D835E"/>
              </a:solidFill>
              <a:ln w="9525">
                <a:noFill/>
                <a:round/>
                <a:headEnd/>
                <a:tailEnd/>
              </a:ln>
            </p:spPr>
            <p:txBody>
              <a:bodyPr/>
              <a:lstStyle/>
              <a:p>
                <a:endParaRPr lang="en-US" sz="1350"/>
              </a:p>
            </p:txBody>
          </p:sp>
          <p:sp>
            <p:nvSpPr>
              <p:cNvPr id="149" name="Freeform 108">
                <a:extLst>
                  <a:ext uri="{FF2B5EF4-FFF2-40B4-BE49-F238E27FC236}">
                    <a16:creationId xmlns:a16="http://schemas.microsoft.com/office/drawing/2014/main" id="{4D22C804-F96E-444A-91C3-A784CEEFDA84}"/>
                  </a:ext>
                </a:extLst>
              </p:cNvPr>
              <p:cNvSpPr>
                <a:spLocks/>
              </p:cNvSpPr>
              <p:nvPr/>
            </p:nvSpPr>
            <p:spPr bwMode="auto">
              <a:xfrm>
                <a:off x="4053" y="2860"/>
                <a:ext cx="960" cy="959"/>
              </a:xfrm>
              <a:custGeom>
                <a:avLst/>
                <a:gdLst>
                  <a:gd name="T0" fmla="*/ 10499 w 770"/>
                  <a:gd name="T1" fmla="*/ 21505 h 768"/>
                  <a:gd name="T2" fmla="*/ 12620 w 770"/>
                  <a:gd name="T3" fmla="*/ 21275 h 768"/>
                  <a:gd name="T4" fmla="*/ 14597 w 770"/>
                  <a:gd name="T5" fmla="*/ 20651 h 768"/>
                  <a:gd name="T6" fmla="*/ 16404 w 770"/>
                  <a:gd name="T7" fmla="*/ 19650 h 768"/>
                  <a:gd name="T8" fmla="*/ 17936 w 770"/>
                  <a:gd name="T9" fmla="*/ 18357 h 768"/>
                  <a:gd name="T10" fmla="*/ 19257 w 770"/>
                  <a:gd name="T11" fmla="*/ 16748 h 768"/>
                  <a:gd name="T12" fmla="*/ 20177 w 770"/>
                  <a:gd name="T13" fmla="*/ 14951 h 768"/>
                  <a:gd name="T14" fmla="*/ 20818 w 770"/>
                  <a:gd name="T15" fmla="*/ 12924 h 768"/>
                  <a:gd name="T16" fmla="*/ 21038 w 770"/>
                  <a:gd name="T17" fmla="*/ 10746 h 768"/>
                  <a:gd name="T18" fmla="*/ 21002 w 770"/>
                  <a:gd name="T19" fmla="*/ 9645 h 768"/>
                  <a:gd name="T20" fmla="*/ 20554 w 770"/>
                  <a:gd name="T21" fmla="*/ 7557 h 768"/>
                  <a:gd name="T22" fmla="*/ 19729 w 770"/>
                  <a:gd name="T23" fmla="*/ 5604 h 768"/>
                  <a:gd name="T24" fmla="*/ 18645 w 770"/>
                  <a:gd name="T25" fmla="*/ 3921 h 768"/>
                  <a:gd name="T26" fmla="*/ 17224 w 770"/>
                  <a:gd name="T27" fmla="*/ 2456 h 768"/>
                  <a:gd name="T28" fmla="*/ 15538 w 770"/>
                  <a:gd name="T29" fmla="*/ 1281 h 768"/>
                  <a:gd name="T30" fmla="*/ 13608 w 770"/>
                  <a:gd name="T31" fmla="*/ 452 h 768"/>
                  <a:gd name="T32" fmla="*/ 11612 w 770"/>
                  <a:gd name="T33" fmla="*/ 2 h 768"/>
                  <a:gd name="T34" fmla="*/ 10499 w 770"/>
                  <a:gd name="T35" fmla="*/ 0 h 768"/>
                  <a:gd name="T36" fmla="*/ 8353 w 770"/>
                  <a:gd name="T37" fmla="*/ 217 h 768"/>
                  <a:gd name="T38" fmla="*/ 6407 w 770"/>
                  <a:gd name="T39" fmla="*/ 822 h 768"/>
                  <a:gd name="T40" fmla="*/ 4634 w 770"/>
                  <a:gd name="T41" fmla="*/ 1831 h 768"/>
                  <a:gd name="T42" fmla="*/ 3076 w 770"/>
                  <a:gd name="T43" fmla="*/ 3140 h 768"/>
                  <a:gd name="T44" fmla="*/ 1794 w 770"/>
                  <a:gd name="T45" fmla="*/ 4690 h 768"/>
                  <a:gd name="T46" fmla="*/ 804 w 770"/>
                  <a:gd name="T47" fmla="*/ 6553 h 768"/>
                  <a:gd name="T48" fmla="*/ 214 w 770"/>
                  <a:gd name="T49" fmla="*/ 8562 h 768"/>
                  <a:gd name="T50" fmla="*/ 0 w 770"/>
                  <a:gd name="T51" fmla="*/ 10746 h 768"/>
                  <a:gd name="T52" fmla="*/ 2 w 770"/>
                  <a:gd name="T53" fmla="*/ 11855 h 768"/>
                  <a:gd name="T54" fmla="*/ 441 w 770"/>
                  <a:gd name="T55" fmla="*/ 13937 h 768"/>
                  <a:gd name="T56" fmla="*/ 1249 w 770"/>
                  <a:gd name="T57" fmla="*/ 15880 h 768"/>
                  <a:gd name="T58" fmla="*/ 2417 w 770"/>
                  <a:gd name="T59" fmla="*/ 17567 h 768"/>
                  <a:gd name="T60" fmla="*/ 3835 w 770"/>
                  <a:gd name="T61" fmla="*/ 19021 h 768"/>
                  <a:gd name="T62" fmla="*/ 5445 w 770"/>
                  <a:gd name="T63" fmla="*/ 20209 h 768"/>
                  <a:gd name="T64" fmla="*/ 7383 w 770"/>
                  <a:gd name="T65" fmla="*/ 21049 h 768"/>
                  <a:gd name="T66" fmla="*/ 9410 w 770"/>
                  <a:gd name="T67" fmla="*/ 21435 h 7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70"/>
                  <a:gd name="T103" fmla="*/ 0 h 768"/>
                  <a:gd name="T104" fmla="*/ 770 w 770"/>
                  <a:gd name="T105" fmla="*/ 768 h 7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70" h="768">
                    <a:moveTo>
                      <a:pt x="384" y="768"/>
                    </a:moveTo>
                    <a:lnTo>
                      <a:pt x="384" y="768"/>
                    </a:lnTo>
                    <a:lnTo>
                      <a:pt x="424" y="766"/>
                    </a:lnTo>
                    <a:lnTo>
                      <a:pt x="462" y="760"/>
                    </a:lnTo>
                    <a:lnTo>
                      <a:pt x="498" y="752"/>
                    </a:lnTo>
                    <a:lnTo>
                      <a:pt x="534" y="738"/>
                    </a:lnTo>
                    <a:lnTo>
                      <a:pt x="568" y="722"/>
                    </a:lnTo>
                    <a:lnTo>
                      <a:pt x="600" y="702"/>
                    </a:lnTo>
                    <a:lnTo>
                      <a:pt x="630" y="680"/>
                    </a:lnTo>
                    <a:lnTo>
                      <a:pt x="656" y="656"/>
                    </a:lnTo>
                    <a:lnTo>
                      <a:pt x="682" y="628"/>
                    </a:lnTo>
                    <a:lnTo>
                      <a:pt x="704" y="598"/>
                    </a:lnTo>
                    <a:lnTo>
                      <a:pt x="722" y="568"/>
                    </a:lnTo>
                    <a:lnTo>
                      <a:pt x="738" y="534"/>
                    </a:lnTo>
                    <a:lnTo>
                      <a:pt x="752" y="498"/>
                    </a:lnTo>
                    <a:lnTo>
                      <a:pt x="762" y="462"/>
                    </a:lnTo>
                    <a:lnTo>
                      <a:pt x="768" y="424"/>
                    </a:lnTo>
                    <a:lnTo>
                      <a:pt x="770" y="384"/>
                    </a:lnTo>
                    <a:lnTo>
                      <a:pt x="768" y="344"/>
                    </a:lnTo>
                    <a:lnTo>
                      <a:pt x="762" y="306"/>
                    </a:lnTo>
                    <a:lnTo>
                      <a:pt x="752" y="270"/>
                    </a:lnTo>
                    <a:lnTo>
                      <a:pt x="738" y="234"/>
                    </a:lnTo>
                    <a:lnTo>
                      <a:pt x="722" y="200"/>
                    </a:lnTo>
                    <a:lnTo>
                      <a:pt x="704" y="168"/>
                    </a:lnTo>
                    <a:lnTo>
                      <a:pt x="682" y="140"/>
                    </a:lnTo>
                    <a:lnTo>
                      <a:pt x="656" y="112"/>
                    </a:lnTo>
                    <a:lnTo>
                      <a:pt x="630" y="88"/>
                    </a:lnTo>
                    <a:lnTo>
                      <a:pt x="600" y="66"/>
                    </a:lnTo>
                    <a:lnTo>
                      <a:pt x="568" y="46"/>
                    </a:lnTo>
                    <a:lnTo>
                      <a:pt x="534" y="30"/>
                    </a:lnTo>
                    <a:lnTo>
                      <a:pt x="498" y="16"/>
                    </a:lnTo>
                    <a:lnTo>
                      <a:pt x="462" y="8"/>
                    </a:lnTo>
                    <a:lnTo>
                      <a:pt x="424" y="2"/>
                    </a:lnTo>
                    <a:lnTo>
                      <a:pt x="384" y="0"/>
                    </a:lnTo>
                    <a:lnTo>
                      <a:pt x="344" y="2"/>
                    </a:lnTo>
                    <a:lnTo>
                      <a:pt x="306" y="8"/>
                    </a:lnTo>
                    <a:lnTo>
                      <a:pt x="270" y="16"/>
                    </a:lnTo>
                    <a:lnTo>
                      <a:pt x="234" y="30"/>
                    </a:lnTo>
                    <a:lnTo>
                      <a:pt x="200" y="46"/>
                    </a:lnTo>
                    <a:lnTo>
                      <a:pt x="170" y="66"/>
                    </a:lnTo>
                    <a:lnTo>
                      <a:pt x="140" y="88"/>
                    </a:lnTo>
                    <a:lnTo>
                      <a:pt x="112" y="112"/>
                    </a:lnTo>
                    <a:lnTo>
                      <a:pt x="88" y="140"/>
                    </a:lnTo>
                    <a:lnTo>
                      <a:pt x="66" y="168"/>
                    </a:lnTo>
                    <a:lnTo>
                      <a:pt x="46" y="200"/>
                    </a:lnTo>
                    <a:lnTo>
                      <a:pt x="30" y="234"/>
                    </a:lnTo>
                    <a:lnTo>
                      <a:pt x="16" y="270"/>
                    </a:lnTo>
                    <a:lnTo>
                      <a:pt x="8" y="306"/>
                    </a:lnTo>
                    <a:lnTo>
                      <a:pt x="2" y="344"/>
                    </a:lnTo>
                    <a:lnTo>
                      <a:pt x="0" y="384"/>
                    </a:lnTo>
                    <a:lnTo>
                      <a:pt x="2" y="424"/>
                    </a:lnTo>
                    <a:lnTo>
                      <a:pt x="8" y="462"/>
                    </a:lnTo>
                    <a:lnTo>
                      <a:pt x="16" y="498"/>
                    </a:lnTo>
                    <a:lnTo>
                      <a:pt x="30" y="534"/>
                    </a:lnTo>
                    <a:lnTo>
                      <a:pt x="46" y="568"/>
                    </a:lnTo>
                    <a:lnTo>
                      <a:pt x="66" y="598"/>
                    </a:lnTo>
                    <a:lnTo>
                      <a:pt x="88" y="628"/>
                    </a:lnTo>
                    <a:lnTo>
                      <a:pt x="112" y="656"/>
                    </a:lnTo>
                    <a:lnTo>
                      <a:pt x="140" y="680"/>
                    </a:lnTo>
                    <a:lnTo>
                      <a:pt x="170" y="702"/>
                    </a:lnTo>
                    <a:lnTo>
                      <a:pt x="200" y="722"/>
                    </a:lnTo>
                    <a:lnTo>
                      <a:pt x="234" y="738"/>
                    </a:lnTo>
                    <a:lnTo>
                      <a:pt x="270" y="752"/>
                    </a:lnTo>
                    <a:lnTo>
                      <a:pt x="306" y="760"/>
                    </a:lnTo>
                    <a:lnTo>
                      <a:pt x="344" y="766"/>
                    </a:lnTo>
                    <a:lnTo>
                      <a:pt x="384" y="768"/>
                    </a:lnTo>
                  </a:path>
                </a:pathLst>
              </a:custGeom>
              <a:noFill/>
              <a:ln w="9525">
                <a:noFill/>
                <a:round/>
                <a:headEnd/>
                <a:tailEnd/>
              </a:ln>
            </p:spPr>
            <p:txBody>
              <a:bodyPr/>
              <a:lstStyle/>
              <a:p>
                <a:endParaRPr lang="en-US" sz="1350"/>
              </a:p>
            </p:txBody>
          </p:sp>
          <p:sp>
            <p:nvSpPr>
              <p:cNvPr id="150" name="Freeform 109">
                <a:extLst>
                  <a:ext uri="{FF2B5EF4-FFF2-40B4-BE49-F238E27FC236}">
                    <a16:creationId xmlns:a16="http://schemas.microsoft.com/office/drawing/2014/main" id="{0A77DF8B-96F7-4668-B342-A1BBDCDDCF45}"/>
                  </a:ext>
                </a:extLst>
              </p:cNvPr>
              <p:cNvSpPr>
                <a:spLocks/>
              </p:cNvSpPr>
              <p:nvPr/>
            </p:nvSpPr>
            <p:spPr bwMode="auto">
              <a:xfrm>
                <a:off x="4080" y="2856"/>
                <a:ext cx="903" cy="326"/>
              </a:xfrm>
              <a:custGeom>
                <a:avLst/>
                <a:gdLst>
                  <a:gd name="T0" fmla="*/ 19896 w 724"/>
                  <a:gd name="T1" fmla="*/ 6946 h 262"/>
                  <a:gd name="T2" fmla="*/ 19896 w 724"/>
                  <a:gd name="T3" fmla="*/ 6946 h 262"/>
                  <a:gd name="T4" fmla="*/ 19641 w 724"/>
                  <a:gd name="T5" fmla="*/ 6200 h 262"/>
                  <a:gd name="T6" fmla="*/ 19311 w 724"/>
                  <a:gd name="T7" fmla="*/ 5527 h 262"/>
                  <a:gd name="T8" fmla="*/ 18927 w 724"/>
                  <a:gd name="T9" fmla="*/ 4805 h 262"/>
                  <a:gd name="T10" fmla="*/ 18467 w 724"/>
                  <a:gd name="T11" fmla="*/ 4211 h 262"/>
                  <a:gd name="T12" fmla="*/ 18001 w 724"/>
                  <a:gd name="T13" fmla="*/ 3570 h 262"/>
                  <a:gd name="T14" fmla="*/ 17435 w 724"/>
                  <a:gd name="T15" fmla="*/ 2964 h 262"/>
                  <a:gd name="T16" fmla="*/ 16868 w 724"/>
                  <a:gd name="T17" fmla="*/ 2436 h 262"/>
                  <a:gd name="T18" fmla="*/ 16220 w 724"/>
                  <a:gd name="T19" fmla="*/ 1958 h 262"/>
                  <a:gd name="T20" fmla="*/ 15577 w 724"/>
                  <a:gd name="T21" fmla="*/ 1538 h 262"/>
                  <a:gd name="T22" fmla="*/ 14856 w 724"/>
                  <a:gd name="T23" fmla="*/ 1172 h 262"/>
                  <a:gd name="T24" fmla="*/ 14088 w 724"/>
                  <a:gd name="T25" fmla="*/ 779 h 262"/>
                  <a:gd name="T26" fmla="*/ 13308 w 724"/>
                  <a:gd name="T27" fmla="*/ 546 h 262"/>
                  <a:gd name="T28" fmla="*/ 12489 w 724"/>
                  <a:gd name="T29" fmla="*/ 325 h 262"/>
                  <a:gd name="T30" fmla="*/ 11659 w 724"/>
                  <a:gd name="T31" fmla="*/ 148 h 262"/>
                  <a:gd name="T32" fmla="*/ 10807 w 724"/>
                  <a:gd name="T33" fmla="*/ 2 h 262"/>
                  <a:gd name="T34" fmla="*/ 9964 w 724"/>
                  <a:gd name="T35" fmla="*/ 0 h 262"/>
                  <a:gd name="T36" fmla="*/ 9964 w 724"/>
                  <a:gd name="T37" fmla="*/ 0 h 262"/>
                  <a:gd name="T38" fmla="*/ 9074 w 724"/>
                  <a:gd name="T39" fmla="*/ 2 h 262"/>
                  <a:gd name="T40" fmla="*/ 8240 w 724"/>
                  <a:gd name="T41" fmla="*/ 148 h 262"/>
                  <a:gd name="T42" fmla="*/ 7439 w 724"/>
                  <a:gd name="T43" fmla="*/ 325 h 262"/>
                  <a:gd name="T44" fmla="*/ 6589 w 724"/>
                  <a:gd name="T45" fmla="*/ 546 h 262"/>
                  <a:gd name="T46" fmla="*/ 5797 w 724"/>
                  <a:gd name="T47" fmla="*/ 779 h 262"/>
                  <a:gd name="T48" fmla="*/ 5101 w 724"/>
                  <a:gd name="T49" fmla="*/ 1121 h 262"/>
                  <a:gd name="T50" fmla="*/ 4409 w 724"/>
                  <a:gd name="T51" fmla="*/ 1489 h 262"/>
                  <a:gd name="T52" fmla="*/ 3727 w 724"/>
                  <a:gd name="T53" fmla="*/ 1958 h 262"/>
                  <a:gd name="T54" fmla="*/ 3093 w 724"/>
                  <a:gd name="T55" fmla="*/ 2436 h 262"/>
                  <a:gd name="T56" fmla="*/ 2480 w 724"/>
                  <a:gd name="T57" fmla="*/ 2917 h 262"/>
                  <a:gd name="T58" fmla="*/ 1921 w 724"/>
                  <a:gd name="T59" fmla="*/ 3494 h 262"/>
                  <a:gd name="T60" fmla="*/ 1428 w 724"/>
                  <a:gd name="T61" fmla="*/ 4090 h 262"/>
                  <a:gd name="T62" fmla="*/ 990 w 724"/>
                  <a:gd name="T63" fmla="*/ 4710 h 262"/>
                  <a:gd name="T64" fmla="*/ 590 w 724"/>
                  <a:gd name="T65" fmla="*/ 5409 h 262"/>
                  <a:gd name="T66" fmla="*/ 268 w 724"/>
                  <a:gd name="T67" fmla="*/ 6106 h 262"/>
                  <a:gd name="T68" fmla="*/ 0 w 724"/>
                  <a:gd name="T69" fmla="*/ 6839 h 262"/>
                  <a:gd name="T70" fmla="*/ 19896 w 724"/>
                  <a:gd name="T71" fmla="*/ 6946 h 2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4"/>
                  <a:gd name="T109" fmla="*/ 0 h 262"/>
                  <a:gd name="T110" fmla="*/ 724 w 724"/>
                  <a:gd name="T111" fmla="*/ 262 h 26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4" h="262">
                    <a:moveTo>
                      <a:pt x="724" y="262"/>
                    </a:moveTo>
                    <a:lnTo>
                      <a:pt x="724" y="262"/>
                    </a:lnTo>
                    <a:lnTo>
                      <a:pt x="714" y="234"/>
                    </a:lnTo>
                    <a:lnTo>
                      <a:pt x="702" y="208"/>
                    </a:lnTo>
                    <a:lnTo>
                      <a:pt x="688" y="182"/>
                    </a:lnTo>
                    <a:lnTo>
                      <a:pt x="672" y="158"/>
                    </a:lnTo>
                    <a:lnTo>
                      <a:pt x="654" y="134"/>
                    </a:lnTo>
                    <a:lnTo>
                      <a:pt x="634" y="112"/>
                    </a:lnTo>
                    <a:lnTo>
                      <a:pt x="614" y="92"/>
                    </a:lnTo>
                    <a:lnTo>
                      <a:pt x="590" y="74"/>
                    </a:lnTo>
                    <a:lnTo>
                      <a:pt x="566" y="58"/>
                    </a:lnTo>
                    <a:lnTo>
                      <a:pt x="540" y="44"/>
                    </a:lnTo>
                    <a:lnTo>
                      <a:pt x="512" y="30"/>
                    </a:lnTo>
                    <a:lnTo>
                      <a:pt x="484" y="20"/>
                    </a:lnTo>
                    <a:lnTo>
                      <a:pt x="454" y="12"/>
                    </a:lnTo>
                    <a:lnTo>
                      <a:pt x="424" y="6"/>
                    </a:lnTo>
                    <a:lnTo>
                      <a:pt x="394" y="2"/>
                    </a:lnTo>
                    <a:lnTo>
                      <a:pt x="362" y="0"/>
                    </a:lnTo>
                    <a:lnTo>
                      <a:pt x="330" y="2"/>
                    </a:lnTo>
                    <a:lnTo>
                      <a:pt x="300" y="6"/>
                    </a:lnTo>
                    <a:lnTo>
                      <a:pt x="270" y="12"/>
                    </a:lnTo>
                    <a:lnTo>
                      <a:pt x="240" y="20"/>
                    </a:lnTo>
                    <a:lnTo>
                      <a:pt x="212" y="30"/>
                    </a:lnTo>
                    <a:lnTo>
                      <a:pt x="186" y="42"/>
                    </a:lnTo>
                    <a:lnTo>
                      <a:pt x="160" y="56"/>
                    </a:lnTo>
                    <a:lnTo>
                      <a:pt x="136" y="74"/>
                    </a:lnTo>
                    <a:lnTo>
                      <a:pt x="112" y="92"/>
                    </a:lnTo>
                    <a:lnTo>
                      <a:pt x="90" y="110"/>
                    </a:lnTo>
                    <a:lnTo>
                      <a:pt x="70" y="132"/>
                    </a:lnTo>
                    <a:lnTo>
                      <a:pt x="52" y="154"/>
                    </a:lnTo>
                    <a:lnTo>
                      <a:pt x="36" y="178"/>
                    </a:lnTo>
                    <a:lnTo>
                      <a:pt x="22" y="204"/>
                    </a:lnTo>
                    <a:lnTo>
                      <a:pt x="10" y="230"/>
                    </a:lnTo>
                    <a:lnTo>
                      <a:pt x="0" y="258"/>
                    </a:lnTo>
                    <a:lnTo>
                      <a:pt x="724" y="262"/>
                    </a:lnTo>
                    <a:close/>
                  </a:path>
                </a:pathLst>
              </a:custGeom>
              <a:solidFill>
                <a:srgbClr val="CDCDDD"/>
              </a:solidFill>
              <a:ln w="9525">
                <a:noFill/>
                <a:round/>
                <a:headEnd/>
                <a:tailEnd/>
              </a:ln>
            </p:spPr>
            <p:txBody>
              <a:bodyPr/>
              <a:lstStyle/>
              <a:p>
                <a:endParaRPr lang="en-US" sz="1350"/>
              </a:p>
            </p:txBody>
          </p:sp>
          <p:sp>
            <p:nvSpPr>
              <p:cNvPr id="151" name="Freeform 110">
                <a:extLst>
                  <a:ext uri="{FF2B5EF4-FFF2-40B4-BE49-F238E27FC236}">
                    <a16:creationId xmlns:a16="http://schemas.microsoft.com/office/drawing/2014/main" id="{462F50AB-0519-4777-9924-207EE2666D5A}"/>
                  </a:ext>
                </a:extLst>
              </p:cNvPr>
              <p:cNvSpPr>
                <a:spLocks/>
              </p:cNvSpPr>
              <p:nvPr/>
            </p:nvSpPr>
            <p:spPr bwMode="auto">
              <a:xfrm>
                <a:off x="4080" y="2856"/>
                <a:ext cx="903" cy="326"/>
              </a:xfrm>
              <a:custGeom>
                <a:avLst/>
                <a:gdLst>
                  <a:gd name="T0" fmla="*/ 19896 w 724"/>
                  <a:gd name="T1" fmla="*/ 6946 h 262"/>
                  <a:gd name="T2" fmla="*/ 19896 w 724"/>
                  <a:gd name="T3" fmla="*/ 6946 h 262"/>
                  <a:gd name="T4" fmla="*/ 19641 w 724"/>
                  <a:gd name="T5" fmla="*/ 6200 h 262"/>
                  <a:gd name="T6" fmla="*/ 19311 w 724"/>
                  <a:gd name="T7" fmla="*/ 5527 h 262"/>
                  <a:gd name="T8" fmla="*/ 18927 w 724"/>
                  <a:gd name="T9" fmla="*/ 4805 h 262"/>
                  <a:gd name="T10" fmla="*/ 18467 w 724"/>
                  <a:gd name="T11" fmla="*/ 4211 h 262"/>
                  <a:gd name="T12" fmla="*/ 18001 w 724"/>
                  <a:gd name="T13" fmla="*/ 3570 h 262"/>
                  <a:gd name="T14" fmla="*/ 17435 w 724"/>
                  <a:gd name="T15" fmla="*/ 2964 h 262"/>
                  <a:gd name="T16" fmla="*/ 16868 w 724"/>
                  <a:gd name="T17" fmla="*/ 2436 h 262"/>
                  <a:gd name="T18" fmla="*/ 16220 w 724"/>
                  <a:gd name="T19" fmla="*/ 1958 h 262"/>
                  <a:gd name="T20" fmla="*/ 15577 w 724"/>
                  <a:gd name="T21" fmla="*/ 1538 h 262"/>
                  <a:gd name="T22" fmla="*/ 14856 w 724"/>
                  <a:gd name="T23" fmla="*/ 1172 h 262"/>
                  <a:gd name="T24" fmla="*/ 14088 w 724"/>
                  <a:gd name="T25" fmla="*/ 779 h 262"/>
                  <a:gd name="T26" fmla="*/ 13308 w 724"/>
                  <a:gd name="T27" fmla="*/ 546 h 262"/>
                  <a:gd name="T28" fmla="*/ 12489 w 724"/>
                  <a:gd name="T29" fmla="*/ 325 h 262"/>
                  <a:gd name="T30" fmla="*/ 11659 w 724"/>
                  <a:gd name="T31" fmla="*/ 148 h 262"/>
                  <a:gd name="T32" fmla="*/ 10807 w 724"/>
                  <a:gd name="T33" fmla="*/ 2 h 262"/>
                  <a:gd name="T34" fmla="*/ 9964 w 724"/>
                  <a:gd name="T35" fmla="*/ 0 h 262"/>
                  <a:gd name="T36" fmla="*/ 9964 w 724"/>
                  <a:gd name="T37" fmla="*/ 0 h 262"/>
                  <a:gd name="T38" fmla="*/ 9074 w 724"/>
                  <a:gd name="T39" fmla="*/ 2 h 262"/>
                  <a:gd name="T40" fmla="*/ 8240 w 724"/>
                  <a:gd name="T41" fmla="*/ 148 h 262"/>
                  <a:gd name="T42" fmla="*/ 7439 w 724"/>
                  <a:gd name="T43" fmla="*/ 325 h 262"/>
                  <a:gd name="T44" fmla="*/ 6589 w 724"/>
                  <a:gd name="T45" fmla="*/ 546 h 262"/>
                  <a:gd name="T46" fmla="*/ 5797 w 724"/>
                  <a:gd name="T47" fmla="*/ 779 h 262"/>
                  <a:gd name="T48" fmla="*/ 5101 w 724"/>
                  <a:gd name="T49" fmla="*/ 1121 h 262"/>
                  <a:gd name="T50" fmla="*/ 4409 w 724"/>
                  <a:gd name="T51" fmla="*/ 1489 h 262"/>
                  <a:gd name="T52" fmla="*/ 3727 w 724"/>
                  <a:gd name="T53" fmla="*/ 1958 h 262"/>
                  <a:gd name="T54" fmla="*/ 3093 w 724"/>
                  <a:gd name="T55" fmla="*/ 2436 h 262"/>
                  <a:gd name="T56" fmla="*/ 2480 w 724"/>
                  <a:gd name="T57" fmla="*/ 2917 h 262"/>
                  <a:gd name="T58" fmla="*/ 1921 w 724"/>
                  <a:gd name="T59" fmla="*/ 3494 h 262"/>
                  <a:gd name="T60" fmla="*/ 1428 w 724"/>
                  <a:gd name="T61" fmla="*/ 4090 h 262"/>
                  <a:gd name="T62" fmla="*/ 990 w 724"/>
                  <a:gd name="T63" fmla="*/ 4710 h 262"/>
                  <a:gd name="T64" fmla="*/ 590 w 724"/>
                  <a:gd name="T65" fmla="*/ 5409 h 262"/>
                  <a:gd name="T66" fmla="*/ 268 w 724"/>
                  <a:gd name="T67" fmla="*/ 6106 h 262"/>
                  <a:gd name="T68" fmla="*/ 0 w 724"/>
                  <a:gd name="T69" fmla="*/ 6839 h 2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24"/>
                  <a:gd name="T106" fmla="*/ 0 h 262"/>
                  <a:gd name="T107" fmla="*/ 724 w 724"/>
                  <a:gd name="T108" fmla="*/ 262 h 2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24" h="262">
                    <a:moveTo>
                      <a:pt x="724" y="262"/>
                    </a:moveTo>
                    <a:lnTo>
                      <a:pt x="724" y="262"/>
                    </a:lnTo>
                    <a:lnTo>
                      <a:pt x="714" y="234"/>
                    </a:lnTo>
                    <a:lnTo>
                      <a:pt x="702" y="208"/>
                    </a:lnTo>
                    <a:lnTo>
                      <a:pt x="688" y="182"/>
                    </a:lnTo>
                    <a:lnTo>
                      <a:pt x="672" y="158"/>
                    </a:lnTo>
                    <a:lnTo>
                      <a:pt x="654" y="134"/>
                    </a:lnTo>
                    <a:lnTo>
                      <a:pt x="634" y="112"/>
                    </a:lnTo>
                    <a:lnTo>
                      <a:pt x="614" y="92"/>
                    </a:lnTo>
                    <a:lnTo>
                      <a:pt x="590" y="74"/>
                    </a:lnTo>
                    <a:lnTo>
                      <a:pt x="566" y="58"/>
                    </a:lnTo>
                    <a:lnTo>
                      <a:pt x="540" y="44"/>
                    </a:lnTo>
                    <a:lnTo>
                      <a:pt x="512" y="30"/>
                    </a:lnTo>
                    <a:lnTo>
                      <a:pt x="484" y="20"/>
                    </a:lnTo>
                    <a:lnTo>
                      <a:pt x="454" y="12"/>
                    </a:lnTo>
                    <a:lnTo>
                      <a:pt x="424" y="6"/>
                    </a:lnTo>
                    <a:lnTo>
                      <a:pt x="394" y="2"/>
                    </a:lnTo>
                    <a:lnTo>
                      <a:pt x="362" y="0"/>
                    </a:lnTo>
                    <a:lnTo>
                      <a:pt x="330" y="2"/>
                    </a:lnTo>
                    <a:lnTo>
                      <a:pt x="300" y="6"/>
                    </a:lnTo>
                    <a:lnTo>
                      <a:pt x="270" y="12"/>
                    </a:lnTo>
                    <a:lnTo>
                      <a:pt x="240" y="20"/>
                    </a:lnTo>
                    <a:lnTo>
                      <a:pt x="212" y="30"/>
                    </a:lnTo>
                    <a:lnTo>
                      <a:pt x="186" y="42"/>
                    </a:lnTo>
                    <a:lnTo>
                      <a:pt x="160" y="56"/>
                    </a:lnTo>
                    <a:lnTo>
                      <a:pt x="136" y="74"/>
                    </a:lnTo>
                    <a:lnTo>
                      <a:pt x="112" y="92"/>
                    </a:lnTo>
                    <a:lnTo>
                      <a:pt x="90" y="110"/>
                    </a:lnTo>
                    <a:lnTo>
                      <a:pt x="70" y="132"/>
                    </a:lnTo>
                    <a:lnTo>
                      <a:pt x="52" y="154"/>
                    </a:lnTo>
                    <a:lnTo>
                      <a:pt x="36" y="178"/>
                    </a:lnTo>
                    <a:lnTo>
                      <a:pt x="22" y="204"/>
                    </a:lnTo>
                    <a:lnTo>
                      <a:pt x="10" y="230"/>
                    </a:lnTo>
                    <a:lnTo>
                      <a:pt x="0" y="258"/>
                    </a:lnTo>
                  </a:path>
                </a:pathLst>
              </a:custGeom>
              <a:noFill/>
              <a:ln w="9525">
                <a:noFill/>
                <a:round/>
                <a:headEnd/>
                <a:tailEnd/>
              </a:ln>
            </p:spPr>
            <p:txBody>
              <a:bodyPr/>
              <a:lstStyle/>
              <a:p>
                <a:endParaRPr lang="en-US" sz="1350"/>
              </a:p>
            </p:txBody>
          </p:sp>
          <p:sp>
            <p:nvSpPr>
              <p:cNvPr id="152" name="Freeform 111">
                <a:extLst>
                  <a:ext uri="{FF2B5EF4-FFF2-40B4-BE49-F238E27FC236}">
                    <a16:creationId xmlns:a16="http://schemas.microsoft.com/office/drawing/2014/main" id="{2D3B89D7-775A-4BAC-A054-AB5CA345400E}"/>
                  </a:ext>
                </a:extLst>
              </p:cNvPr>
              <p:cNvSpPr>
                <a:spLocks/>
              </p:cNvSpPr>
              <p:nvPr/>
            </p:nvSpPr>
            <p:spPr bwMode="auto">
              <a:xfrm>
                <a:off x="4255" y="3010"/>
                <a:ext cx="69" cy="90"/>
              </a:xfrm>
              <a:custGeom>
                <a:avLst/>
                <a:gdLst>
                  <a:gd name="T0" fmla="*/ 1249 w 56"/>
                  <a:gd name="T1" fmla="*/ 1913 h 72"/>
                  <a:gd name="T2" fmla="*/ 1249 w 56"/>
                  <a:gd name="T3" fmla="*/ 1913 h 72"/>
                  <a:gd name="T4" fmla="*/ 1103 w 56"/>
                  <a:gd name="T5" fmla="*/ 1989 h 72"/>
                  <a:gd name="T6" fmla="*/ 823 w 56"/>
                  <a:gd name="T7" fmla="*/ 2049 h 72"/>
                  <a:gd name="T8" fmla="*/ 823 w 56"/>
                  <a:gd name="T9" fmla="*/ 2049 h 72"/>
                  <a:gd name="T10" fmla="*/ 647 w 56"/>
                  <a:gd name="T11" fmla="*/ 2049 h 72"/>
                  <a:gd name="T12" fmla="*/ 465 w 56"/>
                  <a:gd name="T13" fmla="*/ 1989 h 72"/>
                  <a:gd name="T14" fmla="*/ 315 w 56"/>
                  <a:gd name="T15" fmla="*/ 1905 h 72"/>
                  <a:gd name="T16" fmla="*/ 179 w 56"/>
                  <a:gd name="T17" fmla="*/ 1783 h 72"/>
                  <a:gd name="T18" fmla="*/ 90 w 56"/>
                  <a:gd name="T19" fmla="*/ 1610 h 72"/>
                  <a:gd name="T20" fmla="*/ 2 w 56"/>
                  <a:gd name="T21" fmla="*/ 1438 h 72"/>
                  <a:gd name="T22" fmla="*/ 0 w 56"/>
                  <a:gd name="T23" fmla="*/ 1258 h 72"/>
                  <a:gd name="T24" fmla="*/ 0 w 56"/>
                  <a:gd name="T25" fmla="*/ 1023 h 72"/>
                  <a:gd name="T26" fmla="*/ 0 w 56"/>
                  <a:gd name="T27" fmla="*/ 1023 h 72"/>
                  <a:gd name="T28" fmla="*/ 0 w 56"/>
                  <a:gd name="T29" fmla="*/ 801 h 72"/>
                  <a:gd name="T30" fmla="*/ 2 w 56"/>
                  <a:gd name="T31" fmla="*/ 569 h 72"/>
                  <a:gd name="T32" fmla="*/ 137 w 56"/>
                  <a:gd name="T33" fmla="*/ 419 h 72"/>
                  <a:gd name="T34" fmla="*/ 221 w 56"/>
                  <a:gd name="T35" fmla="*/ 291 h 72"/>
                  <a:gd name="T36" fmla="*/ 377 w 56"/>
                  <a:gd name="T37" fmla="*/ 99 h 72"/>
                  <a:gd name="T38" fmla="*/ 509 w 56"/>
                  <a:gd name="T39" fmla="*/ 75 h 72"/>
                  <a:gd name="T40" fmla="*/ 694 w 56"/>
                  <a:gd name="T41" fmla="*/ 0 h 72"/>
                  <a:gd name="T42" fmla="*/ 870 w 56"/>
                  <a:gd name="T43" fmla="*/ 0 h 72"/>
                  <a:gd name="T44" fmla="*/ 870 w 56"/>
                  <a:gd name="T45" fmla="*/ 0 h 72"/>
                  <a:gd name="T46" fmla="*/ 1103 w 56"/>
                  <a:gd name="T47" fmla="*/ 0 h 72"/>
                  <a:gd name="T48" fmla="*/ 1283 w 56"/>
                  <a:gd name="T49" fmla="*/ 75 h 72"/>
                  <a:gd name="T50" fmla="*/ 1190 w 56"/>
                  <a:gd name="T51" fmla="*/ 455 h 72"/>
                  <a:gd name="T52" fmla="*/ 1190 w 56"/>
                  <a:gd name="T53" fmla="*/ 455 h 72"/>
                  <a:gd name="T54" fmla="*/ 1053 w 56"/>
                  <a:gd name="T55" fmla="*/ 419 h 72"/>
                  <a:gd name="T56" fmla="*/ 870 w 56"/>
                  <a:gd name="T57" fmla="*/ 351 h 72"/>
                  <a:gd name="T58" fmla="*/ 870 w 56"/>
                  <a:gd name="T59" fmla="*/ 351 h 72"/>
                  <a:gd name="T60" fmla="*/ 694 w 56"/>
                  <a:gd name="T61" fmla="*/ 419 h 72"/>
                  <a:gd name="T62" fmla="*/ 509 w 56"/>
                  <a:gd name="T63" fmla="*/ 524 h 72"/>
                  <a:gd name="T64" fmla="*/ 413 w 56"/>
                  <a:gd name="T65" fmla="*/ 744 h 72"/>
                  <a:gd name="T66" fmla="*/ 377 w 56"/>
                  <a:gd name="T67" fmla="*/ 1023 h 72"/>
                  <a:gd name="T68" fmla="*/ 377 w 56"/>
                  <a:gd name="T69" fmla="*/ 1023 h 72"/>
                  <a:gd name="T70" fmla="*/ 413 w 56"/>
                  <a:gd name="T71" fmla="*/ 1335 h 72"/>
                  <a:gd name="T72" fmla="*/ 509 w 56"/>
                  <a:gd name="T73" fmla="*/ 1466 h 72"/>
                  <a:gd name="T74" fmla="*/ 694 w 56"/>
                  <a:gd name="T75" fmla="*/ 1610 h 72"/>
                  <a:gd name="T76" fmla="*/ 870 w 56"/>
                  <a:gd name="T77" fmla="*/ 1669 h 72"/>
                  <a:gd name="T78" fmla="*/ 870 w 56"/>
                  <a:gd name="T79" fmla="*/ 1669 h 72"/>
                  <a:gd name="T80" fmla="*/ 1053 w 56"/>
                  <a:gd name="T81" fmla="*/ 1669 h 72"/>
                  <a:gd name="T82" fmla="*/ 1190 w 56"/>
                  <a:gd name="T83" fmla="*/ 1610 h 72"/>
                  <a:gd name="T84" fmla="*/ 1249 w 56"/>
                  <a:gd name="T85" fmla="*/ 1913 h 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72"/>
                  <a:gd name="T131" fmla="*/ 56 w 56"/>
                  <a:gd name="T132" fmla="*/ 72 h 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72">
                    <a:moveTo>
                      <a:pt x="54" y="68"/>
                    </a:moveTo>
                    <a:lnTo>
                      <a:pt x="54" y="68"/>
                    </a:lnTo>
                    <a:lnTo>
                      <a:pt x="48" y="70"/>
                    </a:lnTo>
                    <a:lnTo>
                      <a:pt x="36" y="72"/>
                    </a:lnTo>
                    <a:lnTo>
                      <a:pt x="28" y="72"/>
                    </a:lnTo>
                    <a:lnTo>
                      <a:pt x="20" y="70"/>
                    </a:lnTo>
                    <a:lnTo>
                      <a:pt x="14" y="66"/>
                    </a:lnTo>
                    <a:lnTo>
                      <a:pt x="8" y="62"/>
                    </a:lnTo>
                    <a:lnTo>
                      <a:pt x="4" y="56"/>
                    </a:lnTo>
                    <a:lnTo>
                      <a:pt x="2" y="50"/>
                    </a:lnTo>
                    <a:lnTo>
                      <a:pt x="0" y="44"/>
                    </a:lnTo>
                    <a:lnTo>
                      <a:pt x="0" y="36"/>
                    </a:lnTo>
                    <a:lnTo>
                      <a:pt x="0" y="28"/>
                    </a:lnTo>
                    <a:lnTo>
                      <a:pt x="2" y="20"/>
                    </a:lnTo>
                    <a:lnTo>
                      <a:pt x="6" y="14"/>
                    </a:lnTo>
                    <a:lnTo>
                      <a:pt x="10" y="10"/>
                    </a:lnTo>
                    <a:lnTo>
                      <a:pt x="16" y="4"/>
                    </a:lnTo>
                    <a:lnTo>
                      <a:pt x="22" y="2"/>
                    </a:lnTo>
                    <a:lnTo>
                      <a:pt x="30" y="0"/>
                    </a:lnTo>
                    <a:lnTo>
                      <a:pt x="38" y="0"/>
                    </a:lnTo>
                    <a:lnTo>
                      <a:pt x="48" y="0"/>
                    </a:lnTo>
                    <a:lnTo>
                      <a:pt x="56" y="2"/>
                    </a:lnTo>
                    <a:lnTo>
                      <a:pt x="52" y="16"/>
                    </a:lnTo>
                    <a:lnTo>
                      <a:pt x="46" y="14"/>
                    </a:lnTo>
                    <a:lnTo>
                      <a:pt x="38" y="12"/>
                    </a:lnTo>
                    <a:lnTo>
                      <a:pt x="30" y="14"/>
                    </a:lnTo>
                    <a:lnTo>
                      <a:pt x="22" y="18"/>
                    </a:lnTo>
                    <a:lnTo>
                      <a:pt x="18" y="26"/>
                    </a:lnTo>
                    <a:lnTo>
                      <a:pt x="16" y="36"/>
                    </a:lnTo>
                    <a:lnTo>
                      <a:pt x="18" y="46"/>
                    </a:lnTo>
                    <a:lnTo>
                      <a:pt x="22" y="52"/>
                    </a:lnTo>
                    <a:lnTo>
                      <a:pt x="30" y="56"/>
                    </a:lnTo>
                    <a:lnTo>
                      <a:pt x="38" y="58"/>
                    </a:lnTo>
                    <a:lnTo>
                      <a:pt x="46" y="58"/>
                    </a:lnTo>
                    <a:lnTo>
                      <a:pt x="52" y="56"/>
                    </a:lnTo>
                    <a:lnTo>
                      <a:pt x="54" y="68"/>
                    </a:lnTo>
                    <a:close/>
                  </a:path>
                </a:pathLst>
              </a:custGeom>
              <a:solidFill>
                <a:srgbClr val="000000"/>
              </a:solidFill>
              <a:ln w="9525">
                <a:noFill/>
                <a:round/>
                <a:headEnd/>
                <a:tailEnd/>
              </a:ln>
            </p:spPr>
            <p:txBody>
              <a:bodyPr/>
              <a:lstStyle/>
              <a:p>
                <a:endParaRPr lang="en-US" sz="1350"/>
              </a:p>
            </p:txBody>
          </p:sp>
          <p:sp>
            <p:nvSpPr>
              <p:cNvPr id="153" name="Freeform 112">
                <a:extLst>
                  <a:ext uri="{FF2B5EF4-FFF2-40B4-BE49-F238E27FC236}">
                    <a16:creationId xmlns:a16="http://schemas.microsoft.com/office/drawing/2014/main" id="{25441818-026F-4CD3-9900-76E3E966A843}"/>
                  </a:ext>
                </a:extLst>
              </p:cNvPr>
              <p:cNvSpPr>
                <a:spLocks noEditPoints="1"/>
              </p:cNvSpPr>
              <p:nvPr/>
            </p:nvSpPr>
            <p:spPr bwMode="auto">
              <a:xfrm>
                <a:off x="4327" y="3010"/>
                <a:ext cx="85" cy="90"/>
              </a:xfrm>
              <a:custGeom>
                <a:avLst/>
                <a:gdLst>
                  <a:gd name="T0" fmla="*/ 1913 w 68"/>
                  <a:gd name="T1" fmla="*/ 976 h 72"/>
                  <a:gd name="T2" fmla="*/ 1913 w 68"/>
                  <a:gd name="T3" fmla="*/ 976 h 72"/>
                  <a:gd name="T4" fmla="*/ 1913 w 68"/>
                  <a:gd name="T5" fmla="*/ 1258 h 72"/>
                  <a:gd name="T6" fmla="*/ 1905 w 68"/>
                  <a:gd name="T7" fmla="*/ 1438 h 72"/>
                  <a:gd name="T8" fmla="*/ 1783 w 68"/>
                  <a:gd name="T9" fmla="*/ 1610 h 72"/>
                  <a:gd name="T10" fmla="*/ 1669 w 68"/>
                  <a:gd name="T11" fmla="*/ 1783 h 72"/>
                  <a:gd name="T12" fmla="*/ 1545 w 68"/>
                  <a:gd name="T13" fmla="*/ 1905 h 72"/>
                  <a:gd name="T14" fmla="*/ 1376 w 68"/>
                  <a:gd name="T15" fmla="*/ 1989 h 72"/>
                  <a:gd name="T16" fmla="*/ 1150 w 68"/>
                  <a:gd name="T17" fmla="*/ 2049 h 72"/>
                  <a:gd name="T18" fmla="*/ 976 w 68"/>
                  <a:gd name="T19" fmla="*/ 2049 h 72"/>
                  <a:gd name="T20" fmla="*/ 976 w 68"/>
                  <a:gd name="T21" fmla="*/ 2049 h 72"/>
                  <a:gd name="T22" fmla="*/ 744 w 68"/>
                  <a:gd name="T23" fmla="*/ 2049 h 72"/>
                  <a:gd name="T24" fmla="*/ 569 w 68"/>
                  <a:gd name="T25" fmla="*/ 1913 h 72"/>
                  <a:gd name="T26" fmla="*/ 416 w 68"/>
                  <a:gd name="T27" fmla="*/ 1905 h 72"/>
                  <a:gd name="T28" fmla="*/ 291 w 68"/>
                  <a:gd name="T29" fmla="*/ 1783 h 72"/>
                  <a:gd name="T30" fmla="*/ 174 w 68"/>
                  <a:gd name="T31" fmla="*/ 1610 h 72"/>
                  <a:gd name="T32" fmla="*/ 75 w 68"/>
                  <a:gd name="T33" fmla="*/ 1438 h 72"/>
                  <a:gd name="T34" fmla="*/ 0 w 68"/>
                  <a:gd name="T35" fmla="*/ 1023 h 72"/>
                  <a:gd name="T36" fmla="*/ 0 w 68"/>
                  <a:gd name="T37" fmla="*/ 1023 h 72"/>
                  <a:gd name="T38" fmla="*/ 75 w 68"/>
                  <a:gd name="T39" fmla="*/ 801 h 72"/>
                  <a:gd name="T40" fmla="*/ 75 w 68"/>
                  <a:gd name="T41" fmla="*/ 643 h 72"/>
                  <a:gd name="T42" fmla="*/ 174 w 68"/>
                  <a:gd name="T43" fmla="*/ 455 h 72"/>
                  <a:gd name="T44" fmla="*/ 291 w 68"/>
                  <a:gd name="T45" fmla="*/ 291 h 72"/>
                  <a:gd name="T46" fmla="*/ 416 w 68"/>
                  <a:gd name="T47" fmla="*/ 174 h 72"/>
                  <a:gd name="T48" fmla="*/ 569 w 68"/>
                  <a:gd name="T49" fmla="*/ 75 h 72"/>
                  <a:gd name="T50" fmla="*/ 801 w 68"/>
                  <a:gd name="T51" fmla="*/ 0 h 72"/>
                  <a:gd name="T52" fmla="*/ 976 w 68"/>
                  <a:gd name="T53" fmla="*/ 0 h 72"/>
                  <a:gd name="T54" fmla="*/ 976 w 68"/>
                  <a:gd name="T55" fmla="*/ 0 h 72"/>
                  <a:gd name="T56" fmla="*/ 1219 w 68"/>
                  <a:gd name="T57" fmla="*/ 0 h 72"/>
                  <a:gd name="T58" fmla="*/ 1376 w 68"/>
                  <a:gd name="T59" fmla="*/ 75 h 72"/>
                  <a:gd name="T60" fmla="*/ 1545 w 68"/>
                  <a:gd name="T61" fmla="*/ 174 h 72"/>
                  <a:gd name="T62" fmla="*/ 1700 w 68"/>
                  <a:gd name="T63" fmla="*/ 291 h 72"/>
                  <a:gd name="T64" fmla="*/ 1783 w 68"/>
                  <a:gd name="T65" fmla="*/ 455 h 72"/>
                  <a:gd name="T66" fmla="*/ 1905 w 68"/>
                  <a:gd name="T67" fmla="*/ 643 h 72"/>
                  <a:gd name="T68" fmla="*/ 1913 w 68"/>
                  <a:gd name="T69" fmla="*/ 976 h 72"/>
                  <a:gd name="T70" fmla="*/ 1913 w 68"/>
                  <a:gd name="T71" fmla="*/ 976 h 72"/>
                  <a:gd name="T72" fmla="*/ 520 w 68"/>
                  <a:gd name="T73" fmla="*/ 1023 h 72"/>
                  <a:gd name="T74" fmla="*/ 520 w 68"/>
                  <a:gd name="T75" fmla="*/ 1023 h 72"/>
                  <a:gd name="T76" fmla="*/ 520 w 68"/>
                  <a:gd name="T77" fmla="*/ 1335 h 72"/>
                  <a:gd name="T78" fmla="*/ 643 w 68"/>
                  <a:gd name="T79" fmla="*/ 1466 h 72"/>
                  <a:gd name="T80" fmla="*/ 801 w 68"/>
                  <a:gd name="T81" fmla="*/ 1669 h 72"/>
                  <a:gd name="T82" fmla="*/ 976 w 68"/>
                  <a:gd name="T83" fmla="*/ 1708 h 72"/>
                  <a:gd name="T84" fmla="*/ 976 w 68"/>
                  <a:gd name="T85" fmla="*/ 1708 h 72"/>
                  <a:gd name="T86" fmla="*/ 1219 w 68"/>
                  <a:gd name="T87" fmla="*/ 1669 h 72"/>
                  <a:gd name="T88" fmla="*/ 1335 w 68"/>
                  <a:gd name="T89" fmla="*/ 1466 h 72"/>
                  <a:gd name="T90" fmla="*/ 1438 w 68"/>
                  <a:gd name="T91" fmla="*/ 1258 h 72"/>
                  <a:gd name="T92" fmla="*/ 1466 w 68"/>
                  <a:gd name="T93" fmla="*/ 1023 h 72"/>
                  <a:gd name="T94" fmla="*/ 1466 w 68"/>
                  <a:gd name="T95" fmla="*/ 1023 h 72"/>
                  <a:gd name="T96" fmla="*/ 1438 w 68"/>
                  <a:gd name="T97" fmla="*/ 744 h 72"/>
                  <a:gd name="T98" fmla="*/ 1335 w 68"/>
                  <a:gd name="T99" fmla="*/ 524 h 72"/>
                  <a:gd name="T100" fmla="*/ 1219 w 68"/>
                  <a:gd name="T101" fmla="*/ 419 h 72"/>
                  <a:gd name="T102" fmla="*/ 976 w 68"/>
                  <a:gd name="T103" fmla="*/ 351 h 72"/>
                  <a:gd name="T104" fmla="*/ 976 w 68"/>
                  <a:gd name="T105" fmla="*/ 351 h 72"/>
                  <a:gd name="T106" fmla="*/ 744 w 68"/>
                  <a:gd name="T107" fmla="*/ 419 h 72"/>
                  <a:gd name="T108" fmla="*/ 643 w 68"/>
                  <a:gd name="T109" fmla="*/ 524 h 72"/>
                  <a:gd name="T110" fmla="*/ 520 w 68"/>
                  <a:gd name="T111" fmla="*/ 744 h 72"/>
                  <a:gd name="T112" fmla="*/ 520 w 68"/>
                  <a:gd name="T113" fmla="*/ 1023 h 72"/>
                  <a:gd name="T114" fmla="*/ 520 w 68"/>
                  <a:gd name="T115" fmla="*/ 1023 h 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
                  <a:gd name="T175" fmla="*/ 0 h 72"/>
                  <a:gd name="T176" fmla="*/ 68 w 68"/>
                  <a:gd name="T177" fmla="*/ 72 h 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 h="72">
                    <a:moveTo>
                      <a:pt x="68" y="34"/>
                    </a:moveTo>
                    <a:lnTo>
                      <a:pt x="68" y="34"/>
                    </a:lnTo>
                    <a:lnTo>
                      <a:pt x="68" y="44"/>
                    </a:lnTo>
                    <a:lnTo>
                      <a:pt x="66" y="50"/>
                    </a:lnTo>
                    <a:lnTo>
                      <a:pt x="62" y="56"/>
                    </a:lnTo>
                    <a:lnTo>
                      <a:pt x="58" y="62"/>
                    </a:lnTo>
                    <a:lnTo>
                      <a:pt x="54" y="66"/>
                    </a:lnTo>
                    <a:lnTo>
                      <a:pt x="48" y="70"/>
                    </a:lnTo>
                    <a:lnTo>
                      <a:pt x="40" y="72"/>
                    </a:lnTo>
                    <a:lnTo>
                      <a:pt x="34" y="72"/>
                    </a:lnTo>
                    <a:lnTo>
                      <a:pt x="26" y="72"/>
                    </a:lnTo>
                    <a:lnTo>
                      <a:pt x="20" y="68"/>
                    </a:lnTo>
                    <a:lnTo>
                      <a:pt x="14" y="66"/>
                    </a:lnTo>
                    <a:lnTo>
                      <a:pt x="10" y="62"/>
                    </a:lnTo>
                    <a:lnTo>
                      <a:pt x="6" y="56"/>
                    </a:lnTo>
                    <a:lnTo>
                      <a:pt x="2" y="50"/>
                    </a:lnTo>
                    <a:lnTo>
                      <a:pt x="0" y="36"/>
                    </a:lnTo>
                    <a:lnTo>
                      <a:pt x="2" y="28"/>
                    </a:lnTo>
                    <a:lnTo>
                      <a:pt x="2" y="22"/>
                    </a:lnTo>
                    <a:lnTo>
                      <a:pt x="6" y="16"/>
                    </a:lnTo>
                    <a:lnTo>
                      <a:pt x="10" y="10"/>
                    </a:lnTo>
                    <a:lnTo>
                      <a:pt x="14" y="6"/>
                    </a:lnTo>
                    <a:lnTo>
                      <a:pt x="20" y="2"/>
                    </a:lnTo>
                    <a:lnTo>
                      <a:pt x="28" y="0"/>
                    </a:lnTo>
                    <a:lnTo>
                      <a:pt x="34" y="0"/>
                    </a:lnTo>
                    <a:lnTo>
                      <a:pt x="42" y="0"/>
                    </a:lnTo>
                    <a:lnTo>
                      <a:pt x="48" y="2"/>
                    </a:lnTo>
                    <a:lnTo>
                      <a:pt x="54" y="6"/>
                    </a:lnTo>
                    <a:lnTo>
                      <a:pt x="60" y="10"/>
                    </a:lnTo>
                    <a:lnTo>
                      <a:pt x="62" y="16"/>
                    </a:lnTo>
                    <a:lnTo>
                      <a:pt x="66" y="22"/>
                    </a:lnTo>
                    <a:lnTo>
                      <a:pt x="68" y="34"/>
                    </a:lnTo>
                    <a:close/>
                    <a:moveTo>
                      <a:pt x="18" y="36"/>
                    </a:moveTo>
                    <a:lnTo>
                      <a:pt x="18" y="36"/>
                    </a:lnTo>
                    <a:lnTo>
                      <a:pt x="18" y="46"/>
                    </a:lnTo>
                    <a:lnTo>
                      <a:pt x="22" y="52"/>
                    </a:lnTo>
                    <a:lnTo>
                      <a:pt x="28" y="58"/>
                    </a:lnTo>
                    <a:lnTo>
                      <a:pt x="34" y="60"/>
                    </a:lnTo>
                    <a:lnTo>
                      <a:pt x="42" y="58"/>
                    </a:lnTo>
                    <a:lnTo>
                      <a:pt x="46" y="52"/>
                    </a:lnTo>
                    <a:lnTo>
                      <a:pt x="50" y="44"/>
                    </a:lnTo>
                    <a:lnTo>
                      <a:pt x="52" y="36"/>
                    </a:lnTo>
                    <a:lnTo>
                      <a:pt x="50" y="26"/>
                    </a:lnTo>
                    <a:lnTo>
                      <a:pt x="46" y="18"/>
                    </a:lnTo>
                    <a:lnTo>
                      <a:pt x="42" y="14"/>
                    </a:lnTo>
                    <a:lnTo>
                      <a:pt x="34" y="12"/>
                    </a:lnTo>
                    <a:lnTo>
                      <a:pt x="26" y="14"/>
                    </a:lnTo>
                    <a:lnTo>
                      <a:pt x="22" y="18"/>
                    </a:lnTo>
                    <a:lnTo>
                      <a:pt x="18" y="26"/>
                    </a:lnTo>
                    <a:lnTo>
                      <a:pt x="18" y="36"/>
                    </a:lnTo>
                    <a:close/>
                  </a:path>
                </a:pathLst>
              </a:custGeom>
              <a:solidFill>
                <a:srgbClr val="000000"/>
              </a:solidFill>
              <a:ln w="9525">
                <a:noFill/>
                <a:round/>
                <a:headEnd/>
                <a:tailEnd/>
              </a:ln>
            </p:spPr>
            <p:txBody>
              <a:bodyPr/>
              <a:lstStyle/>
              <a:p>
                <a:endParaRPr lang="en-US" sz="1350"/>
              </a:p>
            </p:txBody>
          </p:sp>
          <p:sp>
            <p:nvSpPr>
              <p:cNvPr id="154" name="Freeform 113">
                <a:extLst>
                  <a:ext uri="{FF2B5EF4-FFF2-40B4-BE49-F238E27FC236}">
                    <a16:creationId xmlns:a16="http://schemas.microsoft.com/office/drawing/2014/main" id="{8BEE2E31-0D52-4768-B4D3-65AE5B2DB12C}"/>
                  </a:ext>
                </a:extLst>
              </p:cNvPr>
              <p:cNvSpPr>
                <a:spLocks/>
              </p:cNvSpPr>
              <p:nvPr/>
            </p:nvSpPr>
            <p:spPr bwMode="auto">
              <a:xfrm>
                <a:off x="4424" y="3010"/>
                <a:ext cx="73" cy="88"/>
              </a:xfrm>
              <a:custGeom>
                <a:avLst/>
                <a:gdLst>
                  <a:gd name="T0" fmla="*/ 0 w 58"/>
                  <a:gd name="T1" fmla="*/ 2177 h 70"/>
                  <a:gd name="T2" fmla="*/ 0 w 58"/>
                  <a:gd name="T3" fmla="*/ 0 h 70"/>
                  <a:gd name="T4" fmla="*/ 584 w 58"/>
                  <a:gd name="T5" fmla="*/ 0 h 70"/>
                  <a:gd name="T6" fmla="*/ 1077 w 58"/>
                  <a:gd name="T7" fmla="*/ 805 h 70"/>
                  <a:gd name="T8" fmla="*/ 1077 w 58"/>
                  <a:gd name="T9" fmla="*/ 805 h 70"/>
                  <a:gd name="T10" fmla="*/ 1379 w 58"/>
                  <a:gd name="T11" fmla="*/ 1531 h 70"/>
                  <a:gd name="T12" fmla="*/ 1464 w 58"/>
                  <a:gd name="T13" fmla="*/ 1531 h 70"/>
                  <a:gd name="T14" fmla="*/ 1464 w 58"/>
                  <a:gd name="T15" fmla="*/ 1531 h 70"/>
                  <a:gd name="T16" fmla="*/ 1379 w 58"/>
                  <a:gd name="T17" fmla="*/ 612 h 70"/>
                  <a:gd name="T18" fmla="*/ 1379 w 58"/>
                  <a:gd name="T19" fmla="*/ 0 h 70"/>
                  <a:gd name="T20" fmla="*/ 1843 w 58"/>
                  <a:gd name="T21" fmla="*/ 0 h 70"/>
                  <a:gd name="T22" fmla="*/ 1843 w 58"/>
                  <a:gd name="T23" fmla="*/ 2177 h 70"/>
                  <a:gd name="T24" fmla="*/ 1319 w 58"/>
                  <a:gd name="T25" fmla="*/ 2177 h 70"/>
                  <a:gd name="T26" fmla="*/ 833 w 58"/>
                  <a:gd name="T27" fmla="*/ 1351 h 70"/>
                  <a:gd name="T28" fmla="*/ 833 w 58"/>
                  <a:gd name="T29" fmla="*/ 1351 h 70"/>
                  <a:gd name="T30" fmla="*/ 464 w 58"/>
                  <a:gd name="T31" fmla="*/ 564 h 70"/>
                  <a:gd name="T32" fmla="*/ 464 w 58"/>
                  <a:gd name="T33" fmla="*/ 564 h 70"/>
                  <a:gd name="T34" fmla="*/ 464 w 58"/>
                  <a:gd name="T35" fmla="*/ 564 h 70"/>
                  <a:gd name="T36" fmla="*/ 464 w 58"/>
                  <a:gd name="T37" fmla="*/ 1531 h 70"/>
                  <a:gd name="T38" fmla="*/ 464 w 58"/>
                  <a:gd name="T39" fmla="*/ 2177 h 70"/>
                  <a:gd name="T40" fmla="*/ 0 w 58"/>
                  <a:gd name="T41" fmla="*/ 217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70"/>
                  <a:gd name="T65" fmla="*/ 58 w 58"/>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70">
                    <a:moveTo>
                      <a:pt x="0" y="70"/>
                    </a:moveTo>
                    <a:lnTo>
                      <a:pt x="0" y="0"/>
                    </a:lnTo>
                    <a:lnTo>
                      <a:pt x="18" y="0"/>
                    </a:lnTo>
                    <a:lnTo>
                      <a:pt x="34" y="26"/>
                    </a:lnTo>
                    <a:lnTo>
                      <a:pt x="44" y="50"/>
                    </a:lnTo>
                    <a:lnTo>
                      <a:pt x="46" y="50"/>
                    </a:lnTo>
                    <a:lnTo>
                      <a:pt x="44" y="20"/>
                    </a:lnTo>
                    <a:lnTo>
                      <a:pt x="44" y="0"/>
                    </a:lnTo>
                    <a:lnTo>
                      <a:pt x="58" y="0"/>
                    </a:lnTo>
                    <a:lnTo>
                      <a:pt x="58" y="70"/>
                    </a:lnTo>
                    <a:lnTo>
                      <a:pt x="42" y="70"/>
                    </a:lnTo>
                    <a:lnTo>
                      <a:pt x="26" y="44"/>
                    </a:lnTo>
                    <a:lnTo>
                      <a:pt x="14" y="18"/>
                    </a:lnTo>
                    <a:lnTo>
                      <a:pt x="14" y="50"/>
                    </a:lnTo>
                    <a:lnTo>
                      <a:pt x="14" y="70"/>
                    </a:lnTo>
                    <a:lnTo>
                      <a:pt x="0" y="70"/>
                    </a:lnTo>
                    <a:close/>
                  </a:path>
                </a:pathLst>
              </a:custGeom>
              <a:solidFill>
                <a:srgbClr val="000000"/>
              </a:solidFill>
              <a:ln w="9525">
                <a:noFill/>
                <a:round/>
                <a:headEnd/>
                <a:tailEnd/>
              </a:ln>
            </p:spPr>
            <p:txBody>
              <a:bodyPr/>
              <a:lstStyle/>
              <a:p>
                <a:endParaRPr lang="en-US" sz="1350"/>
              </a:p>
            </p:txBody>
          </p:sp>
          <p:sp>
            <p:nvSpPr>
              <p:cNvPr id="155" name="Freeform 114">
                <a:extLst>
                  <a:ext uri="{FF2B5EF4-FFF2-40B4-BE49-F238E27FC236}">
                    <a16:creationId xmlns:a16="http://schemas.microsoft.com/office/drawing/2014/main" id="{5A36754C-4EE0-4165-B647-EF7B7E783E83}"/>
                  </a:ext>
                </a:extLst>
              </p:cNvPr>
              <p:cNvSpPr>
                <a:spLocks/>
              </p:cNvSpPr>
              <p:nvPr/>
            </p:nvSpPr>
            <p:spPr bwMode="auto">
              <a:xfrm>
                <a:off x="4514" y="3010"/>
                <a:ext cx="72" cy="88"/>
              </a:xfrm>
              <a:custGeom>
                <a:avLst/>
                <a:gdLst>
                  <a:gd name="T0" fmla="*/ 0 w 58"/>
                  <a:gd name="T1" fmla="*/ 2177 h 70"/>
                  <a:gd name="T2" fmla="*/ 0 w 58"/>
                  <a:gd name="T3" fmla="*/ 0 h 70"/>
                  <a:gd name="T4" fmla="*/ 454 w 58"/>
                  <a:gd name="T5" fmla="*/ 0 h 70"/>
                  <a:gd name="T6" fmla="*/ 869 w 58"/>
                  <a:gd name="T7" fmla="*/ 805 h 70"/>
                  <a:gd name="T8" fmla="*/ 869 w 58"/>
                  <a:gd name="T9" fmla="*/ 805 h 70"/>
                  <a:gd name="T10" fmla="*/ 1123 w 58"/>
                  <a:gd name="T11" fmla="*/ 1531 h 70"/>
                  <a:gd name="T12" fmla="*/ 1123 w 58"/>
                  <a:gd name="T13" fmla="*/ 1531 h 70"/>
                  <a:gd name="T14" fmla="*/ 1123 w 58"/>
                  <a:gd name="T15" fmla="*/ 1531 h 70"/>
                  <a:gd name="T16" fmla="*/ 1123 w 58"/>
                  <a:gd name="T17" fmla="*/ 612 h 70"/>
                  <a:gd name="T18" fmla="*/ 1123 w 58"/>
                  <a:gd name="T19" fmla="*/ 0 h 70"/>
                  <a:gd name="T20" fmla="*/ 1475 w 58"/>
                  <a:gd name="T21" fmla="*/ 0 h 70"/>
                  <a:gd name="T22" fmla="*/ 1475 w 58"/>
                  <a:gd name="T23" fmla="*/ 2177 h 70"/>
                  <a:gd name="T24" fmla="*/ 1079 w 58"/>
                  <a:gd name="T25" fmla="*/ 2177 h 70"/>
                  <a:gd name="T26" fmla="*/ 672 w 58"/>
                  <a:gd name="T27" fmla="*/ 1351 h 70"/>
                  <a:gd name="T28" fmla="*/ 672 w 58"/>
                  <a:gd name="T29" fmla="*/ 1351 h 70"/>
                  <a:gd name="T30" fmla="*/ 351 w 58"/>
                  <a:gd name="T31" fmla="*/ 564 h 70"/>
                  <a:gd name="T32" fmla="*/ 351 w 58"/>
                  <a:gd name="T33" fmla="*/ 564 h 70"/>
                  <a:gd name="T34" fmla="*/ 351 w 58"/>
                  <a:gd name="T35" fmla="*/ 564 h 70"/>
                  <a:gd name="T36" fmla="*/ 351 w 58"/>
                  <a:gd name="T37" fmla="*/ 1531 h 70"/>
                  <a:gd name="T38" fmla="*/ 351 w 58"/>
                  <a:gd name="T39" fmla="*/ 2177 h 70"/>
                  <a:gd name="T40" fmla="*/ 0 w 58"/>
                  <a:gd name="T41" fmla="*/ 217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70"/>
                  <a:gd name="T65" fmla="*/ 58 w 58"/>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70">
                    <a:moveTo>
                      <a:pt x="0" y="70"/>
                    </a:moveTo>
                    <a:lnTo>
                      <a:pt x="0" y="0"/>
                    </a:lnTo>
                    <a:lnTo>
                      <a:pt x="18" y="0"/>
                    </a:lnTo>
                    <a:lnTo>
                      <a:pt x="34" y="26"/>
                    </a:lnTo>
                    <a:lnTo>
                      <a:pt x="44" y="50"/>
                    </a:lnTo>
                    <a:lnTo>
                      <a:pt x="44" y="20"/>
                    </a:lnTo>
                    <a:lnTo>
                      <a:pt x="44" y="0"/>
                    </a:lnTo>
                    <a:lnTo>
                      <a:pt x="58" y="0"/>
                    </a:lnTo>
                    <a:lnTo>
                      <a:pt x="58" y="70"/>
                    </a:lnTo>
                    <a:lnTo>
                      <a:pt x="42" y="70"/>
                    </a:lnTo>
                    <a:lnTo>
                      <a:pt x="26" y="44"/>
                    </a:lnTo>
                    <a:lnTo>
                      <a:pt x="14" y="18"/>
                    </a:lnTo>
                    <a:lnTo>
                      <a:pt x="14" y="50"/>
                    </a:lnTo>
                    <a:lnTo>
                      <a:pt x="14" y="70"/>
                    </a:lnTo>
                    <a:lnTo>
                      <a:pt x="0" y="70"/>
                    </a:lnTo>
                    <a:close/>
                  </a:path>
                </a:pathLst>
              </a:custGeom>
              <a:solidFill>
                <a:srgbClr val="000000"/>
              </a:solidFill>
              <a:ln w="9525">
                <a:noFill/>
                <a:round/>
                <a:headEnd/>
                <a:tailEnd/>
              </a:ln>
            </p:spPr>
            <p:txBody>
              <a:bodyPr/>
              <a:lstStyle/>
              <a:p>
                <a:endParaRPr lang="en-US" sz="1350"/>
              </a:p>
            </p:txBody>
          </p:sp>
          <p:sp>
            <p:nvSpPr>
              <p:cNvPr id="156" name="Freeform 115">
                <a:extLst>
                  <a:ext uri="{FF2B5EF4-FFF2-40B4-BE49-F238E27FC236}">
                    <a16:creationId xmlns:a16="http://schemas.microsoft.com/office/drawing/2014/main" id="{DA1FC48F-530E-4154-9A7E-EB1D8A2E9EF7}"/>
                  </a:ext>
                </a:extLst>
              </p:cNvPr>
              <p:cNvSpPr>
                <a:spLocks/>
              </p:cNvSpPr>
              <p:nvPr/>
            </p:nvSpPr>
            <p:spPr bwMode="auto">
              <a:xfrm>
                <a:off x="4604" y="3010"/>
                <a:ext cx="55" cy="88"/>
              </a:xfrm>
              <a:custGeom>
                <a:avLst/>
                <a:gdLst>
                  <a:gd name="T0" fmla="*/ 1219 w 44"/>
                  <a:gd name="T1" fmla="*/ 1218 h 70"/>
                  <a:gd name="T2" fmla="*/ 455 w 44"/>
                  <a:gd name="T3" fmla="*/ 1218 h 70"/>
                  <a:gd name="T4" fmla="*/ 455 w 44"/>
                  <a:gd name="T5" fmla="*/ 1809 h 70"/>
                  <a:gd name="T6" fmla="*/ 1260 w 44"/>
                  <a:gd name="T7" fmla="*/ 1809 h 70"/>
                  <a:gd name="T8" fmla="*/ 1260 w 44"/>
                  <a:gd name="T9" fmla="*/ 2177 h 70"/>
                  <a:gd name="T10" fmla="*/ 0 w 44"/>
                  <a:gd name="T11" fmla="*/ 2177 h 70"/>
                  <a:gd name="T12" fmla="*/ 0 w 44"/>
                  <a:gd name="T13" fmla="*/ 0 h 70"/>
                  <a:gd name="T14" fmla="*/ 1219 w 44"/>
                  <a:gd name="T15" fmla="*/ 0 h 70"/>
                  <a:gd name="T16" fmla="*/ 1219 w 44"/>
                  <a:gd name="T17" fmla="*/ 449 h 70"/>
                  <a:gd name="T18" fmla="*/ 455 w 44"/>
                  <a:gd name="T19" fmla="*/ 449 h 70"/>
                  <a:gd name="T20" fmla="*/ 455 w 44"/>
                  <a:gd name="T21" fmla="*/ 855 h 70"/>
                  <a:gd name="T22" fmla="*/ 1219 w 44"/>
                  <a:gd name="T23" fmla="*/ 855 h 70"/>
                  <a:gd name="T24" fmla="*/ 1219 w 44"/>
                  <a:gd name="T25" fmla="*/ 1218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70"/>
                  <a:gd name="T41" fmla="*/ 44 w 4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70">
                    <a:moveTo>
                      <a:pt x="42" y="40"/>
                    </a:moveTo>
                    <a:lnTo>
                      <a:pt x="16" y="40"/>
                    </a:lnTo>
                    <a:lnTo>
                      <a:pt x="16" y="58"/>
                    </a:lnTo>
                    <a:lnTo>
                      <a:pt x="44" y="58"/>
                    </a:lnTo>
                    <a:lnTo>
                      <a:pt x="44" y="70"/>
                    </a:lnTo>
                    <a:lnTo>
                      <a:pt x="0" y="70"/>
                    </a:lnTo>
                    <a:lnTo>
                      <a:pt x="0" y="0"/>
                    </a:lnTo>
                    <a:lnTo>
                      <a:pt x="42" y="0"/>
                    </a:lnTo>
                    <a:lnTo>
                      <a:pt x="42" y="14"/>
                    </a:lnTo>
                    <a:lnTo>
                      <a:pt x="16" y="14"/>
                    </a:lnTo>
                    <a:lnTo>
                      <a:pt x="16" y="28"/>
                    </a:lnTo>
                    <a:lnTo>
                      <a:pt x="42" y="28"/>
                    </a:lnTo>
                    <a:lnTo>
                      <a:pt x="42" y="40"/>
                    </a:lnTo>
                    <a:close/>
                  </a:path>
                </a:pathLst>
              </a:custGeom>
              <a:solidFill>
                <a:srgbClr val="000000"/>
              </a:solidFill>
              <a:ln w="9525">
                <a:noFill/>
                <a:round/>
                <a:headEnd/>
                <a:tailEnd/>
              </a:ln>
            </p:spPr>
            <p:txBody>
              <a:bodyPr/>
              <a:lstStyle/>
              <a:p>
                <a:endParaRPr lang="en-US" sz="1350"/>
              </a:p>
            </p:txBody>
          </p:sp>
          <p:sp>
            <p:nvSpPr>
              <p:cNvPr id="157" name="Freeform 116">
                <a:extLst>
                  <a:ext uri="{FF2B5EF4-FFF2-40B4-BE49-F238E27FC236}">
                    <a16:creationId xmlns:a16="http://schemas.microsoft.com/office/drawing/2014/main" id="{137401CB-ACCC-420F-86DE-2496144BD699}"/>
                  </a:ext>
                </a:extLst>
              </p:cNvPr>
              <p:cNvSpPr>
                <a:spLocks/>
              </p:cNvSpPr>
              <p:nvPr/>
            </p:nvSpPr>
            <p:spPr bwMode="auto">
              <a:xfrm>
                <a:off x="4669" y="3010"/>
                <a:ext cx="70" cy="90"/>
              </a:xfrm>
              <a:custGeom>
                <a:avLst/>
                <a:gdLst>
                  <a:gd name="T0" fmla="*/ 1551 w 56"/>
                  <a:gd name="T1" fmla="*/ 1913 h 72"/>
                  <a:gd name="T2" fmla="*/ 1551 w 56"/>
                  <a:gd name="T3" fmla="*/ 1913 h 72"/>
                  <a:gd name="T4" fmla="*/ 1376 w 56"/>
                  <a:gd name="T5" fmla="*/ 1989 h 72"/>
                  <a:gd name="T6" fmla="*/ 1033 w 56"/>
                  <a:gd name="T7" fmla="*/ 2049 h 72"/>
                  <a:gd name="T8" fmla="*/ 1033 w 56"/>
                  <a:gd name="T9" fmla="*/ 2049 h 72"/>
                  <a:gd name="T10" fmla="*/ 806 w 56"/>
                  <a:gd name="T11" fmla="*/ 2049 h 72"/>
                  <a:gd name="T12" fmla="*/ 569 w 56"/>
                  <a:gd name="T13" fmla="*/ 1989 h 72"/>
                  <a:gd name="T14" fmla="*/ 423 w 56"/>
                  <a:gd name="T15" fmla="*/ 1905 h 72"/>
                  <a:gd name="T16" fmla="*/ 291 w 56"/>
                  <a:gd name="T17" fmla="*/ 1783 h 72"/>
                  <a:gd name="T18" fmla="*/ 186 w 56"/>
                  <a:gd name="T19" fmla="*/ 1610 h 72"/>
                  <a:gd name="T20" fmla="*/ 76 w 56"/>
                  <a:gd name="T21" fmla="*/ 1438 h 72"/>
                  <a:gd name="T22" fmla="*/ 0 w 56"/>
                  <a:gd name="T23" fmla="*/ 1258 h 72"/>
                  <a:gd name="T24" fmla="*/ 0 w 56"/>
                  <a:gd name="T25" fmla="*/ 1023 h 72"/>
                  <a:gd name="T26" fmla="*/ 0 w 56"/>
                  <a:gd name="T27" fmla="*/ 1023 h 72"/>
                  <a:gd name="T28" fmla="*/ 0 w 56"/>
                  <a:gd name="T29" fmla="*/ 801 h 72"/>
                  <a:gd name="T30" fmla="*/ 119 w 56"/>
                  <a:gd name="T31" fmla="*/ 569 h 72"/>
                  <a:gd name="T32" fmla="*/ 186 w 56"/>
                  <a:gd name="T33" fmla="*/ 419 h 72"/>
                  <a:gd name="T34" fmla="*/ 361 w 56"/>
                  <a:gd name="T35" fmla="*/ 291 h 72"/>
                  <a:gd name="T36" fmla="*/ 455 w 56"/>
                  <a:gd name="T37" fmla="*/ 99 h 72"/>
                  <a:gd name="T38" fmla="*/ 704 w 56"/>
                  <a:gd name="T39" fmla="*/ 75 h 72"/>
                  <a:gd name="T40" fmla="*/ 876 w 56"/>
                  <a:gd name="T41" fmla="*/ 0 h 72"/>
                  <a:gd name="T42" fmla="*/ 1095 w 56"/>
                  <a:gd name="T43" fmla="*/ 0 h 72"/>
                  <a:gd name="T44" fmla="*/ 1095 w 56"/>
                  <a:gd name="T45" fmla="*/ 0 h 72"/>
                  <a:gd name="T46" fmla="*/ 1376 w 56"/>
                  <a:gd name="T47" fmla="*/ 0 h 72"/>
                  <a:gd name="T48" fmla="*/ 1614 w 56"/>
                  <a:gd name="T49" fmla="*/ 75 h 72"/>
                  <a:gd name="T50" fmla="*/ 1481 w 56"/>
                  <a:gd name="T51" fmla="*/ 455 h 72"/>
                  <a:gd name="T52" fmla="*/ 1481 w 56"/>
                  <a:gd name="T53" fmla="*/ 455 h 72"/>
                  <a:gd name="T54" fmla="*/ 1338 w 56"/>
                  <a:gd name="T55" fmla="*/ 419 h 72"/>
                  <a:gd name="T56" fmla="*/ 1161 w 56"/>
                  <a:gd name="T57" fmla="*/ 351 h 72"/>
                  <a:gd name="T58" fmla="*/ 1161 w 56"/>
                  <a:gd name="T59" fmla="*/ 351 h 72"/>
                  <a:gd name="T60" fmla="*/ 876 w 56"/>
                  <a:gd name="T61" fmla="*/ 419 h 72"/>
                  <a:gd name="T62" fmla="*/ 704 w 56"/>
                  <a:gd name="T63" fmla="*/ 524 h 72"/>
                  <a:gd name="T64" fmla="*/ 529 w 56"/>
                  <a:gd name="T65" fmla="*/ 744 h 72"/>
                  <a:gd name="T66" fmla="*/ 455 w 56"/>
                  <a:gd name="T67" fmla="*/ 1023 h 72"/>
                  <a:gd name="T68" fmla="*/ 455 w 56"/>
                  <a:gd name="T69" fmla="*/ 1023 h 72"/>
                  <a:gd name="T70" fmla="*/ 529 w 56"/>
                  <a:gd name="T71" fmla="*/ 1335 h 72"/>
                  <a:gd name="T72" fmla="*/ 645 w 56"/>
                  <a:gd name="T73" fmla="*/ 1466 h 72"/>
                  <a:gd name="T74" fmla="*/ 876 w 56"/>
                  <a:gd name="T75" fmla="*/ 1610 h 72"/>
                  <a:gd name="T76" fmla="*/ 1161 w 56"/>
                  <a:gd name="T77" fmla="*/ 1669 h 72"/>
                  <a:gd name="T78" fmla="*/ 1161 w 56"/>
                  <a:gd name="T79" fmla="*/ 1669 h 72"/>
                  <a:gd name="T80" fmla="*/ 1338 w 56"/>
                  <a:gd name="T81" fmla="*/ 1669 h 72"/>
                  <a:gd name="T82" fmla="*/ 1481 w 56"/>
                  <a:gd name="T83" fmla="*/ 1610 h 72"/>
                  <a:gd name="T84" fmla="*/ 1551 w 56"/>
                  <a:gd name="T85" fmla="*/ 1913 h 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72"/>
                  <a:gd name="T131" fmla="*/ 56 w 56"/>
                  <a:gd name="T132" fmla="*/ 72 h 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72">
                    <a:moveTo>
                      <a:pt x="54" y="68"/>
                    </a:moveTo>
                    <a:lnTo>
                      <a:pt x="54" y="68"/>
                    </a:lnTo>
                    <a:lnTo>
                      <a:pt x="48" y="70"/>
                    </a:lnTo>
                    <a:lnTo>
                      <a:pt x="36" y="72"/>
                    </a:lnTo>
                    <a:lnTo>
                      <a:pt x="28" y="72"/>
                    </a:lnTo>
                    <a:lnTo>
                      <a:pt x="20" y="70"/>
                    </a:lnTo>
                    <a:lnTo>
                      <a:pt x="14" y="66"/>
                    </a:lnTo>
                    <a:lnTo>
                      <a:pt x="10" y="62"/>
                    </a:lnTo>
                    <a:lnTo>
                      <a:pt x="6" y="56"/>
                    </a:lnTo>
                    <a:lnTo>
                      <a:pt x="2" y="50"/>
                    </a:lnTo>
                    <a:lnTo>
                      <a:pt x="0" y="44"/>
                    </a:lnTo>
                    <a:lnTo>
                      <a:pt x="0" y="36"/>
                    </a:lnTo>
                    <a:lnTo>
                      <a:pt x="0" y="28"/>
                    </a:lnTo>
                    <a:lnTo>
                      <a:pt x="4" y="20"/>
                    </a:lnTo>
                    <a:lnTo>
                      <a:pt x="6" y="14"/>
                    </a:lnTo>
                    <a:lnTo>
                      <a:pt x="12" y="10"/>
                    </a:lnTo>
                    <a:lnTo>
                      <a:pt x="16" y="4"/>
                    </a:lnTo>
                    <a:lnTo>
                      <a:pt x="24" y="2"/>
                    </a:lnTo>
                    <a:lnTo>
                      <a:pt x="30" y="0"/>
                    </a:lnTo>
                    <a:lnTo>
                      <a:pt x="38" y="0"/>
                    </a:lnTo>
                    <a:lnTo>
                      <a:pt x="48" y="0"/>
                    </a:lnTo>
                    <a:lnTo>
                      <a:pt x="56" y="2"/>
                    </a:lnTo>
                    <a:lnTo>
                      <a:pt x="52" y="16"/>
                    </a:lnTo>
                    <a:lnTo>
                      <a:pt x="46" y="14"/>
                    </a:lnTo>
                    <a:lnTo>
                      <a:pt x="40" y="12"/>
                    </a:lnTo>
                    <a:lnTo>
                      <a:pt x="30" y="14"/>
                    </a:lnTo>
                    <a:lnTo>
                      <a:pt x="24" y="18"/>
                    </a:lnTo>
                    <a:lnTo>
                      <a:pt x="18" y="26"/>
                    </a:lnTo>
                    <a:lnTo>
                      <a:pt x="16" y="36"/>
                    </a:lnTo>
                    <a:lnTo>
                      <a:pt x="18" y="46"/>
                    </a:lnTo>
                    <a:lnTo>
                      <a:pt x="22" y="52"/>
                    </a:lnTo>
                    <a:lnTo>
                      <a:pt x="30" y="56"/>
                    </a:lnTo>
                    <a:lnTo>
                      <a:pt x="40" y="58"/>
                    </a:lnTo>
                    <a:lnTo>
                      <a:pt x="46" y="58"/>
                    </a:lnTo>
                    <a:lnTo>
                      <a:pt x="52" y="56"/>
                    </a:lnTo>
                    <a:lnTo>
                      <a:pt x="54" y="68"/>
                    </a:lnTo>
                    <a:close/>
                  </a:path>
                </a:pathLst>
              </a:custGeom>
              <a:solidFill>
                <a:srgbClr val="000000"/>
              </a:solidFill>
              <a:ln w="9525">
                <a:noFill/>
                <a:round/>
                <a:headEnd/>
                <a:tailEnd/>
              </a:ln>
            </p:spPr>
            <p:txBody>
              <a:bodyPr/>
              <a:lstStyle/>
              <a:p>
                <a:endParaRPr lang="en-US" sz="1350"/>
              </a:p>
            </p:txBody>
          </p:sp>
          <p:sp>
            <p:nvSpPr>
              <p:cNvPr id="158" name="Freeform 117">
                <a:extLst>
                  <a:ext uri="{FF2B5EF4-FFF2-40B4-BE49-F238E27FC236}">
                    <a16:creationId xmlns:a16="http://schemas.microsoft.com/office/drawing/2014/main" id="{E7BF8248-3775-4BA8-AC59-ACBC9927F16D}"/>
                  </a:ext>
                </a:extLst>
              </p:cNvPr>
              <p:cNvSpPr>
                <a:spLocks/>
              </p:cNvSpPr>
              <p:nvPr/>
            </p:nvSpPr>
            <p:spPr bwMode="auto">
              <a:xfrm>
                <a:off x="4746" y="3010"/>
                <a:ext cx="67" cy="88"/>
              </a:xfrm>
              <a:custGeom>
                <a:avLst/>
                <a:gdLst>
                  <a:gd name="T0" fmla="*/ 454 w 54"/>
                  <a:gd name="T1" fmla="*/ 449 h 70"/>
                  <a:gd name="T2" fmla="*/ 0 w 54"/>
                  <a:gd name="T3" fmla="*/ 449 h 70"/>
                  <a:gd name="T4" fmla="*/ 0 w 54"/>
                  <a:gd name="T5" fmla="*/ 0 h 70"/>
                  <a:gd name="T6" fmla="*/ 1372 w 54"/>
                  <a:gd name="T7" fmla="*/ 0 h 70"/>
                  <a:gd name="T8" fmla="*/ 1372 w 54"/>
                  <a:gd name="T9" fmla="*/ 449 h 70"/>
                  <a:gd name="T10" fmla="*/ 867 w 54"/>
                  <a:gd name="T11" fmla="*/ 449 h 70"/>
                  <a:gd name="T12" fmla="*/ 867 w 54"/>
                  <a:gd name="T13" fmla="*/ 2177 h 70"/>
                  <a:gd name="T14" fmla="*/ 454 w 54"/>
                  <a:gd name="T15" fmla="*/ 2177 h 70"/>
                  <a:gd name="T16" fmla="*/ 454 w 54"/>
                  <a:gd name="T17" fmla="*/ 449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70"/>
                  <a:gd name="T29" fmla="*/ 54 w 54"/>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70">
                    <a:moveTo>
                      <a:pt x="18" y="14"/>
                    </a:moveTo>
                    <a:lnTo>
                      <a:pt x="0" y="14"/>
                    </a:lnTo>
                    <a:lnTo>
                      <a:pt x="0" y="0"/>
                    </a:lnTo>
                    <a:lnTo>
                      <a:pt x="54" y="0"/>
                    </a:lnTo>
                    <a:lnTo>
                      <a:pt x="54" y="14"/>
                    </a:lnTo>
                    <a:lnTo>
                      <a:pt x="34" y="14"/>
                    </a:lnTo>
                    <a:lnTo>
                      <a:pt x="34" y="70"/>
                    </a:lnTo>
                    <a:lnTo>
                      <a:pt x="18" y="70"/>
                    </a:lnTo>
                    <a:lnTo>
                      <a:pt x="18" y="14"/>
                    </a:lnTo>
                    <a:close/>
                  </a:path>
                </a:pathLst>
              </a:custGeom>
              <a:solidFill>
                <a:srgbClr val="000000"/>
              </a:solidFill>
              <a:ln w="9525">
                <a:noFill/>
                <a:round/>
                <a:headEnd/>
                <a:tailEnd/>
              </a:ln>
            </p:spPr>
            <p:txBody>
              <a:bodyPr/>
              <a:lstStyle/>
              <a:p>
                <a:endParaRPr lang="en-US" sz="1350"/>
              </a:p>
            </p:txBody>
          </p:sp>
          <p:sp>
            <p:nvSpPr>
              <p:cNvPr id="159" name="Freeform 118">
                <a:extLst>
                  <a:ext uri="{FF2B5EF4-FFF2-40B4-BE49-F238E27FC236}">
                    <a16:creationId xmlns:a16="http://schemas.microsoft.com/office/drawing/2014/main" id="{545C4784-35FF-4679-B4F5-35512626FA8F}"/>
                  </a:ext>
                </a:extLst>
              </p:cNvPr>
              <p:cNvSpPr>
                <a:spLocks/>
              </p:cNvSpPr>
              <p:nvPr/>
            </p:nvSpPr>
            <p:spPr bwMode="auto">
              <a:xfrm>
                <a:off x="4065" y="3175"/>
                <a:ext cx="933" cy="10"/>
              </a:xfrm>
              <a:custGeom>
                <a:avLst/>
                <a:gdLst>
                  <a:gd name="T0" fmla="*/ 0 w 748"/>
                  <a:gd name="T1" fmla="*/ 233 h 8"/>
                  <a:gd name="T2" fmla="*/ 0 w 748"/>
                  <a:gd name="T3" fmla="*/ 0 h 8"/>
                  <a:gd name="T4" fmla="*/ 20591 w 748"/>
                  <a:gd name="T5" fmla="*/ 0 h 8"/>
                  <a:gd name="T6" fmla="*/ 20591 w 748"/>
                  <a:gd name="T7" fmla="*/ 233 h 8"/>
                  <a:gd name="T8" fmla="*/ 0 w 748"/>
                  <a:gd name="T9" fmla="*/ 233 h 8"/>
                  <a:gd name="T10" fmla="*/ 0 w 748"/>
                  <a:gd name="T11" fmla="*/ 233 h 8"/>
                  <a:gd name="T12" fmla="*/ 0 60000 65536"/>
                  <a:gd name="T13" fmla="*/ 0 60000 65536"/>
                  <a:gd name="T14" fmla="*/ 0 60000 65536"/>
                  <a:gd name="T15" fmla="*/ 0 60000 65536"/>
                  <a:gd name="T16" fmla="*/ 0 60000 65536"/>
                  <a:gd name="T17" fmla="*/ 0 60000 65536"/>
                  <a:gd name="T18" fmla="*/ 0 w 748"/>
                  <a:gd name="T19" fmla="*/ 0 h 8"/>
                  <a:gd name="T20" fmla="*/ 748 w 748"/>
                  <a:gd name="T21" fmla="*/ 8 h 8"/>
                </a:gdLst>
                <a:ahLst/>
                <a:cxnLst>
                  <a:cxn ang="T12">
                    <a:pos x="T0" y="T1"/>
                  </a:cxn>
                  <a:cxn ang="T13">
                    <a:pos x="T2" y="T3"/>
                  </a:cxn>
                  <a:cxn ang="T14">
                    <a:pos x="T4" y="T5"/>
                  </a:cxn>
                  <a:cxn ang="T15">
                    <a:pos x="T6" y="T7"/>
                  </a:cxn>
                  <a:cxn ang="T16">
                    <a:pos x="T8" y="T9"/>
                  </a:cxn>
                  <a:cxn ang="T17">
                    <a:pos x="T10" y="T11"/>
                  </a:cxn>
                </a:cxnLst>
                <a:rect l="T18" t="T19" r="T20" b="T21"/>
                <a:pathLst>
                  <a:path w="748" h="8">
                    <a:moveTo>
                      <a:pt x="0" y="8"/>
                    </a:moveTo>
                    <a:lnTo>
                      <a:pt x="0" y="0"/>
                    </a:lnTo>
                    <a:lnTo>
                      <a:pt x="748" y="0"/>
                    </a:lnTo>
                    <a:lnTo>
                      <a:pt x="748" y="8"/>
                    </a:lnTo>
                    <a:lnTo>
                      <a:pt x="0" y="8"/>
                    </a:lnTo>
                    <a:close/>
                  </a:path>
                </a:pathLst>
              </a:custGeom>
              <a:solidFill>
                <a:srgbClr val="FFFFFF"/>
              </a:solidFill>
              <a:ln w="9525">
                <a:noFill/>
                <a:round/>
                <a:headEnd/>
                <a:tailEnd/>
              </a:ln>
            </p:spPr>
            <p:txBody>
              <a:bodyPr/>
              <a:lstStyle/>
              <a:p>
                <a:endParaRPr lang="en-US" sz="1350"/>
              </a:p>
            </p:txBody>
          </p:sp>
          <p:sp>
            <p:nvSpPr>
              <p:cNvPr id="160" name="Freeform 119">
                <a:extLst>
                  <a:ext uri="{FF2B5EF4-FFF2-40B4-BE49-F238E27FC236}">
                    <a16:creationId xmlns:a16="http://schemas.microsoft.com/office/drawing/2014/main" id="{06DB343C-71F7-46F4-A738-52689044877F}"/>
                  </a:ext>
                </a:extLst>
              </p:cNvPr>
              <p:cNvSpPr>
                <a:spLocks/>
              </p:cNvSpPr>
              <p:nvPr/>
            </p:nvSpPr>
            <p:spPr bwMode="auto">
              <a:xfrm>
                <a:off x="4527" y="3180"/>
                <a:ext cx="10" cy="654"/>
              </a:xfrm>
              <a:custGeom>
                <a:avLst/>
                <a:gdLst>
                  <a:gd name="T0" fmla="*/ 0 w 8"/>
                  <a:gd name="T1" fmla="*/ 14547 h 524"/>
                  <a:gd name="T2" fmla="*/ 0 w 8"/>
                  <a:gd name="T3" fmla="*/ 0 h 524"/>
                  <a:gd name="T4" fmla="*/ 233 w 8"/>
                  <a:gd name="T5" fmla="*/ 0 h 524"/>
                  <a:gd name="T6" fmla="*/ 233 w 8"/>
                  <a:gd name="T7" fmla="*/ 14547 h 524"/>
                  <a:gd name="T8" fmla="*/ 0 w 8"/>
                  <a:gd name="T9" fmla="*/ 14547 h 524"/>
                  <a:gd name="T10" fmla="*/ 0 w 8"/>
                  <a:gd name="T11" fmla="*/ 14547 h 524"/>
                  <a:gd name="T12" fmla="*/ 0 60000 65536"/>
                  <a:gd name="T13" fmla="*/ 0 60000 65536"/>
                  <a:gd name="T14" fmla="*/ 0 60000 65536"/>
                  <a:gd name="T15" fmla="*/ 0 60000 65536"/>
                  <a:gd name="T16" fmla="*/ 0 60000 65536"/>
                  <a:gd name="T17" fmla="*/ 0 60000 65536"/>
                  <a:gd name="T18" fmla="*/ 0 w 8"/>
                  <a:gd name="T19" fmla="*/ 0 h 524"/>
                  <a:gd name="T20" fmla="*/ 8 w 8"/>
                  <a:gd name="T21" fmla="*/ 524 h 524"/>
                </a:gdLst>
                <a:ahLst/>
                <a:cxnLst>
                  <a:cxn ang="T12">
                    <a:pos x="T0" y="T1"/>
                  </a:cxn>
                  <a:cxn ang="T13">
                    <a:pos x="T2" y="T3"/>
                  </a:cxn>
                  <a:cxn ang="T14">
                    <a:pos x="T4" y="T5"/>
                  </a:cxn>
                  <a:cxn ang="T15">
                    <a:pos x="T6" y="T7"/>
                  </a:cxn>
                  <a:cxn ang="T16">
                    <a:pos x="T8" y="T9"/>
                  </a:cxn>
                  <a:cxn ang="T17">
                    <a:pos x="T10" y="T11"/>
                  </a:cxn>
                </a:cxnLst>
                <a:rect l="T18" t="T19" r="T20" b="T21"/>
                <a:pathLst>
                  <a:path w="8" h="524">
                    <a:moveTo>
                      <a:pt x="0" y="524"/>
                    </a:moveTo>
                    <a:lnTo>
                      <a:pt x="0" y="0"/>
                    </a:lnTo>
                    <a:lnTo>
                      <a:pt x="8" y="0"/>
                    </a:lnTo>
                    <a:lnTo>
                      <a:pt x="8" y="524"/>
                    </a:lnTo>
                    <a:lnTo>
                      <a:pt x="0" y="524"/>
                    </a:lnTo>
                    <a:close/>
                  </a:path>
                </a:pathLst>
              </a:custGeom>
              <a:solidFill>
                <a:srgbClr val="FFFFFF"/>
              </a:solidFill>
              <a:ln w="9525">
                <a:noFill/>
                <a:round/>
                <a:headEnd/>
                <a:tailEnd/>
              </a:ln>
            </p:spPr>
            <p:txBody>
              <a:bodyPr/>
              <a:lstStyle/>
              <a:p>
                <a:endParaRPr lang="en-US" sz="1350"/>
              </a:p>
            </p:txBody>
          </p:sp>
          <p:sp>
            <p:nvSpPr>
              <p:cNvPr id="161" name="Rectangle 120">
                <a:extLst>
                  <a:ext uri="{FF2B5EF4-FFF2-40B4-BE49-F238E27FC236}">
                    <a16:creationId xmlns:a16="http://schemas.microsoft.com/office/drawing/2014/main" id="{62BE5849-E11F-419E-BCBC-BFAC76BFF2DE}"/>
                  </a:ext>
                </a:extLst>
              </p:cNvPr>
              <p:cNvSpPr>
                <a:spLocks noChangeArrowheads="1"/>
              </p:cNvSpPr>
              <p:nvPr/>
            </p:nvSpPr>
            <p:spPr bwMode="auto">
              <a:xfrm>
                <a:off x="4539" y="3220"/>
                <a:ext cx="50" cy="60"/>
              </a:xfrm>
              <a:prstGeom prst="rect">
                <a:avLst/>
              </a:prstGeom>
              <a:solidFill>
                <a:srgbClr val="FFFFFF"/>
              </a:solidFill>
              <a:ln w="9525">
                <a:noFill/>
                <a:miter lim="800000"/>
                <a:headEnd/>
                <a:tailEnd/>
              </a:ln>
            </p:spPr>
            <p:txBody>
              <a:bodyPr/>
              <a:lstStyle/>
              <a:p>
                <a:endParaRPr lang="en-US" sz="1350"/>
              </a:p>
            </p:txBody>
          </p:sp>
          <p:sp>
            <p:nvSpPr>
              <p:cNvPr id="162" name="Rectangle 121">
                <a:extLst>
                  <a:ext uri="{FF2B5EF4-FFF2-40B4-BE49-F238E27FC236}">
                    <a16:creationId xmlns:a16="http://schemas.microsoft.com/office/drawing/2014/main" id="{9598AA9D-8E5A-47F8-9C78-07D172FEB816}"/>
                  </a:ext>
                </a:extLst>
              </p:cNvPr>
              <p:cNvSpPr>
                <a:spLocks noChangeArrowheads="1"/>
              </p:cNvSpPr>
              <p:nvPr/>
            </p:nvSpPr>
            <p:spPr bwMode="auto">
              <a:xfrm>
                <a:off x="4584" y="3232"/>
                <a:ext cx="25" cy="43"/>
              </a:xfrm>
              <a:prstGeom prst="rect">
                <a:avLst/>
              </a:prstGeom>
              <a:solidFill>
                <a:srgbClr val="FFFFFF"/>
              </a:solidFill>
              <a:ln w="9525">
                <a:noFill/>
                <a:miter lim="800000"/>
                <a:headEnd/>
                <a:tailEnd/>
              </a:ln>
            </p:spPr>
            <p:txBody>
              <a:bodyPr/>
              <a:lstStyle/>
              <a:p>
                <a:endParaRPr lang="en-US" sz="1350"/>
              </a:p>
            </p:txBody>
          </p:sp>
          <p:sp>
            <p:nvSpPr>
              <p:cNvPr id="163" name="Rectangle 122">
                <a:extLst>
                  <a:ext uri="{FF2B5EF4-FFF2-40B4-BE49-F238E27FC236}">
                    <a16:creationId xmlns:a16="http://schemas.microsoft.com/office/drawing/2014/main" id="{17280BB9-ABCB-4024-8331-50672E5A452E}"/>
                  </a:ext>
                </a:extLst>
              </p:cNvPr>
              <p:cNvSpPr>
                <a:spLocks noChangeArrowheads="1"/>
              </p:cNvSpPr>
              <p:nvPr/>
            </p:nvSpPr>
            <p:spPr bwMode="auto">
              <a:xfrm>
                <a:off x="4539" y="3357"/>
                <a:ext cx="50" cy="60"/>
              </a:xfrm>
              <a:prstGeom prst="rect">
                <a:avLst/>
              </a:prstGeom>
              <a:solidFill>
                <a:srgbClr val="FFFFFF"/>
              </a:solidFill>
              <a:ln w="9525">
                <a:noFill/>
                <a:miter lim="800000"/>
                <a:headEnd/>
                <a:tailEnd/>
              </a:ln>
            </p:spPr>
            <p:txBody>
              <a:bodyPr/>
              <a:lstStyle/>
              <a:p>
                <a:endParaRPr lang="en-US" sz="1350"/>
              </a:p>
            </p:txBody>
          </p:sp>
          <p:sp>
            <p:nvSpPr>
              <p:cNvPr id="164" name="Rectangle 123">
                <a:extLst>
                  <a:ext uri="{FF2B5EF4-FFF2-40B4-BE49-F238E27FC236}">
                    <a16:creationId xmlns:a16="http://schemas.microsoft.com/office/drawing/2014/main" id="{E4E209A7-EFE5-4FDC-B7C3-B5F423212673}"/>
                  </a:ext>
                </a:extLst>
              </p:cNvPr>
              <p:cNvSpPr>
                <a:spLocks noChangeArrowheads="1"/>
              </p:cNvSpPr>
              <p:nvPr/>
            </p:nvSpPr>
            <p:spPr bwMode="auto">
              <a:xfrm>
                <a:off x="4584" y="3369"/>
                <a:ext cx="25" cy="43"/>
              </a:xfrm>
              <a:prstGeom prst="rect">
                <a:avLst/>
              </a:prstGeom>
              <a:solidFill>
                <a:srgbClr val="FFFFFF"/>
              </a:solidFill>
              <a:ln w="9525">
                <a:noFill/>
                <a:miter lim="800000"/>
                <a:headEnd/>
                <a:tailEnd/>
              </a:ln>
            </p:spPr>
            <p:txBody>
              <a:bodyPr/>
              <a:lstStyle/>
              <a:p>
                <a:endParaRPr lang="en-US" sz="1350"/>
              </a:p>
            </p:txBody>
          </p:sp>
          <p:sp>
            <p:nvSpPr>
              <p:cNvPr id="165" name="Rectangle 124">
                <a:extLst>
                  <a:ext uri="{FF2B5EF4-FFF2-40B4-BE49-F238E27FC236}">
                    <a16:creationId xmlns:a16="http://schemas.microsoft.com/office/drawing/2014/main" id="{B719F467-CAA4-4CE3-B1A0-08FE7FF62251}"/>
                  </a:ext>
                </a:extLst>
              </p:cNvPr>
              <p:cNvSpPr>
                <a:spLocks noChangeArrowheads="1"/>
              </p:cNvSpPr>
              <p:nvPr/>
            </p:nvSpPr>
            <p:spPr bwMode="auto">
              <a:xfrm>
                <a:off x="4539" y="3494"/>
                <a:ext cx="50" cy="60"/>
              </a:xfrm>
              <a:prstGeom prst="rect">
                <a:avLst/>
              </a:prstGeom>
              <a:solidFill>
                <a:srgbClr val="FFFFFF"/>
              </a:solidFill>
              <a:ln w="9525">
                <a:noFill/>
                <a:miter lim="800000"/>
                <a:headEnd/>
                <a:tailEnd/>
              </a:ln>
            </p:spPr>
            <p:txBody>
              <a:bodyPr/>
              <a:lstStyle/>
              <a:p>
                <a:endParaRPr lang="en-US" sz="1350"/>
              </a:p>
            </p:txBody>
          </p:sp>
          <p:sp>
            <p:nvSpPr>
              <p:cNvPr id="166" name="Rectangle 125">
                <a:extLst>
                  <a:ext uri="{FF2B5EF4-FFF2-40B4-BE49-F238E27FC236}">
                    <a16:creationId xmlns:a16="http://schemas.microsoft.com/office/drawing/2014/main" id="{D981393F-6126-4767-B683-249D9A596AB4}"/>
                  </a:ext>
                </a:extLst>
              </p:cNvPr>
              <p:cNvSpPr>
                <a:spLocks noChangeArrowheads="1"/>
              </p:cNvSpPr>
              <p:nvPr/>
            </p:nvSpPr>
            <p:spPr bwMode="auto">
              <a:xfrm>
                <a:off x="4584" y="3507"/>
                <a:ext cx="25" cy="42"/>
              </a:xfrm>
              <a:prstGeom prst="rect">
                <a:avLst/>
              </a:prstGeom>
              <a:solidFill>
                <a:srgbClr val="FFFFFF"/>
              </a:solidFill>
              <a:ln w="9525">
                <a:noFill/>
                <a:miter lim="800000"/>
                <a:headEnd/>
                <a:tailEnd/>
              </a:ln>
            </p:spPr>
            <p:txBody>
              <a:bodyPr/>
              <a:lstStyle/>
              <a:p>
                <a:endParaRPr lang="en-US" sz="1350"/>
              </a:p>
            </p:txBody>
          </p:sp>
          <p:sp>
            <p:nvSpPr>
              <p:cNvPr id="167" name="Rectangle 126">
                <a:extLst>
                  <a:ext uri="{FF2B5EF4-FFF2-40B4-BE49-F238E27FC236}">
                    <a16:creationId xmlns:a16="http://schemas.microsoft.com/office/drawing/2014/main" id="{0D772062-DA67-4733-A42B-2A6071378353}"/>
                  </a:ext>
                </a:extLst>
              </p:cNvPr>
              <p:cNvSpPr>
                <a:spLocks noChangeArrowheads="1"/>
              </p:cNvSpPr>
              <p:nvPr/>
            </p:nvSpPr>
            <p:spPr bwMode="auto">
              <a:xfrm>
                <a:off x="4537" y="3634"/>
                <a:ext cx="49" cy="60"/>
              </a:xfrm>
              <a:prstGeom prst="rect">
                <a:avLst/>
              </a:prstGeom>
              <a:solidFill>
                <a:srgbClr val="FFFFFF"/>
              </a:solidFill>
              <a:ln w="9525">
                <a:noFill/>
                <a:miter lim="800000"/>
                <a:headEnd/>
                <a:tailEnd/>
              </a:ln>
            </p:spPr>
            <p:txBody>
              <a:bodyPr/>
              <a:lstStyle/>
              <a:p>
                <a:endParaRPr lang="en-US" sz="1350"/>
              </a:p>
            </p:txBody>
          </p:sp>
          <p:sp>
            <p:nvSpPr>
              <p:cNvPr id="168" name="Rectangle 127">
                <a:extLst>
                  <a:ext uri="{FF2B5EF4-FFF2-40B4-BE49-F238E27FC236}">
                    <a16:creationId xmlns:a16="http://schemas.microsoft.com/office/drawing/2014/main" id="{14F08728-DA41-4870-BEF6-BA5CD5747304}"/>
                  </a:ext>
                </a:extLst>
              </p:cNvPr>
              <p:cNvSpPr>
                <a:spLocks noChangeArrowheads="1"/>
              </p:cNvSpPr>
              <p:nvPr/>
            </p:nvSpPr>
            <p:spPr bwMode="auto">
              <a:xfrm>
                <a:off x="4581" y="3644"/>
                <a:ext cx="25" cy="42"/>
              </a:xfrm>
              <a:prstGeom prst="rect">
                <a:avLst/>
              </a:prstGeom>
              <a:solidFill>
                <a:srgbClr val="FFFFFF"/>
              </a:solidFill>
              <a:ln w="9525">
                <a:noFill/>
                <a:miter lim="800000"/>
                <a:headEnd/>
                <a:tailEnd/>
              </a:ln>
            </p:spPr>
            <p:txBody>
              <a:bodyPr/>
              <a:lstStyle/>
              <a:p>
                <a:endParaRPr lang="en-US" sz="1350"/>
              </a:p>
            </p:txBody>
          </p:sp>
          <p:sp>
            <p:nvSpPr>
              <p:cNvPr id="169" name="Freeform 128">
                <a:extLst>
                  <a:ext uri="{FF2B5EF4-FFF2-40B4-BE49-F238E27FC236}">
                    <a16:creationId xmlns:a16="http://schemas.microsoft.com/office/drawing/2014/main" id="{A2274B8F-11ED-4FA2-A4A5-CA4A4A0015C3}"/>
                  </a:ext>
                </a:extLst>
              </p:cNvPr>
              <p:cNvSpPr>
                <a:spLocks/>
              </p:cNvSpPr>
              <p:nvPr/>
            </p:nvSpPr>
            <p:spPr bwMode="auto">
              <a:xfrm>
                <a:off x="4851" y="3247"/>
                <a:ext cx="57" cy="105"/>
              </a:xfrm>
              <a:custGeom>
                <a:avLst/>
                <a:gdLst>
                  <a:gd name="T0" fmla="*/ 833 w 46"/>
                  <a:gd name="T1" fmla="*/ 2383 h 84"/>
                  <a:gd name="T2" fmla="*/ 833 w 46"/>
                  <a:gd name="T3" fmla="*/ 2383 h 84"/>
                  <a:gd name="T4" fmla="*/ 833 w 46"/>
                  <a:gd name="T5" fmla="*/ 1610 h 84"/>
                  <a:gd name="T6" fmla="*/ 833 w 46"/>
                  <a:gd name="T7" fmla="*/ 1095 h 84"/>
                  <a:gd name="T8" fmla="*/ 810 w 46"/>
                  <a:gd name="T9" fmla="*/ 700 h 84"/>
                  <a:gd name="T10" fmla="*/ 810 w 46"/>
                  <a:gd name="T11" fmla="*/ 700 h 84"/>
                  <a:gd name="T12" fmla="*/ 699 w 46"/>
                  <a:gd name="T13" fmla="*/ 524 h 84"/>
                  <a:gd name="T14" fmla="*/ 493 w 46"/>
                  <a:gd name="T15" fmla="*/ 358 h 84"/>
                  <a:gd name="T16" fmla="*/ 318 w 46"/>
                  <a:gd name="T17" fmla="*/ 291 h 84"/>
                  <a:gd name="T18" fmla="*/ 0 w 46"/>
                  <a:gd name="T19" fmla="*/ 233 h 84"/>
                  <a:gd name="T20" fmla="*/ 0 w 46"/>
                  <a:gd name="T21" fmla="*/ 0 h 84"/>
                  <a:gd name="T22" fmla="*/ 0 w 46"/>
                  <a:gd name="T23" fmla="*/ 0 h 84"/>
                  <a:gd name="T24" fmla="*/ 318 w 46"/>
                  <a:gd name="T25" fmla="*/ 76 h 84"/>
                  <a:gd name="T26" fmla="*/ 605 w 46"/>
                  <a:gd name="T27" fmla="*/ 186 h 84"/>
                  <a:gd name="T28" fmla="*/ 833 w 46"/>
                  <a:gd name="T29" fmla="*/ 291 h 84"/>
                  <a:gd name="T30" fmla="*/ 1004 w 46"/>
                  <a:gd name="T31" fmla="*/ 524 h 84"/>
                  <a:gd name="T32" fmla="*/ 1004 w 46"/>
                  <a:gd name="T33" fmla="*/ 524 h 84"/>
                  <a:gd name="T34" fmla="*/ 1032 w 46"/>
                  <a:gd name="T35" fmla="*/ 700 h 84"/>
                  <a:gd name="T36" fmla="*/ 1100 w 46"/>
                  <a:gd name="T37" fmla="*/ 875 h 84"/>
                  <a:gd name="T38" fmla="*/ 1147 w 46"/>
                  <a:gd name="T39" fmla="*/ 1443 h 84"/>
                  <a:gd name="T40" fmla="*/ 1100 w 46"/>
                  <a:gd name="T41" fmla="*/ 2383 h 84"/>
                  <a:gd name="T42" fmla="*/ 833 w 46"/>
                  <a:gd name="T43" fmla="*/ 2383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84"/>
                  <a:gd name="T68" fmla="*/ 46 w 46"/>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84">
                    <a:moveTo>
                      <a:pt x="34" y="84"/>
                    </a:moveTo>
                    <a:lnTo>
                      <a:pt x="34" y="84"/>
                    </a:lnTo>
                    <a:lnTo>
                      <a:pt x="34" y="56"/>
                    </a:lnTo>
                    <a:lnTo>
                      <a:pt x="34" y="38"/>
                    </a:lnTo>
                    <a:lnTo>
                      <a:pt x="32" y="24"/>
                    </a:lnTo>
                    <a:lnTo>
                      <a:pt x="28" y="18"/>
                    </a:lnTo>
                    <a:lnTo>
                      <a:pt x="20" y="12"/>
                    </a:lnTo>
                    <a:lnTo>
                      <a:pt x="12" y="10"/>
                    </a:lnTo>
                    <a:lnTo>
                      <a:pt x="0" y="8"/>
                    </a:lnTo>
                    <a:lnTo>
                      <a:pt x="0" y="0"/>
                    </a:lnTo>
                    <a:lnTo>
                      <a:pt x="12" y="2"/>
                    </a:lnTo>
                    <a:lnTo>
                      <a:pt x="24" y="6"/>
                    </a:lnTo>
                    <a:lnTo>
                      <a:pt x="34" y="10"/>
                    </a:lnTo>
                    <a:lnTo>
                      <a:pt x="40" y="18"/>
                    </a:lnTo>
                    <a:lnTo>
                      <a:pt x="42" y="24"/>
                    </a:lnTo>
                    <a:lnTo>
                      <a:pt x="44" y="30"/>
                    </a:lnTo>
                    <a:lnTo>
                      <a:pt x="46" y="50"/>
                    </a:lnTo>
                    <a:lnTo>
                      <a:pt x="44" y="84"/>
                    </a:lnTo>
                    <a:lnTo>
                      <a:pt x="34" y="84"/>
                    </a:lnTo>
                    <a:close/>
                  </a:path>
                </a:pathLst>
              </a:custGeom>
              <a:solidFill>
                <a:srgbClr val="FFFFFF"/>
              </a:solidFill>
              <a:ln w="9525">
                <a:noFill/>
                <a:round/>
                <a:headEnd/>
                <a:tailEnd/>
              </a:ln>
            </p:spPr>
            <p:txBody>
              <a:bodyPr/>
              <a:lstStyle/>
              <a:p>
                <a:endParaRPr lang="en-US" sz="1350"/>
              </a:p>
            </p:txBody>
          </p:sp>
          <p:sp>
            <p:nvSpPr>
              <p:cNvPr id="170" name="Freeform 129">
                <a:extLst>
                  <a:ext uri="{FF2B5EF4-FFF2-40B4-BE49-F238E27FC236}">
                    <a16:creationId xmlns:a16="http://schemas.microsoft.com/office/drawing/2014/main" id="{C0A1F382-E068-4E82-849E-008B4629BB7B}"/>
                  </a:ext>
                </a:extLst>
              </p:cNvPr>
              <p:cNvSpPr>
                <a:spLocks/>
              </p:cNvSpPr>
              <p:nvPr/>
            </p:nvSpPr>
            <p:spPr bwMode="auto">
              <a:xfrm>
                <a:off x="4759" y="3240"/>
                <a:ext cx="102" cy="27"/>
              </a:xfrm>
              <a:custGeom>
                <a:avLst/>
                <a:gdLst>
                  <a:gd name="T0" fmla="*/ 0 w 82"/>
                  <a:gd name="T1" fmla="*/ 477 h 22"/>
                  <a:gd name="T2" fmla="*/ 0 w 82"/>
                  <a:gd name="T3" fmla="*/ 477 h 22"/>
                  <a:gd name="T4" fmla="*/ 2113 w 82"/>
                  <a:gd name="T5" fmla="*/ 449 h 22"/>
                  <a:gd name="T6" fmla="*/ 2113 w 82"/>
                  <a:gd name="T7" fmla="*/ 449 h 22"/>
                  <a:gd name="T8" fmla="*/ 2171 w 82"/>
                  <a:gd name="T9" fmla="*/ 258 h 22"/>
                  <a:gd name="T10" fmla="*/ 2171 w 82"/>
                  <a:gd name="T11" fmla="*/ 133 h 22"/>
                  <a:gd name="T12" fmla="*/ 2171 w 82"/>
                  <a:gd name="T13" fmla="*/ 88 h 22"/>
                  <a:gd name="T14" fmla="*/ 2 w 82"/>
                  <a:gd name="T15" fmla="*/ 0 h 22"/>
                  <a:gd name="T16" fmla="*/ 0 w 82"/>
                  <a:gd name="T17" fmla="*/ 47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22"/>
                  <a:gd name="T29" fmla="*/ 82 w 82"/>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22">
                    <a:moveTo>
                      <a:pt x="0" y="22"/>
                    </a:moveTo>
                    <a:lnTo>
                      <a:pt x="0" y="22"/>
                    </a:lnTo>
                    <a:lnTo>
                      <a:pt x="80" y="20"/>
                    </a:lnTo>
                    <a:lnTo>
                      <a:pt x="82" y="12"/>
                    </a:lnTo>
                    <a:lnTo>
                      <a:pt x="82" y="6"/>
                    </a:lnTo>
                    <a:lnTo>
                      <a:pt x="82" y="4"/>
                    </a:lnTo>
                    <a:lnTo>
                      <a:pt x="2" y="0"/>
                    </a:lnTo>
                    <a:lnTo>
                      <a:pt x="0" y="22"/>
                    </a:lnTo>
                    <a:close/>
                  </a:path>
                </a:pathLst>
              </a:custGeom>
              <a:solidFill>
                <a:srgbClr val="FFFFFF"/>
              </a:solidFill>
              <a:ln w="9525">
                <a:noFill/>
                <a:round/>
                <a:headEnd/>
                <a:tailEnd/>
              </a:ln>
            </p:spPr>
            <p:txBody>
              <a:bodyPr/>
              <a:lstStyle/>
              <a:p>
                <a:endParaRPr lang="en-US" sz="1350"/>
              </a:p>
            </p:txBody>
          </p:sp>
          <p:sp>
            <p:nvSpPr>
              <p:cNvPr id="171" name="Freeform 130">
                <a:extLst>
                  <a:ext uri="{FF2B5EF4-FFF2-40B4-BE49-F238E27FC236}">
                    <a16:creationId xmlns:a16="http://schemas.microsoft.com/office/drawing/2014/main" id="{2F8A38AA-629B-432A-B7A6-2D81D6EE5C3E}"/>
                  </a:ext>
                </a:extLst>
              </p:cNvPr>
              <p:cNvSpPr>
                <a:spLocks/>
              </p:cNvSpPr>
              <p:nvPr/>
            </p:nvSpPr>
            <p:spPr bwMode="auto">
              <a:xfrm>
                <a:off x="4759" y="3240"/>
                <a:ext cx="102" cy="27"/>
              </a:xfrm>
              <a:custGeom>
                <a:avLst/>
                <a:gdLst>
                  <a:gd name="T0" fmla="*/ 0 w 82"/>
                  <a:gd name="T1" fmla="*/ 477 h 22"/>
                  <a:gd name="T2" fmla="*/ 0 w 82"/>
                  <a:gd name="T3" fmla="*/ 477 h 22"/>
                  <a:gd name="T4" fmla="*/ 2113 w 82"/>
                  <a:gd name="T5" fmla="*/ 449 h 22"/>
                  <a:gd name="T6" fmla="*/ 2113 w 82"/>
                  <a:gd name="T7" fmla="*/ 449 h 22"/>
                  <a:gd name="T8" fmla="*/ 2171 w 82"/>
                  <a:gd name="T9" fmla="*/ 258 h 22"/>
                  <a:gd name="T10" fmla="*/ 2171 w 82"/>
                  <a:gd name="T11" fmla="*/ 133 h 22"/>
                  <a:gd name="T12" fmla="*/ 2171 w 82"/>
                  <a:gd name="T13" fmla="*/ 88 h 22"/>
                  <a:gd name="T14" fmla="*/ 2 w 8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22"/>
                  <a:gd name="T26" fmla="*/ 82 w 8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22">
                    <a:moveTo>
                      <a:pt x="0" y="22"/>
                    </a:moveTo>
                    <a:lnTo>
                      <a:pt x="0" y="22"/>
                    </a:lnTo>
                    <a:lnTo>
                      <a:pt x="80" y="20"/>
                    </a:lnTo>
                    <a:lnTo>
                      <a:pt x="82" y="12"/>
                    </a:lnTo>
                    <a:lnTo>
                      <a:pt x="82" y="6"/>
                    </a:lnTo>
                    <a:lnTo>
                      <a:pt x="82" y="4"/>
                    </a:lnTo>
                    <a:lnTo>
                      <a:pt x="2" y="0"/>
                    </a:lnTo>
                  </a:path>
                </a:pathLst>
              </a:custGeom>
              <a:noFill/>
              <a:ln w="9525">
                <a:noFill/>
                <a:round/>
                <a:headEnd/>
                <a:tailEnd/>
              </a:ln>
            </p:spPr>
            <p:txBody>
              <a:bodyPr/>
              <a:lstStyle/>
              <a:p>
                <a:endParaRPr lang="en-US" sz="1350"/>
              </a:p>
            </p:txBody>
          </p:sp>
          <p:sp>
            <p:nvSpPr>
              <p:cNvPr id="172" name="Freeform 131">
                <a:extLst>
                  <a:ext uri="{FF2B5EF4-FFF2-40B4-BE49-F238E27FC236}">
                    <a16:creationId xmlns:a16="http://schemas.microsoft.com/office/drawing/2014/main" id="{79C83483-31BA-44DF-A58D-31DD4BDB2023}"/>
                  </a:ext>
                </a:extLst>
              </p:cNvPr>
              <p:cNvSpPr>
                <a:spLocks/>
              </p:cNvSpPr>
              <p:nvPr/>
            </p:nvSpPr>
            <p:spPr bwMode="auto">
              <a:xfrm>
                <a:off x="4616" y="3235"/>
                <a:ext cx="150" cy="35"/>
              </a:xfrm>
              <a:custGeom>
                <a:avLst/>
                <a:gdLst>
                  <a:gd name="T0" fmla="*/ 3430 w 120"/>
                  <a:gd name="T1" fmla="*/ 744 h 28"/>
                  <a:gd name="T2" fmla="*/ 3430 w 120"/>
                  <a:gd name="T3" fmla="*/ 119 h 28"/>
                  <a:gd name="T4" fmla="*/ 3430 w 120"/>
                  <a:gd name="T5" fmla="*/ 119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6"/>
                    </a:moveTo>
                    <a:lnTo>
                      <a:pt x="120" y="4"/>
                    </a:lnTo>
                    <a:lnTo>
                      <a:pt x="116" y="0"/>
                    </a:lnTo>
                    <a:lnTo>
                      <a:pt x="4" y="0"/>
                    </a:lnTo>
                    <a:lnTo>
                      <a:pt x="2" y="2"/>
                    </a:lnTo>
                    <a:lnTo>
                      <a:pt x="0" y="4"/>
                    </a:lnTo>
                    <a:lnTo>
                      <a:pt x="0" y="24"/>
                    </a:lnTo>
                    <a:lnTo>
                      <a:pt x="2" y="26"/>
                    </a:lnTo>
                    <a:lnTo>
                      <a:pt x="4" y="28"/>
                    </a:lnTo>
                    <a:lnTo>
                      <a:pt x="116" y="28"/>
                    </a:lnTo>
                    <a:lnTo>
                      <a:pt x="120" y="26"/>
                    </a:lnTo>
                    <a:close/>
                  </a:path>
                </a:pathLst>
              </a:custGeom>
              <a:solidFill>
                <a:srgbClr val="FFFFFF"/>
              </a:solidFill>
              <a:ln w="9525">
                <a:noFill/>
                <a:round/>
                <a:headEnd/>
                <a:tailEnd/>
              </a:ln>
            </p:spPr>
            <p:txBody>
              <a:bodyPr/>
              <a:lstStyle/>
              <a:p>
                <a:endParaRPr lang="en-US" sz="1350"/>
              </a:p>
            </p:txBody>
          </p:sp>
          <p:sp>
            <p:nvSpPr>
              <p:cNvPr id="173" name="Freeform 132">
                <a:extLst>
                  <a:ext uri="{FF2B5EF4-FFF2-40B4-BE49-F238E27FC236}">
                    <a16:creationId xmlns:a16="http://schemas.microsoft.com/office/drawing/2014/main" id="{7BA98076-DBE0-41E2-9F1B-DD47042B760F}"/>
                  </a:ext>
                </a:extLst>
              </p:cNvPr>
              <p:cNvSpPr>
                <a:spLocks/>
              </p:cNvSpPr>
              <p:nvPr/>
            </p:nvSpPr>
            <p:spPr bwMode="auto">
              <a:xfrm>
                <a:off x="4616" y="3235"/>
                <a:ext cx="150" cy="35"/>
              </a:xfrm>
              <a:custGeom>
                <a:avLst/>
                <a:gdLst>
                  <a:gd name="T0" fmla="*/ 3430 w 120"/>
                  <a:gd name="T1" fmla="*/ 744 h 28"/>
                  <a:gd name="T2" fmla="*/ 3430 w 120"/>
                  <a:gd name="T3" fmla="*/ 119 h 28"/>
                  <a:gd name="T4" fmla="*/ 3430 w 120"/>
                  <a:gd name="T5" fmla="*/ 119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6"/>
                    </a:moveTo>
                    <a:lnTo>
                      <a:pt x="120" y="4"/>
                    </a:lnTo>
                    <a:lnTo>
                      <a:pt x="116" y="0"/>
                    </a:lnTo>
                    <a:lnTo>
                      <a:pt x="4" y="0"/>
                    </a:lnTo>
                    <a:lnTo>
                      <a:pt x="2" y="2"/>
                    </a:lnTo>
                    <a:lnTo>
                      <a:pt x="0" y="4"/>
                    </a:lnTo>
                    <a:lnTo>
                      <a:pt x="0" y="24"/>
                    </a:lnTo>
                    <a:lnTo>
                      <a:pt x="2" y="26"/>
                    </a:lnTo>
                    <a:lnTo>
                      <a:pt x="4" y="28"/>
                    </a:lnTo>
                    <a:lnTo>
                      <a:pt x="116" y="28"/>
                    </a:lnTo>
                    <a:lnTo>
                      <a:pt x="120" y="26"/>
                    </a:lnTo>
                  </a:path>
                </a:pathLst>
              </a:custGeom>
              <a:noFill/>
              <a:ln w="9525">
                <a:noFill/>
                <a:round/>
                <a:headEnd/>
                <a:tailEnd/>
              </a:ln>
            </p:spPr>
            <p:txBody>
              <a:bodyPr/>
              <a:lstStyle/>
              <a:p>
                <a:endParaRPr lang="en-US" sz="1350"/>
              </a:p>
            </p:txBody>
          </p:sp>
          <p:sp>
            <p:nvSpPr>
              <p:cNvPr id="174" name="Freeform 133">
                <a:extLst>
                  <a:ext uri="{FF2B5EF4-FFF2-40B4-BE49-F238E27FC236}">
                    <a16:creationId xmlns:a16="http://schemas.microsoft.com/office/drawing/2014/main" id="{CFC0173F-1928-4F22-9508-E81D5886D36D}"/>
                  </a:ext>
                </a:extLst>
              </p:cNvPr>
              <p:cNvSpPr>
                <a:spLocks/>
              </p:cNvSpPr>
              <p:nvPr/>
            </p:nvSpPr>
            <p:spPr bwMode="auto">
              <a:xfrm>
                <a:off x="4759" y="3377"/>
                <a:ext cx="102" cy="25"/>
              </a:xfrm>
              <a:custGeom>
                <a:avLst/>
                <a:gdLst>
                  <a:gd name="T0" fmla="*/ 0 w 82"/>
                  <a:gd name="T1" fmla="*/ 569 h 20"/>
                  <a:gd name="T2" fmla="*/ 0 w 82"/>
                  <a:gd name="T3" fmla="*/ 569 h 20"/>
                  <a:gd name="T4" fmla="*/ 2113 w 82"/>
                  <a:gd name="T5" fmla="*/ 524 h 20"/>
                  <a:gd name="T6" fmla="*/ 2113 w 82"/>
                  <a:gd name="T7" fmla="*/ 524 h 20"/>
                  <a:gd name="T8" fmla="*/ 2171 w 82"/>
                  <a:gd name="T9" fmla="*/ 291 h 20"/>
                  <a:gd name="T10" fmla="*/ 2171 w 82"/>
                  <a:gd name="T11" fmla="*/ 186 h 20"/>
                  <a:gd name="T12" fmla="*/ 2171 w 82"/>
                  <a:gd name="T13" fmla="*/ 76 h 20"/>
                  <a:gd name="T14" fmla="*/ 2 w 82"/>
                  <a:gd name="T15" fmla="*/ 0 h 20"/>
                  <a:gd name="T16" fmla="*/ 0 w 82"/>
                  <a:gd name="T17" fmla="*/ 569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20"/>
                  <a:gd name="T29" fmla="*/ 82 w 82"/>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20">
                    <a:moveTo>
                      <a:pt x="0" y="20"/>
                    </a:moveTo>
                    <a:lnTo>
                      <a:pt x="0" y="20"/>
                    </a:lnTo>
                    <a:lnTo>
                      <a:pt x="80" y="18"/>
                    </a:lnTo>
                    <a:lnTo>
                      <a:pt x="82" y="10"/>
                    </a:lnTo>
                    <a:lnTo>
                      <a:pt x="82" y="6"/>
                    </a:lnTo>
                    <a:lnTo>
                      <a:pt x="82" y="2"/>
                    </a:lnTo>
                    <a:lnTo>
                      <a:pt x="2" y="0"/>
                    </a:lnTo>
                    <a:lnTo>
                      <a:pt x="0" y="20"/>
                    </a:lnTo>
                    <a:close/>
                  </a:path>
                </a:pathLst>
              </a:custGeom>
              <a:solidFill>
                <a:srgbClr val="FFFFFF"/>
              </a:solidFill>
              <a:ln w="9525">
                <a:noFill/>
                <a:round/>
                <a:headEnd/>
                <a:tailEnd/>
              </a:ln>
            </p:spPr>
            <p:txBody>
              <a:bodyPr/>
              <a:lstStyle/>
              <a:p>
                <a:endParaRPr lang="en-US" sz="1350"/>
              </a:p>
            </p:txBody>
          </p:sp>
          <p:sp>
            <p:nvSpPr>
              <p:cNvPr id="175" name="Freeform 134">
                <a:extLst>
                  <a:ext uri="{FF2B5EF4-FFF2-40B4-BE49-F238E27FC236}">
                    <a16:creationId xmlns:a16="http://schemas.microsoft.com/office/drawing/2014/main" id="{14AE7DED-B604-491C-9012-1E458B53BE30}"/>
                  </a:ext>
                </a:extLst>
              </p:cNvPr>
              <p:cNvSpPr>
                <a:spLocks/>
              </p:cNvSpPr>
              <p:nvPr/>
            </p:nvSpPr>
            <p:spPr bwMode="auto">
              <a:xfrm>
                <a:off x="4759" y="3377"/>
                <a:ext cx="102" cy="25"/>
              </a:xfrm>
              <a:custGeom>
                <a:avLst/>
                <a:gdLst>
                  <a:gd name="T0" fmla="*/ 0 w 82"/>
                  <a:gd name="T1" fmla="*/ 569 h 20"/>
                  <a:gd name="T2" fmla="*/ 0 w 82"/>
                  <a:gd name="T3" fmla="*/ 569 h 20"/>
                  <a:gd name="T4" fmla="*/ 2113 w 82"/>
                  <a:gd name="T5" fmla="*/ 524 h 20"/>
                  <a:gd name="T6" fmla="*/ 2113 w 82"/>
                  <a:gd name="T7" fmla="*/ 524 h 20"/>
                  <a:gd name="T8" fmla="*/ 2171 w 82"/>
                  <a:gd name="T9" fmla="*/ 291 h 20"/>
                  <a:gd name="T10" fmla="*/ 2171 w 82"/>
                  <a:gd name="T11" fmla="*/ 186 h 20"/>
                  <a:gd name="T12" fmla="*/ 2171 w 82"/>
                  <a:gd name="T13" fmla="*/ 76 h 20"/>
                  <a:gd name="T14" fmla="*/ 2 w 82"/>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20"/>
                  <a:gd name="T26" fmla="*/ 82 w 82"/>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20">
                    <a:moveTo>
                      <a:pt x="0" y="20"/>
                    </a:moveTo>
                    <a:lnTo>
                      <a:pt x="0" y="20"/>
                    </a:lnTo>
                    <a:lnTo>
                      <a:pt x="80" y="18"/>
                    </a:lnTo>
                    <a:lnTo>
                      <a:pt x="82" y="10"/>
                    </a:lnTo>
                    <a:lnTo>
                      <a:pt x="82" y="6"/>
                    </a:lnTo>
                    <a:lnTo>
                      <a:pt x="82" y="2"/>
                    </a:lnTo>
                    <a:lnTo>
                      <a:pt x="2" y="0"/>
                    </a:lnTo>
                  </a:path>
                </a:pathLst>
              </a:custGeom>
              <a:noFill/>
              <a:ln w="9525">
                <a:noFill/>
                <a:round/>
                <a:headEnd/>
                <a:tailEnd/>
              </a:ln>
            </p:spPr>
            <p:txBody>
              <a:bodyPr/>
              <a:lstStyle/>
              <a:p>
                <a:endParaRPr lang="en-US" sz="1350"/>
              </a:p>
            </p:txBody>
          </p:sp>
          <p:sp>
            <p:nvSpPr>
              <p:cNvPr id="176" name="Freeform 135">
                <a:extLst>
                  <a:ext uri="{FF2B5EF4-FFF2-40B4-BE49-F238E27FC236}">
                    <a16:creationId xmlns:a16="http://schemas.microsoft.com/office/drawing/2014/main" id="{80D7DD60-FBF3-4CC5-B528-D45D3D5028EC}"/>
                  </a:ext>
                </a:extLst>
              </p:cNvPr>
              <p:cNvSpPr>
                <a:spLocks/>
              </p:cNvSpPr>
              <p:nvPr/>
            </p:nvSpPr>
            <p:spPr bwMode="auto">
              <a:xfrm>
                <a:off x="4616" y="3372"/>
                <a:ext cx="150" cy="35"/>
              </a:xfrm>
              <a:custGeom>
                <a:avLst/>
                <a:gdLst>
                  <a:gd name="T0" fmla="*/ 3430 w 120"/>
                  <a:gd name="T1" fmla="*/ 704 h 28"/>
                  <a:gd name="T2" fmla="*/ 3430 w 120"/>
                  <a:gd name="T3" fmla="*/ 76 h 28"/>
                  <a:gd name="T4" fmla="*/ 3430 w 120"/>
                  <a:gd name="T5" fmla="*/ 76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0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4"/>
                    </a:moveTo>
                    <a:lnTo>
                      <a:pt x="120" y="2"/>
                    </a:lnTo>
                    <a:lnTo>
                      <a:pt x="116" y="0"/>
                    </a:lnTo>
                    <a:lnTo>
                      <a:pt x="4" y="0"/>
                    </a:lnTo>
                    <a:lnTo>
                      <a:pt x="2" y="2"/>
                    </a:lnTo>
                    <a:lnTo>
                      <a:pt x="0" y="4"/>
                    </a:lnTo>
                    <a:lnTo>
                      <a:pt x="0" y="24"/>
                    </a:lnTo>
                    <a:lnTo>
                      <a:pt x="2" y="26"/>
                    </a:lnTo>
                    <a:lnTo>
                      <a:pt x="4" y="28"/>
                    </a:lnTo>
                    <a:lnTo>
                      <a:pt x="116" y="28"/>
                    </a:lnTo>
                    <a:lnTo>
                      <a:pt x="120" y="24"/>
                    </a:lnTo>
                    <a:close/>
                  </a:path>
                </a:pathLst>
              </a:custGeom>
              <a:solidFill>
                <a:srgbClr val="FFFFFF"/>
              </a:solidFill>
              <a:ln w="9525">
                <a:noFill/>
                <a:round/>
                <a:headEnd/>
                <a:tailEnd/>
              </a:ln>
            </p:spPr>
            <p:txBody>
              <a:bodyPr/>
              <a:lstStyle/>
              <a:p>
                <a:endParaRPr lang="en-US" sz="1350"/>
              </a:p>
            </p:txBody>
          </p:sp>
          <p:sp>
            <p:nvSpPr>
              <p:cNvPr id="177" name="Freeform 136">
                <a:extLst>
                  <a:ext uri="{FF2B5EF4-FFF2-40B4-BE49-F238E27FC236}">
                    <a16:creationId xmlns:a16="http://schemas.microsoft.com/office/drawing/2014/main" id="{C582CB62-6145-404F-9E32-9F0410827384}"/>
                  </a:ext>
                </a:extLst>
              </p:cNvPr>
              <p:cNvSpPr>
                <a:spLocks/>
              </p:cNvSpPr>
              <p:nvPr/>
            </p:nvSpPr>
            <p:spPr bwMode="auto">
              <a:xfrm>
                <a:off x="4616" y="3372"/>
                <a:ext cx="150" cy="35"/>
              </a:xfrm>
              <a:custGeom>
                <a:avLst/>
                <a:gdLst>
                  <a:gd name="T0" fmla="*/ 3430 w 120"/>
                  <a:gd name="T1" fmla="*/ 704 h 28"/>
                  <a:gd name="T2" fmla="*/ 3430 w 120"/>
                  <a:gd name="T3" fmla="*/ 76 h 28"/>
                  <a:gd name="T4" fmla="*/ 3430 w 120"/>
                  <a:gd name="T5" fmla="*/ 76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0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4"/>
                    </a:moveTo>
                    <a:lnTo>
                      <a:pt x="120" y="2"/>
                    </a:lnTo>
                    <a:lnTo>
                      <a:pt x="116" y="0"/>
                    </a:lnTo>
                    <a:lnTo>
                      <a:pt x="4" y="0"/>
                    </a:lnTo>
                    <a:lnTo>
                      <a:pt x="2" y="2"/>
                    </a:lnTo>
                    <a:lnTo>
                      <a:pt x="0" y="4"/>
                    </a:lnTo>
                    <a:lnTo>
                      <a:pt x="0" y="24"/>
                    </a:lnTo>
                    <a:lnTo>
                      <a:pt x="2" y="26"/>
                    </a:lnTo>
                    <a:lnTo>
                      <a:pt x="4" y="28"/>
                    </a:lnTo>
                    <a:lnTo>
                      <a:pt x="116" y="28"/>
                    </a:lnTo>
                    <a:lnTo>
                      <a:pt x="120" y="24"/>
                    </a:lnTo>
                  </a:path>
                </a:pathLst>
              </a:custGeom>
              <a:noFill/>
              <a:ln w="9525">
                <a:noFill/>
                <a:round/>
                <a:headEnd/>
                <a:tailEnd/>
              </a:ln>
            </p:spPr>
            <p:txBody>
              <a:bodyPr/>
              <a:lstStyle/>
              <a:p>
                <a:endParaRPr lang="en-US" sz="1350"/>
              </a:p>
            </p:txBody>
          </p:sp>
          <p:sp>
            <p:nvSpPr>
              <p:cNvPr id="178" name="Freeform 137">
                <a:extLst>
                  <a:ext uri="{FF2B5EF4-FFF2-40B4-BE49-F238E27FC236}">
                    <a16:creationId xmlns:a16="http://schemas.microsoft.com/office/drawing/2014/main" id="{A3D78531-86DB-4E81-8559-1211D02BE3BE}"/>
                  </a:ext>
                </a:extLst>
              </p:cNvPr>
              <p:cNvSpPr>
                <a:spLocks/>
              </p:cNvSpPr>
              <p:nvPr/>
            </p:nvSpPr>
            <p:spPr bwMode="auto">
              <a:xfrm>
                <a:off x="4851" y="3384"/>
                <a:ext cx="55" cy="105"/>
              </a:xfrm>
              <a:custGeom>
                <a:avLst/>
                <a:gdLst>
                  <a:gd name="T0" fmla="*/ 976 w 44"/>
                  <a:gd name="T1" fmla="*/ 2383 h 84"/>
                  <a:gd name="T2" fmla="*/ 976 w 44"/>
                  <a:gd name="T3" fmla="*/ 2383 h 84"/>
                  <a:gd name="T4" fmla="*/ 976 w 44"/>
                  <a:gd name="T5" fmla="*/ 1610 h 84"/>
                  <a:gd name="T6" fmla="*/ 976 w 44"/>
                  <a:gd name="T7" fmla="*/ 1095 h 84"/>
                  <a:gd name="T8" fmla="*/ 905 w 44"/>
                  <a:gd name="T9" fmla="*/ 700 h 84"/>
                  <a:gd name="T10" fmla="*/ 905 w 44"/>
                  <a:gd name="T11" fmla="*/ 700 h 84"/>
                  <a:gd name="T12" fmla="*/ 806 w 44"/>
                  <a:gd name="T13" fmla="*/ 524 h 84"/>
                  <a:gd name="T14" fmla="*/ 569 w 44"/>
                  <a:gd name="T15" fmla="*/ 358 h 84"/>
                  <a:gd name="T16" fmla="*/ 358 w 44"/>
                  <a:gd name="T17" fmla="*/ 233 h 84"/>
                  <a:gd name="T18" fmla="*/ 0 w 44"/>
                  <a:gd name="T19" fmla="*/ 233 h 84"/>
                  <a:gd name="T20" fmla="*/ 0 w 44"/>
                  <a:gd name="T21" fmla="*/ 0 h 84"/>
                  <a:gd name="T22" fmla="*/ 0 w 44"/>
                  <a:gd name="T23" fmla="*/ 0 h 84"/>
                  <a:gd name="T24" fmla="*/ 358 w 44"/>
                  <a:gd name="T25" fmla="*/ 76 h 84"/>
                  <a:gd name="T26" fmla="*/ 700 w 44"/>
                  <a:gd name="T27" fmla="*/ 99 h 84"/>
                  <a:gd name="T28" fmla="*/ 976 w 44"/>
                  <a:gd name="T29" fmla="*/ 291 h 84"/>
                  <a:gd name="T30" fmla="*/ 1095 w 44"/>
                  <a:gd name="T31" fmla="*/ 419 h 84"/>
                  <a:gd name="T32" fmla="*/ 1155 w 44"/>
                  <a:gd name="T33" fmla="*/ 524 h 84"/>
                  <a:gd name="T34" fmla="*/ 1155 w 44"/>
                  <a:gd name="T35" fmla="*/ 524 h 84"/>
                  <a:gd name="T36" fmla="*/ 1260 w 44"/>
                  <a:gd name="T37" fmla="*/ 875 h 84"/>
                  <a:gd name="T38" fmla="*/ 1260 w 44"/>
                  <a:gd name="T39" fmla="*/ 1443 h 84"/>
                  <a:gd name="T40" fmla="*/ 1260 w 44"/>
                  <a:gd name="T41" fmla="*/ 2383 h 84"/>
                  <a:gd name="T42" fmla="*/ 976 w 44"/>
                  <a:gd name="T43" fmla="*/ 2383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84"/>
                  <a:gd name="T68" fmla="*/ 44 w 44"/>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84">
                    <a:moveTo>
                      <a:pt x="34" y="84"/>
                    </a:moveTo>
                    <a:lnTo>
                      <a:pt x="34" y="84"/>
                    </a:lnTo>
                    <a:lnTo>
                      <a:pt x="34" y="56"/>
                    </a:lnTo>
                    <a:lnTo>
                      <a:pt x="34" y="38"/>
                    </a:lnTo>
                    <a:lnTo>
                      <a:pt x="32" y="24"/>
                    </a:lnTo>
                    <a:lnTo>
                      <a:pt x="28" y="18"/>
                    </a:lnTo>
                    <a:lnTo>
                      <a:pt x="20" y="12"/>
                    </a:lnTo>
                    <a:lnTo>
                      <a:pt x="12" y="8"/>
                    </a:lnTo>
                    <a:lnTo>
                      <a:pt x="0" y="8"/>
                    </a:lnTo>
                    <a:lnTo>
                      <a:pt x="0" y="0"/>
                    </a:lnTo>
                    <a:lnTo>
                      <a:pt x="12" y="2"/>
                    </a:lnTo>
                    <a:lnTo>
                      <a:pt x="24" y="4"/>
                    </a:lnTo>
                    <a:lnTo>
                      <a:pt x="34" y="10"/>
                    </a:lnTo>
                    <a:lnTo>
                      <a:pt x="38" y="14"/>
                    </a:lnTo>
                    <a:lnTo>
                      <a:pt x="40" y="18"/>
                    </a:lnTo>
                    <a:lnTo>
                      <a:pt x="44" y="30"/>
                    </a:lnTo>
                    <a:lnTo>
                      <a:pt x="44" y="50"/>
                    </a:lnTo>
                    <a:lnTo>
                      <a:pt x="44" y="84"/>
                    </a:lnTo>
                    <a:lnTo>
                      <a:pt x="34" y="84"/>
                    </a:lnTo>
                    <a:close/>
                  </a:path>
                </a:pathLst>
              </a:custGeom>
              <a:solidFill>
                <a:srgbClr val="FFFFFF"/>
              </a:solidFill>
              <a:ln w="9525">
                <a:noFill/>
                <a:round/>
                <a:headEnd/>
                <a:tailEnd/>
              </a:ln>
            </p:spPr>
            <p:txBody>
              <a:bodyPr/>
              <a:lstStyle/>
              <a:p>
                <a:endParaRPr lang="en-US" sz="1350"/>
              </a:p>
            </p:txBody>
          </p:sp>
          <p:sp>
            <p:nvSpPr>
              <p:cNvPr id="179" name="Freeform 138">
                <a:extLst>
                  <a:ext uri="{FF2B5EF4-FFF2-40B4-BE49-F238E27FC236}">
                    <a16:creationId xmlns:a16="http://schemas.microsoft.com/office/drawing/2014/main" id="{173208FC-1F3B-4DE3-B518-E3F257D1A35D}"/>
                  </a:ext>
                </a:extLst>
              </p:cNvPr>
              <p:cNvSpPr>
                <a:spLocks/>
              </p:cNvSpPr>
              <p:nvPr/>
            </p:nvSpPr>
            <p:spPr bwMode="auto">
              <a:xfrm>
                <a:off x="4759" y="3514"/>
                <a:ext cx="102" cy="28"/>
              </a:xfrm>
              <a:custGeom>
                <a:avLst/>
                <a:gdLst>
                  <a:gd name="T0" fmla="*/ 0 w 82"/>
                  <a:gd name="T1" fmla="*/ 831 h 22"/>
                  <a:gd name="T2" fmla="*/ 0 w 82"/>
                  <a:gd name="T3" fmla="*/ 831 h 22"/>
                  <a:gd name="T4" fmla="*/ 2113 w 82"/>
                  <a:gd name="T5" fmla="*/ 734 h 22"/>
                  <a:gd name="T6" fmla="*/ 2113 w 82"/>
                  <a:gd name="T7" fmla="*/ 734 h 22"/>
                  <a:gd name="T8" fmla="*/ 2171 w 82"/>
                  <a:gd name="T9" fmla="*/ 439 h 22"/>
                  <a:gd name="T10" fmla="*/ 2171 w 82"/>
                  <a:gd name="T11" fmla="*/ 249 h 22"/>
                  <a:gd name="T12" fmla="*/ 2171 w 82"/>
                  <a:gd name="T13" fmla="*/ 154 h 22"/>
                  <a:gd name="T14" fmla="*/ 2 w 82"/>
                  <a:gd name="T15" fmla="*/ 0 h 22"/>
                  <a:gd name="T16" fmla="*/ 0 w 82"/>
                  <a:gd name="T17" fmla="*/ 83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22"/>
                  <a:gd name="T29" fmla="*/ 82 w 82"/>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22">
                    <a:moveTo>
                      <a:pt x="0" y="22"/>
                    </a:moveTo>
                    <a:lnTo>
                      <a:pt x="0" y="22"/>
                    </a:lnTo>
                    <a:lnTo>
                      <a:pt x="80" y="20"/>
                    </a:lnTo>
                    <a:lnTo>
                      <a:pt x="82" y="12"/>
                    </a:lnTo>
                    <a:lnTo>
                      <a:pt x="82" y="6"/>
                    </a:lnTo>
                    <a:lnTo>
                      <a:pt x="82" y="4"/>
                    </a:lnTo>
                    <a:lnTo>
                      <a:pt x="2" y="0"/>
                    </a:lnTo>
                    <a:lnTo>
                      <a:pt x="0" y="22"/>
                    </a:lnTo>
                    <a:close/>
                  </a:path>
                </a:pathLst>
              </a:custGeom>
              <a:solidFill>
                <a:srgbClr val="FFFFFF"/>
              </a:solidFill>
              <a:ln w="9525">
                <a:noFill/>
                <a:round/>
                <a:headEnd/>
                <a:tailEnd/>
              </a:ln>
            </p:spPr>
            <p:txBody>
              <a:bodyPr/>
              <a:lstStyle/>
              <a:p>
                <a:endParaRPr lang="en-US" sz="1350"/>
              </a:p>
            </p:txBody>
          </p:sp>
          <p:sp>
            <p:nvSpPr>
              <p:cNvPr id="180" name="Freeform 139">
                <a:extLst>
                  <a:ext uri="{FF2B5EF4-FFF2-40B4-BE49-F238E27FC236}">
                    <a16:creationId xmlns:a16="http://schemas.microsoft.com/office/drawing/2014/main" id="{1C802D92-92D6-42D4-9EB9-2E467A8C2A85}"/>
                  </a:ext>
                </a:extLst>
              </p:cNvPr>
              <p:cNvSpPr>
                <a:spLocks/>
              </p:cNvSpPr>
              <p:nvPr/>
            </p:nvSpPr>
            <p:spPr bwMode="auto">
              <a:xfrm>
                <a:off x="4759" y="3514"/>
                <a:ext cx="102" cy="28"/>
              </a:xfrm>
              <a:custGeom>
                <a:avLst/>
                <a:gdLst>
                  <a:gd name="T0" fmla="*/ 0 w 82"/>
                  <a:gd name="T1" fmla="*/ 831 h 22"/>
                  <a:gd name="T2" fmla="*/ 0 w 82"/>
                  <a:gd name="T3" fmla="*/ 831 h 22"/>
                  <a:gd name="T4" fmla="*/ 2113 w 82"/>
                  <a:gd name="T5" fmla="*/ 734 h 22"/>
                  <a:gd name="T6" fmla="*/ 2113 w 82"/>
                  <a:gd name="T7" fmla="*/ 734 h 22"/>
                  <a:gd name="T8" fmla="*/ 2171 w 82"/>
                  <a:gd name="T9" fmla="*/ 439 h 22"/>
                  <a:gd name="T10" fmla="*/ 2171 w 82"/>
                  <a:gd name="T11" fmla="*/ 249 h 22"/>
                  <a:gd name="T12" fmla="*/ 2171 w 82"/>
                  <a:gd name="T13" fmla="*/ 154 h 22"/>
                  <a:gd name="T14" fmla="*/ 2 w 8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22"/>
                  <a:gd name="T26" fmla="*/ 82 w 8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22">
                    <a:moveTo>
                      <a:pt x="0" y="22"/>
                    </a:moveTo>
                    <a:lnTo>
                      <a:pt x="0" y="22"/>
                    </a:lnTo>
                    <a:lnTo>
                      <a:pt x="80" y="20"/>
                    </a:lnTo>
                    <a:lnTo>
                      <a:pt x="82" y="12"/>
                    </a:lnTo>
                    <a:lnTo>
                      <a:pt x="82" y="6"/>
                    </a:lnTo>
                    <a:lnTo>
                      <a:pt x="82" y="4"/>
                    </a:lnTo>
                    <a:lnTo>
                      <a:pt x="2" y="0"/>
                    </a:lnTo>
                  </a:path>
                </a:pathLst>
              </a:custGeom>
              <a:noFill/>
              <a:ln w="9525">
                <a:noFill/>
                <a:round/>
                <a:headEnd/>
                <a:tailEnd/>
              </a:ln>
            </p:spPr>
            <p:txBody>
              <a:bodyPr/>
              <a:lstStyle/>
              <a:p>
                <a:endParaRPr lang="en-US" sz="1350"/>
              </a:p>
            </p:txBody>
          </p:sp>
          <p:sp>
            <p:nvSpPr>
              <p:cNvPr id="181" name="Freeform 140">
                <a:extLst>
                  <a:ext uri="{FF2B5EF4-FFF2-40B4-BE49-F238E27FC236}">
                    <a16:creationId xmlns:a16="http://schemas.microsoft.com/office/drawing/2014/main" id="{88FAE8BC-D189-4FBC-9F84-3479FD2E3538}"/>
                  </a:ext>
                </a:extLst>
              </p:cNvPr>
              <p:cNvSpPr>
                <a:spLocks/>
              </p:cNvSpPr>
              <p:nvPr/>
            </p:nvSpPr>
            <p:spPr bwMode="auto">
              <a:xfrm>
                <a:off x="4616" y="3509"/>
                <a:ext cx="150" cy="35"/>
              </a:xfrm>
              <a:custGeom>
                <a:avLst/>
                <a:gdLst>
                  <a:gd name="T0" fmla="*/ 3430 w 120"/>
                  <a:gd name="T1" fmla="*/ 744 h 28"/>
                  <a:gd name="T2" fmla="*/ 3430 w 120"/>
                  <a:gd name="T3" fmla="*/ 119 h 28"/>
                  <a:gd name="T4" fmla="*/ 3430 w 120"/>
                  <a:gd name="T5" fmla="*/ 119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6"/>
                    </a:moveTo>
                    <a:lnTo>
                      <a:pt x="120" y="4"/>
                    </a:lnTo>
                    <a:lnTo>
                      <a:pt x="116" y="0"/>
                    </a:lnTo>
                    <a:lnTo>
                      <a:pt x="4" y="0"/>
                    </a:lnTo>
                    <a:lnTo>
                      <a:pt x="2" y="2"/>
                    </a:lnTo>
                    <a:lnTo>
                      <a:pt x="0" y="4"/>
                    </a:lnTo>
                    <a:lnTo>
                      <a:pt x="0" y="24"/>
                    </a:lnTo>
                    <a:lnTo>
                      <a:pt x="2" y="26"/>
                    </a:lnTo>
                    <a:lnTo>
                      <a:pt x="4" y="28"/>
                    </a:lnTo>
                    <a:lnTo>
                      <a:pt x="116" y="28"/>
                    </a:lnTo>
                    <a:lnTo>
                      <a:pt x="120" y="26"/>
                    </a:lnTo>
                    <a:close/>
                  </a:path>
                </a:pathLst>
              </a:custGeom>
              <a:solidFill>
                <a:srgbClr val="FFFFFF"/>
              </a:solidFill>
              <a:ln w="9525">
                <a:noFill/>
                <a:round/>
                <a:headEnd/>
                <a:tailEnd/>
              </a:ln>
            </p:spPr>
            <p:txBody>
              <a:bodyPr/>
              <a:lstStyle/>
              <a:p>
                <a:endParaRPr lang="en-US" sz="1350"/>
              </a:p>
            </p:txBody>
          </p:sp>
          <p:sp>
            <p:nvSpPr>
              <p:cNvPr id="182" name="Freeform 141">
                <a:extLst>
                  <a:ext uri="{FF2B5EF4-FFF2-40B4-BE49-F238E27FC236}">
                    <a16:creationId xmlns:a16="http://schemas.microsoft.com/office/drawing/2014/main" id="{C20BD673-7542-408E-AF1A-52EB5A9A9144}"/>
                  </a:ext>
                </a:extLst>
              </p:cNvPr>
              <p:cNvSpPr>
                <a:spLocks/>
              </p:cNvSpPr>
              <p:nvPr/>
            </p:nvSpPr>
            <p:spPr bwMode="auto">
              <a:xfrm>
                <a:off x="4616" y="3509"/>
                <a:ext cx="150" cy="35"/>
              </a:xfrm>
              <a:custGeom>
                <a:avLst/>
                <a:gdLst>
                  <a:gd name="T0" fmla="*/ 3430 w 120"/>
                  <a:gd name="T1" fmla="*/ 744 h 28"/>
                  <a:gd name="T2" fmla="*/ 3430 w 120"/>
                  <a:gd name="T3" fmla="*/ 119 h 28"/>
                  <a:gd name="T4" fmla="*/ 3430 w 120"/>
                  <a:gd name="T5" fmla="*/ 119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6"/>
                    </a:moveTo>
                    <a:lnTo>
                      <a:pt x="120" y="4"/>
                    </a:lnTo>
                    <a:lnTo>
                      <a:pt x="116" y="0"/>
                    </a:lnTo>
                    <a:lnTo>
                      <a:pt x="4" y="0"/>
                    </a:lnTo>
                    <a:lnTo>
                      <a:pt x="2" y="2"/>
                    </a:lnTo>
                    <a:lnTo>
                      <a:pt x="0" y="4"/>
                    </a:lnTo>
                    <a:lnTo>
                      <a:pt x="0" y="24"/>
                    </a:lnTo>
                    <a:lnTo>
                      <a:pt x="2" y="26"/>
                    </a:lnTo>
                    <a:lnTo>
                      <a:pt x="4" y="28"/>
                    </a:lnTo>
                    <a:lnTo>
                      <a:pt x="116" y="28"/>
                    </a:lnTo>
                    <a:lnTo>
                      <a:pt x="120" y="26"/>
                    </a:lnTo>
                  </a:path>
                </a:pathLst>
              </a:custGeom>
              <a:noFill/>
              <a:ln w="9525">
                <a:noFill/>
                <a:round/>
                <a:headEnd/>
                <a:tailEnd/>
              </a:ln>
            </p:spPr>
            <p:txBody>
              <a:bodyPr/>
              <a:lstStyle/>
              <a:p>
                <a:endParaRPr lang="en-US" sz="1350"/>
              </a:p>
            </p:txBody>
          </p:sp>
          <p:sp>
            <p:nvSpPr>
              <p:cNvPr id="183" name="Freeform 142">
                <a:extLst>
                  <a:ext uri="{FF2B5EF4-FFF2-40B4-BE49-F238E27FC236}">
                    <a16:creationId xmlns:a16="http://schemas.microsoft.com/office/drawing/2014/main" id="{9114B4D9-DFBE-45EF-9A55-4AFF3FCFC0E3}"/>
                  </a:ext>
                </a:extLst>
              </p:cNvPr>
              <p:cNvSpPr>
                <a:spLocks/>
              </p:cNvSpPr>
              <p:nvPr/>
            </p:nvSpPr>
            <p:spPr bwMode="auto">
              <a:xfrm>
                <a:off x="4851" y="3524"/>
                <a:ext cx="55" cy="127"/>
              </a:xfrm>
              <a:custGeom>
                <a:avLst/>
                <a:gdLst>
                  <a:gd name="T0" fmla="*/ 976 w 44"/>
                  <a:gd name="T1" fmla="*/ 2733 h 102"/>
                  <a:gd name="T2" fmla="*/ 976 w 44"/>
                  <a:gd name="T3" fmla="*/ 2733 h 102"/>
                  <a:gd name="T4" fmla="*/ 976 w 44"/>
                  <a:gd name="T5" fmla="*/ 1822 h 102"/>
                  <a:gd name="T6" fmla="*/ 976 w 44"/>
                  <a:gd name="T7" fmla="*/ 1229 h 102"/>
                  <a:gd name="T8" fmla="*/ 905 w 44"/>
                  <a:gd name="T9" fmla="*/ 758 h 102"/>
                  <a:gd name="T10" fmla="*/ 905 w 44"/>
                  <a:gd name="T11" fmla="*/ 758 h 102"/>
                  <a:gd name="T12" fmla="*/ 806 w 44"/>
                  <a:gd name="T13" fmla="*/ 549 h 102"/>
                  <a:gd name="T14" fmla="*/ 569 w 44"/>
                  <a:gd name="T15" fmla="*/ 360 h 102"/>
                  <a:gd name="T16" fmla="*/ 358 w 44"/>
                  <a:gd name="T17" fmla="*/ 265 h 102"/>
                  <a:gd name="T18" fmla="*/ 0 w 44"/>
                  <a:gd name="T19" fmla="*/ 213 h 102"/>
                  <a:gd name="T20" fmla="*/ 0 w 44"/>
                  <a:gd name="T21" fmla="*/ 0 h 102"/>
                  <a:gd name="T22" fmla="*/ 0 w 44"/>
                  <a:gd name="T23" fmla="*/ 0 h 102"/>
                  <a:gd name="T24" fmla="*/ 358 w 44"/>
                  <a:gd name="T25" fmla="*/ 0 h 102"/>
                  <a:gd name="T26" fmla="*/ 700 w 44"/>
                  <a:gd name="T27" fmla="*/ 149 h 102"/>
                  <a:gd name="T28" fmla="*/ 976 w 44"/>
                  <a:gd name="T29" fmla="*/ 330 h 102"/>
                  <a:gd name="T30" fmla="*/ 1095 w 44"/>
                  <a:gd name="T31" fmla="*/ 441 h 102"/>
                  <a:gd name="T32" fmla="*/ 1155 w 44"/>
                  <a:gd name="T33" fmla="*/ 584 h 102"/>
                  <a:gd name="T34" fmla="*/ 1155 w 44"/>
                  <a:gd name="T35" fmla="*/ 584 h 102"/>
                  <a:gd name="T36" fmla="*/ 1260 w 44"/>
                  <a:gd name="T37" fmla="*/ 962 h 102"/>
                  <a:gd name="T38" fmla="*/ 1260 w 44"/>
                  <a:gd name="T39" fmla="*/ 1607 h 102"/>
                  <a:gd name="T40" fmla="*/ 1260 w 44"/>
                  <a:gd name="T41" fmla="*/ 2733 h 102"/>
                  <a:gd name="T42" fmla="*/ 976 w 44"/>
                  <a:gd name="T43" fmla="*/ 2733 h 10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102"/>
                  <a:gd name="T68" fmla="*/ 44 w 44"/>
                  <a:gd name="T69" fmla="*/ 102 h 10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102">
                    <a:moveTo>
                      <a:pt x="34" y="102"/>
                    </a:moveTo>
                    <a:lnTo>
                      <a:pt x="34" y="102"/>
                    </a:lnTo>
                    <a:lnTo>
                      <a:pt x="34" y="68"/>
                    </a:lnTo>
                    <a:lnTo>
                      <a:pt x="34" y="46"/>
                    </a:lnTo>
                    <a:lnTo>
                      <a:pt x="32" y="28"/>
                    </a:lnTo>
                    <a:lnTo>
                      <a:pt x="28" y="20"/>
                    </a:lnTo>
                    <a:lnTo>
                      <a:pt x="20" y="14"/>
                    </a:lnTo>
                    <a:lnTo>
                      <a:pt x="12" y="10"/>
                    </a:lnTo>
                    <a:lnTo>
                      <a:pt x="0" y="8"/>
                    </a:lnTo>
                    <a:lnTo>
                      <a:pt x="0" y="0"/>
                    </a:lnTo>
                    <a:lnTo>
                      <a:pt x="12" y="0"/>
                    </a:lnTo>
                    <a:lnTo>
                      <a:pt x="24" y="6"/>
                    </a:lnTo>
                    <a:lnTo>
                      <a:pt x="34" y="12"/>
                    </a:lnTo>
                    <a:lnTo>
                      <a:pt x="38" y="16"/>
                    </a:lnTo>
                    <a:lnTo>
                      <a:pt x="40" y="22"/>
                    </a:lnTo>
                    <a:lnTo>
                      <a:pt x="44" y="36"/>
                    </a:lnTo>
                    <a:lnTo>
                      <a:pt x="44" y="60"/>
                    </a:lnTo>
                    <a:lnTo>
                      <a:pt x="44" y="102"/>
                    </a:lnTo>
                    <a:lnTo>
                      <a:pt x="34" y="102"/>
                    </a:lnTo>
                    <a:close/>
                  </a:path>
                </a:pathLst>
              </a:custGeom>
              <a:solidFill>
                <a:srgbClr val="FFFFFF"/>
              </a:solidFill>
              <a:ln w="9525">
                <a:noFill/>
                <a:round/>
                <a:headEnd/>
                <a:tailEnd/>
              </a:ln>
            </p:spPr>
            <p:txBody>
              <a:bodyPr/>
              <a:lstStyle/>
              <a:p>
                <a:endParaRPr lang="en-US" sz="1350"/>
              </a:p>
            </p:txBody>
          </p:sp>
          <p:sp>
            <p:nvSpPr>
              <p:cNvPr id="184" name="Freeform 143">
                <a:extLst>
                  <a:ext uri="{FF2B5EF4-FFF2-40B4-BE49-F238E27FC236}">
                    <a16:creationId xmlns:a16="http://schemas.microsoft.com/office/drawing/2014/main" id="{E217726D-4597-450F-930B-366DFD508B4F}"/>
                  </a:ext>
                </a:extLst>
              </p:cNvPr>
              <p:cNvSpPr>
                <a:spLocks/>
              </p:cNvSpPr>
              <p:nvPr/>
            </p:nvSpPr>
            <p:spPr bwMode="auto">
              <a:xfrm>
                <a:off x="4759" y="3651"/>
                <a:ext cx="102" cy="28"/>
              </a:xfrm>
              <a:custGeom>
                <a:avLst/>
                <a:gdLst>
                  <a:gd name="T0" fmla="*/ 0 w 82"/>
                  <a:gd name="T1" fmla="*/ 831 h 22"/>
                  <a:gd name="T2" fmla="*/ 0 w 82"/>
                  <a:gd name="T3" fmla="*/ 831 h 22"/>
                  <a:gd name="T4" fmla="*/ 2113 w 82"/>
                  <a:gd name="T5" fmla="*/ 734 h 22"/>
                  <a:gd name="T6" fmla="*/ 2113 w 82"/>
                  <a:gd name="T7" fmla="*/ 734 h 22"/>
                  <a:gd name="T8" fmla="*/ 2171 w 82"/>
                  <a:gd name="T9" fmla="*/ 439 h 22"/>
                  <a:gd name="T10" fmla="*/ 2171 w 82"/>
                  <a:gd name="T11" fmla="*/ 317 h 22"/>
                  <a:gd name="T12" fmla="*/ 2171 w 82"/>
                  <a:gd name="T13" fmla="*/ 154 h 22"/>
                  <a:gd name="T14" fmla="*/ 2 w 82"/>
                  <a:gd name="T15" fmla="*/ 0 h 22"/>
                  <a:gd name="T16" fmla="*/ 0 w 82"/>
                  <a:gd name="T17" fmla="*/ 83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
                  <a:gd name="T28" fmla="*/ 0 h 22"/>
                  <a:gd name="T29" fmla="*/ 82 w 82"/>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 h="22">
                    <a:moveTo>
                      <a:pt x="0" y="22"/>
                    </a:moveTo>
                    <a:lnTo>
                      <a:pt x="0" y="22"/>
                    </a:lnTo>
                    <a:lnTo>
                      <a:pt x="80" y="20"/>
                    </a:lnTo>
                    <a:lnTo>
                      <a:pt x="82" y="12"/>
                    </a:lnTo>
                    <a:lnTo>
                      <a:pt x="82" y="8"/>
                    </a:lnTo>
                    <a:lnTo>
                      <a:pt x="82" y="4"/>
                    </a:lnTo>
                    <a:lnTo>
                      <a:pt x="2" y="0"/>
                    </a:lnTo>
                    <a:lnTo>
                      <a:pt x="0" y="22"/>
                    </a:lnTo>
                    <a:close/>
                  </a:path>
                </a:pathLst>
              </a:custGeom>
              <a:solidFill>
                <a:srgbClr val="FFFFFF"/>
              </a:solidFill>
              <a:ln w="9525">
                <a:noFill/>
                <a:round/>
                <a:headEnd/>
                <a:tailEnd/>
              </a:ln>
            </p:spPr>
            <p:txBody>
              <a:bodyPr/>
              <a:lstStyle/>
              <a:p>
                <a:endParaRPr lang="en-US" sz="1350"/>
              </a:p>
            </p:txBody>
          </p:sp>
          <p:sp>
            <p:nvSpPr>
              <p:cNvPr id="185" name="Freeform 144">
                <a:extLst>
                  <a:ext uri="{FF2B5EF4-FFF2-40B4-BE49-F238E27FC236}">
                    <a16:creationId xmlns:a16="http://schemas.microsoft.com/office/drawing/2014/main" id="{4160BEC4-6F25-4AB9-B601-7B94EC194C15}"/>
                  </a:ext>
                </a:extLst>
              </p:cNvPr>
              <p:cNvSpPr>
                <a:spLocks/>
              </p:cNvSpPr>
              <p:nvPr/>
            </p:nvSpPr>
            <p:spPr bwMode="auto">
              <a:xfrm>
                <a:off x="4759" y="3651"/>
                <a:ext cx="102" cy="28"/>
              </a:xfrm>
              <a:custGeom>
                <a:avLst/>
                <a:gdLst>
                  <a:gd name="T0" fmla="*/ 0 w 82"/>
                  <a:gd name="T1" fmla="*/ 831 h 22"/>
                  <a:gd name="T2" fmla="*/ 0 w 82"/>
                  <a:gd name="T3" fmla="*/ 831 h 22"/>
                  <a:gd name="T4" fmla="*/ 2113 w 82"/>
                  <a:gd name="T5" fmla="*/ 734 h 22"/>
                  <a:gd name="T6" fmla="*/ 2113 w 82"/>
                  <a:gd name="T7" fmla="*/ 734 h 22"/>
                  <a:gd name="T8" fmla="*/ 2171 w 82"/>
                  <a:gd name="T9" fmla="*/ 439 h 22"/>
                  <a:gd name="T10" fmla="*/ 2171 w 82"/>
                  <a:gd name="T11" fmla="*/ 317 h 22"/>
                  <a:gd name="T12" fmla="*/ 2171 w 82"/>
                  <a:gd name="T13" fmla="*/ 154 h 22"/>
                  <a:gd name="T14" fmla="*/ 2 w 82"/>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2"/>
                  <a:gd name="T25" fmla="*/ 0 h 22"/>
                  <a:gd name="T26" fmla="*/ 82 w 82"/>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2" h="22">
                    <a:moveTo>
                      <a:pt x="0" y="22"/>
                    </a:moveTo>
                    <a:lnTo>
                      <a:pt x="0" y="22"/>
                    </a:lnTo>
                    <a:lnTo>
                      <a:pt x="80" y="20"/>
                    </a:lnTo>
                    <a:lnTo>
                      <a:pt x="82" y="12"/>
                    </a:lnTo>
                    <a:lnTo>
                      <a:pt x="82" y="8"/>
                    </a:lnTo>
                    <a:lnTo>
                      <a:pt x="82" y="4"/>
                    </a:lnTo>
                    <a:lnTo>
                      <a:pt x="2" y="0"/>
                    </a:lnTo>
                  </a:path>
                </a:pathLst>
              </a:custGeom>
              <a:noFill/>
              <a:ln w="9525">
                <a:noFill/>
                <a:round/>
                <a:headEnd/>
                <a:tailEnd/>
              </a:ln>
            </p:spPr>
            <p:txBody>
              <a:bodyPr/>
              <a:lstStyle/>
              <a:p>
                <a:endParaRPr lang="en-US" sz="1350"/>
              </a:p>
            </p:txBody>
          </p:sp>
          <p:sp>
            <p:nvSpPr>
              <p:cNvPr id="186" name="Freeform 145">
                <a:extLst>
                  <a:ext uri="{FF2B5EF4-FFF2-40B4-BE49-F238E27FC236}">
                    <a16:creationId xmlns:a16="http://schemas.microsoft.com/office/drawing/2014/main" id="{A09F0415-03E9-47D1-9BB4-5DB65E2ED506}"/>
                  </a:ext>
                </a:extLst>
              </p:cNvPr>
              <p:cNvSpPr>
                <a:spLocks/>
              </p:cNvSpPr>
              <p:nvPr/>
            </p:nvSpPr>
            <p:spPr bwMode="auto">
              <a:xfrm>
                <a:off x="4616" y="3646"/>
                <a:ext cx="150" cy="35"/>
              </a:xfrm>
              <a:custGeom>
                <a:avLst/>
                <a:gdLst>
                  <a:gd name="T0" fmla="*/ 3430 w 120"/>
                  <a:gd name="T1" fmla="*/ 744 h 28"/>
                  <a:gd name="T2" fmla="*/ 3430 w 120"/>
                  <a:gd name="T3" fmla="*/ 119 h 28"/>
                  <a:gd name="T4" fmla="*/ 3430 w 120"/>
                  <a:gd name="T5" fmla="*/ 119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6"/>
                    </a:moveTo>
                    <a:lnTo>
                      <a:pt x="120" y="4"/>
                    </a:lnTo>
                    <a:lnTo>
                      <a:pt x="116" y="0"/>
                    </a:lnTo>
                    <a:lnTo>
                      <a:pt x="4" y="0"/>
                    </a:lnTo>
                    <a:lnTo>
                      <a:pt x="2" y="2"/>
                    </a:lnTo>
                    <a:lnTo>
                      <a:pt x="0" y="4"/>
                    </a:lnTo>
                    <a:lnTo>
                      <a:pt x="0" y="24"/>
                    </a:lnTo>
                    <a:lnTo>
                      <a:pt x="2" y="26"/>
                    </a:lnTo>
                    <a:lnTo>
                      <a:pt x="4" y="28"/>
                    </a:lnTo>
                    <a:lnTo>
                      <a:pt x="116" y="28"/>
                    </a:lnTo>
                    <a:lnTo>
                      <a:pt x="120" y="26"/>
                    </a:lnTo>
                    <a:close/>
                  </a:path>
                </a:pathLst>
              </a:custGeom>
              <a:solidFill>
                <a:srgbClr val="FFFFFF"/>
              </a:solidFill>
              <a:ln w="9525">
                <a:noFill/>
                <a:round/>
                <a:headEnd/>
                <a:tailEnd/>
              </a:ln>
            </p:spPr>
            <p:txBody>
              <a:bodyPr/>
              <a:lstStyle/>
              <a:p>
                <a:endParaRPr lang="en-US" sz="1350"/>
              </a:p>
            </p:txBody>
          </p:sp>
          <p:sp>
            <p:nvSpPr>
              <p:cNvPr id="187" name="Freeform 146">
                <a:extLst>
                  <a:ext uri="{FF2B5EF4-FFF2-40B4-BE49-F238E27FC236}">
                    <a16:creationId xmlns:a16="http://schemas.microsoft.com/office/drawing/2014/main" id="{85E749A7-C6AC-4FFB-80F5-F6E9A553E257}"/>
                  </a:ext>
                </a:extLst>
              </p:cNvPr>
              <p:cNvSpPr>
                <a:spLocks/>
              </p:cNvSpPr>
              <p:nvPr/>
            </p:nvSpPr>
            <p:spPr bwMode="auto">
              <a:xfrm>
                <a:off x="4616" y="3646"/>
                <a:ext cx="150" cy="35"/>
              </a:xfrm>
              <a:custGeom>
                <a:avLst/>
                <a:gdLst>
                  <a:gd name="T0" fmla="*/ 3430 w 120"/>
                  <a:gd name="T1" fmla="*/ 744 h 28"/>
                  <a:gd name="T2" fmla="*/ 3430 w 120"/>
                  <a:gd name="T3" fmla="*/ 119 h 28"/>
                  <a:gd name="T4" fmla="*/ 3430 w 120"/>
                  <a:gd name="T5" fmla="*/ 119 h 28"/>
                  <a:gd name="T6" fmla="*/ 3306 w 120"/>
                  <a:gd name="T7" fmla="*/ 0 h 28"/>
                  <a:gd name="T8" fmla="*/ 119 w 120"/>
                  <a:gd name="T9" fmla="*/ 0 h 28"/>
                  <a:gd name="T10" fmla="*/ 119 w 120"/>
                  <a:gd name="T11" fmla="*/ 0 h 28"/>
                  <a:gd name="T12" fmla="*/ 76 w 120"/>
                  <a:gd name="T13" fmla="*/ 76 h 28"/>
                  <a:gd name="T14" fmla="*/ 0 w 120"/>
                  <a:gd name="T15" fmla="*/ 119 h 28"/>
                  <a:gd name="T16" fmla="*/ 0 w 120"/>
                  <a:gd name="T17" fmla="*/ 704 h 28"/>
                  <a:gd name="T18" fmla="*/ 0 w 120"/>
                  <a:gd name="T19" fmla="*/ 704 h 28"/>
                  <a:gd name="T20" fmla="*/ 76 w 120"/>
                  <a:gd name="T21" fmla="*/ 744 h 28"/>
                  <a:gd name="T22" fmla="*/ 119 w 120"/>
                  <a:gd name="T23" fmla="*/ 806 h 28"/>
                  <a:gd name="T24" fmla="*/ 3306 w 120"/>
                  <a:gd name="T25" fmla="*/ 806 h 28"/>
                  <a:gd name="T26" fmla="*/ 3306 w 120"/>
                  <a:gd name="T27" fmla="*/ 806 h 28"/>
                  <a:gd name="T28" fmla="*/ 3430 w 120"/>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0"/>
                  <a:gd name="T46" fmla="*/ 0 h 28"/>
                  <a:gd name="T47" fmla="*/ 120 w 120"/>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0" h="28">
                    <a:moveTo>
                      <a:pt x="120" y="26"/>
                    </a:moveTo>
                    <a:lnTo>
                      <a:pt x="120" y="4"/>
                    </a:lnTo>
                    <a:lnTo>
                      <a:pt x="116" y="0"/>
                    </a:lnTo>
                    <a:lnTo>
                      <a:pt x="4" y="0"/>
                    </a:lnTo>
                    <a:lnTo>
                      <a:pt x="2" y="2"/>
                    </a:lnTo>
                    <a:lnTo>
                      <a:pt x="0" y="4"/>
                    </a:lnTo>
                    <a:lnTo>
                      <a:pt x="0" y="24"/>
                    </a:lnTo>
                    <a:lnTo>
                      <a:pt x="2" y="26"/>
                    </a:lnTo>
                    <a:lnTo>
                      <a:pt x="4" y="28"/>
                    </a:lnTo>
                    <a:lnTo>
                      <a:pt x="116" y="28"/>
                    </a:lnTo>
                    <a:lnTo>
                      <a:pt x="120" y="26"/>
                    </a:lnTo>
                  </a:path>
                </a:pathLst>
              </a:custGeom>
              <a:noFill/>
              <a:ln w="9525">
                <a:noFill/>
                <a:round/>
                <a:headEnd/>
                <a:tailEnd/>
              </a:ln>
            </p:spPr>
            <p:txBody>
              <a:bodyPr/>
              <a:lstStyle/>
              <a:p>
                <a:endParaRPr lang="en-US" sz="1350"/>
              </a:p>
            </p:txBody>
          </p:sp>
          <p:sp>
            <p:nvSpPr>
              <p:cNvPr id="188" name="Freeform 147">
                <a:extLst>
                  <a:ext uri="{FF2B5EF4-FFF2-40B4-BE49-F238E27FC236}">
                    <a16:creationId xmlns:a16="http://schemas.microsoft.com/office/drawing/2014/main" id="{AD025C7E-960D-4E02-8512-3E3A46884E0F}"/>
                  </a:ext>
                </a:extLst>
              </p:cNvPr>
              <p:cNvSpPr>
                <a:spLocks/>
              </p:cNvSpPr>
              <p:nvPr/>
            </p:nvSpPr>
            <p:spPr bwMode="auto">
              <a:xfrm>
                <a:off x="4856" y="3661"/>
                <a:ext cx="22" cy="13"/>
              </a:xfrm>
              <a:custGeom>
                <a:avLst/>
                <a:gdLst>
                  <a:gd name="T0" fmla="*/ 0 w 18"/>
                  <a:gd name="T1" fmla="*/ 400 h 10"/>
                  <a:gd name="T2" fmla="*/ 0 w 18"/>
                  <a:gd name="T3" fmla="*/ 0 h 10"/>
                  <a:gd name="T4" fmla="*/ 0 w 18"/>
                  <a:gd name="T5" fmla="*/ 0 h 10"/>
                  <a:gd name="T6" fmla="*/ 163 w 18"/>
                  <a:gd name="T7" fmla="*/ 0 h 10"/>
                  <a:gd name="T8" fmla="*/ 295 w 18"/>
                  <a:gd name="T9" fmla="*/ 0 h 10"/>
                  <a:gd name="T10" fmla="*/ 323 w 18"/>
                  <a:gd name="T11" fmla="*/ 221 h 10"/>
                  <a:gd name="T12" fmla="*/ 363 w 18"/>
                  <a:gd name="T13" fmla="*/ 520 h 10"/>
                  <a:gd name="T14" fmla="*/ 0 w 18"/>
                  <a:gd name="T15" fmla="*/ 400 h 10"/>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10"/>
                  <a:gd name="T26" fmla="*/ 18 w 18"/>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10">
                    <a:moveTo>
                      <a:pt x="0" y="8"/>
                    </a:moveTo>
                    <a:lnTo>
                      <a:pt x="0" y="0"/>
                    </a:lnTo>
                    <a:lnTo>
                      <a:pt x="8" y="0"/>
                    </a:lnTo>
                    <a:lnTo>
                      <a:pt x="14" y="0"/>
                    </a:lnTo>
                    <a:lnTo>
                      <a:pt x="16" y="4"/>
                    </a:lnTo>
                    <a:lnTo>
                      <a:pt x="18" y="10"/>
                    </a:lnTo>
                    <a:lnTo>
                      <a:pt x="0" y="8"/>
                    </a:lnTo>
                    <a:close/>
                  </a:path>
                </a:pathLst>
              </a:custGeom>
              <a:solidFill>
                <a:srgbClr val="FFFFFF"/>
              </a:solidFill>
              <a:ln w="9525">
                <a:noFill/>
                <a:round/>
                <a:headEnd/>
                <a:tailEnd/>
              </a:ln>
            </p:spPr>
            <p:txBody>
              <a:bodyPr/>
              <a:lstStyle/>
              <a:p>
                <a:endParaRPr lang="en-US" sz="1350"/>
              </a:p>
            </p:txBody>
          </p:sp>
          <p:sp>
            <p:nvSpPr>
              <p:cNvPr id="189" name="Freeform 148">
                <a:extLst>
                  <a:ext uri="{FF2B5EF4-FFF2-40B4-BE49-F238E27FC236}">
                    <a16:creationId xmlns:a16="http://schemas.microsoft.com/office/drawing/2014/main" id="{156933A0-03C9-4A6F-BF6F-90871FCF643E}"/>
                  </a:ext>
                </a:extLst>
              </p:cNvPr>
              <p:cNvSpPr>
                <a:spLocks/>
              </p:cNvSpPr>
              <p:nvPr/>
            </p:nvSpPr>
            <p:spPr bwMode="auto">
              <a:xfrm>
                <a:off x="4856" y="3661"/>
                <a:ext cx="22" cy="13"/>
              </a:xfrm>
              <a:custGeom>
                <a:avLst/>
                <a:gdLst>
                  <a:gd name="T0" fmla="*/ 0 w 18"/>
                  <a:gd name="T1" fmla="*/ 400 h 10"/>
                  <a:gd name="T2" fmla="*/ 0 w 18"/>
                  <a:gd name="T3" fmla="*/ 0 h 10"/>
                  <a:gd name="T4" fmla="*/ 0 w 18"/>
                  <a:gd name="T5" fmla="*/ 0 h 10"/>
                  <a:gd name="T6" fmla="*/ 163 w 18"/>
                  <a:gd name="T7" fmla="*/ 0 h 10"/>
                  <a:gd name="T8" fmla="*/ 295 w 18"/>
                  <a:gd name="T9" fmla="*/ 0 h 10"/>
                  <a:gd name="T10" fmla="*/ 323 w 18"/>
                  <a:gd name="T11" fmla="*/ 221 h 10"/>
                  <a:gd name="T12" fmla="*/ 363 w 18"/>
                  <a:gd name="T13" fmla="*/ 52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0" y="8"/>
                    </a:moveTo>
                    <a:lnTo>
                      <a:pt x="0" y="0"/>
                    </a:lnTo>
                    <a:lnTo>
                      <a:pt x="8" y="0"/>
                    </a:lnTo>
                    <a:lnTo>
                      <a:pt x="14" y="0"/>
                    </a:lnTo>
                    <a:lnTo>
                      <a:pt x="16" y="4"/>
                    </a:lnTo>
                    <a:lnTo>
                      <a:pt x="18" y="10"/>
                    </a:lnTo>
                  </a:path>
                </a:pathLst>
              </a:custGeom>
              <a:noFill/>
              <a:ln w="9525">
                <a:noFill/>
                <a:round/>
                <a:headEnd/>
                <a:tailEnd/>
              </a:ln>
            </p:spPr>
            <p:txBody>
              <a:bodyPr/>
              <a:lstStyle/>
              <a:p>
                <a:endParaRPr lang="en-US" sz="1350"/>
              </a:p>
            </p:txBody>
          </p:sp>
          <p:sp>
            <p:nvSpPr>
              <p:cNvPr id="190" name="Freeform 149">
                <a:extLst>
                  <a:ext uri="{FF2B5EF4-FFF2-40B4-BE49-F238E27FC236}">
                    <a16:creationId xmlns:a16="http://schemas.microsoft.com/office/drawing/2014/main" id="{C3BB6C0B-8038-4E64-B8C0-FACE9AF85D15}"/>
                  </a:ext>
                </a:extLst>
              </p:cNvPr>
              <p:cNvSpPr>
                <a:spLocks/>
              </p:cNvSpPr>
              <p:nvPr/>
            </p:nvSpPr>
            <p:spPr bwMode="auto">
              <a:xfrm>
                <a:off x="4896" y="3307"/>
                <a:ext cx="7" cy="357"/>
              </a:xfrm>
              <a:custGeom>
                <a:avLst/>
                <a:gdLst>
                  <a:gd name="T0" fmla="*/ 0 w 6"/>
                  <a:gd name="T1" fmla="*/ 7970 h 286"/>
                  <a:gd name="T2" fmla="*/ 0 w 6"/>
                  <a:gd name="T3" fmla="*/ 0 h 286"/>
                  <a:gd name="T4" fmla="*/ 58 w 6"/>
                  <a:gd name="T5" fmla="*/ 0 h 286"/>
                  <a:gd name="T6" fmla="*/ 58 w 6"/>
                  <a:gd name="T7" fmla="*/ 7970 h 286"/>
                  <a:gd name="T8" fmla="*/ 0 w 6"/>
                  <a:gd name="T9" fmla="*/ 7970 h 286"/>
                  <a:gd name="T10" fmla="*/ 0 w 6"/>
                  <a:gd name="T11" fmla="*/ 7970 h 286"/>
                  <a:gd name="T12" fmla="*/ 0 60000 65536"/>
                  <a:gd name="T13" fmla="*/ 0 60000 65536"/>
                  <a:gd name="T14" fmla="*/ 0 60000 65536"/>
                  <a:gd name="T15" fmla="*/ 0 60000 65536"/>
                  <a:gd name="T16" fmla="*/ 0 60000 65536"/>
                  <a:gd name="T17" fmla="*/ 0 60000 65536"/>
                  <a:gd name="T18" fmla="*/ 0 w 6"/>
                  <a:gd name="T19" fmla="*/ 0 h 286"/>
                  <a:gd name="T20" fmla="*/ 6 w 6"/>
                  <a:gd name="T21" fmla="*/ 286 h 286"/>
                </a:gdLst>
                <a:ahLst/>
                <a:cxnLst>
                  <a:cxn ang="T12">
                    <a:pos x="T0" y="T1"/>
                  </a:cxn>
                  <a:cxn ang="T13">
                    <a:pos x="T2" y="T3"/>
                  </a:cxn>
                  <a:cxn ang="T14">
                    <a:pos x="T4" y="T5"/>
                  </a:cxn>
                  <a:cxn ang="T15">
                    <a:pos x="T6" y="T7"/>
                  </a:cxn>
                  <a:cxn ang="T16">
                    <a:pos x="T8" y="T9"/>
                  </a:cxn>
                  <a:cxn ang="T17">
                    <a:pos x="T10" y="T11"/>
                  </a:cxn>
                </a:cxnLst>
                <a:rect l="T18" t="T19" r="T20" b="T21"/>
                <a:pathLst>
                  <a:path w="6" h="286">
                    <a:moveTo>
                      <a:pt x="0" y="286"/>
                    </a:moveTo>
                    <a:lnTo>
                      <a:pt x="0" y="0"/>
                    </a:lnTo>
                    <a:lnTo>
                      <a:pt x="6" y="0"/>
                    </a:lnTo>
                    <a:lnTo>
                      <a:pt x="6" y="286"/>
                    </a:lnTo>
                    <a:lnTo>
                      <a:pt x="0" y="286"/>
                    </a:lnTo>
                    <a:close/>
                  </a:path>
                </a:pathLst>
              </a:custGeom>
              <a:solidFill>
                <a:srgbClr val="FFFFFF"/>
              </a:solidFill>
              <a:ln w="9525">
                <a:noFill/>
                <a:round/>
                <a:headEnd/>
                <a:tailEnd/>
              </a:ln>
            </p:spPr>
            <p:txBody>
              <a:bodyPr/>
              <a:lstStyle/>
              <a:p>
                <a:endParaRPr lang="en-US" sz="1350"/>
              </a:p>
            </p:txBody>
          </p:sp>
          <p:sp>
            <p:nvSpPr>
              <p:cNvPr id="191" name="Rectangle 150">
                <a:extLst>
                  <a:ext uri="{FF2B5EF4-FFF2-40B4-BE49-F238E27FC236}">
                    <a16:creationId xmlns:a16="http://schemas.microsoft.com/office/drawing/2014/main" id="{2680CB5F-78E1-4DB0-BCAE-47C953368217}"/>
                  </a:ext>
                </a:extLst>
              </p:cNvPr>
              <p:cNvSpPr>
                <a:spLocks noChangeArrowheads="1"/>
              </p:cNvSpPr>
              <p:nvPr/>
            </p:nvSpPr>
            <p:spPr bwMode="auto">
              <a:xfrm>
                <a:off x="4474" y="3220"/>
                <a:ext cx="53" cy="60"/>
              </a:xfrm>
              <a:prstGeom prst="rect">
                <a:avLst/>
              </a:prstGeom>
              <a:solidFill>
                <a:srgbClr val="FFFFFF"/>
              </a:solidFill>
              <a:ln w="9525">
                <a:noFill/>
                <a:miter lim="800000"/>
                <a:headEnd/>
                <a:tailEnd/>
              </a:ln>
            </p:spPr>
            <p:txBody>
              <a:bodyPr/>
              <a:lstStyle/>
              <a:p>
                <a:endParaRPr lang="en-US" sz="1350"/>
              </a:p>
            </p:txBody>
          </p:sp>
          <p:sp>
            <p:nvSpPr>
              <p:cNvPr id="192" name="Rectangle 151">
                <a:extLst>
                  <a:ext uri="{FF2B5EF4-FFF2-40B4-BE49-F238E27FC236}">
                    <a16:creationId xmlns:a16="http://schemas.microsoft.com/office/drawing/2014/main" id="{6128575F-CF8C-4D8F-B10B-0D449F9976A4}"/>
                  </a:ext>
                </a:extLst>
              </p:cNvPr>
              <p:cNvSpPr>
                <a:spLocks noChangeArrowheads="1"/>
              </p:cNvSpPr>
              <p:nvPr/>
            </p:nvSpPr>
            <p:spPr bwMode="auto">
              <a:xfrm>
                <a:off x="4497" y="3232"/>
                <a:ext cx="25" cy="43"/>
              </a:xfrm>
              <a:prstGeom prst="rect">
                <a:avLst/>
              </a:prstGeom>
              <a:solidFill>
                <a:srgbClr val="FFFFFF"/>
              </a:solidFill>
              <a:ln w="9525">
                <a:noFill/>
                <a:miter lim="800000"/>
                <a:headEnd/>
                <a:tailEnd/>
              </a:ln>
            </p:spPr>
            <p:txBody>
              <a:bodyPr/>
              <a:lstStyle/>
              <a:p>
                <a:endParaRPr lang="en-US" sz="1350"/>
              </a:p>
            </p:txBody>
          </p:sp>
          <p:sp>
            <p:nvSpPr>
              <p:cNvPr id="193" name="Freeform 152">
                <a:extLst>
                  <a:ext uri="{FF2B5EF4-FFF2-40B4-BE49-F238E27FC236}">
                    <a16:creationId xmlns:a16="http://schemas.microsoft.com/office/drawing/2014/main" id="{0C72DE39-1D79-47CD-ACD3-B01377780671}"/>
                  </a:ext>
                </a:extLst>
              </p:cNvPr>
              <p:cNvSpPr>
                <a:spLocks/>
              </p:cNvSpPr>
              <p:nvPr/>
            </p:nvSpPr>
            <p:spPr bwMode="auto">
              <a:xfrm>
                <a:off x="4187" y="3247"/>
                <a:ext cx="58" cy="105"/>
              </a:xfrm>
              <a:custGeom>
                <a:avLst/>
                <a:gdLst>
                  <a:gd name="T0" fmla="*/ 390 w 46"/>
                  <a:gd name="T1" fmla="*/ 2383 h 84"/>
                  <a:gd name="T2" fmla="*/ 390 w 46"/>
                  <a:gd name="T3" fmla="*/ 2383 h 84"/>
                  <a:gd name="T4" fmla="*/ 390 w 46"/>
                  <a:gd name="T5" fmla="*/ 1610 h 84"/>
                  <a:gd name="T6" fmla="*/ 390 w 46"/>
                  <a:gd name="T7" fmla="*/ 1095 h 84"/>
                  <a:gd name="T8" fmla="*/ 474 w 46"/>
                  <a:gd name="T9" fmla="*/ 700 h 84"/>
                  <a:gd name="T10" fmla="*/ 474 w 46"/>
                  <a:gd name="T11" fmla="*/ 700 h 84"/>
                  <a:gd name="T12" fmla="*/ 598 w 46"/>
                  <a:gd name="T13" fmla="*/ 524 h 84"/>
                  <a:gd name="T14" fmla="*/ 855 w 46"/>
                  <a:gd name="T15" fmla="*/ 358 h 84"/>
                  <a:gd name="T16" fmla="*/ 1170 w 46"/>
                  <a:gd name="T17" fmla="*/ 291 h 84"/>
                  <a:gd name="T18" fmla="*/ 1482 w 46"/>
                  <a:gd name="T19" fmla="*/ 233 h 84"/>
                  <a:gd name="T20" fmla="*/ 1482 w 46"/>
                  <a:gd name="T21" fmla="*/ 0 h 84"/>
                  <a:gd name="T22" fmla="*/ 1482 w 46"/>
                  <a:gd name="T23" fmla="*/ 0 h 84"/>
                  <a:gd name="T24" fmla="*/ 1092 w 46"/>
                  <a:gd name="T25" fmla="*/ 76 h 84"/>
                  <a:gd name="T26" fmla="*/ 706 w 46"/>
                  <a:gd name="T27" fmla="*/ 186 h 84"/>
                  <a:gd name="T28" fmla="*/ 390 w 46"/>
                  <a:gd name="T29" fmla="*/ 291 h 84"/>
                  <a:gd name="T30" fmla="*/ 200 w 46"/>
                  <a:gd name="T31" fmla="*/ 524 h 84"/>
                  <a:gd name="T32" fmla="*/ 200 w 46"/>
                  <a:gd name="T33" fmla="*/ 524 h 84"/>
                  <a:gd name="T34" fmla="*/ 126 w 46"/>
                  <a:gd name="T35" fmla="*/ 700 h 84"/>
                  <a:gd name="T36" fmla="*/ 79 w 46"/>
                  <a:gd name="T37" fmla="*/ 875 h 84"/>
                  <a:gd name="T38" fmla="*/ 0 w 46"/>
                  <a:gd name="T39" fmla="*/ 1443 h 84"/>
                  <a:gd name="T40" fmla="*/ 0 w 46"/>
                  <a:gd name="T41" fmla="*/ 2383 h 84"/>
                  <a:gd name="T42" fmla="*/ 390 w 46"/>
                  <a:gd name="T43" fmla="*/ 2383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6"/>
                  <a:gd name="T67" fmla="*/ 0 h 84"/>
                  <a:gd name="T68" fmla="*/ 46 w 46"/>
                  <a:gd name="T69" fmla="*/ 84 h 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6" h="84">
                    <a:moveTo>
                      <a:pt x="12" y="84"/>
                    </a:moveTo>
                    <a:lnTo>
                      <a:pt x="12" y="84"/>
                    </a:lnTo>
                    <a:lnTo>
                      <a:pt x="12" y="56"/>
                    </a:lnTo>
                    <a:lnTo>
                      <a:pt x="12" y="38"/>
                    </a:lnTo>
                    <a:lnTo>
                      <a:pt x="14" y="24"/>
                    </a:lnTo>
                    <a:lnTo>
                      <a:pt x="18" y="18"/>
                    </a:lnTo>
                    <a:lnTo>
                      <a:pt x="26" y="12"/>
                    </a:lnTo>
                    <a:lnTo>
                      <a:pt x="36" y="10"/>
                    </a:lnTo>
                    <a:lnTo>
                      <a:pt x="46" y="8"/>
                    </a:lnTo>
                    <a:lnTo>
                      <a:pt x="46" y="0"/>
                    </a:lnTo>
                    <a:lnTo>
                      <a:pt x="34" y="2"/>
                    </a:lnTo>
                    <a:lnTo>
                      <a:pt x="22" y="6"/>
                    </a:lnTo>
                    <a:lnTo>
                      <a:pt x="12" y="10"/>
                    </a:lnTo>
                    <a:lnTo>
                      <a:pt x="6" y="18"/>
                    </a:lnTo>
                    <a:lnTo>
                      <a:pt x="4" y="24"/>
                    </a:lnTo>
                    <a:lnTo>
                      <a:pt x="2" y="30"/>
                    </a:lnTo>
                    <a:lnTo>
                      <a:pt x="0" y="50"/>
                    </a:lnTo>
                    <a:lnTo>
                      <a:pt x="0" y="84"/>
                    </a:lnTo>
                    <a:lnTo>
                      <a:pt x="12" y="84"/>
                    </a:lnTo>
                    <a:close/>
                  </a:path>
                </a:pathLst>
              </a:custGeom>
              <a:solidFill>
                <a:srgbClr val="FFFFFF"/>
              </a:solidFill>
              <a:ln w="9525">
                <a:noFill/>
                <a:round/>
                <a:headEnd/>
                <a:tailEnd/>
              </a:ln>
            </p:spPr>
            <p:txBody>
              <a:bodyPr/>
              <a:lstStyle/>
              <a:p>
                <a:endParaRPr lang="en-US" sz="1350"/>
              </a:p>
            </p:txBody>
          </p:sp>
          <p:sp>
            <p:nvSpPr>
              <p:cNvPr id="194" name="Freeform 153">
                <a:extLst>
                  <a:ext uri="{FF2B5EF4-FFF2-40B4-BE49-F238E27FC236}">
                    <a16:creationId xmlns:a16="http://schemas.microsoft.com/office/drawing/2014/main" id="{C0F45B6E-77D4-486E-B065-7AF814CFE6E5}"/>
                  </a:ext>
                </a:extLst>
              </p:cNvPr>
              <p:cNvSpPr>
                <a:spLocks/>
              </p:cNvSpPr>
              <p:nvPr/>
            </p:nvSpPr>
            <p:spPr bwMode="auto">
              <a:xfrm>
                <a:off x="4235" y="3240"/>
                <a:ext cx="104" cy="27"/>
              </a:xfrm>
              <a:custGeom>
                <a:avLst/>
                <a:gdLst>
                  <a:gd name="T0" fmla="*/ 2069 w 84"/>
                  <a:gd name="T1" fmla="*/ 477 h 22"/>
                  <a:gd name="T2" fmla="*/ 2069 w 84"/>
                  <a:gd name="T3" fmla="*/ 477 h 22"/>
                  <a:gd name="T4" fmla="*/ 2 w 84"/>
                  <a:gd name="T5" fmla="*/ 449 h 22"/>
                  <a:gd name="T6" fmla="*/ 2 w 84"/>
                  <a:gd name="T7" fmla="*/ 449 h 22"/>
                  <a:gd name="T8" fmla="*/ 0 w 84"/>
                  <a:gd name="T9" fmla="*/ 258 h 22"/>
                  <a:gd name="T10" fmla="*/ 0 w 84"/>
                  <a:gd name="T11" fmla="*/ 133 h 22"/>
                  <a:gd name="T12" fmla="*/ 2 w 84"/>
                  <a:gd name="T13" fmla="*/ 88 h 22"/>
                  <a:gd name="T14" fmla="*/ 2069 w 84"/>
                  <a:gd name="T15" fmla="*/ 0 h 22"/>
                  <a:gd name="T16" fmla="*/ 2069 w 84"/>
                  <a:gd name="T17" fmla="*/ 47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
                  <a:gd name="T28" fmla="*/ 0 h 22"/>
                  <a:gd name="T29" fmla="*/ 84 w 84"/>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 h="22">
                    <a:moveTo>
                      <a:pt x="84" y="22"/>
                    </a:moveTo>
                    <a:lnTo>
                      <a:pt x="84" y="22"/>
                    </a:lnTo>
                    <a:lnTo>
                      <a:pt x="2" y="20"/>
                    </a:lnTo>
                    <a:lnTo>
                      <a:pt x="0" y="12"/>
                    </a:lnTo>
                    <a:lnTo>
                      <a:pt x="0" y="6"/>
                    </a:lnTo>
                    <a:lnTo>
                      <a:pt x="2" y="4"/>
                    </a:lnTo>
                    <a:lnTo>
                      <a:pt x="84" y="0"/>
                    </a:lnTo>
                    <a:lnTo>
                      <a:pt x="84" y="22"/>
                    </a:lnTo>
                    <a:close/>
                  </a:path>
                </a:pathLst>
              </a:custGeom>
              <a:solidFill>
                <a:srgbClr val="FFFFFF"/>
              </a:solidFill>
              <a:ln w="9525">
                <a:noFill/>
                <a:round/>
                <a:headEnd/>
                <a:tailEnd/>
              </a:ln>
            </p:spPr>
            <p:txBody>
              <a:bodyPr/>
              <a:lstStyle/>
              <a:p>
                <a:endParaRPr lang="en-US" sz="1350"/>
              </a:p>
            </p:txBody>
          </p:sp>
          <p:sp>
            <p:nvSpPr>
              <p:cNvPr id="195" name="Freeform 154">
                <a:extLst>
                  <a:ext uri="{FF2B5EF4-FFF2-40B4-BE49-F238E27FC236}">
                    <a16:creationId xmlns:a16="http://schemas.microsoft.com/office/drawing/2014/main" id="{E4C0FFC6-9E9F-4722-9184-A0D639EBB97D}"/>
                  </a:ext>
                </a:extLst>
              </p:cNvPr>
              <p:cNvSpPr>
                <a:spLocks/>
              </p:cNvSpPr>
              <p:nvPr/>
            </p:nvSpPr>
            <p:spPr bwMode="auto">
              <a:xfrm>
                <a:off x="4235" y="3240"/>
                <a:ext cx="104" cy="27"/>
              </a:xfrm>
              <a:custGeom>
                <a:avLst/>
                <a:gdLst>
                  <a:gd name="T0" fmla="*/ 2069 w 84"/>
                  <a:gd name="T1" fmla="*/ 477 h 22"/>
                  <a:gd name="T2" fmla="*/ 2069 w 84"/>
                  <a:gd name="T3" fmla="*/ 477 h 22"/>
                  <a:gd name="T4" fmla="*/ 2 w 84"/>
                  <a:gd name="T5" fmla="*/ 449 h 22"/>
                  <a:gd name="T6" fmla="*/ 2 w 84"/>
                  <a:gd name="T7" fmla="*/ 449 h 22"/>
                  <a:gd name="T8" fmla="*/ 0 w 84"/>
                  <a:gd name="T9" fmla="*/ 258 h 22"/>
                  <a:gd name="T10" fmla="*/ 0 w 84"/>
                  <a:gd name="T11" fmla="*/ 133 h 22"/>
                  <a:gd name="T12" fmla="*/ 2 w 84"/>
                  <a:gd name="T13" fmla="*/ 88 h 22"/>
                  <a:gd name="T14" fmla="*/ 2069 w 84"/>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4"/>
                  <a:gd name="T25" fmla="*/ 0 h 22"/>
                  <a:gd name="T26" fmla="*/ 84 w 84"/>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4" h="22">
                    <a:moveTo>
                      <a:pt x="84" y="22"/>
                    </a:moveTo>
                    <a:lnTo>
                      <a:pt x="84" y="22"/>
                    </a:lnTo>
                    <a:lnTo>
                      <a:pt x="2" y="20"/>
                    </a:lnTo>
                    <a:lnTo>
                      <a:pt x="0" y="12"/>
                    </a:lnTo>
                    <a:lnTo>
                      <a:pt x="0" y="6"/>
                    </a:lnTo>
                    <a:lnTo>
                      <a:pt x="2" y="4"/>
                    </a:lnTo>
                    <a:lnTo>
                      <a:pt x="84" y="0"/>
                    </a:lnTo>
                  </a:path>
                </a:pathLst>
              </a:custGeom>
              <a:noFill/>
              <a:ln w="9525">
                <a:noFill/>
                <a:round/>
                <a:headEnd/>
                <a:tailEnd/>
              </a:ln>
            </p:spPr>
            <p:txBody>
              <a:bodyPr/>
              <a:lstStyle/>
              <a:p>
                <a:endParaRPr lang="en-US" sz="1350"/>
              </a:p>
            </p:txBody>
          </p:sp>
          <p:sp>
            <p:nvSpPr>
              <p:cNvPr id="196" name="Freeform 155">
                <a:extLst>
                  <a:ext uri="{FF2B5EF4-FFF2-40B4-BE49-F238E27FC236}">
                    <a16:creationId xmlns:a16="http://schemas.microsoft.com/office/drawing/2014/main" id="{4418E8D1-8827-4C30-BD88-562BBA053DE7}"/>
                  </a:ext>
                </a:extLst>
              </p:cNvPr>
              <p:cNvSpPr>
                <a:spLocks/>
              </p:cNvSpPr>
              <p:nvPr/>
            </p:nvSpPr>
            <p:spPr bwMode="auto">
              <a:xfrm>
                <a:off x="4334" y="3235"/>
                <a:ext cx="153" cy="35"/>
              </a:xfrm>
              <a:custGeom>
                <a:avLst/>
                <a:gdLst>
                  <a:gd name="T0" fmla="*/ 0 w 122"/>
                  <a:gd name="T1" fmla="*/ 744 h 28"/>
                  <a:gd name="T2" fmla="*/ 0 w 122"/>
                  <a:gd name="T3" fmla="*/ 119 h 28"/>
                  <a:gd name="T4" fmla="*/ 0 w 122"/>
                  <a:gd name="T5" fmla="*/ 119 h 28"/>
                  <a:gd name="T6" fmla="*/ 77 w 122"/>
                  <a:gd name="T7" fmla="*/ 0 h 28"/>
                  <a:gd name="T8" fmla="*/ 3565 w 122"/>
                  <a:gd name="T9" fmla="*/ 0 h 28"/>
                  <a:gd name="T10" fmla="*/ 3565 w 122"/>
                  <a:gd name="T11" fmla="*/ 0 h 28"/>
                  <a:gd name="T12" fmla="*/ 3647 w 122"/>
                  <a:gd name="T13" fmla="*/ 76 h 28"/>
                  <a:gd name="T14" fmla="*/ 3647 w 122"/>
                  <a:gd name="T15" fmla="*/ 119 h 28"/>
                  <a:gd name="T16" fmla="*/ 3647 w 122"/>
                  <a:gd name="T17" fmla="*/ 704 h 28"/>
                  <a:gd name="T18" fmla="*/ 3647 w 122"/>
                  <a:gd name="T19" fmla="*/ 704 h 28"/>
                  <a:gd name="T20" fmla="*/ 3647 w 122"/>
                  <a:gd name="T21" fmla="*/ 744 h 28"/>
                  <a:gd name="T22" fmla="*/ 3565 w 122"/>
                  <a:gd name="T23" fmla="*/ 806 h 28"/>
                  <a:gd name="T24" fmla="*/ 77 w 122"/>
                  <a:gd name="T25" fmla="*/ 806 h 28"/>
                  <a:gd name="T26" fmla="*/ 77 w 122"/>
                  <a:gd name="T27" fmla="*/ 806 h 28"/>
                  <a:gd name="T28" fmla="*/ 0 w 122"/>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28"/>
                  <a:gd name="T47" fmla="*/ 122 w 122"/>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28">
                    <a:moveTo>
                      <a:pt x="0" y="26"/>
                    </a:moveTo>
                    <a:lnTo>
                      <a:pt x="0" y="4"/>
                    </a:lnTo>
                    <a:lnTo>
                      <a:pt x="2" y="0"/>
                    </a:lnTo>
                    <a:lnTo>
                      <a:pt x="120" y="0"/>
                    </a:lnTo>
                    <a:lnTo>
                      <a:pt x="122" y="2"/>
                    </a:lnTo>
                    <a:lnTo>
                      <a:pt x="122" y="4"/>
                    </a:lnTo>
                    <a:lnTo>
                      <a:pt x="122" y="24"/>
                    </a:lnTo>
                    <a:lnTo>
                      <a:pt x="122" y="26"/>
                    </a:lnTo>
                    <a:lnTo>
                      <a:pt x="120" y="28"/>
                    </a:lnTo>
                    <a:lnTo>
                      <a:pt x="2" y="28"/>
                    </a:lnTo>
                    <a:lnTo>
                      <a:pt x="0" y="26"/>
                    </a:lnTo>
                    <a:close/>
                  </a:path>
                </a:pathLst>
              </a:custGeom>
              <a:solidFill>
                <a:srgbClr val="FFFFFF"/>
              </a:solidFill>
              <a:ln w="9525">
                <a:noFill/>
                <a:round/>
                <a:headEnd/>
                <a:tailEnd/>
              </a:ln>
            </p:spPr>
            <p:txBody>
              <a:bodyPr/>
              <a:lstStyle/>
              <a:p>
                <a:endParaRPr lang="en-US" sz="1350"/>
              </a:p>
            </p:txBody>
          </p:sp>
          <p:sp>
            <p:nvSpPr>
              <p:cNvPr id="197" name="Freeform 156">
                <a:extLst>
                  <a:ext uri="{FF2B5EF4-FFF2-40B4-BE49-F238E27FC236}">
                    <a16:creationId xmlns:a16="http://schemas.microsoft.com/office/drawing/2014/main" id="{54F5FF90-33ED-421B-A8B4-3FC9E8774129}"/>
                  </a:ext>
                </a:extLst>
              </p:cNvPr>
              <p:cNvSpPr>
                <a:spLocks/>
              </p:cNvSpPr>
              <p:nvPr/>
            </p:nvSpPr>
            <p:spPr bwMode="auto">
              <a:xfrm>
                <a:off x="4334" y="3235"/>
                <a:ext cx="153" cy="35"/>
              </a:xfrm>
              <a:custGeom>
                <a:avLst/>
                <a:gdLst>
                  <a:gd name="T0" fmla="*/ 0 w 122"/>
                  <a:gd name="T1" fmla="*/ 744 h 28"/>
                  <a:gd name="T2" fmla="*/ 0 w 122"/>
                  <a:gd name="T3" fmla="*/ 119 h 28"/>
                  <a:gd name="T4" fmla="*/ 0 w 122"/>
                  <a:gd name="T5" fmla="*/ 119 h 28"/>
                  <a:gd name="T6" fmla="*/ 77 w 122"/>
                  <a:gd name="T7" fmla="*/ 0 h 28"/>
                  <a:gd name="T8" fmla="*/ 3565 w 122"/>
                  <a:gd name="T9" fmla="*/ 0 h 28"/>
                  <a:gd name="T10" fmla="*/ 3565 w 122"/>
                  <a:gd name="T11" fmla="*/ 0 h 28"/>
                  <a:gd name="T12" fmla="*/ 3647 w 122"/>
                  <a:gd name="T13" fmla="*/ 76 h 28"/>
                  <a:gd name="T14" fmla="*/ 3647 w 122"/>
                  <a:gd name="T15" fmla="*/ 119 h 28"/>
                  <a:gd name="T16" fmla="*/ 3647 w 122"/>
                  <a:gd name="T17" fmla="*/ 704 h 28"/>
                  <a:gd name="T18" fmla="*/ 3647 w 122"/>
                  <a:gd name="T19" fmla="*/ 704 h 28"/>
                  <a:gd name="T20" fmla="*/ 3647 w 122"/>
                  <a:gd name="T21" fmla="*/ 744 h 28"/>
                  <a:gd name="T22" fmla="*/ 3565 w 122"/>
                  <a:gd name="T23" fmla="*/ 806 h 28"/>
                  <a:gd name="T24" fmla="*/ 77 w 122"/>
                  <a:gd name="T25" fmla="*/ 806 h 28"/>
                  <a:gd name="T26" fmla="*/ 77 w 122"/>
                  <a:gd name="T27" fmla="*/ 806 h 28"/>
                  <a:gd name="T28" fmla="*/ 0 w 122"/>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
                  <a:gd name="T46" fmla="*/ 0 h 28"/>
                  <a:gd name="T47" fmla="*/ 122 w 122"/>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 h="28">
                    <a:moveTo>
                      <a:pt x="0" y="26"/>
                    </a:moveTo>
                    <a:lnTo>
                      <a:pt x="0" y="4"/>
                    </a:lnTo>
                    <a:lnTo>
                      <a:pt x="2" y="0"/>
                    </a:lnTo>
                    <a:lnTo>
                      <a:pt x="120" y="0"/>
                    </a:lnTo>
                    <a:lnTo>
                      <a:pt x="122" y="2"/>
                    </a:lnTo>
                    <a:lnTo>
                      <a:pt x="122" y="4"/>
                    </a:lnTo>
                    <a:lnTo>
                      <a:pt x="122" y="24"/>
                    </a:lnTo>
                    <a:lnTo>
                      <a:pt x="122" y="26"/>
                    </a:lnTo>
                    <a:lnTo>
                      <a:pt x="120" y="28"/>
                    </a:lnTo>
                    <a:lnTo>
                      <a:pt x="2" y="28"/>
                    </a:lnTo>
                    <a:lnTo>
                      <a:pt x="0" y="26"/>
                    </a:lnTo>
                  </a:path>
                </a:pathLst>
              </a:custGeom>
              <a:noFill/>
              <a:ln w="9525">
                <a:noFill/>
                <a:round/>
                <a:headEnd/>
                <a:tailEnd/>
              </a:ln>
            </p:spPr>
            <p:txBody>
              <a:bodyPr/>
              <a:lstStyle/>
              <a:p>
                <a:endParaRPr lang="en-US" sz="1350"/>
              </a:p>
            </p:txBody>
          </p:sp>
          <p:sp>
            <p:nvSpPr>
              <p:cNvPr id="198" name="Freeform 157">
                <a:extLst>
                  <a:ext uri="{FF2B5EF4-FFF2-40B4-BE49-F238E27FC236}">
                    <a16:creationId xmlns:a16="http://schemas.microsoft.com/office/drawing/2014/main" id="{B31296DC-99C1-48BC-8464-8AA9ED807A00}"/>
                  </a:ext>
                </a:extLst>
              </p:cNvPr>
              <p:cNvSpPr>
                <a:spLocks/>
              </p:cNvSpPr>
              <p:nvPr/>
            </p:nvSpPr>
            <p:spPr bwMode="auto">
              <a:xfrm>
                <a:off x="4190" y="3307"/>
                <a:ext cx="10" cy="387"/>
              </a:xfrm>
              <a:custGeom>
                <a:avLst/>
                <a:gdLst>
                  <a:gd name="T0" fmla="*/ 0 w 8"/>
                  <a:gd name="T1" fmla="*/ 8640 h 310"/>
                  <a:gd name="T2" fmla="*/ 0 w 8"/>
                  <a:gd name="T3" fmla="*/ 0 h 310"/>
                  <a:gd name="T4" fmla="*/ 233 w 8"/>
                  <a:gd name="T5" fmla="*/ 0 h 310"/>
                  <a:gd name="T6" fmla="*/ 233 w 8"/>
                  <a:gd name="T7" fmla="*/ 8640 h 310"/>
                  <a:gd name="T8" fmla="*/ 0 w 8"/>
                  <a:gd name="T9" fmla="*/ 8640 h 310"/>
                  <a:gd name="T10" fmla="*/ 0 w 8"/>
                  <a:gd name="T11" fmla="*/ 8640 h 310"/>
                  <a:gd name="T12" fmla="*/ 0 60000 65536"/>
                  <a:gd name="T13" fmla="*/ 0 60000 65536"/>
                  <a:gd name="T14" fmla="*/ 0 60000 65536"/>
                  <a:gd name="T15" fmla="*/ 0 60000 65536"/>
                  <a:gd name="T16" fmla="*/ 0 60000 65536"/>
                  <a:gd name="T17" fmla="*/ 0 60000 65536"/>
                  <a:gd name="T18" fmla="*/ 0 w 8"/>
                  <a:gd name="T19" fmla="*/ 0 h 310"/>
                  <a:gd name="T20" fmla="*/ 8 w 8"/>
                  <a:gd name="T21" fmla="*/ 310 h 310"/>
                </a:gdLst>
                <a:ahLst/>
                <a:cxnLst>
                  <a:cxn ang="T12">
                    <a:pos x="T0" y="T1"/>
                  </a:cxn>
                  <a:cxn ang="T13">
                    <a:pos x="T2" y="T3"/>
                  </a:cxn>
                  <a:cxn ang="T14">
                    <a:pos x="T4" y="T5"/>
                  </a:cxn>
                  <a:cxn ang="T15">
                    <a:pos x="T6" y="T7"/>
                  </a:cxn>
                  <a:cxn ang="T16">
                    <a:pos x="T8" y="T9"/>
                  </a:cxn>
                  <a:cxn ang="T17">
                    <a:pos x="T10" y="T11"/>
                  </a:cxn>
                </a:cxnLst>
                <a:rect l="T18" t="T19" r="T20" b="T21"/>
                <a:pathLst>
                  <a:path w="8" h="310">
                    <a:moveTo>
                      <a:pt x="0" y="310"/>
                    </a:moveTo>
                    <a:lnTo>
                      <a:pt x="0" y="0"/>
                    </a:lnTo>
                    <a:lnTo>
                      <a:pt x="8" y="0"/>
                    </a:lnTo>
                    <a:lnTo>
                      <a:pt x="8" y="310"/>
                    </a:lnTo>
                    <a:lnTo>
                      <a:pt x="0" y="310"/>
                    </a:lnTo>
                    <a:close/>
                  </a:path>
                </a:pathLst>
              </a:custGeom>
              <a:solidFill>
                <a:srgbClr val="FFFFFF"/>
              </a:solidFill>
              <a:ln w="9525">
                <a:noFill/>
                <a:round/>
                <a:headEnd/>
                <a:tailEnd/>
              </a:ln>
            </p:spPr>
            <p:txBody>
              <a:bodyPr/>
              <a:lstStyle/>
              <a:p>
                <a:endParaRPr lang="en-US" sz="1350"/>
              </a:p>
            </p:txBody>
          </p:sp>
        </p:grpSp>
        <p:grpSp>
          <p:nvGrpSpPr>
            <p:cNvPr id="15" name="Group 327">
              <a:extLst>
                <a:ext uri="{FF2B5EF4-FFF2-40B4-BE49-F238E27FC236}">
                  <a16:creationId xmlns:a16="http://schemas.microsoft.com/office/drawing/2014/main" id="{8DC36373-ED8B-47B7-80EC-B8BEDE8146E9}"/>
                </a:ext>
              </a:extLst>
            </p:cNvPr>
            <p:cNvGrpSpPr>
              <a:grpSpLocks/>
            </p:cNvGrpSpPr>
            <p:nvPr/>
          </p:nvGrpSpPr>
          <p:grpSpPr bwMode="auto">
            <a:xfrm>
              <a:off x="4884738" y="4465638"/>
              <a:ext cx="1398587" cy="1323975"/>
              <a:chOff x="2952" y="2863"/>
              <a:chExt cx="881" cy="834"/>
            </a:xfrm>
          </p:grpSpPr>
          <p:grpSp>
            <p:nvGrpSpPr>
              <p:cNvPr id="139" name="Group 326">
                <a:extLst>
                  <a:ext uri="{FF2B5EF4-FFF2-40B4-BE49-F238E27FC236}">
                    <a16:creationId xmlns:a16="http://schemas.microsoft.com/office/drawing/2014/main" id="{FAAA870B-B774-4389-A55B-FE825261F601}"/>
                  </a:ext>
                </a:extLst>
              </p:cNvPr>
              <p:cNvGrpSpPr>
                <a:grpSpLocks/>
              </p:cNvGrpSpPr>
              <p:nvPr/>
            </p:nvGrpSpPr>
            <p:grpSpPr bwMode="auto">
              <a:xfrm>
                <a:off x="3296" y="2863"/>
                <a:ext cx="192" cy="90"/>
                <a:chOff x="3259" y="2863"/>
                <a:chExt cx="192" cy="90"/>
              </a:xfrm>
            </p:grpSpPr>
            <p:sp>
              <p:nvSpPr>
                <p:cNvPr id="141" name="Freeform 270">
                  <a:extLst>
                    <a:ext uri="{FF2B5EF4-FFF2-40B4-BE49-F238E27FC236}">
                      <a16:creationId xmlns:a16="http://schemas.microsoft.com/office/drawing/2014/main" id="{C643CCEA-DA48-4C24-B598-5BB1DD8478D5}"/>
                    </a:ext>
                  </a:extLst>
                </p:cNvPr>
                <p:cNvSpPr>
                  <a:spLocks/>
                </p:cNvSpPr>
                <p:nvPr/>
              </p:nvSpPr>
              <p:spPr bwMode="auto">
                <a:xfrm>
                  <a:off x="3259" y="2863"/>
                  <a:ext cx="70" cy="87"/>
                </a:xfrm>
                <a:custGeom>
                  <a:avLst/>
                  <a:gdLst>
                    <a:gd name="T0" fmla="*/ 291 w 56"/>
                    <a:gd name="T1" fmla="*/ 1833 h 70"/>
                    <a:gd name="T2" fmla="*/ 423 w 56"/>
                    <a:gd name="T3" fmla="*/ 1109 h 70"/>
                    <a:gd name="T4" fmla="*/ 0 w 56"/>
                    <a:gd name="T5" fmla="*/ 0 h 70"/>
                    <a:gd name="T6" fmla="*/ 423 w 56"/>
                    <a:gd name="T7" fmla="*/ 0 h 70"/>
                    <a:gd name="T8" fmla="*/ 569 w 56"/>
                    <a:gd name="T9" fmla="*/ 529 h 70"/>
                    <a:gd name="T10" fmla="*/ 569 w 56"/>
                    <a:gd name="T11" fmla="*/ 529 h 70"/>
                    <a:gd name="T12" fmla="*/ 645 w 56"/>
                    <a:gd name="T13" fmla="*/ 845 h 70"/>
                    <a:gd name="T14" fmla="*/ 645 w 56"/>
                    <a:gd name="T15" fmla="*/ 845 h 70"/>
                    <a:gd name="T16" fmla="*/ 645 w 56"/>
                    <a:gd name="T17" fmla="*/ 845 h 70"/>
                    <a:gd name="T18" fmla="*/ 876 w 56"/>
                    <a:gd name="T19" fmla="*/ 529 h 70"/>
                    <a:gd name="T20" fmla="*/ 1219 w 56"/>
                    <a:gd name="T21" fmla="*/ 0 h 70"/>
                    <a:gd name="T22" fmla="*/ 1614 w 56"/>
                    <a:gd name="T23" fmla="*/ 0 h 70"/>
                    <a:gd name="T24" fmla="*/ 744 w 56"/>
                    <a:gd name="T25" fmla="*/ 1109 h 70"/>
                    <a:gd name="T26" fmla="*/ 645 w 56"/>
                    <a:gd name="T27" fmla="*/ 1833 h 70"/>
                    <a:gd name="T28" fmla="*/ 291 w 56"/>
                    <a:gd name="T29" fmla="*/ 1833 h 7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
                    <a:gd name="T46" fmla="*/ 0 h 70"/>
                    <a:gd name="T47" fmla="*/ 56 w 56"/>
                    <a:gd name="T48" fmla="*/ 70 h 7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 h="70">
                      <a:moveTo>
                        <a:pt x="10" y="70"/>
                      </a:moveTo>
                      <a:lnTo>
                        <a:pt x="14" y="42"/>
                      </a:lnTo>
                      <a:lnTo>
                        <a:pt x="0" y="0"/>
                      </a:lnTo>
                      <a:lnTo>
                        <a:pt x="14" y="0"/>
                      </a:lnTo>
                      <a:lnTo>
                        <a:pt x="20" y="20"/>
                      </a:lnTo>
                      <a:lnTo>
                        <a:pt x="22" y="32"/>
                      </a:lnTo>
                      <a:lnTo>
                        <a:pt x="30" y="20"/>
                      </a:lnTo>
                      <a:lnTo>
                        <a:pt x="42" y="0"/>
                      </a:lnTo>
                      <a:lnTo>
                        <a:pt x="56" y="0"/>
                      </a:lnTo>
                      <a:lnTo>
                        <a:pt x="26" y="42"/>
                      </a:lnTo>
                      <a:lnTo>
                        <a:pt x="22" y="70"/>
                      </a:lnTo>
                      <a:lnTo>
                        <a:pt x="10" y="70"/>
                      </a:lnTo>
                      <a:close/>
                    </a:path>
                  </a:pathLst>
                </a:custGeom>
                <a:solidFill>
                  <a:srgbClr val="000000"/>
                </a:solidFill>
                <a:ln w="9525">
                  <a:noFill/>
                  <a:round/>
                  <a:headEnd/>
                  <a:tailEnd/>
                </a:ln>
              </p:spPr>
              <p:txBody>
                <a:bodyPr/>
                <a:lstStyle/>
                <a:p>
                  <a:endParaRPr lang="en-US" sz="1350"/>
                </a:p>
              </p:txBody>
            </p:sp>
            <p:sp>
              <p:nvSpPr>
                <p:cNvPr id="142" name="Freeform 271">
                  <a:extLst>
                    <a:ext uri="{FF2B5EF4-FFF2-40B4-BE49-F238E27FC236}">
                      <a16:creationId xmlns:a16="http://schemas.microsoft.com/office/drawing/2014/main" id="{D51F9C1C-FF7B-411B-AF94-58D50637D0BF}"/>
                    </a:ext>
                  </a:extLst>
                </p:cNvPr>
                <p:cNvSpPr>
                  <a:spLocks/>
                </p:cNvSpPr>
                <p:nvPr/>
              </p:nvSpPr>
              <p:spPr bwMode="auto">
                <a:xfrm>
                  <a:off x="3324" y="2863"/>
                  <a:ext cx="67" cy="87"/>
                </a:xfrm>
                <a:custGeom>
                  <a:avLst/>
                  <a:gdLst>
                    <a:gd name="T0" fmla="*/ 1117 w 54"/>
                    <a:gd name="T1" fmla="*/ 1050 h 70"/>
                    <a:gd name="T2" fmla="*/ 499 w 54"/>
                    <a:gd name="T3" fmla="*/ 1050 h 70"/>
                    <a:gd name="T4" fmla="*/ 402 w 54"/>
                    <a:gd name="T5" fmla="*/ 1568 h 70"/>
                    <a:gd name="T6" fmla="*/ 1117 w 54"/>
                    <a:gd name="T7" fmla="*/ 1568 h 70"/>
                    <a:gd name="T8" fmla="*/ 1076 w 54"/>
                    <a:gd name="T9" fmla="*/ 1833 h 70"/>
                    <a:gd name="T10" fmla="*/ 0 w 54"/>
                    <a:gd name="T11" fmla="*/ 1833 h 70"/>
                    <a:gd name="T12" fmla="*/ 351 w 54"/>
                    <a:gd name="T13" fmla="*/ 0 h 70"/>
                    <a:gd name="T14" fmla="*/ 1372 w 54"/>
                    <a:gd name="T15" fmla="*/ 0 h 70"/>
                    <a:gd name="T16" fmla="*/ 1335 w 54"/>
                    <a:gd name="T17" fmla="*/ 260 h 70"/>
                    <a:gd name="T18" fmla="*/ 612 w 54"/>
                    <a:gd name="T19" fmla="*/ 260 h 70"/>
                    <a:gd name="T20" fmla="*/ 499 w 54"/>
                    <a:gd name="T21" fmla="*/ 769 h 70"/>
                    <a:gd name="T22" fmla="*/ 1169 w 54"/>
                    <a:gd name="T23" fmla="*/ 769 h 70"/>
                    <a:gd name="T24" fmla="*/ 1117 w 54"/>
                    <a:gd name="T25" fmla="*/ 105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4"/>
                    <a:gd name="T40" fmla="*/ 0 h 70"/>
                    <a:gd name="T41" fmla="*/ 54 w 5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4" h="70">
                      <a:moveTo>
                        <a:pt x="44" y="40"/>
                      </a:moveTo>
                      <a:lnTo>
                        <a:pt x="20" y="40"/>
                      </a:lnTo>
                      <a:lnTo>
                        <a:pt x="16" y="60"/>
                      </a:lnTo>
                      <a:lnTo>
                        <a:pt x="44" y="60"/>
                      </a:lnTo>
                      <a:lnTo>
                        <a:pt x="42" y="70"/>
                      </a:lnTo>
                      <a:lnTo>
                        <a:pt x="0" y="70"/>
                      </a:lnTo>
                      <a:lnTo>
                        <a:pt x="14" y="0"/>
                      </a:lnTo>
                      <a:lnTo>
                        <a:pt x="54" y="0"/>
                      </a:lnTo>
                      <a:lnTo>
                        <a:pt x="52" y="10"/>
                      </a:lnTo>
                      <a:lnTo>
                        <a:pt x="24" y="10"/>
                      </a:lnTo>
                      <a:lnTo>
                        <a:pt x="20" y="30"/>
                      </a:lnTo>
                      <a:lnTo>
                        <a:pt x="46" y="30"/>
                      </a:lnTo>
                      <a:lnTo>
                        <a:pt x="44" y="40"/>
                      </a:lnTo>
                      <a:close/>
                    </a:path>
                  </a:pathLst>
                </a:custGeom>
                <a:solidFill>
                  <a:srgbClr val="000000"/>
                </a:solidFill>
                <a:ln w="9525">
                  <a:noFill/>
                  <a:round/>
                  <a:headEnd/>
                  <a:tailEnd/>
                </a:ln>
              </p:spPr>
              <p:txBody>
                <a:bodyPr/>
                <a:lstStyle/>
                <a:p>
                  <a:endParaRPr lang="en-US" sz="1350"/>
                </a:p>
              </p:txBody>
            </p:sp>
            <p:sp>
              <p:nvSpPr>
                <p:cNvPr id="143" name="Freeform 272">
                  <a:extLst>
                    <a:ext uri="{FF2B5EF4-FFF2-40B4-BE49-F238E27FC236}">
                      <a16:creationId xmlns:a16="http://schemas.microsoft.com/office/drawing/2014/main" id="{E2F575D7-2BCC-430E-992A-209DED7BE4B6}"/>
                    </a:ext>
                  </a:extLst>
                </p:cNvPr>
                <p:cNvSpPr>
                  <a:spLocks/>
                </p:cNvSpPr>
                <p:nvPr/>
              </p:nvSpPr>
              <p:spPr bwMode="auto">
                <a:xfrm>
                  <a:off x="3389" y="2863"/>
                  <a:ext cx="62" cy="90"/>
                </a:xfrm>
                <a:custGeom>
                  <a:avLst/>
                  <a:gdLst>
                    <a:gd name="T0" fmla="*/ 95 w 50"/>
                    <a:gd name="T1" fmla="*/ 1610 h 72"/>
                    <a:gd name="T2" fmla="*/ 95 w 50"/>
                    <a:gd name="T3" fmla="*/ 1610 h 72"/>
                    <a:gd name="T4" fmla="*/ 319 w 50"/>
                    <a:gd name="T5" fmla="*/ 1708 h 72"/>
                    <a:gd name="T6" fmla="*/ 495 w 50"/>
                    <a:gd name="T7" fmla="*/ 1783 h 72"/>
                    <a:gd name="T8" fmla="*/ 495 w 50"/>
                    <a:gd name="T9" fmla="*/ 1783 h 72"/>
                    <a:gd name="T10" fmla="*/ 658 w 50"/>
                    <a:gd name="T11" fmla="*/ 1708 h 72"/>
                    <a:gd name="T12" fmla="*/ 755 w 50"/>
                    <a:gd name="T13" fmla="*/ 1669 h 72"/>
                    <a:gd name="T14" fmla="*/ 816 w 50"/>
                    <a:gd name="T15" fmla="*/ 1610 h 72"/>
                    <a:gd name="T16" fmla="*/ 844 w 50"/>
                    <a:gd name="T17" fmla="*/ 1438 h 72"/>
                    <a:gd name="T18" fmla="*/ 844 w 50"/>
                    <a:gd name="T19" fmla="*/ 1438 h 72"/>
                    <a:gd name="T20" fmla="*/ 844 w 50"/>
                    <a:gd name="T21" fmla="*/ 1376 h 72"/>
                    <a:gd name="T22" fmla="*/ 816 w 50"/>
                    <a:gd name="T23" fmla="*/ 1258 h 72"/>
                    <a:gd name="T24" fmla="*/ 609 w 50"/>
                    <a:gd name="T25" fmla="*/ 1150 h 72"/>
                    <a:gd name="T26" fmla="*/ 609 w 50"/>
                    <a:gd name="T27" fmla="*/ 1150 h 72"/>
                    <a:gd name="T28" fmla="*/ 436 w 50"/>
                    <a:gd name="T29" fmla="*/ 1023 h 72"/>
                    <a:gd name="T30" fmla="*/ 345 w 50"/>
                    <a:gd name="T31" fmla="*/ 905 h 72"/>
                    <a:gd name="T32" fmla="*/ 257 w 50"/>
                    <a:gd name="T33" fmla="*/ 801 h 72"/>
                    <a:gd name="T34" fmla="*/ 257 w 50"/>
                    <a:gd name="T35" fmla="*/ 643 h 72"/>
                    <a:gd name="T36" fmla="*/ 257 w 50"/>
                    <a:gd name="T37" fmla="*/ 643 h 72"/>
                    <a:gd name="T38" fmla="*/ 319 w 50"/>
                    <a:gd name="T39" fmla="*/ 351 h 72"/>
                    <a:gd name="T40" fmla="*/ 436 w 50"/>
                    <a:gd name="T41" fmla="*/ 174 h 72"/>
                    <a:gd name="T42" fmla="*/ 658 w 50"/>
                    <a:gd name="T43" fmla="*/ 75 h 72"/>
                    <a:gd name="T44" fmla="*/ 924 w 50"/>
                    <a:gd name="T45" fmla="*/ 0 h 72"/>
                    <a:gd name="T46" fmla="*/ 924 w 50"/>
                    <a:gd name="T47" fmla="*/ 0 h 72"/>
                    <a:gd name="T48" fmla="*/ 1161 w 50"/>
                    <a:gd name="T49" fmla="*/ 0 h 72"/>
                    <a:gd name="T50" fmla="*/ 1255 w 50"/>
                    <a:gd name="T51" fmla="*/ 99 h 72"/>
                    <a:gd name="T52" fmla="*/ 1161 w 50"/>
                    <a:gd name="T53" fmla="*/ 419 h 72"/>
                    <a:gd name="T54" fmla="*/ 1161 w 50"/>
                    <a:gd name="T55" fmla="*/ 419 h 72"/>
                    <a:gd name="T56" fmla="*/ 1047 w 50"/>
                    <a:gd name="T57" fmla="*/ 351 h 72"/>
                    <a:gd name="T58" fmla="*/ 844 w 50"/>
                    <a:gd name="T59" fmla="*/ 291 h 72"/>
                    <a:gd name="T60" fmla="*/ 844 w 50"/>
                    <a:gd name="T61" fmla="*/ 291 h 72"/>
                    <a:gd name="T62" fmla="*/ 755 w 50"/>
                    <a:gd name="T63" fmla="*/ 291 h 72"/>
                    <a:gd name="T64" fmla="*/ 658 w 50"/>
                    <a:gd name="T65" fmla="*/ 351 h 72"/>
                    <a:gd name="T66" fmla="*/ 541 w 50"/>
                    <a:gd name="T67" fmla="*/ 455 h 72"/>
                    <a:gd name="T68" fmla="*/ 541 w 50"/>
                    <a:gd name="T69" fmla="*/ 569 h 72"/>
                    <a:gd name="T70" fmla="*/ 541 w 50"/>
                    <a:gd name="T71" fmla="*/ 569 h 72"/>
                    <a:gd name="T72" fmla="*/ 541 w 50"/>
                    <a:gd name="T73" fmla="*/ 643 h 72"/>
                    <a:gd name="T74" fmla="*/ 609 w 50"/>
                    <a:gd name="T75" fmla="*/ 744 h 72"/>
                    <a:gd name="T76" fmla="*/ 816 w 50"/>
                    <a:gd name="T77" fmla="*/ 868 h 72"/>
                    <a:gd name="T78" fmla="*/ 816 w 50"/>
                    <a:gd name="T79" fmla="*/ 868 h 72"/>
                    <a:gd name="T80" fmla="*/ 944 w 50"/>
                    <a:gd name="T81" fmla="*/ 976 h 72"/>
                    <a:gd name="T82" fmla="*/ 1047 w 50"/>
                    <a:gd name="T83" fmla="*/ 1095 h 72"/>
                    <a:gd name="T84" fmla="*/ 1161 w 50"/>
                    <a:gd name="T85" fmla="*/ 1258 h 72"/>
                    <a:gd name="T86" fmla="*/ 1161 w 50"/>
                    <a:gd name="T87" fmla="*/ 1438 h 72"/>
                    <a:gd name="T88" fmla="*/ 1161 w 50"/>
                    <a:gd name="T89" fmla="*/ 1438 h 72"/>
                    <a:gd name="T90" fmla="*/ 1110 w 50"/>
                    <a:gd name="T91" fmla="*/ 1669 h 72"/>
                    <a:gd name="T92" fmla="*/ 944 w 50"/>
                    <a:gd name="T93" fmla="*/ 1905 h 72"/>
                    <a:gd name="T94" fmla="*/ 755 w 50"/>
                    <a:gd name="T95" fmla="*/ 1989 h 72"/>
                    <a:gd name="T96" fmla="*/ 495 w 50"/>
                    <a:gd name="T97" fmla="*/ 2049 h 72"/>
                    <a:gd name="T98" fmla="*/ 495 w 50"/>
                    <a:gd name="T99" fmla="*/ 2049 h 72"/>
                    <a:gd name="T100" fmla="*/ 207 w 50"/>
                    <a:gd name="T101" fmla="*/ 1989 h 72"/>
                    <a:gd name="T102" fmla="*/ 0 w 50"/>
                    <a:gd name="T103" fmla="*/ 1905 h 72"/>
                    <a:gd name="T104" fmla="*/ 95 w 50"/>
                    <a:gd name="T105" fmla="*/ 1610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
                    <a:gd name="T160" fmla="*/ 0 h 72"/>
                    <a:gd name="T161" fmla="*/ 50 w 50"/>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 h="72">
                      <a:moveTo>
                        <a:pt x="4" y="56"/>
                      </a:moveTo>
                      <a:lnTo>
                        <a:pt x="4" y="56"/>
                      </a:lnTo>
                      <a:lnTo>
                        <a:pt x="12" y="60"/>
                      </a:lnTo>
                      <a:lnTo>
                        <a:pt x="20" y="62"/>
                      </a:lnTo>
                      <a:lnTo>
                        <a:pt x="26" y="60"/>
                      </a:lnTo>
                      <a:lnTo>
                        <a:pt x="30" y="58"/>
                      </a:lnTo>
                      <a:lnTo>
                        <a:pt x="32" y="56"/>
                      </a:lnTo>
                      <a:lnTo>
                        <a:pt x="34" y="50"/>
                      </a:lnTo>
                      <a:lnTo>
                        <a:pt x="34" y="48"/>
                      </a:lnTo>
                      <a:lnTo>
                        <a:pt x="32" y="44"/>
                      </a:lnTo>
                      <a:lnTo>
                        <a:pt x="24" y="40"/>
                      </a:lnTo>
                      <a:lnTo>
                        <a:pt x="18" y="36"/>
                      </a:lnTo>
                      <a:lnTo>
                        <a:pt x="14" y="32"/>
                      </a:lnTo>
                      <a:lnTo>
                        <a:pt x="10" y="28"/>
                      </a:lnTo>
                      <a:lnTo>
                        <a:pt x="10" y="22"/>
                      </a:lnTo>
                      <a:lnTo>
                        <a:pt x="12" y="12"/>
                      </a:lnTo>
                      <a:lnTo>
                        <a:pt x="18" y="6"/>
                      </a:lnTo>
                      <a:lnTo>
                        <a:pt x="26" y="2"/>
                      </a:lnTo>
                      <a:lnTo>
                        <a:pt x="36" y="0"/>
                      </a:lnTo>
                      <a:lnTo>
                        <a:pt x="46" y="0"/>
                      </a:lnTo>
                      <a:lnTo>
                        <a:pt x="50" y="4"/>
                      </a:lnTo>
                      <a:lnTo>
                        <a:pt x="46" y="14"/>
                      </a:lnTo>
                      <a:lnTo>
                        <a:pt x="42" y="12"/>
                      </a:lnTo>
                      <a:lnTo>
                        <a:pt x="34" y="10"/>
                      </a:lnTo>
                      <a:lnTo>
                        <a:pt x="30" y="10"/>
                      </a:lnTo>
                      <a:lnTo>
                        <a:pt x="26" y="12"/>
                      </a:lnTo>
                      <a:lnTo>
                        <a:pt x="22" y="16"/>
                      </a:lnTo>
                      <a:lnTo>
                        <a:pt x="22" y="20"/>
                      </a:lnTo>
                      <a:lnTo>
                        <a:pt x="22" y="22"/>
                      </a:lnTo>
                      <a:lnTo>
                        <a:pt x="24" y="26"/>
                      </a:lnTo>
                      <a:lnTo>
                        <a:pt x="32" y="30"/>
                      </a:lnTo>
                      <a:lnTo>
                        <a:pt x="38" y="34"/>
                      </a:lnTo>
                      <a:lnTo>
                        <a:pt x="42" y="38"/>
                      </a:lnTo>
                      <a:lnTo>
                        <a:pt x="46" y="44"/>
                      </a:lnTo>
                      <a:lnTo>
                        <a:pt x="46" y="50"/>
                      </a:lnTo>
                      <a:lnTo>
                        <a:pt x="44" y="58"/>
                      </a:lnTo>
                      <a:lnTo>
                        <a:pt x="38" y="66"/>
                      </a:lnTo>
                      <a:lnTo>
                        <a:pt x="30" y="70"/>
                      </a:lnTo>
                      <a:lnTo>
                        <a:pt x="20" y="72"/>
                      </a:lnTo>
                      <a:lnTo>
                        <a:pt x="8" y="70"/>
                      </a:lnTo>
                      <a:lnTo>
                        <a:pt x="0" y="66"/>
                      </a:lnTo>
                      <a:lnTo>
                        <a:pt x="4" y="56"/>
                      </a:lnTo>
                      <a:close/>
                    </a:path>
                  </a:pathLst>
                </a:custGeom>
                <a:solidFill>
                  <a:srgbClr val="000000"/>
                </a:solidFill>
                <a:ln w="9525">
                  <a:noFill/>
                  <a:round/>
                  <a:headEnd/>
                  <a:tailEnd/>
                </a:ln>
              </p:spPr>
              <p:txBody>
                <a:bodyPr/>
                <a:lstStyle/>
                <a:p>
                  <a:endParaRPr lang="en-US" sz="1350"/>
                </a:p>
              </p:txBody>
            </p:sp>
          </p:grpSp>
          <p:pic>
            <p:nvPicPr>
              <p:cNvPr id="140" name="Picture 318" descr="CleanFiber2[highmag]">
                <a:extLst>
                  <a:ext uri="{FF2B5EF4-FFF2-40B4-BE49-F238E27FC236}">
                    <a16:creationId xmlns:a16="http://schemas.microsoft.com/office/drawing/2014/main" id="{D0065092-1936-40BB-ABAA-2FF3C1E43937}"/>
                  </a:ext>
                </a:extLst>
              </p:cNvPr>
              <p:cNvPicPr>
                <a:picLocks noChangeAspect="1" noChangeArrowheads="1"/>
              </p:cNvPicPr>
              <p:nvPr/>
            </p:nvPicPr>
            <p:blipFill>
              <a:blip r:embed="rId3" cstate="screen"/>
              <a:srcRect/>
              <a:stretch>
                <a:fillRect/>
              </a:stretch>
            </p:blipFill>
            <p:spPr bwMode="auto">
              <a:xfrm>
                <a:off x="2952" y="3036"/>
                <a:ext cx="881" cy="661"/>
              </a:xfrm>
              <a:prstGeom prst="rect">
                <a:avLst/>
              </a:prstGeom>
              <a:noFill/>
              <a:ln w="12700">
                <a:solidFill>
                  <a:srgbClr val="339966"/>
                </a:solidFill>
                <a:miter lim="800000"/>
                <a:headEnd/>
                <a:tailEnd/>
              </a:ln>
            </p:spPr>
          </p:pic>
        </p:grpSp>
        <p:grpSp>
          <p:nvGrpSpPr>
            <p:cNvPr id="16" name="Group 306">
              <a:extLst>
                <a:ext uri="{FF2B5EF4-FFF2-40B4-BE49-F238E27FC236}">
                  <a16:creationId xmlns:a16="http://schemas.microsoft.com/office/drawing/2014/main" id="{CC6C18CE-1277-4E4E-BDF3-57DFF6B4DF56}"/>
                </a:ext>
              </a:extLst>
            </p:cNvPr>
            <p:cNvGrpSpPr>
              <a:grpSpLocks/>
            </p:cNvGrpSpPr>
            <p:nvPr/>
          </p:nvGrpSpPr>
          <p:grpSpPr bwMode="auto">
            <a:xfrm>
              <a:off x="757238" y="2097088"/>
              <a:ext cx="1627187" cy="1627187"/>
              <a:chOff x="652" y="1371"/>
              <a:chExt cx="1025" cy="1025"/>
            </a:xfrm>
          </p:grpSpPr>
          <p:sp>
            <p:nvSpPr>
              <p:cNvPr id="91" name="Rectangle 222">
                <a:extLst>
                  <a:ext uri="{FF2B5EF4-FFF2-40B4-BE49-F238E27FC236}">
                    <a16:creationId xmlns:a16="http://schemas.microsoft.com/office/drawing/2014/main" id="{3824A451-5C9F-4858-B575-CE20D1778A13}"/>
                  </a:ext>
                </a:extLst>
              </p:cNvPr>
              <p:cNvSpPr>
                <a:spLocks noChangeArrowheads="1"/>
              </p:cNvSpPr>
              <p:nvPr/>
            </p:nvSpPr>
            <p:spPr bwMode="auto">
              <a:xfrm>
                <a:off x="652" y="1371"/>
                <a:ext cx="1025" cy="1025"/>
              </a:xfrm>
              <a:prstGeom prst="rect">
                <a:avLst/>
              </a:prstGeom>
              <a:solidFill>
                <a:srgbClr val="082239"/>
              </a:solidFill>
              <a:ln w="9525">
                <a:noFill/>
                <a:miter lim="800000"/>
                <a:headEnd/>
                <a:tailEnd/>
              </a:ln>
            </p:spPr>
            <p:txBody>
              <a:bodyPr/>
              <a:lstStyle/>
              <a:p>
                <a:endParaRPr lang="en-US" sz="1350"/>
              </a:p>
            </p:txBody>
          </p:sp>
          <p:sp>
            <p:nvSpPr>
              <p:cNvPr id="92" name="Rectangle 223">
                <a:extLst>
                  <a:ext uri="{FF2B5EF4-FFF2-40B4-BE49-F238E27FC236}">
                    <a16:creationId xmlns:a16="http://schemas.microsoft.com/office/drawing/2014/main" id="{6EC8CEB3-BB62-4126-86B9-C6A28AA7AFDB}"/>
                  </a:ext>
                </a:extLst>
              </p:cNvPr>
              <p:cNvSpPr>
                <a:spLocks noChangeArrowheads="1"/>
              </p:cNvSpPr>
              <p:nvPr/>
            </p:nvSpPr>
            <p:spPr bwMode="auto">
              <a:xfrm>
                <a:off x="669" y="1388"/>
                <a:ext cx="993" cy="991"/>
              </a:xfrm>
              <a:prstGeom prst="rect">
                <a:avLst/>
              </a:prstGeom>
              <a:solidFill>
                <a:srgbClr val="FFFFFF"/>
              </a:solidFill>
              <a:ln w="9525">
                <a:noFill/>
                <a:miter lim="800000"/>
                <a:headEnd/>
                <a:tailEnd/>
              </a:ln>
            </p:spPr>
            <p:txBody>
              <a:bodyPr/>
              <a:lstStyle/>
              <a:p>
                <a:endParaRPr lang="en-US" sz="1350"/>
              </a:p>
            </p:txBody>
          </p:sp>
          <p:sp>
            <p:nvSpPr>
              <p:cNvPr id="93" name="Rectangle 224">
                <a:extLst>
                  <a:ext uri="{FF2B5EF4-FFF2-40B4-BE49-F238E27FC236}">
                    <a16:creationId xmlns:a16="http://schemas.microsoft.com/office/drawing/2014/main" id="{C0E3BB23-E3EC-4454-BDC6-90CB3AA9262A}"/>
                  </a:ext>
                </a:extLst>
              </p:cNvPr>
              <p:cNvSpPr>
                <a:spLocks noChangeArrowheads="1"/>
              </p:cNvSpPr>
              <p:nvPr/>
            </p:nvSpPr>
            <p:spPr bwMode="auto">
              <a:xfrm>
                <a:off x="687" y="1408"/>
                <a:ext cx="955" cy="240"/>
              </a:xfrm>
              <a:prstGeom prst="rect">
                <a:avLst/>
              </a:prstGeom>
              <a:solidFill>
                <a:srgbClr val="CDCDDD"/>
              </a:solidFill>
              <a:ln w="9525">
                <a:noFill/>
                <a:miter lim="800000"/>
                <a:headEnd/>
                <a:tailEnd/>
              </a:ln>
            </p:spPr>
            <p:txBody>
              <a:bodyPr/>
              <a:lstStyle/>
              <a:p>
                <a:endParaRPr lang="en-US" sz="1350"/>
              </a:p>
            </p:txBody>
          </p:sp>
          <p:sp>
            <p:nvSpPr>
              <p:cNvPr id="94" name="Rectangle 225">
                <a:extLst>
                  <a:ext uri="{FF2B5EF4-FFF2-40B4-BE49-F238E27FC236}">
                    <a16:creationId xmlns:a16="http://schemas.microsoft.com/office/drawing/2014/main" id="{0D4D7A36-6A99-4638-8471-30097789B89E}"/>
                  </a:ext>
                </a:extLst>
              </p:cNvPr>
              <p:cNvSpPr>
                <a:spLocks noChangeArrowheads="1"/>
              </p:cNvSpPr>
              <p:nvPr/>
            </p:nvSpPr>
            <p:spPr bwMode="auto">
              <a:xfrm>
                <a:off x="687" y="1645"/>
                <a:ext cx="955" cy="714"/>
              </a:xfrm>
              <a:prstGeom prst="rect">
                <a:avLst/>
              </a:prstGeom>
              <a:solidFill>
                <a:srgbClr val="082239"/>
              </a:solidFill>
              <a:ln w="9525">
                <a:noFill/>
                <a:miter lim="800000"/>
                <a:headEnd/>
                <a:tailEnd/>
              </a:ln>
            </p:spPr>
            <p:txBody>
              <a:bodyPr/>
              <a:lstStyle/>
              <a:p>
                <a:endParaRPr lang="en-US" sz="1350"/>
              </a:p>
            </p:txBody>
          </p:sp>
          <p:sp>
            <p:nvSpPr>
              <p:cNvPr id="95" name="Freeform 226">
                <a:extLst>
                  <a:ext uri="{FF2B5EF4-FFF2-40B4-BE49-F238E27FC236}">
                    <a16:creationId xmlns:a16="http://schemas.microsoft.com/office/drawing/2014/main" id="{C882BDF8-FB21-4824-B820-3407EBE05DE7}"/>
                  </a:ext>
                </a:extLst>
              </p:cNvPr>
              <p:cNvSpPr>
                <a:spLocks/>
              </p:cNvSpPr>
              <p:nvPr/>
            </p:nvSpPr>
            <p:spPr bwMode="auto">
              <a:xfrm>
                <a:off x="712" y="1758"/>
                <a:ext cx="446" cy="613"/>
              </a:xfrm>
              <a:custGeom>
                <a:avLst/>
                <a:gdLst>
                  <a:gd name="T0" fmla="*/ 213 w 358"/>
                  <a:gd name="T1" fmla="*/ 3989 h 492"/>
                  <a:gd name="T2" fmla="*/ 2 w 358"/>
                  <a:gd name="T3" fmla="*/ 3466 h 492"/>
                  <a:gd name="T4" fmla="*/ 0 w 358"/>
                  <a:gd name="T5" fmla="*/ 3187 h 492"/>
                  <a:gd name="T6" fmla="*/ 0 w 358"/>
                  <a:gd name="T7" fmla="*/ 2975 h 492"/>
                  <a:gd name="T8" fmla="*/ 0 w 358"/>
                  <a:gd name="T9" fmla="*/ 2830 h 492"/>
                  <a:gd name="T10" fmla="*/ 2 w 358"/>
                  <a:gd name="T11" fmla="*/ 2643 h 492"/>
                  <a:gd name="T12" fmla="*/ 149 w 358"/>
                  <a:gd name="T13" fmla="*/ 2499 h 492"/>
                  <a:gd name="T14" fmla="*/ 472 w 358"/>
                  <a:gd name="T15" fmla="*/ 2274 h 492"/>
                  <a:gd name="T16" fmla="*/ 1079 w 358"/>
                  <a:gd name="T17" fmla="*/ 1881 h 492"/>
                  <a:gd name="T18" fmla="*/ 1674 w 358"/>
                  <a:gd name="T19" fmla="*/ 1510 h 492"/>
                  <a:gd name="T20" fmla="*/ 2203 w 358"/>
                  <a:gd name="T21" fmla="*/ 1199 h 492"/>
                  <a:gd name="T22" fmla="*/ 2384 w 358"/>
                  <a:gd name="T23" fmla="*/ 1138 h 492"/>
                  <a:gd name="T24" fmla="*/ 3029 w 358"/>
                  <a:gd name="T25" fmla="*/ 871 h 492"/>
                  <a:gd name="T26" fmla="*/ 3736 w 358"/>
                  <a:gd name="T27" fmla="*/ 638 h 492"/>
                  <a:gd name="T28" fmla="*/ 3881 w 358"/>
                  <a:gd name="T29" fmla="*/ 588 h 492"/>
                  <a:gd name="T30" fmla="*/ 4531 w 358"/>
                  <a:gd name="T31" fmla="*/ 361 h 492"/>
                  <a:gd name="T32" fmla="*/ 5189 w 358"/>
                  <a:gd name="T33" fmla="*/ 213 h 492"/>
                  <a:gd name="T34" fmla="*/ 5739 w 358"/>
                  <a:gd name="T35" fmla="*/ 96 h 492"/>
                  <a:gd name="T36" fmla="*/ 6237 w 358"/>
                  <a:gd name="T37" fmla="*/ 0 h 492"/>
                  <a:gd name="T38" fmla="*/ 6594 w 358"/>
                  <a:gd name="T39" fmla="*/ 0 h 492"/>
                  <a:gd name="T40" fmla="*/ 6813 w 358"/>
                  <a:gd name="T41" fmla="*/ 0 h 492"/>
                  <a:gd name="T42" fmla="*/ 6920 w 358"/>
                  <a:gd name="T43" fmla="*/ 2 h 492"/>
                  <a:gd name="T44" fmla="*/ 7066 w 358"/>
                  <a:gd name="T45" fmla="*/ 96 h 492"/>
                  <a:gd name="T46" fmla="*/ 7150 w 358"/>
                  <a:gd name="T47" fmla="*/ 265 h 492"/>
                  <a:gd name="T48" fmla="*/ 7349 w 358"/>
                  <a:gd name="T49" fmla="*/ 699 h 492"/>
                  <a:gd name="T50" fmla="*/ 7389 w 358"/>
                  <a:gd name="T51" fmla="*/ 913 h 492"/>
                  <a:gd name="T52" fmla="*/ 8871 w 358"/>
                  <a:gd name="T53" fmla="*/ 5098 h 492"/>
                  <a:gd name="T54" fmla="*/ 9022 w 358"/>
                  <a:gd name="T55" fmla="*/ 5578 h 492"/>
                  <a:gd name="T56" fmla="*/ 8987 w 358"/>
                  <a:gd name="T57" fmla="*/ 5837 h 492"/>
                  <a:gd name="T58" fmla="*/ 8803 w 358"/>
                  <a:gd name="T59" fmla="*/ 6079 h 492"/>
                  <a:gd name="T60" fmla="*/ 8435 w 358"/>
                  <a:gd name="T61" fmla="*/ 6446 h 492"/>
                  <a:gd name="T62" fmla="*/ 8215 w 358"/>
                  <a:gd name="T63" fmla="*/ 6676 h 492"/>
                  <a:gd name="T64" fmla="*/ 8124 w 358"/>
                  <a:gd name="T65" fmla="*/ 6819 h 492"/>
                  <a:gd name="T66" fmla="*/ 8018 w 358"/>
                  <a:gd name="T67" fmla="*/ 7244 h 492"/>
                  <a:gd name="T68" fmla="*/ 8018 w 358"/>
                  <a:gd name="T69" fmla="*/ 7681 h 492"/>
                  <a:gd name="T70" fmla="*/ 8124 w 358"/>
                  <a:gd name="T71" fmla="*/ 8239 h 492"/>
                  <a:gd name="T72" fmla="*/ 8361 w 358"/>
                  <a:gd name="T73" fmla="*/ 9154 h 492"/>
                  <a:gd name="T74" fmla="*/ 8655 w 358"/>
                  <a:gd name="T75" fmla="*/ 9860 h 492"/>
                  <a:gd name="T76" fmla="*/ 8762 w 358"/>
                  <a:gd name="T77" fmla="*/ 10129 h 492"/>
                  <a:gd name="T78" fmla="*/ 9680 w 358"/>
                  <a:gd name="T79" fmla="*/ 12890 h 492"/>
                  <a:gd name="T80" fmla="*/ 9680 w 358"/>
                  <a:gd name="T81" fmla="*/ 12979 h 492"/>
                  <a:gd name="T82" fmla="*/ 9555 w 358"/>
                  <a:gd name="T83" fmla="*/ 13206 h 492"/>
                  <a:gd name="T84" fmla="*/ 5615 w 358"/>
                  <a:gd name="T85" fmla="*/ 13323 h 492"/>
                  <a:gd name="T86" fmla="*/ 5469 w 358"/>
                  <a:gd name="T87" fmla="*/ 13323 h 492"/>
                  <a:gd name="T88" fmla="*/ 5189 w 358"/>
                  <a:gd name="T89" fmla="*/ 13097 h 492"/>
                  <a:gd name="T90" fmla="*/ 4702 w 358"/>
                  <a:gd name="T91" fmla="*/ 11976 h 492"/>
                  <a:gd name="T92" fmla="*/ 4390 w 358"/>
                  <a:gd name="T93" fmla="*/ 11246 h 492"/>
                  <a:gd name="T94" fmla="*/ 4058 w 358"/>
                  <a:gd name="T95" fmla="*/ 10270 h 492"/>
                  <a:gd name="T96" fmla="*/ 3847 w 358"/>
                  <a:gd name="T97" fmla="*/ 9738 h 492"/>
                  <a:gd name="T98" fmla="*/ 3618 w 358"/>
                  <a:gd name="T99" fmla="*/ 9367 h 492"/>
                  <a:gd name="T100" fmla="*/ 3411 w 358"/>
                  <a:gd name="T101" fmla="*/ 9209 h 492"/>
                  <a:gd name="T102" fmla="*/ 2848 w 358"/>
                  <a:gd name="T103" fmla="*/ 9154 h 492"/>
                  <a:gd name="T104" fmla="*/ 2598 w 358"/>
                  <a:gd name="T105" fmla="*/ 9154 h 492"/>
                  <a:gd name="T106" fmla="*/ 2272 w 358"/>
                  <a:gd name="T107" fmla="*/ 9026 h 492"/>
                  <a:gd name="T108" fmla="*/ 2052 w 358"/>
                  <a:gd name="T109" fmla="*/ 8933 h 492"/>
                  <a:gd name="T110" fmla="*/ 1951 w 358"/>
                  <a:gd name="T111" fmla="*/ 8825 h 492"/>
                  <a:gd name="T112" fmla="*/ 213 w 358"/>
                  <a:gd name="T113" fmla="*/ 3989 h 4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8"/>
                  <a:gd name="T172" fmla="*/ 0 h 492"/>
                  <a:gd name="T173" fmla="*/ 358 w 358"/>
                  <a:gd name="T174" fmla="*/ 492 h 4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8" h="492">
                    <a:moveTo>
                      <a:pt x="8" y="148"/>
                    </a:moveTo>
                    <a:lnTo>
                      <a:pt x="8" y="148"/>
                    </a:lnTo>
                    <a:lnTo>
                      <a:pt x="2" y="128"/>
                    </a:lnTo>
                    <a:lnTo>
                      <a:pt x="0" y="118"/>
                    </a:lnTo>
                    <a:lnTo>
                      <a:pt x="0" y="110"/>
                    </a:lnTo>
                    <a:lnTo>
                      <a:pt x="0" y="104"/>
                    </a:lnTo>
                    <a:lnTo>
                      <a:pt x="2" y="98"/>
                    </a:lnTo>
                    <a:lnTo>
                      <a:pt x="6" y="92"/>
                    </a:lnTo>
                    <a:lnTo>
                      <a:pt x="18" y="84"/>
                    </a:lnTo>
                    <a:lnTo>
                      <a:pt x="38" y="70"/>
                    </a:lnTo>
                    <a:lnTo>
                      <a:pt x="40" y="70"/>
                    </a:lnTo>
                    <a:lnTo>
                      <a:pt x="62" y="56"/>
                    </a:lnTo>
                    <a:lnTo>
                      <a:pt x="82" y="44"/>
                    </a:lnTo>
                    <a:lnTo>
                      <a:pt x="88" y="42"/>
                    </a:lnTo>
                    <a:lnTo>
                      <a:pt x="112" y="32"/>
                    </a:lnTo>
                    <a:lnTo>
                      <a:pt x="138" y="24"/>
                    </a:lnTo>
                    <a:lnTo>
                      <a:pt x="144" y="22"/>
                    </a:lnTo>
                    <a:lnTo>
                      <a:pt x="168" y="14"/>
                    </a:lnTo>
                    <a:lnTo>
                      <a:pt x="192" y="8"/>
                    </a:lnTo>
                    <a:lnTo>
                      <a:pt x="212" y="4"/>
                    </a:lnTo>
                    <a:lnTo>
                      <a:pt x="230" y="0"/>
                    </a:lnTo>
                    <a:lnTo>
                      <a:pt x="244" y="0"/>
                    </a:lnTo>
                    <a:lnTo>
                      <a:pt x="252" y="0"/>
                    </a:lnTo>
                    <a:lnTo>
                      <a:pt x="256" y="2"/>
                    </a:lnTo>
                    <a:lnTo>
                      <a:pt x="262" y="4"/>
                    </a:lnTo>
                    <a:lnTo>
                      <a:pt x="264" y="10"/>
                    </a:lnTo>
                    <a:lnTo>
                      <a:pt x="272" y="26"/>
                    </a:lnTo>
                    <a:lnTo>
                      <a:pt x="274" y="34"/>
                    </a:lnTo>
                    <a:lnTo>
                      <a:pt x="284" y="60"/>
                    </a:lnTo>
                    <a:lnTo>
                      <a:pt x="328" y="188"/>
                    </a:lnTo>
                    <a:lnTo>
                      <a:pt x="334" y="206"/>
                    </a:lnTo>
                    <a:lnTo>
                      <a:pt x="332" y="216"/>
                    </a:lnTo>
                    <a:lnTo>
                      <a:pt x="326" y="224"/>
                    </a:lnTo>
                    <a:lnTo>
                      <a:pt x="312" y="238"/>
                    </a:lnTo>
                    <a:lnTo>
                      <a:pt x="304" y="246"/>
                    </a:lnTo>
                    <a:lnTo>
                      <a:pt x="300" y="252"/>
                    </a:lnTo>
                    <a:lnTo>
                      <a:pt x="296" y="268"/>
                    </a:lnTo>
                    <a:lnTo>
                      <a:pt x="296" y="284"/>
                    </a:lnTo>
                    <a:lnTo>
                      <a:pt x="300" y="304"/>
                    </a:lnTo>
                    <a:lnTo>
                      <a:pt x="308" y="328"/>
                    </a:lnTo>
                    <a:lnTo>
                      <a:pt x="310" y="338"/>
                    </a:lnTo>
                    <a:lnTo>
                      <a:pt x="320" y="364"/>
                    </a:lnTo>
                    <a:lnTo>
                      <a:pt x="324" y="374"/>
                    </a:lnTo>
                    <a:lnTo>
                      <a:pt x="334" y="400"/>
                    </a:lnTo>
                    <a:lnTo>
                      <a:pt x="358" y="476"/>
                    </a:lnTo>
                    <a:lnTo>
                      <a:pt x="358" y="480"/>
                    </a:lnTo>
                    <a:lnTo>
                      <a:pt x="358" y="486"/>
                    </a:lnTo>
                    <a:lnTo>
                      <a:pt x="354" y="488"/>
                    </a:lnTo>
                    <a:lnTo>
                      <a:pt x="350" y="490"/>
                    </a:lnTo>
                    <a:lnTo>
                      <a:pt x="208" y="492"/>
                    </a:lnTo>
                    <a:lnTo>
                      <a:pt x="202" y="492"/>
                    </a:lnTo>
                    <a:lnTo>
                      <a:pt x="196" y="488"/>
                    </a:lnTo>
                    <a:lnTo>
                      <a:pt x="192" y="484"/>
                    </a:lnTo>
                    <a:lnTo>
                      <a:pt x="188" y="480"/>
                    </a:lnTo>
                    <a:lnTo>
                      <a:pt x="174" y="442"/>
                    </a:lnTo>
                    <a:lnTo>
                      <a:pt x="162" y="416"/>
                    </a:lnTo>
                    <a:lnTo>
                      <a:pt x="150" y="380"/>
                    </a:lnTo>
                    <a:lnTo>
                      <a:pt x="142" y="360"/>
                    </a:lnTo>
                    <a:lnTo>
                      <a:pt x="134" y="346"/>
                    </a:lnTo>
                    <a:lnTo>
                      <a:pt x="126" y="340"/>
                    </a:lnTo>
                    <a:lnTo>
                      <a:pt x="116" y="338"/>
                    </a:lnTo>
                    <a:lnTo>
                      <a:pt x="106" y="338"/>
                    </a:lnTo>
                    <a:lnTo>
                      <a:pt x="96" y="338"/>
                    </a:lnTo>
                    <a:lnTo>
                      <a:pt x="84" y="334"/>
                    </a:lnTo>
                    <a:lnTo>
                      <a:pt x="76" y="330"/>
                    </a:lnTo>
                    <a:lnTo>
                      <a:pt x="72" y="326"/>
                    </a:lnTo>
                    <a:lnTo>
                      <a:pt x="68" y="316"/>
                    </a:lnTo>
                    <a:lnTo>
                      <a:pt x="8" y="148"/>
                    </a:lnTo>
                    <a:close/>
                  </a:path>
                </a:pathLst>
              </a:custGeom>
              <a:solidFill>
                <a:srgbClr val="FFFFFF"/>
              </a:solidFill>
              <a:ln w="9525">
                <a:noFill/>
                <a:round/>
                <a:headEnd/>
                <a:tailEnd/>
              </a:ln>
            </p:spPr>
            <p:txBody>
              <a:bodyPr/>
              <a:lstStyle/>
              <a:p>
                <a:endParaRPr lang="en-US" sz="1350"/>
              </a:p>
            </p:txBody>
          </p:sp>
          <p:sp>
            <p:nvSpPr>
              <p:cNvPr id="96" name="Freeform 227">
                <a:extLst>
                  <a:ext uri="{FF2B5EF4-FFF2-40B4-BE49-F238E27FC236}">
                    <a16:creationId xmlns:a16="http://schemas.microsoft.com/office/drawing/2014/main" id="{A4B0730E-842D-4B27-A852-903EB9AA5BD2}"/>
                  </a:ext>
                </a:extLst>
              </p:cNvPr>
              <p:cNvSpPr>
                <a:spLocks/>
              </p:cNvSpPr>
              <p:nvPr/>
            </p:nvSpPr>
            <p:spPr bwMode="auto">
              <a:xfrm>
                <a:off x="789" y="1785"/>
                <a:ext cx="305" cy="302"/>
              </a:xfrm>
              <a:custGeom>
                <a:avLst/>
                <a:gdLst>
                  <a:gd name="T0" fmla="*/ 0 w 244"/>
                  <a:gd name="T1" fmla="*/ 2067 h 242"/>
                  <a:gd name="T2" fmla="*/ 0 w 244"/>
                  <a:gd name="T3" fmla="*/ 2067 h 242"/>
                  <a:gd name="T4" fmla="*/ 569 w 244"/>
                  <a:gd name="T5" fmla="*/ 1710 h 242"/>
                  <a:gd name="T6" fmla="*/ 569 w 244"/>
                  <a:gd name="T7" fmla="*/ 1710 h 242"/>
                  <a:gd name="T8" fmla="*/ 1481 w 244"/>
                  <a:gd name="T9" fmla="*/ 1223 h 242"/>
                  <a:gd name="T10" fmla="*/ 1481 w 244"/>
                  <a:gd name="T11" fmla="*/ 1223 h 242"/>
                  <a:gd name="T12" fmla="*/ 2273 w 244"/>
                  <a:gd name="T13" fmla="*/ 785 h 242"/>
                  <a:gd name="T14" fmla="*/ 2273 w 244"/>
                  <a:gd name="T15" fmla="*/ 785 h 242"/>
                  <a:gd name="T16" fmla="*/ 3030 w 244"/>
                  <a:gd name="T17" fmla="*/ 452 h 242"/>
                  <a:gd name="T18" fmla="*/ 3030 w 244"/>
                  <a:gd name="T19" fmla="*/ 452 h 242"/>
                  <a:gd name="T20" fmla="*/ 3760 w 244"/>
                  <a:gd name="T21" fmla="*/ 216 h 242"/>
                  <a:gd name="T22" fmla="*/ 3760 w 244"/>
                  <a:gd name="T23" fmla="*/ 216 h 242"/>
                  <a:gd name="T24" fmla="*/ 4735 w 244"/>
                  <a:gd name="T25" fmla="*/ 2 h 242"/>
                  <a:gd name="T26" fmla="*/ 4735 w 244"/>
                  <a:gd name="T27" fmla="*/ 2 h 242"/>
                  <a:gd name="T28" fmla="*/ 5431 w 244"/>
                  <a:gd name="T29" fmla="*/ 0 h 242"/>
                  <a:gd name="T30" fmla="*/ 5431 w 244"/>
                  <a:gd name="T31" fmla="*/ 0 h 242"/>
                  <a:gd name="T32" fmla="*/ 5460 w 244"/>
                  <a:gd name="T33" fmla="*/ 2 h 242"/>
                  <a:gd name="T34" fmla="*/ 5460 w 244"/>
                  <a:gd name="T35" fmla="*/ 2 h 242"/>
                  <a:gd name="T36" fmla="*/ 6161 w 244"/>
                  <a:gd name="T37" fmla="*/ 1946 h 242"/>
                  <a:gd name="T38" fmla="*/ 6336 w 244"/>
                  <a:gd name="T39" fmla="*/ 2319 h 242"/>
                  <a:gd name="T40" fmla="*/ 6336 w 244"/>
                  <a:gd name="T41" fmla="*/ 2319 h 242"/>
                  <a:gd name="T42" fmla="*/ 6789 w 244"/>
                  <a:gd name="T43" fmla="*/ 3589 h 242"/>
                  <a:gd name="T44" fmla="*/ 6936 w 244"/>
                  <a:gd name="T45" fmla="*/ 4216 h 242"/>
                  <a:gd name="T46" fmla="*/ 6936 w 244"/>
                  <a:gd name="T47" fmla="*/ 4216 h 242"/>
                  <a:gd name="T48" fmla="*/ 6710 w 244"/>
                  <a:gd name="T49" fmla="*/ 4443 h 242"/>
                  <a:gd name="T50" fmla="*/ 6710 w 244"/>
                  <a:gd name="T51" fmla="*/ 4443 h 242"/>
                  <a:gd name="T52" fmla="*/ 6270 w 244"/>
                  <a:gd name="T53" fmla="*/ 4766 h 242"/>
                  <a:gd name="T54" fmla="*/ 6270 w 244"/>
                  <a:gd name="T55" fmla="*/ 4766 h 242"/>
                  <a:gd name="T56" fmla="*/ 5650 w 244"/>
                  <a:gd name="T57" fmla="*/ 5168 h 242"/>
                  <a:gd name="T58" fmla="*/ 5650 w 244"/>
                  <a:gd name="T59" fmla="*/ 5168 h 242"/>
                  <a:gd name="T60" fmla="*/ 4845 w 244"/>
                  <a:gd name="T61" fmla="*/ 5589 h 242"/>
                  <a:gd name="T62" fmla="*/ 4845 w 244"/>
                  <a:gd name="T63" fmla="*/ 5589 h 242"/>
                  <a:gd name="T64" fmla="*/ 3943 w 244"/>
                  <a:gd name="T65" fmla="*/ 6004 h 242"/>
                  <a:gd name="T66" fmla="*/ 3943 w 244"/>
                  <a:gd name="T67" fmla="*/ 6004 h 242"/>
                  <a:gd name="T68" fmla="*/ 2619 w 244"/>
                  <a:gd name="T69" fmla="*/ 6449 h 242"/>
                  <a:gd name="T70" fmla="*/ 2619 w 244"/>
                  <a:gd name="T71" fmla="*/ 6449 h 242"/>
                  <a:gd name="T72" fmla="*/ 1720 w 244"/>
                  <a:gd name="T73" fmla="*/ 6716 h 242"/>
                  <a:gd name="T74" fmla="*/ 1720 w 244"/>
                  <a:gd name="T75" fmla="*/ 6716 h 242"/>
                  <a:gd name="T76" fmla="*/ 1614 w 244"/>
                  <a:gd name="T77" fmla="*/ 6669 h 242"/>
                  <a:gd name="T78" fmla="*/ 1614 w 244"/>
                  <a:gd name="T79" fmla="*/ 6669 h 242"/>
                  <a:gd name="T80" fmla="*/ 1338 w 244"/>
                  <a:gd name="T81" fmla="*/ 6100 h 242"/>
                  <a:gd name="T82" fmla="*/ 881 w 244"/>
                  <a:gd name="T83" fmla="*/ 4831 h 242"/>
                  <a:gd name="T84" fmla="*/ 569 w 244"/>
                  <a:gd name="T85" fmla="*/ 4016 h 242"/>
                  <a:gd name="T86" fmla="*/ 569 w 244"/>
                  <a:gd name="T87" fmla="*/ 4016 h 242"/>
                  <a:gd name="T88" fmla="*/ 119 w 244"/>
                  <a:gd name="T89" fmla="*/ 2663 h 242"/>
                  <a:gd name="T90" fmla="*/ 0 w 244"/>
                  <a:gd name="T91" fmla="*/ 2224 h 242"/>
                  <a:gd name="T92" fmla="*/ 0 w 244"/>
                  <a:gd name="T93" fmla="*/ 2067 h 2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4"/>
                  <a:gd name="T142" fmla="*/ 0 h 242"/>
                  <a:gd name="T143" fmla="*/ 244 w 244"/>
                  <a:gd name="T144" fmla="*/ 242 h 2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4" h="242">
                    <a:moveTo>
                      <a:pt x="0" y="74"/>
                    </a:moveTo>
                    <a:lnTo>
                      <a:pt x="0" y="74"/>
                    </a:lnTo>
                    <a:lnTo>
                      <a:pt x="20" y="62"/>
                    </a:lnTo>
                    <a:lnTo>
                      <a:pt x="52" y="44"/>
                    </a:lnTo>
                    <a:lnTo>
                      <a:pt x="80" y="28"/>
                    </a:lnTo>
                    <a:lnTo>
                      <a:pt x="106" y="16"/>
                    </a:lnTo>
                    <a:lnTo>
                      <a:pt x="132" y="8"/>
                    </a:lnTo>
                    <a:lnTo>
                      <a:pt x="166" y="2"/>
                    </a:lnTo>
                    <a:lnTo>
                      <a:pt x="190" y="0"/>
                    </a:lnTo>
                    <a:lnTo>
                      <a:pt x="192" y="2"/>
                    </a:lnTo>
                    <a:lnTo>
                      <a:pt x="216" y="70"/>
                    </a:lnTo>
                    <a:lnTo>
                      <a:pt x="222" y="84"/>
                    </a:lnTo>
                    <a:lnTo>
                      <a:pt x="238" y="130"/>
                    </a:lnTo>
                    <a:lnTo>
                      <a:pt x="244" y="152"/>
                    </a:lnTo>
                    <a:lnTo>
                      <a:pt x="236" y="160"/>
                    </a:lnTo>
                    <a:lnTo>
                      <a:pt x="220" y="172"/>
                    </a:lnTo>
                    <a:lnTo>
                      <a:pt x="198" y="186"/>
                    </a:lnTo>
                    <a:lnTo>
                      <a:pt x="170" y="202"/>
                    </a:lnTo>
                    <a:lnTo>
                      <a:pt x="138" y="216"/>
                    </a:lnTo>
                    <a:lnTo>
                      <a:pt x="92" y="232"/>
                    </a:lnTo>
                    <a:lnTo>
                      <a:pt x="60" y="242"/>
                    </a:lnTo>
                    <a:lnTo>
                      <a:pt x="56" y="240"/>
                    </a:lnTo>
                    <a:lnTo>
                      <a:pt x="46" y="220"/>
                    </a:lnTo>
                    <a:lnTo>
                      <a:pt x="30" y="174"/>
                    </a:lnTo>
                    <a:lnTo>
                      <a:pt x="20" y="144"/>
                    </a:lnTo>
                    <a:lnTo>
                      <a:pt x="4" y="96"/>
                    </a:lnTo>
                    <a:lnTo>
                      <a:pt x="0" y="80"/>
                    </a:lnTo>
                    <a:lnTo>
                      <a:pt x="0" y="74"/>
                    </a:lnTo>
                    <a:close/>
                  </a:path>
                </a:pathLst>
              </a:custGeom>
              <a:solidFill>
                <a:srgbClr val="082239"/>
              </a:solidFill>
              <a:ln w="9525">
                <a:noFill/>
                <a:round/>
                <a:headEnd/>
                <a:tailEnd/>
              </a:ln>
            </p:spPr>
            <p:txBody>
              <a:bodyPr/>
              <a:lstStyle/>
              <a:p>
                <a:endParaRPr lang="en-US" sz="1350"/>
              </a:p>
            </p:txBody>
          </p:sp>
          <p:sp>
            <p:nvSpPr>
              <p:cNvPr id="97" name="Freeform 228">
                <a:extLst>
                  <a:ext uri="{FF2B5EF4-FFF2-40B4-BE49-F238E27FC236}">
                    <a16:creationId xmlns:a16="http://schemas.microsoft.com/office/drawing/2014/main" id="{8F7E6292-0473-4F66-A842-C9245292D5D4}"/>
                  </a:ext>
                </a:extLst>
              </p:cNvPr>
              <p:cNvSpPr>
                <a:spLocks/>
              </p:cNvSpPr>
              <p:nvPr/>
            </p:nvSpPr>
            <p:spPr bwMode="auto">
              <a:xfrm>
                <a:off x="789" y="1785"/>
                <a:ext cx="305" cy="302"/>
              </a:xfrm>
              <a:custGeom>
                <a:avLst/>
                <a:gdLst>
                  <a:gd name="T0" fmla="*/ 0 w 244"/>
                  <a:gd name="T1" fmla="*/ 2067 h 242"/>
                  <a:gd name="T2" fmla="*/ 0 w 244"/>
                  <a:gd name="T3" fmla="*/ 2067 h 242"/>
                  <a:gd name="T4" fmla="*/ 569 w 244"/>
                  <a:gd name="T5" fmla="*/ 1710 h 242"/>
                  <a:gd name="T6" fmla="*/ 569 w 244"/>
                  <a:gd name="T7" fmla="*/ 1710 h 242"/>
                  <a:gd name="T8" fmla="*/ 1481 w 244"/>
                  <a:gd name="T9" fmla="*/ 1223 h 242"/>
                  <a:gd name="T10" fmla="*/ 1481 w 244"/>
                  <a:gd name="T11" fmla="*/ 1223 h 242"/>
                  <a:gd name="T12" fmla="*/ 2273 w 244"/>
                  <a:gd name="T13" fmla="*/ 785 h 242"/>
                  <a:gd name="T14" fmla="*/ 2273 w 244"/>
                  <a:gd name="T15" fmla="*/ 785 h 242"/>
                  <a:gd name="T16" fmla="*/ 3030 w 244"/>
                  <a:gd name="T17" fmla="*/ 452 h 242"/>
                  <a:gd name="T18" fmla="*/ 3030 w 244"/>
                  <a:gd name="T19" fmla="*/ 452 h 242"/>
                  <a:gd name="T20" fmla="*/ 3760 w 244"/>
                  <a:gd name="T21" fmla="*/ 216 h 242"/>
                  <a:gd name="T22" fmla="*/ 3760 w 244"/>
                  <a:gd name="T23" fmla="*/ 216 h 242"/>
                  <a:gd name="T24" fmla="*/ 4735 w 244"/>
                  <a:gd name="T25" fmla="*/ 2 h 242"/>
                  <a:gd name="T26" fmla="*/ 4735 w 244"/>
                  <a:gd name="T27" fmla="*/ 2 h 242"/>
                  <a:gd name="T28" fmla="*/ 5431 w 244"/>
                  <a:gd name="T29" fmla="*/ 0 h 242"/>
                  <a:gd name="T30" fmla="*/ 5431 w 244"/>
                  <a:gd name="T31" fmla="*/ 0 h 242"/>
                  <a:gd name="T32" fmla="*/ 5460 w 244"/>
                  <a:gd name="T33" fmla="*/ 2 h 242"/>
                  <a:gd name="T34" fmla="*/ 5460 w 244"/>
                  <a:gd name="T35" fmla="*/ 2 h 242"/>
                  <a:gd name="T36" fmla="*/ 6161 w 244"/>
                  <a:gd name="T37" fmla="*/ 1946 h 242"/>
                  <a:gd name="T38" fmla="*/ 6336 w 244"/>
                  <a:gd name="T39" fmla="*/ 2319 h 242"/>
                  <a:gd name="T40" fmla="*/ 6336 w 244"/>
                  <a:gd name="T41" fmla="*/ 2319 h 242"/>
                  <a:gd name="T42" fmla="*/ 6789 w 244"/>
                  <a:gd name="T43" fmla="*/ 3589 h 242"/>
                  <a:gd name="T44" fmla="*/ 6936 w 244"/>
                  <a:gd name="T45" fmla="*/ 4216 h 242"/>
                  <a:gd name="T46" fmla="*/ 6936 w 244"/>
                  <a:gd name="T47" fmla="*/ 4216 h 242"/>
                  <a:gd name="T48" fmla="*/ 6710 w 244"/>
                  <a:gd name="T49" fmla="*/ 4443 h 242"/>
                  <a:gd name="T50" fmla="*/ 6710 w 244"/>
                  <a:gd name="T51" fmla="*/ 4443 h 242"/>
                  <a:gd name="T52" fmla="*/ 6270 w 244"/>
                  <a:gd name="T53" fmla="*/ 4766 h 242"/>
                  <a:gd name="T54" fmla="*/ 6270 w 244"/>
                  <a:gd name="T55" fmla="*/ 4766 h 242"/>
                  <a:gd name="T56" fmla="*/ 5650 w 244"/>
                  <a:gd name="T57" fmla="*/ 5168 h 242"/>
                  <a:gd name="T58" fmla="*/ 5650 w 244"/>
                  <a:gd name="T59" fmla="*/ 5168 h 242"/>
                  <a:gd name="T60" fmla="*/ 4845 w 244"/>
                  <a:gd name="T61" fmla="*/ 5589 h 242"/>
                  <a:gd name="T62" fmla="*/ 4845 w 244"/>
                  <a:gd name="T63" fmla="*/ 5589 h 242"/>
                  <a:gd name="T64" fmla="*/ 3943 w 244"/>
                  <a:gd name="T65" fmla="*/ 6004 h 242"/>
                  <a:gd name="T66" fmla="*/ 3943 w 244"/>
                  <a:gd name="T67" fmla="*/ 6004 h 242"/>
                  <a:gd name="T68" fmla="*/ 2619 w 244"/>
                  <a:gd name="T69" fmla="*/ 6449 h 242"/>
                  <a:gd name="T70" fmla="*/ 2619 w 244"/>
                  <a:gd name="T71" fmla="*/ 6449 h 242"/>
                  <a:gd name="T72" fmla="*/ 1720 w 244"/>
                  <a:gd name="T73" fmla="*/ 6716 h 242"/>
                  <a:gd name="T74" fmla="*/ 1720 w 244"/>
                  <a:gd name="T75" fmla="*/ 6716 h 242"/>
                  <a:gd name="T76" fmla="*/ 1614 w 244"/>
                  <a:gd name="T77" fmla="*/ 6669 h 242"/>
                  <a:gd name="T78" fmla="*/ 1614 w 244"/>
                  <a:gd name="T79" fmla="*/ 6669 h 242"/>
                  <a:gd name="T80" fmla="*/ 1338 w 244"/>
                  <a:gd name="T81" fmla="*/ 6100 h 242"/>
                  <a:gd name="T82" fmla="*/ 881 w 244"/>
                  <a:gd name="T83" fmla="*/ 4831 h 242"/>
                  <a:gd name="T84" fmla="*/ 569 w 244"/>
                  <a:gd name="T85" fmla="*/ 4016 h 242"/>
                  <a:gd name="T86" fmla="*/ 569 w 244"/>
                  <a:gd name="T87" fmla="*/ 4016 h 242"/>
                  <a:gd name="T88" fmla="*/ 119 w 244"/>
                  <a:gd name="T89" fmla="*/ 2663 h 242"/>
                  <a:gd name="T90" fmla="*/ 0 w 244"/>
                  <a:gd name="T91" fmla="*/ 2224 h 242"/>
                  <a:gd name="T92" fmla="*/ 0 w 244"/>
                  <a:gd name="T93" fmla="*/ 2067 h 2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44"/>
                  <a:gd name="T142" fmla="*/ 0 h 242"/>
                  <a:gd name="T143" fmla="*/ 244 w 244"/>
                  <a:gd name="T144" fmla="*/ 242 h 2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44" h="242">
                    <a:moveTo>
                      <a:pt x="0" y="74"/>
                    </a:moveTo>
                    <a:lnTo>
                      <a:pt x="0" y="74"/>
                    </a:lnTo>
                    <a:lnTo>
                      <a:pt x="20" y="62"/>
                    </a:lnTo>
                    <a:lnTo>
                      <a:pt x="52" y="44"/>
                    </a:lnTo>
                    <a:lnTo>
                      <a:pt x="80" y="28"/>
                    </a:lnTo>
                    <a:lnTo>
                      <a:pt x="106" y="16"/>
                    </a:lnTo>
                    <a:lnTo>
                      <a:pt x="132" y="8"/>
                    </a:lnTo>
                    <a:lnTo>
                      <a:pt x="166" y="2"/>
                    </a:lnTo>
                    <a:lnTo>
                      <a:pt x="190" y="0"/>
                    </a:lnTo>
                    <a:lnTo>
                      <a:pt x="192" y="2"/>
                    </a:lnTo>
                    <a:lnTo>
                      <a:pt x="216" y="70"/>
                    </a:lnTo>
                    <a:lnTo>
                      <a:pt x="222" y="84"/>
                    </a:lnTo>
                    <a:lnTo>
                      <a:pt x="238" y="130"/>
                    </a:lnTo>
                    <a:lnTo>
                      <a:pt x="244" y="152"/>
                    </a:lnTo>
                    <a:lnTo>
                      <a:pt x="236" y="160"/>
                    </a:lnTo>
                    <a:lnTo>
                      <a:pt x="220" y="172"/>
                    </a:lnTo>
                    <a:lnTo>
                      <a:pt x="198" y="186"/>
                    </a:lnTo>
                    <a:lnTo>
                      <a:pt x="170" y="202"/>
                    </a:lnTo>
                    <a:lnTo>
                      <a:pt x="138" y="216"/>
                    </a:lnTo>
                    <a:lnTo>
                      <a:pt x="92" y="232"/>
                    </a:lnTo>
                    <a:lnTo>
                      <a:pt x="60" y="242"/>
                    </a:lnTo>
                    <a:lnTo>
                      <a:pt x="56" y="240"/>
                    </a:lnTo>
                    <a:lnTo>
                      <a:pt x="46" y="220"/>
                    </a:lnTo>
                    <a:lnTo>
                      <a:pt x="30" y="174"/>
                    </a:lnTo>
                    <a:lnTo>
                      <a:pt x="20" y="144"/>
                    </a:lnTo>
                    <a:lnTo>
                      <a:pt x="4" y="96"/>
                    </a:lnTo>
                    <a:lnTo>
                      <a:pt x="0" y="80"/>
                    </a:lnTo>
                    <a:lnTo>
                      <a:pt x="0" y="74"/>
                    </a:lnTo>
                  </a:path>
                </a:pathLst>
              </a:custGeom>
              <a:noFill/>
              <a:ln w="9525">
                <a:noFill/>
                <a:round/>
                <a:headEnd/>
                <a:tailEnd/>
              </a:ln>
            </p:spPr>
            <p:txBody>
              <a:bodyPr/>
              <a:lstStyle/>
              <a:p>
                <a:endParaRPr lang="en-US" sz="1350"/>
              </a:p>
            </p:txBody>
          </p:sp>
          <p:sp>
            <p:nvSpPr>
              <p:cNvPr id="98" name="Freeform 229">
                <a:extLst>
                  <a:ext uri="{FF2B5EF4-FFF2-40B4-BE49-F238E27FC236}">
                    <a16:creationId xmlns:a16="http://schemas.microsoft.com/office/drawing/2014/main" id="{0EC9CA5A-11A0-488A-AF69-B7D68491ACE0}"/>
                  </a:ext>
                </a:extLst>
              </p:cNvPr>
              <p:cNvSpPr>
                <a:spLocks/>
              </p:cNvSpPr>
              <p:nvPr/>
            </p:nvSpPr>
            <p:spPr bwMode="auto">
              <a:xfrm>
                <a:off x="809" y="1805"/>
                <a:ext cx="265" cy="257"/>
              </a:xfrm>
              <a:custGeom>
                <a:avLst/>
                <a:gdLst>
                  <a:gd name="T0" fmla="*/ 76 w 212"/>
                  <a:gd name="T1" fmla="*/ 1930 h 206"/>
                  <a:gd name="T2" fmla="*/ 0 w 212"/>
                  <a:gd name="T3" fmla="*/ 1709 h 206"/>
                  <a:gd name="T4" fmla="*/ 119 w 212"/>
                  <a:gd name="T5" fmla="*/ 1597 h 206"/>
                  <a:gd name="T6" fmla="*/ 2561 w 212"/>
                  <a:gd name="T7" fmla="*/ 705 h 206"/>
                  <a:gd name="T8" fmla="*/ 4549 w 212"/>
                  <a:gd name="T9" fmla="*/ 0 h 206"/>
                  <a:gd name="T10" fmla="*/ 4618 w 212"/>
                  <a:gd name="T11" fmla="*/ 0 h 206"/>
                  <a:gd name="T12" fmla="*/ 4735 w 212"/>
                  <a:gd name="T13" fmla="*/ 2 h 206"/>
                  <a:gd name="T14" fmla="*/ 6041 w 212"/>
                  <a:gd name="T15" fmla="*/ 3552 h 206"/>
                  <a:gd name="T16" fmla="*/ 6041 w 212"/>
                  <a:gd name="T17" fmla="*/ 3653 h 206"/>
                  <a:gd name="T18" fmla="*/ 5993 w 212"/>
                  <a:gd name="T19" fmla="*/ 3685 h 206"/>
                  <a:gd name="T20" fmla="*/ 1551 w 212"/>
                  <a:gd name="T21" fmla="*/ 5685 h 206"/>
                  <a:gd name="T22" fmla="*/ 1481 w 212"/>
                  <a:gd name="T23" fmla="*/ 5685 h 206"/>
                  <a:gd name="T24" fmla="*/ 1451 w 212"/>
                  <a:gd name="T25" fmla="*/ 5569 h 206"/>
                  <a:gd name="T26" fmla="*/ 76 w 212"/>
                  <a:gd name="T27" fmla="*/ 1930 h 2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2"/>
                  <a:gd name="T43" fmla="*/ 0 h 206"/>
                  <a:gd name="T44" fmla="*/ 212 w 212"/>
                  <a:gd name="T45" fmla="*/ 206 h 2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2" h="206">
                    <a:moveTo>
                      <a:pt x="2" y="70"/>
                    </a:moveTo>
                    <a:lnTo>
                      <a:pt x="0" y="62"/>
                    </a:lnTo>
                    <a:lnTo>
                      <a:pt x="4" y="58"/>
                    </a:lnTo>
                    <a:lnTo>
                      <a:pt x="90" y="26"/>
                    </a:lnTo>
                    <a:lnTo>
                      <a:pt x="160" y="0"/>
                    </a:lnTo>
                    <a:lnTo>
                      <a:pt x="162" y="0"/>
                    </a:lnTo>
                    <a:lnTo>
                      <a:pt x="166" y="2"/>
                    </a:lnTo>
                    <a:lnTo>
                      <a:pt x="212" y="128"/>
                    </a:lnTo>
                    <a:lnTo>
                      <a:pt x="212" y="132"/>
                    </a:lnTo>
                    <a:lnTo>
                      <a:pt x="210" y="134"/>
                    </a:lnTo>
                    <a:lnTo>
                      <a:pt x="54" y="206"/>
                    </a:lnTo>
                    <a:lnTo>
                      <a:pt x="52" y="206"/>
                    </a:lnTo>
                    <a:lnTo>
                      <a:pt x="50" y="202"/>
                    </a:lnTo>
                    <a:lnTo>
                      <a:pt x="2" y="70"/>
                    </a:lnTo>
                    <a:close/>
                  </a:path>
                </a:pathLst>
              </a:custGeom>
              <a:solidFill>
                <a:srgbClr val="FFFFFF"/>
              </a:solidFill>
              <a:ln w="9525">
                <a:noFill/>
                <a:round/>
                <a:headEnd/>
                <a:tailEnd/>
              </a:ln>
            </p:spPr>
            <p:txBody>
              <a:bodyPr/>
              <a:lstStyle/>
              <a:p>
                <a:endParaRPr lang="en-US" sz="1350"/>
              </a:p>
            </p:txBody>
          </p:sp>
          <p:sp>
            <p:nvSpPr>
              <p:cNvPr id="99" name="Freeform 230">
                <a:extLst>
                  <a:ext uri="{FF2B5EF4-FFF2-40B4-BE49-F238E27FC236}">
                    <a16:creationId xmlns:a16="http://schemas.microsoft.com/office/drawing/2014/main" id="{7B77E88B-DE45-4D93-AACF-F79E3289E49E}"/>
                  </a:ext>
                </a:extLst>
              </p:cNvPr>
              <p:cNvSpPr>
                <a:spLocks/>
              </p:cNvSpPr>
              <p:nvPr/>
            </p:nvSpPr>
            <p:spPr bwMode="auto">
              <a:xfrm>
                <a:off x="964" y="2137"/>
                <a:ext cx="184" cy="212"/>
              </a:xfrm>
              <a:custGeom>
                <a:avLst/>
                <a:gdLst>
                  <a:gd name="T0" fmla="*/ 0 w 148"/>
                  <a:gd name="T1" fmla="*/ 1253 h 170"/>
                  <a:gd name="T2" fmla="*/ 354 w 148"/>
                  <a:gd name="T3" fmla="*/ 879 h 170"/>
                  <a:gd name="T4" fmla="*/ 775 w 148"/>
                  <a:gd name="T5" fmla="*/ 473 h 170"/>
                  <a:gd name="T6" fmla="*/ 1198 w 148"/>
                  <a:gd name="T7" fmla="*/ 267 h 170"/>
                  <a:gd name="T8" fmla="*/ 1625 w 148"/>
                  <a:gd name="T9" fmla="*/ 96 h 170"/>
                  <a:gd name="T10" fmla="*/ 1976 w 148"/>
                  <a:gd name="T11" fmla="*/ 0 h 170"/>
                  <a:gd name="T12" fmla="*/ 2182 w 148"/>
                  <a:gd name="T13" fmla="*/ 0 h 170"/>
                  <a:gd name="T14" fmla="*/ 2301 w 148"/>
                  <a:gd name="T15" fmla="*/ 2 h 170"/>
                  <a:gd name="T16" fmla="*/ 3881 w 148"/>
                  <a:gd name="T17" fmla="*/ 4642 h 170"/>
                  <a:gd name="T18" fmla="*/ 1198 w 148"/>
                  <a:gd name="T19" fmla="*/ 4642 h 170"/>
                  <a:gd name="T20" fmla="*/ 2 w 148"/>
                  <a:gd name="T21" fmla="*/ 1480 h 170"/>
                  <a:gd name="T22" fmla="*/ 0 w 148"/>
                  <a:gd name="T23" fmla="*/ 1367 h 170"/>
                  <a:gd name="T24" fmla="*/ 0 w 148"/>
                  <a:gd name="T25" fmla="*/ 1253 h 1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8"/>
                  <a:gd name="T40" fmla="*/ 0 h 170"/>
                  <a:gd name="T41" fmla="*/ 148 w 148"/>
                  <a:gd name="T42" fmla="*/ 170 h 1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8" h="170">
                    <a:moveTo>
                      <a:pt x="0" y="46"/>
                    </a:moveTo>
                    <a:lnTo>
                      <a:pt x="14" y="32"/>
                    </a:lnTo>
                    <a:lnTo>
                      <a:pt x="30" y="18"/>
                    </a:lnTo>
                    <a:lnTo>
                      <a:pt x="46" y="10"/>
                    </a:lnTo>
                    <a:lnTo>
                      <a:pt x="62" y="4"/>
                    </a:lnTo>
                    <a:lnTo>
                      <a:pt x="76" y="0"/>
                    </a:lnTo>
                    <a:lnTo>
                      <a:pt x="84" y="0"/>
                    </a:lnTo>
                    <a:lnTo>
                      <a:pt x="88" y="2"/>
                    </a:lnTo>
                    <a:lnTo>
                      <a:pt x="148" y="170"/>
                    </a:lnTo>
                    <a:lnTo>
                      <a:pt x="46" y="170"/>
                    </a:lnTo>
                    <a:lnTo>
                      <a:pt x="2" y="54"/>
                    </a:lnTo>
                    <a:lnTo>
                      <a:pt x="0" y="50"/>
                    </a:lnTo>
                    <a:lnTo>
                      <a:pt x="0" y="46"/>
                    </a:lnTo>
                    <a:close/>
                  </a:path>
                </a:pathLst>
              </a:custGeom>
              <a:solidFill>
                <a:srgbClr val="082239"/>
              </a:solidFill>
              <a:ln w="9525">
                <a:noFill/>
                <a:round/>
                <a:headEnd/>
                <a:tailEnd/>
              </a:ln>
            </p:spPr>
            <p:txBody>
              <a:bodyPr/>
              <a:lstStyle/>
              <a:p>
                <a:endParaRPr lang="en-US" sz="1350"/>
              </a:p>
            </p:txBody>
          </p:sp>
          <p:sp>
            <p:nvSpPr>
              <p:cNvPr id="100" name="Freeform 231">
                <a:extLst>
                  <a:ext uri="{FF2B5EF4-FFF2-40B4-BE49-F238E27FC236}">
                    <a16:creationId xmlns:a16="http://schemas.microsoft.com/office/drawing/2014/main" id="{64E9D5AE-B4F3-4978-A180-8AB772AB15EC}"/>
                  </a:ext>
                </a:extLst>
              </p:cNvPr>
              <p:cNvSpPr>
                <a:spLocks/>
              </p:cNvSpPr>
              <p:nvPr/>
            </p:nvSpPr>
            <p:spPr bwMode="auto">
              <a:xfrm>
                <a:off x="1006" y="2174"/>
                <a:ext cx="55" cy="58"/>
              </a:xfrm>
              <a:custGeom>
                <a:avLst/>
                <a:gdLst>
                  <a:gd name="T0" fmla="*/ 1260 w 44"/>
                  <a:gd name="T1" fmla="*/ 782 h 46"/>
                  <a:gd name="T2" fmla="*/ 1260 w 44"/>
                  <a:gd name="T3" fmla="*/ 782 h 46"/>
                  <a:gd name="T4" fmla="*/ 1260 w 44"/>
                  <a:gd name="T5" fmla="*/ 1014 h 46"/>
                  <a:gd name="T6" fmla="*/ 1095 w 44"/>
                  <a:gd name="T7" fmla="*/ 1243 h 46"/>
                  <a:gd name="T8" fmla="*/ 905 w 44"/>
                  <a:gd name="T9" fmla="*/ 1415 h 46"/>
                  <a:gd name="T10" fmla="*/ 645 w 44"/>
                  <a:gd name="T11" fmla="*/ 1482 h 46"/>
                  <a:gd name="T12" fmla="*/ 645 w 44"/>
                  <a:gd name="T13" fmla="*/ 1482 h 46"/>
                  <a:gd name="T14" fmla="*/ 419 w 44"/>
                  <a:gd name="T15" fmla="*/ 1415 h 46"/>
                  <a:gd name="T16" fmla="*/ 233 w 44"/>
                  <a:gd name="T17" fmla="*/ 1243 h 46"/>
                  <a:gd name="T18" fmla="*/ 76 w 44"/>
                  <a:gd name="T19" fmla="*/ 1014 h 46"/>
                  <a:gd name="T20" fmla="*/ 0 w 44"/>
                  <a:gd name="T21" fmla="*/ 782 h 46"/>
                  <a:gd name="T22" fmla="*/ 0 w 44"/>
                  <a:gd name="T23" fmla="*/ 782 h 46"/>
                  <a:gd name="T24" fmla="*/ 76 w 44"/>
                  <a:gd name="T25" fmla="*/ 474 h 46"/>
                  <a:gd name="T26" fmla="*/ 233 w 44"/>
                  <a:gd name="T27" fmla="*/ 252 h 46"/>
                  <a:gd name="T28" fmla="*/ 419 w 44"/>
                  <a:gd name="T29" fmla="*/ 79 h 46"/>
                  <a:gd name="T30" fmla="*/ 645 w 44"/>
                  <a:gd name="T31" fmla="*/ 0 h 46"/>
                  <a:gd name="T32" fmla="*/ 645 w 44"/>
                  <a:gd name="T33" fmla="*/ 0 h 46"/>
                  <a:gd name="T34" fmla="*/ 905 w 44"/>
                  <a:gd name="T35" fmla="*/ 79 h 46"/>
                  <a:gd name="T36" fmla="*/ 1095 w 44"/>
                  <a:gd name="T37" fmla="*/ 252 h 46"/>
                  <a:gd name="T38" fmla="*/ 1260 w 44"/>
                  <a:gd name="T39" fmla="*/ 474 h 46"/>
                  <a:gd name="T40" fmla="*/ 1260 w 44"/>
                  <a:gd name="T41" fmla="*/ 782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6"/>
                  <a:gd name="T65" fmla="*/ 44 w 44"/>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6">
                    <a:moveTo>
                      <a:pt x="44" y="24"/>
                    </a:moveTo>
                    <a:lnTo>
                      <a:pt x="44" y="24"/>
                    </a:lnTo>
                    <a:lnTo>
                      <a:pt x="44" y="32"/>
                    </a:lnTo>
                    <a:lnTo>
                      <a:pt x="38" y="38"/>
                    </a:lnTo>
                    <a:lnTo>
                      <a:pt x="32" y="44"/>
                    </a:lnTo>
                    <a:lnTo>
                      <a:pt x="22" y="46"/>
                    </a:lnTo>
                    <a:lnTo>
                      <a:pt x="14" y="44"/>
                    </a:lnTo>
                    <a:lnTo>
                      <a:pt x="8" y="38"/>
                    </a:lnTo>
                    <a:lnTo>
                      <a:pt x="2" y="32"/>
                    </a:lnTo>
                    <a:lnTo>
                      <a:pt x="0" y="24"/>
                    </a:lnTo>
                    <a:lnTo>
                      <a:pt x="2" y="14"/>
                    </a:lnTo>
                    <a:lnTo>
                      <a:pt x="8" y="8"/>
                    </a:lnTo>
                    <a:lnTo>
                      <a:pt x="14" y="2"/>
                    </a:lnTo>
                    <a:lnTo>
                      <a:pt x="22" y="0"/>
                    </a:lnTo>
                    <a:lnTo>
                      <a:pt x="32" y="2"/>
                    </a:lnTo>
                    <a:lnTo>
                      <a:pt x="38" y="8"/>
                    </a:lnTo>
                    <a:lnTo>
                      <a:pt x="44" y="14"/>
                    </a:lnTo>
                    <a:lnTo>
                      <a:pt x="44" y="24"/>
                    </a:lnTo>
                    <a:close/>
                  </a:path>
                </a:pathLst>
              </a:custGeom>
              <a:solidFill>
                <a:srgbClr val="FFFFFF"/>
              </a:solidFill>
              <a:ln w="9525">
                <a:noFill/>
                <a:round/>
                <a:headEnd/>
                <a:tailEnd/>
              </a:ln>
            </p:spPr>
            <p:txBody>
              <a:bodyPr/>
              <a:lstStyle/>
              <a:p>
                <a:endParaRPr lang="en-US" sz="1350"/>
              </a:p>
            </p:txBody>
          </p:sp>
          <p:sp>
            <p:nvSpPr>
              <p:cNvPr id="101" name="Freeform 232">
                <a:extLst>
                  <a:ext uri="{FF2B5EF4-FFF2-40B4-BE49-F238E27FC236}">
                    <a16:creationId xmlns:a16="http://schemas.microsoft.com/office/drawing/2014/main" id="{ABC2F852-DD4F-4C85-89A1-5F2722B41A6E}"/>
                  </a:ext>
                </a:extLst>
              </p:cNvPr>
              <p:cNvSpPr>
                <a:spLocks/>
              </p:cNvSpPr>
              <p:nvPr/>
            </p:nvSpPr>
            <p:spPr bwMode="auto">
              <a:xfrm>
                <a:off x="1006" y="2174"/>
                <a:ext cx="55" cy="58"/>
              </a:xfrm>
              <a:custGeom>
                <a:avLst/>
                <a:gdLst>
                  <a:gd name="T0" fmla="*/ 1260 w 44"/>
                  <a:gd name="T1" fmla="*/ 782 h 46"/>
                  <a:gd name="T2" fmla="*/ 1260 w 44"/>
                  <a:gd name="T3" fmla="*/ 782 h 46"/>
                  <a:gd name="T4" fmla="*/ 1260 w 44"/>
                  <a:gd name="T5" fmla="*/ 1014 h 46"/>
                  <a:gd name="T6" fmla="*/ 1095 w 44"/>
                  <a:gd name="T7" fmla="*/ 1243 h 46"/>
                  <a:gd name="T8" fmla="*/ 905 w 44"/>
                  <a:gd name="T9" fmla="*/ 1415 h 46"/>
                  <a:gd name="T10" fmla="*/ 645 w 44"/>
                  <a:gd name="T11" fmla="*/ 1482 h 46"/>
                  <a:gd name="T12" fmla="*/ 645 w 44"/>
                  <a:gd name="T13" fmla="*/ 1482 h 46"/>
                  <a:gd name="T14" fmla="*/ 419 w 44"/>
                  <a:gd name="T15" fmla="*/ 1415 h 46"/>
                  <a:gd name="T16" fmla="*/ 233 w 44"/>
                  <a:gd name="T17" fmla="*/ 1243 h 46"/>
                  <a:gd name="T18" fmla="*/ 76 w 44"/>
                  <a:gd name="T19" fmla="*/ 1014 h 46"/>
                  <a:gd name="T20" fmla="*/ 0 w 44"/>
                  <a:gd name="T21" fmla="*/ 782 h 46"/>
                  <a:gd name="T22" fmla="*/ 0 w 44"/>
                  <a:gd name="T23" fmla="*/ 782 h 46"/>
                  <a:gd name="T24" fmla="*/ 76 w 44"/>
                  <a:gd name="T25" fmla="*/ 474 h 46"/>
                  <a:gd name="T26" fmla="*/ 233 w 44"/>
                  <a:gd name="T27" fmla="*/ 252 h 46"/>
                  <a:gd name="T28" fmla="*/ 419 w 44"/>
                  <a:gd name="T29" fmla="*/ 79 h 46"/>
                  <a:gd name="T30" fmla="*/ 645 w 44"/>
                  <a:gd name="T31" fmla="*/ 0 h 46"/>
                  <a:gd name="T32" fmla="*/ 645 w 44"/>
                  <a:gd name="T33" fmla="*/ 0 h 46"/>
                  <a:gd name="T34" fmla="*/ 905 w 44"/>
                  <a:gd name="T35" fmla="*/ 79 h 46"/>
                  <a:gd name="T36" fmla="*/ 1095 w 44"/>
                  <a:gd name="T37" fmla="*/ 252 h 46"/>
                  <a:gd name="T38" fmla="*/ 1260 w 44"/>
                  <a:gd name="T39" fmla="*/ 474 h 46"/>
                  <a:gd name="T40" fmla="*/ 1260 w 44"/>
                  <a:gd name="T41" fmla="*/ 782 h 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46"/>
                  <a:gd name="T65" fmla="*/ 44 w 44"/>
                  <a:gd name="T66" fmla="*/ 46 h 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46">
                    <a:moveTo>
                      <a:pt x="44" y="24"/>
                    </a:moveTo>
                    <a:lnTo>
                      <a:pt x="44" y="24"/>
                    </a:lnTo>
                    <a:lnTo>
                      <a:pt x="44" y="32"/>
                    </a:lnTo>
                    <a:lnTo>
                      <a:pt x="38" y="38"/>
                    </a:lnTo>
                    <a:lnTo>
                      <a:pt x="32" y="44"/>
                    </a:lnTo>
                    <a:lnTo>
                      <a:pt x="22" y="46"/>
                    </a:lnTo>
                    <a:lnTo>
                      <a:pt x="14" y="44"/>
                    </a:lnTo>
                    <a:lnTo>
                      <a:pt x="8" y="38"/>
                    </a:lnTo>
                    <a:lnTo>
                      <a:pt x="2" y="32"/>
                    </a:lnTo>
                    <a:lnTo>
                      <a:pt x="0" y="24"/>
                    </a:lnTo>
                    <a:lnTo>
                      <a:pt x="2" y="14"/>
                    </a:lnTo>
                    <a:lnTo>
                      <a:pt x="8" y="8"/>
                    </a:lnTo>
                    <a:lnTo>
                      <a:pt x="14" y="2"/>
                    </a:lnTo>
                    <a:lnTo>
                      <a:pt x="22" y="0"/>
                    </a:lnTo>
                    <a:lnTo>
                      <a:pt x="32" y="2"/>
                    </a:lnTo>
                    <a:lnTo>
                      <a:pt x="38" y="8"/>
                    </a:lnTo>
                    <a:lnTo>
                      <a:pt x="44" y="14"/>
                    </a:lnTo>
                    <a:lnTo>
                      <a:pt x="44" y="24"/>
                    </a:lnTo>
                  </a:path>
                </a:pathLst>
              </a:custGeom>
              <a:noFill/>
              <a:ln w="9525">
                <a:noFill/>
                <a:round/>
                <a:headEnd/>
                <a:tailEnd/>
              </a:ln>
            </p:spPr>
            <p:txBody>
              <a:bodyPr/>
              <a:lstStyle/>
              <a:p>
                <a:endParaRPr lang="en-US" sz="1350"/>
              </a:p>
            </p:txBody>
          </p:sp>
          <p:sp>
            <p:nvSpPr>
              <p:cNvPr id="102" name="Freeform 233">
                <a:extLst>
                  <a:ext uri="{FF2B5EF4-FFF2-40B4-BE49-F238E27FC236}">
                    <a16:creationId xmlns:a16="http://schemas.microsoft.com/office/drawing/2014/main" id="{0961F267-BBB5-4534-8C1F-4F711DFF61C5}"/>
                  </a:ext>
                </a:extLst>
              </p:cNvPr>
              <p:cNvSpPr>
                <a:spLocks/>
              </p:cNvSpPr>
              <p:nvPr/>
            </p:nvSpPr>
            <p:spPr bwMode="auto">
              <a:xfrm>
                <a:off x="916" y="1890"/>
                <a:ext cx="68" cy="75"/>
              </a:xfrm>
              <a:custGeom>
                <a:avLst/>
                <a:gdLst>
                  <a:gd name="T0" fmla="*/ 1709 w 54"/>
                  <a:gd name="T1" fmla="*/ 929 h 60"/>
                  <a:gd name="T2" fmla="*/ 1709 w 54"/>
                  <a:gd name="T3" fmla="*/ 929 h 60"/>
                  <a:gd name="T4" fmla="*/ 1573 w 54"/>
                  <a:gd name="T5" fmla="*/ 1260 h 60"/>
                  <a:gd name="T6" fmla="*/ 1389 w 54"/>
                  <a:gd name="T7" fmla="*/ 1481 h 60"/>
                  <a:gd name="T8" fmla="*/ 1156 w 54"/>
                  <a:gd name="T9" fmla="*/ 1673 h 60"/>
                  <a:gd name="T10" fmla="*/ 961 w 54"/>
                  <a:gd name="T11" fmla="*/ 1720 h 60"/>
                  <a:gd name="T12" fmla="*/ 763 w 54"/>
                  <a:gd name="T13" fmla="*/ 1720 h 60"/>
                  <a:gd name="T14" fmla="*/ 763 w 54"/>
                  <a:gd name="T15" fmla="*/ 1720 h 60"/>
                  <a:gd name="T16" fmla="*/ 586 w 54"/>
                  <a:gd name="T17" fmla="*/ 1673 h 60"/>
                  <a:gd name="T18" fmla="*/ 465 w 54"/>
                  <a:gd name="T19" fmla="*/ 1614 h 60"/>
                  <a:gd name="T20" fmla="*/ 195 w 54"/>
                  <a:gd name="T21" fmla="*/ 1451 h 60"/>
                  <a:gd name="T22" fmla="*/ 0 w 54"/>
                  <a:gd name="T23" fmla="*/ 1161 h 60"/>
                  <a:gd name="T24" fmla="*/ 0 w 54"/>
                  <a:gd name="T25" fmla="*/ 806 h 60"/>
                  <a:gd name="T26" fmla="*/ 0 w 54"/>
                  <a:gd name="T27" fmla="*/ 806 h 60"/>
                  <a:gd name="T28" fmla="*/ 78 w 54"/>
                  <a:gd name="T29" fmla="*/ 455 h 60"/>
                  <a:gd name="T30" fmla="*/ 246 w 54"/>
                  <a:gd name="T31" fmla="*/ 186 h 60"/>
                  <a:gd name="T32" fmla="*/ 586 w 54"/>
                  <a:gd name="T33" fmla="*/ 76 h 60"/>
                  <a:gd name="T34" fmla="*/ 763 w 54"/>
                  <a:gd name="T35" fmla="*/ 0 h 60"/>
                  <a:gd name="T36" fmla="*/ 876 w 54"/>
                  <a:gd name="T37" fmla="*/ 0 h 60"/>
                  <a:gd name="T38" fmla="*/ 876 w 54"/>
                  <a:gd name="T39" fmla="*/ 0 h 60"/>
                  <a:gd name="T40" fmla="*/ 1078 w 54"/>
                  <a:gd name="T41" fmla="*/ 0 h 60"/>
                  <a:gd name="T42" fmla="*/ 1249 w 54"/>
                  <a:gd name="T43" fmla="*/ 76 h 60"/>
                  <a:gd name="T44" fmla="*/ 1524 w 54"/>
                  <a:gd name="T45" fmla="*/ 291 h 60"/>
                  <a:gd name="T46" fmla="*/ 1650 w 54"/>
                  <a:gd name="T47" fmla="*/ 569 h 60"/>
                  <a:gd name="T48" fmla="*/ 1709 w 54"/>
                  <a:gd name="T49" fmla="*/ 929 h 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0"/>
                  <a:gd name="T77" fmla="*/ 54 w 54"/>
                  <a:gd name="T78" fmla="*/ 60 h 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0">
                    <a:moveTo>
                      <a:pt x="54" y="32"/>
                    </a:moveTo>
                    <a:lnTo>
                      <a:pt x="54" y="32"/>
                    </a:lnTo>
                    <a:lnTo>
                      <a:pt x="50" y="44"/>
                    </a:lnTo>
                    <a:lnTo>
                      <a:pt x="44" y="52"/>
                    </a:lnTo>
                    <a:lnTo>
                      <a:pt x="36" y="58"/>
                    </a:lnTo>
                    <a:lnTo>
                      <a:pt x="30" y="60"/>
                    </a:lnTo>
                    <a:lnTo>
                      <a:pt x="24" y="60"/>
                    </a:lnTo>
                    <a:lnTo>
                      <a:pt x="18" y="58"/>
                    </a:lnTo>
                    <a:lnTo>
                      <a:pt x="14" y="56"/>
                    </a:lnTo>
                    <a:lnTo>
                      <a:pt x="6" y="50"/>
                    </a:lnTo>
                    <a:lnTo>
                      <a:pt x="0" y="40"/>
                    </a:lnTo>
                    <a:lnTo>
                      <a:pt x="0" y="28"/>
                    </a:lnTo>
                    <a:lnTo>
                      <a:pt x="2" y="16"/>
                    </a:lnTo>
                    <a:lnTo>
                      <a:pt x="8" y="6"/>
                    </a:lnTo>
                    <a:lnTo>
                      <a:pt x="18" y="2"/>
                    </a:lnTo>
                    <a:lnTo>
                      <a:pt x="24" y="0"/>
                    </a:lnTo>
                    <a:lnTo>
                      <a:pt x="28" y="0"/>
                    </a:lnTo>
                    <a:lnTo>
                      <a:pt x="34" y="0"/>
                    </a:lnTo>
                    <a:lnTo>
                      <a:pt x="40" y="2"/>
                    </a:lnTo>
                    <a:lnTo>
                      <a:pt x="48" y="10"/>
                    </a:lnTo>
                    <a:lnTo>
                      <a:pt x="52" y="20"/>
                    </a:lnTo>
                    <a:lnTo>
                      <a:pt x="54" y="32"/>
                    </a:lnTo>
                    <a:close/>
                  </a:path>
                </a:pathLst>
              </a:custGeom>
              <a:solidFill>
                <a:srgbClr val="082239"/>
              </a:solidFill>
              <a:ln w="9525">
                <a:noFill/>
                <a:round/>
                <a:headEnd/>
                <a:tailEnd/>
              </a:ln>
            </p:spPr>
            <p:txBody>
              <a:bodyPr/>
              <a:lstStyle/>
              <a:p>
                <a:endParaRPr lang="en-US" sz="1350"/>
              </a:p>
            </p:txBody>
          </p:sp>
          <p:sp>
            <p:nvSpPr>
              <p:cNvPr id="103" name="Freeform 234">
                <a:extLst>
                  <a:ext uri="{FF2B5EF4-FFF2-40B4-BE49-F238E27FC236}">
                    <a16:creationId xmlns:a16="http://schemas.microsoft.com/office/drawing/2014/main" id="{5DCF2D13-0888-45B4-8762-9AF2FAA4637A}"/>
                  </a:ext>
                </a:extLst>
              </p:cNvPr>
              <p:cNvSpPr>
                <a:spLocks/>
              </p:cNvSpPr>
              <p:nvPr/>
            </p:nvSpPr>
            <p:spPr bwMode="auto">
              <a:xfrm>
                <a:off x="916" y="1890"/>
                <a:ext cx="68" cy="75"/>
              </a:xfrm>
              <a:custGeom>
                <a:avLst/>
                <a:gdLst>
                  <a:gd name="T0" fmla="*/ 1709 w 54"/>
                  <a:gd name="T1" fmla="*/ 929 h 60"/>
                  <a:gd name="T2" fmla="*/ 1709 w 54"/>
                  <a:gd name="T3" fmla="*/ 929 h 60"/>
                  <a:gd name="T4" fmla="*/ 1573 w 54"/>
                  <a:gd name="T5" fmla="*/ 1260 h 60"/>
                  <a:gd name="T6" fmla="*/ 1389 w 54"/>
                  <a:gd name="T7" fmla="*/ 1481 h 60"/>
                  <a:gd name="T8" fmla="*/ 1156 w 54"/>
                  <a:gd name="T9" fmla="*/ 1673 h 60"/>
                  <a:gd name="T10" fmla="*/ 961 w 54"/>
                  <a:gd name="T11" fmla="*/ 1720 h 60"/>
                  <a:gd name="T12" fmla="*/ 763 w 54"/>
                  <a:gd name="T13" fmla="*/ 1720 h 60"/>
                  <a:gd name="T14" fmla="*/ 763 w 54"/>
                  <a:gd name="T15" fmla="*/ 1720 h 60"/>
                  <a:gd name="T16" fmla="*/ 586 w 54"/>
                  <a:gd name="T17" fmla="*/ 1673 h 60"/>
                  <a:gd name="T18" fmla="*/ 465 w 54"/>
                  <a:gd name="T19" fmla="*/ 1614 h 60"/>
                  <a:gd name="T20" fmla="*/ 195 w 54"/>
                  <a:gd name="T21" fmla="*/ 1451 h 60"/>
                  <a:gd name="T22" fmla="*/ 0 w 54"/>
                  <a:gd name="T23" fmla="*/ 1161 h 60"/>
                  <a:gd name="T24" fmla="*/ 0 w 54"/>
                  <a:gd name="T25" fmla="*/ 806 h 60"/>
                  <a:gd name="T26" fmla="*/ 0 w 54"/>
                  <a:gd name="T27" fmla="*/ 806 h 60"/>
                  <a:gd name="T28" fmla="*/ 78 w 54"/>
                  <a:gd name="T29" fmla="*/ 455 h 60"/>
                  <a:gd name="T30" fmla="*/ 246 w 54"/>
                  <a:gd name="T31" fmla="*/ 186 h 60"/>
                  <a:gd name="T32" fmla="*/ 586 w 54"/>
                  <a:gd name="T33" fmla="*/ 76 h 60"/>
                  <a:gd name="T34" fmla="*/ 763 w 54"/>
                  <a:gd name="T35" fmla="*/ 0 h 60"/>
                  <a:gd name="T36" fmla="*/ 876 w 54"/>
                  <a:gd name="T37" fmla="*/ 0 h 60"/>
                  <a:gd name="T38" fmla="*/ 876 w 54"/>
                  <a:gd name="T39" fmla="*/ 0 h 60"/>
                  <a:gd name="T40" fmla="*/ 1078 w 54"/>
                  <a:gd name="T41" fmla="*/ 0 h 60"/>
                  <a:gd name="T42" fmla="*/ 1249 w 54"/>
                  <a:gd name="T43" fmla="*/ 76 h 60"/>
                  <a:gd name="T44" fmla="*/ 1524 w 54"/>
                  <a:gd name="T45" fmla="*/ 291 h 60"/>
                  <a:gd name="T46" fmla="*/ 1650 w 54"/>
                  <a:gd name="T47" fmla="*/ 569 h 60"/>
                  <a:gd name="T48" fmla="*/ 1709 w 54"/>
                  <a:gd name="T49" fmla="*/ 929 h 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0"/>
                  <a:gd name="T77" fmla="*/ 54 w 54"/>
                  <a:gd name="T78" fmla="*/ 60 h 6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0">
                    <a:moveTo>
                      <a:pt x="54" y="32"/>
                    </a:moveTo>
                    <a:lnTo>
                      <a:pt x="54" y="32"/>
                    </a:lnTo>
                    <a:lnTo>
                      <a:pt x="50" y="44"/>
                    </a:lnTo>
                    <a:lnTo>
                      <a:pt x="44" y="52"/>
                    </a:lnTo>
                    <a:lnTo>
                      <a:pt x="36" y="58"/>
                    </a:lnTo>
                    <a:lnTo>
                      <a:pt x="30" y="60"/>
                    </a:lnTo>
                    <a:lnTo>
                      <a:pt x="24" y="60"/>
                    </a:lnTo>
                    <a:lnTo>
                      <a:pt x="18" y="58"/>
                    </a:lnTo>
                    <a:lnTo>
                      <a:pt x="14" y="56"/>
                    </a:lnTo>
                    <a:lnTo>
                      <a:pt x="6" y="50"/>
                    </a:lnTo>
                    <a:lnTo>
                      <a:pt x="0" y="40"/>
                    </a:lnTo>
                    <a:lnTo>
                      <a:pt x="0" y="28"/>
                    </a:lnTo>
                    <a:lnTo>
                      <a:pt x="2" y="16"/>
                    </a:lnTo>
                    <a:lnTo>
                      <a:pt x="8" y="6"/>
                    </a:lnTo>
                    <a:lnTo>
                      <a:pt x="18" y="2"/>
                    </a:lnTo>
                    <a:lnTo>
                      <a:pt x="24" y="0"/>
                    </a:lnTo>
                    <a:lnTo>
                      <a:pt x="28" y="0"/>
                    </a:lnTo>
                    <a:lnTo>
                      <a:pt x="34" y="0"/>
                    </a:lnTo>
                    <a:lnTo>
                      <a:pt x="40" y="2"/>
                    </a:lnTo>
                    <a:lnTo>
                      <a:pt x="48" y="10"/>
                    </a:lnTo>
                    <a:lnTo>
                      <a:pt x="52" y="20"/>
                    </a:lnTo>
                    <a:lnTo>
                      <a:pt x="54" y="32"/>
                    </a:lnTo>
                  </a:path>
                </a:pathLst>
              </a:custGeom>
              <a:noFill/>
              <a:ln w="9525">
                <a:noFill/>
                <a:round/>
                <a:headEnd/>
                <a:tailEnd/>
              </a:ln>
            </p:spPr>
            <p:txBody>
              <a:bodyPr/>
              <a:lstStyle/>
              <a:p>
                <a:endParaRPr lang="en-US" sz="1350"/>
              </a:p>
            </p:txBody>
          </p:sp>
          <p:sp>
            <p:nvSpPr>
              <p:cNvPr id="104" name="Freeform 235">
                <a:extLst>
                  <a:ext uri="{FF2B5EF4-FFF2-40B4-BE49-F238E27FC236}">
                    <a16:creationId xmlns:a16="http://schemas.microsoft.com/office/drawing/2014/main" id="{AD9F2EEE-4EC9-4691-BA2F-23F1B6165EF9}"/>
                  </a:ext>
                </a:extLst>
              </p:cNvPr>
              <p:cNvSpPr>
                <a:spLocks/>
              </p:cNvSpPr>
              <p:nvPr/>
            </p:nvSpPr>
            <p:spPr bwMode="auto">
              <a:xfrm>
                <a:off x="946" y="1925"/>
                <a:ext cx="5" cy="5"/>
              </a:xfrm>
              <a:custGeom>
                <a:avLst/>
                <a:gdLst>
                  <a:gd name="T0" fmla="*/ 99 w 4"/>
                  <a:gd name="T1" fmla="*/ 75 h 4"/>
                  <a:gd name="T2" fmla="*/ 99 w 4"/>
                  <a:gd name="T3" fmla="*/ 75 h 4"/>
                  <a:gd name="T4" fmla="*/ 99 w 4"/>
                  <a:gd name="T5" fmla="*/ 99 h 4"/>
                  <a:gd name="T6" fmla="*/ 75 w 4"/>
                  <a:gd name="T7" fmla="*/ 99 h 4"/>
                  <a:gd name="T8" fmla="*/ 75 w 4"/>
                  <a:gd name="T9" fmla="*/ 99 h 4"/>
                  <a:gd name="T10" fmla="*/ 75 w 4"/>
                  <a:gd name="T11" fmla="*/ 99 h 4"/>
                  <a:gd name="T12" fmla="*/ 0 w 4"/>
                  <a:gd name="T13" fmla="*/ 75 h 4"/>
                  <a:gd name="T14" fmla="*/ 0 w 4"/>
                  <a:gd name="T15" fmla="*/ 75 h 4"/>
                  <a:gd name="T16" fmla="*/ 75 w 4"/>
                  <a:gd name="T17" fmla="*/ 0 h 4"/>
                  <a:gd name="T18" fmla="*/ 75 w 4"/>
                  <a:gd name="T19" fmla="*/ 0 h 4"/>
                  <a:gd name="T20" fmla="*/ 75 w 4"/>
                  <a:gd name="T21" fmla="*/ 0 h 4"/>
                  <a:gd name="T22" fmla="*/ 99 w 4"/>
                  <a:gd name="T23" fmla="*/ 0 h 4"/>
                  <a:gd name="T24" fmla="*/ 99 w 4"/>
                  <a:gd name="T25" fmla="*/ 75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4" y="2"/>
                    </a:moveTo>
                    <a:lnTo>
                      <a:pt x="4" y="2"/>
                    </a:lnTo>
                    <a:lnTo>
                      <a:pt x="4" y="4"/>
                    </a:lnTo>
                    <a:lnTo>
                      <a:pt x="2" y="4"/>
                    </a:lnTo>
                    <a:lnTo>
                      <a:pt x="0" y="2"/>
                    </a:lnTo>
                    <a:lnTo>
                      <a:pt x="2" y="0"/>
                    </a:lnTo>
                    <a:lnTo>
                      <a:pt x="4" y="0"/>
                    </a:lnTo>
                    <a:lnTo>
                      <a:pt x="4" y="2"/>
                    </a:lnTo>
                    <a:close/>
                  </a:path>
                </a:pathLst>
              </a:custGeom>
              <a:solidFill>
                <a:srgbClr val="FFFFFF"/>
              </a:solidFill>
              <a:ln w="9525">
                <a:noFill/>
                <a:round/>
                <a:headEnd/>
                <a:tailEnd/>
              </a:ln>
            </p:spPr>
            <p:txBody>
              <a:bodyPr/>
              <a:lstStyle/>
              <a:p>
                <a:endParaRPr lang="en-US" sz="1350"/>
              </a:p>
            </p:txBody>
          </p:sp>
          <p:sp>
            <p:nvSpPr>
              <p:cNvPr id="105" name="Freeform 236">
                <a:extLst>
                  <a:ext uri="{FF2B5EF4-FFF2-40B4-BE49-F238E27FC236}">
                    <a16:creationId xmlns:a16="http://schemas.microsoft.com/office/drawing/2014/main" id="{56DB463F-8F26-42F1-AA88-A54843166E00}"/>
                  </a:ext>
                </a:extLst>
              </p:cNvPr>
              <p:cNvSpPr>
                <a:spLocks/>
              </p:cNvSpPr>
              <p:nvPr/>
            </p:nvSpPr>
            <p:spPr bwMode="auto">
              <a:xfrm>
                <a:off x="946" y="1925"/>
                <a:ext cx="5" cy="5"/>
              </a:xfrm>
              <a:custGeom>
                <a:avLst/>
                <a:gdLst>
                  <a:gd name="T0" fmla="*/ 99 w 4"/>
                  <a:gd name="T1" fmla="*/ 75 h 4"/>
                  <a:gd name="T2" fmla="*/ 99 w 4"/>
                  <a:gd name="T3" fmla="*/ 75 h 4"/>
                  <a:gd name="T4" fmla="*/ 99 w 4"/>
                  <a:gd name="T5" fmla="*/ 99 h 4"/>
                  <a:gd name="T6" fmla="*/ 75 w 4"/>
                  <a:gd name="T7" fmla="*/ 99 h 4"/>
                  <a:gd name="T8" fmla="*/ 75 w 4"/>
                  <a:gd name="T9" fmla="*/ 99 h 4"/>
                  <a:gd name="T10" fmla="*/ 75 w 4"/>
                  <a:gd name="T11" fmla="*/ 99 h 4"/>
                  <a:gd name="T12" fmla="*/ 0 w 4"/>
                  <a:gd name="T13" fmla="*/ 75 h 4"/>
                  <a:gd name="T14" fmla="*/ 0 w 4"/>
                  <a:gd name="T15" fmla="*/ 75 h 4"/>
                  <a:gd name="T16" fmla="*/ 75 w 4"/>
                  <a:gd name="T17" fmla="*/ 0 h 4"/>
                  <a:gd name="T18" fmla="*/ 75 w 4"/>
                  <a:gd name="T19" fmla="*/ 0 h 4"/>
                  <a:gd name="T20" fmla="*/ 75 w 4"/>
                  <a:gd name="T21" fmla="*/ 0 h 4"/>
                  <a:gd name="T22" fmla="*/ 99 w 4"/>
                  <a:gd name="T23" fmla="*/ 0 h 4"/>
                  <a:gd name="T24" fmla="*/ 99 w 4"/>
                  <a:gd name="T25" fmla="*/ 75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4" y="2"/>
                    </a:moveTo>
                    <a:lnTo>
                      <a:pt x="4" y="2"/>
                    </a:lnTo>
                    <a:lnTo>
                      <a:pt x="4" y="4"/>
                    </a:lnTo>
                    <a:lnTo>
                      <a:pt x="2" y="4"/>
                    </a:lnTo>
                    <a:lnTo>
                      <a:pt x="0" y="2"/>
                    </a:lnTo>
                    <a:lnTo>
                      <a:pt x="2" y="0"/>
                    </a:lnTo>
                    <a:lnTo>
                      <a:pt x="4" y="0"/>
                    </a:lnTo>
                    <a:lnTo>
                      <a:pt x="4" y="2"/>
                    </a:lnTo>
                  </a:path>
                </a:pathLst>
              </a:custGeom>
              <a:noFill/>
              <a:ln w="9525">
                <a:noFill/>
                <a:round/>
                <a:headEnd/>
                <a:tailEnd/>
              </a:ln>
            </p:spPr>
            <p:txBody>
              <a:bodyPr/>
              <a:lstStyle/>
              <a:p>
                <a:endParaRPr lang="en-US" sz="1350"/>
              </a:p>
            </p:txBody>
          </p:sp>
          <p:sp>
            <p:nvSpPr>
              <p:cNvPr id="106" name="Rectangle 237">
                <a:extLst>
                  <a:ext uri="{FF2B5EF4-FFF2-40B4-BE49-F238E27FC236}">
                    <a16:creationId xmlns:a16="http://schemas.microsoft.com/office/drawing/2014/main" id="{31DA1D6C-F6AD-4EE2-B118-772699DC9D26}"/>
                  </a:ext>
                </a:extLst>
              </p:cNvPr>
              <p:cNvSpPr>
                <a:spLocks noChangeArrowheads="1"/>
              </p:cNvSpPr>
              <p:nvPr/>
            </p:nvSpPr>
            <p:spPr bwMode="auto">
              <a:xfrm>
                <a:off x="1166" y="1705"/>
                <a:ext cx="47" cy="63"/>
              </a:xfrm>
              <a:prstGeom prst="rect">
                <a:avLst/>
              </a:prstGeom>
              <a:solidFill>
                <a:srgbClr val="FFFFFF"/>
              </a:solidFill>
              <a:ln w="9525">
                <a:noFill/>
                <a:miter lim="800000"/>
                <a:headEnd/>
                <a:tailEnd/>
              </a:ln>
            </p:spPr>
            <p:txBody>
              <a:bodyPr/>
              <a:lstStyle/>
              <a:p>
                <a:endParaRPr lang="en-US" sz="1350"/>
              </a:p>
            </p:txBody>
          </p:sp>
          <p:sp>
            <p:nvSpPr>
              <p:cNvPr id="107" name="Rectangle 238">
                <a:extLst>
                  <a:ext uri="{FF2B5EF4-FFF2-40B4-BE49-F238E27FC236}">
                    <a16:creationId xmlns:a16="http://schemas.microsoft.com/office/drawing/2014/main" id="{866A21D9-A40A-4931-896F-E63F7CE0AA77}"/>
                  </a:ext>
                </a:extLst>
              </p:cNvPr>
              <p:cNvSpPr>
                <a:spLocks noChangeArrowheads="1"/>
              </p:cNvSpPr>
              <p:nvPr/>
            </p:nvSpPr>
            <p:spPr bwMode="auto">
              <a:xfrm>
                <a:off x="1208" y="1718"/>
                <a:ext cx="23" cy="42"/>
              </a:xfrm>
              <a:prstGeom prst="rect">
                <a:avLst/>
              </a:prstGeom>
              <a:solidFill>
                <a:srgbClr val="FFFFFF"/>
              </a:solidFill>
              <a:ln w="9525">
                <a:noFill/>
                <a:miter lim="800000"/>
                <a:headEnd/>
                <a:tailEnd/>
              </a:ln>
            </p:spPr>
            <p:txBody>
              <a:bodyPr/>
              <a:lstStyle/>
              <a:p>
                <a:endParaRPr lang="en-US" sz="1350"/>
              </a:p>
            </p:txBody>
          </p:sp>
          <p:sp>
            <p:nvSpPr>
              <p:cNvPr id="108" name="Rectangle 239">
                <a:extLst>
                  <a:ext uri="{FF2B5EF4-FFF2-40B4-BE49-F238E27FC236}">
                    <a16:creationId xmlns:a16="http://schemas.microsoft.com/office/drawing/2014/main" id="{6E49F528-ABBB-4BB9-B548-90B818FFDB20}"/>
                  </a:ext>
                </a:extLst>
              </p:cNvPr>
              <p:cNvSpPr>
                <a:spLocks noChangeArrowheads="1"/>
              </p:cNvSpPr>
              <p:nvPr/>
            </p:nvSpPr>
            <p:spPr bwMode="auto">
              <a:xfrm>
                <a:off x="1166" y="1845"/>
                <a:ext cx="47" cy="62"/>
              </a:xfrm>
              <a:prstGeom prst="rect">
                <a:avLst/>
              </a:prstGeom>
              <a:solidFill>
                <a:srgbClr val="FFFFFF"/>
              </a:solidFill>
              <a:ln w="9525">
                <a:noFill/>
                <a:miter lim="800000"/>
                <a:headEnd/>
                <a:tailEnd/>
              </a:ln>
            </p:spPr>
            <p:txBody>
              <a:bodyPr/>
              <a:lstStyle/>
              <a:p>
                <a:endParaRPr lang="en-US" sz="1350"/>
              </a:p>
            </p:txBody>
          </p:sp>
          <p:sp>
            <p:nvSpPr>
              <p:cNvPr id="109" name="Rectangle 240">
                <a:extLst>
                  <a:ext uri="{FF2B5EF4-FFF2-40B4-BE49-F238E27FC236}">
                    <a16:creationId xmlns:a16="http://schemas.microsoft.com/office/drawing/2014/main" id="{C7220374-921D-4795-9DC6-A494090B59DF}"/>
                  </a:ext>
                </a:extLst>
              </p:cNvPr>
              <p:cNvSpPr>
                <a:spLocks noChangeArrowheads="1"/>
              </p:cNvSpPr>
              <p:nvPr/>
            </p:nvSpPr>
            <p:spPr bwMode="auto">
              <a:xfrm>
                <a:off x="1208" y="1858"/>
                <a:ext cx="23" cy="42"/>
              </a:xfrm>
              <a:prstGeom prst="rect">
                <a:avLst/>
              </a:prstGeom>
              <a:solidFill>
                <a:srgbClr val="FFFFFF"/>
              </a:solidFill>
              <a:ln w="9525">
                <a:noFill/>
                <a:miter lim="800000"/>
                <a:headEnd/>
                <a:tailEnd/>
              </a:ln>
            </p:spPr>
            <p:txBody>
              <a:bodyPr/>
              <a:lstStyle/>
              <a:p>
                <a:endParaRPr lang="en-US" sz="1350"/>
              </a:p>
            </p:txBody>
          </p:sp>
          <p:sp>
            <p:nvSpPr>
              <p:cNvPr id="110" name="Rectangle 241">
                <a:extLst>
                  <a:ext uri="{FF2B5EF4-FFF2-40B4-BE49-F238E27FC236}">
                    <a16:creationId xmlns:a16="http://schemas.microsoft.com/office/drawing/2014/main" id="{2F3CC140-C9BA-4F0A-A3AD-1AE9D75559AC}"/>
                  </a:ext>
                </a:extLst>
              </p:cNvPr>
              <p:cNvSpPr>
                <a:spLocks noChangeArrowheads="1"/>
              </p:cNvSpPr>
              <p:nvPr/>
            </p:nvSpPr>
            <p:spPr bwMode="auto">
              <a:xfrm>
                <a:off x="1166" y="1987"/>
                <a:ext cx="47" cy="60"/>
              </a:xfrm>
              <a:prstGeom prst="rect">
                <a:avLst/>
              </a:prstGeom>
              <a:solidFill>
                <a:srgbClr val="FFFFFF"/>
              </a:solidFill>
              <a:ln w="9525">
                <a:noFill/>
                <a:miter lim="800000"/>
                <a:headEnd/>
                <a:tailEnd/>
              </a:ln>
            </p:spPr>
            <p:txBody>
              <a:bodyPr/>
              <a:lstStyle/>
              <a:p>
                <a:endParaRPr lang="en-US" sz="1350"/>
              </a:p>
            </p:txBody>
          </p:sp>
          <p:sp>
            <p:nvSpPr>
              <p:cNvPr id="111" name="Rectangle 242">
                <a:extLst>
                  <a:ext uri="{FF2B5EF4-FFF2-40B4-BE49-F238E27FC236}">
                    <a16:creationId xmlns:a16="http://schemas.microsoft.com/office/drawing/2014/main" id="{90083715-CE01-4C13-B4C6-30EE5466227D}"/>
                  </a:ext>
                </a:extLst>
              </p:cNvPr>
              <p:cNvSpPr>
                <a:spLocks noChangeArrowheads="1"/>
              </p:cNvSpPr>
              <p:nvPr/>
            </p:nvSpPr>
            <p:spPr bwMode="auto">
              <a:xfrm>
                <a:off x="1208" y="2000"/>
                <a:ext cx="23" cy="42"/>
              </a:xfrm>
              <a:prstGeom prst="rect">
                <a:avLst/>
              </a:prstGeom>
              <a:solidFill>
                <a:srgbClr val="FFFFFF"/>
              </a:solidFill>
              <a:ln w="9525">
                <a:noFill/>
                <a:miter lim="800000"/>
                <a:headEnd/>
                <a:tailEnd/>
              </a:ln>
            </p:spPr>
            <p:txBody>
              <a:bodyPr/>
              <a:lstStyle/>
              <a:p>
                <a:endParaRPr lang="en-US" sz="1350"/>
              </a:p>
            </p:txBody>
          </p:sp>
          <p:sp>
            <p:nvSpPr>
              <p:cNvPr id="112" name="Rectangle 243">
                <a:extLst>
                  <a:ext uri="{FF2B5EF4-FFF2-40B4-BE49-F238E27FC236}">
                    <a16:creationId xmlns:a16="http://schemas.microsoft.com/office/drawing/2014/main" id="{35D7183D-ED54-42DC-B977-C084ADDE4D54}"/>
                  </a:ext>
                </a:extLst>
              </p:cNvPr>
              <p:cNvSpPr>
                <a:spLocks noChangeArrowheads="1"/>
              </p:cNvSpPr>
              <p:nvPr/>
            </p:nvSpPr>
            <p:spPr bwMode="auto">
              <a:xfrm>
                <a:off x="1163" y="2127"/>
                <a:ext cx="48" cy="62"/>
              </a:xfrm>
              <a:prstGeom prst="rect">
                <a:avLst/>
              </a:prstGeom>
              <a:solidFill>
                <a:srgbClr val="FFFFFF"/>
              </a:solidFill>
              <a:ln w="9525">
                <a:noFill/>
                <a:miter lim="800000"/>
                <a:headEnd/>
                <a:tailEnd/>
              </a:ln>
            </p:spPr>
            <p:txBody>
              <a:bodyPr/>
              <a:lstStyle/>
              <a:p>
                <a:endParaRPr lang="en-US" sz="1350"/>
              </a:p>
            </p:txBody>
          </p:sp>
          <p:sp>
            <p:nvSpPr>
              <p:cNvPr id="113" name="Rectangle 244">
                <a:extLst>
                  <a:ext uri="{FF2B5EF4-FFF2-40B4-BE49-F238E27FC236}">
                    <a16:creationId xmlns:a16="http://schemas.microsoft.com/office/drawing/2014/main" id="{2CAA0B26-2A6D-4304-90F6-3276809B1A7F}"/>
                  </a:ext>
                </a:extLst>
              </p:cNvPr>
              <p:cNvSpPr>
                <a:spLocks noChangeArrowheads="1"/>
              </p:cNvSpPr>
              <p:nvPr/>
            </p:nvSpPr>
            <p:spPr bwMode="auto">
              <a:xfrm>
                <a:off x="1206" y="2139"/>
                <a:ext cx="22" cy="45"/>
              </a:xfrm>
              <a:prstGeom prst="rect">
                <a:avLst/>
              </a:prstGeom>
              <a:solidFill>
                <a:srgbClr val="FFFFFF"/>
              </a:solidFill>
              <a:ln w="9525">
                <a:noFill/>
                <a:miter lim="800000"/>
                <a:headEnd/>
                <a:tailEnd/>
              </a:ln>
            </p:spPr>
            <p:txBody>
              <a:bodyPr/>
              <a:lstStyle/>
              <a:p>
                <a:endParaRPr lang="en-US" sz="1350"/>
              </a:p>
            </p:txBody>
          </p:sp>
          <p:sp>
            <p:nvSpPr>
              <p:cNvPr id="114" name="Freeform 245">
                <a:extLst>
                  <a:ext uri="{FF2B5EF4-FFF2-40B4-BE49-F238E27FC236}">
                    <a16:creationId xmlns:a16="http://schemas.microsoft.com/office/drawing/2014/main" id="{CF282D57-2B8F-4901-9A7A-DABCFE077ED5}"/>
                  </a:ext>
                </a:extLst>
              </p:cNvPr>
              <p:cNvSpPr>
                <a:spLocks/>
              </p:cNvSpPr>
              <p:nvPr/>
            </p:nvSpPr>
            <p:spPr bwMode="auto">
              <a:xfrm>
                <a:off x="1470" y="1733"/>
                <a:ext cx="53" cy="110"/>
              </a:xfrm>
              <a:custGeom>
                <a:avLst/>
                <a:gdLst>
                  <a:gd name="T0" fmla="*/ 1028 w 42"/>
                  <a:gd name="T1" fmla="*/ 2461 h 88"/>
                  <a:gd name="T2" fmla="*/ 1028 w 42"/>
                  <a:gd name="T3" fmla="*/ 2461 h 88"/>
                  <a:gd name="T4" fmla="*/ 1028 w 42"/>
                  <a:gd name="T5" fmla="*/ 1670 h 88"/>
                  <a:gd name="T6" fmla="*/ 989 w 42"/>
                  <a:gd name="T7" fmla="*/ 1155 h 88"/>
                  <a:gd name="T8" fmla="*/ 929 w 42"/>
                  <a:gd name="T9" fmla="*/ 744 h 88"/>
                  <a:gd name="T10" fmla="*/ 929 w 42"/>
                  <a:gd name="T11" fmla="*/ 744 h 88"/>
                  <a:gd name="T12" fmla="*/ 868 w 42"/>
                  <a:gd name="T13" fmla="*/ 524 h 88"/>
                  <a:gd name="T14" fmla="*/ 598 w 42"/>
                  <a:gd name="T15" fmla="*/ 419 h 88"/>
                  <a:gd name="T16" fmla="*/ 321 w 42"/>
                  <a:gd name="T17" fmla="*/ 291 h 88"/>
                  <a:gd name="T18" fmla="*/ 0 w 42"/>
                  <a:gd name="T19" fmla="*/ 233 h 88"/>
                  <a:gd name="T20" fmla="*/ 0 w 42"/>
                  <a:gd name="T21" fmla="*/ 0 h 88"/>
                  <a:gd name="T22" fmla="*/ 0 w 42"/>
                  <a:gd name="T23" fmla="*/ 0 h 88"/>
                  <a:gd name="T24" fmla="*/ 321 w 42"/>
                  <a:gd name="T25" fmla="*/ 76 h 88"/>
                  <a:gd name="T26" fmla="*/ 736 w 42"/>
                  <a:gd name="T27" fmla="*/ 186 h 88"/>
                  <a:gd name="T28" fmla="*/ 989 w 42"/>
                  <a:gd name="T29" fmla="*/ 358 h 88"/>
                  <a:gd name="T30" fmla="*/ 1248 w 42"/>
                  <a:gd name="T31" fmla="*/ 569 h 88"/>
                  <a:gd name="T32" fmla="*/ 1248 w 42"/>
                  <a:gd name="T33" fmla="*/ 569 h 88"/>
                  <a:gd name="T34" fmla="*/ 1296 w 42"/>
                  <a:gd name="T35" fmla="*/ 700 h 88"/>
                  <a:gd name="T36" fmla="*/ 1296 w 42"/>
                  <a:gd name="T37" fmla="*/ 905 h 88"/>
                  <a:gd name="T38" fmla="*/ 1382 w 42"/>
                  <a:gd name="T39" fmla="*/ 1474 h 88"/>
                  <a:gd name="T40" fmla="*/ 1382 w 42"/>
                  <a:gd name="T41" fmla="*/ 2523 h 88"/>
                  <a:gd name="T42" fmla="*/ 1028 w 42"/>
                  <a:gd name="T43" fmla="*/ 2461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88"/>
                  <a:gd name="T68" fmla="*/ 42 w 42"/>
                  <a:gd name="T69" fmla="*/ 88 h 8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88">
                    <a:moveTo>
                      <a:pt x="32" y="86"/>
                    </a:moveTo>
                    <a:lnTo>
                      <a:pt x="32" y="86"/>
                    </a:lnTo>
                    <a:lnTo>
                      <a:pt x="32" y="58"/>
                    </a:lnTo>
                    <a:lnTo>
                      <a:pt x="30" y="40"/>
                    </a:lnTo>
                    <a:lnTo>
                      <a:pt x="28" y="26"/>
                    </a:lnTo>
                    <a:lnTo>
                      <a:pt x="26" y="18"/>
                    </a:lnTo>
                    <a:lnTo>
                      <a:pt x="18" y="14"/>
                    </a:lnTo>
                    <a:lnTo>
                      <a:pt x="10" y="10"/>
                    </a:lnTo>
                    <a:lnTo>
                      <a:pt x="0" y="8"/>
                    </a:lnTo>
                    <a:lnTo>
                      <a:pt x="0" y="0"/>
                    </a:lnTo>
                    <a:lnTo>
                      <a:pt x="10" y="2"/>
                    </a:lnTo>
                    <a:lnTo>
                      <a:pt x="22" y="6"/>
                    </a:lnTo>
                    <a:lnTo>
                      <a:pt x="30" y="12"/>
                    </a:lnTo>
                    <a:lnTo>
                      <a:pt x="38" y="20"/>
                    </a:lnTo>
                    <a:lnTo>
                      <a:pt x="40" y="24"/>
                    </a:lnTo>
                    <a:lnTo>
                      <a:pt x="40" y="32"/>
                    </a:lnTo>
                    <a:lnTo>
                      <a:pt x="42" y="52"/>
                    </a:lnTo>
                    <a:lnTo>
                      <a:pt x="42" y="88"/>
                    </a:lnTo>
                    <a:lnTo>
                      <a:pt x="32" y="86"/>
                    </a:lnTo>
                    <a:close/>
                  </a:path>
                </a:pathLst>
              </a:custGeom>
              <a:solidFill>
                <a:srgbClr val="FFFFFF"/>
              </a:solidFill>
              <a:ln w="9525">
                <a:noFill/>
                <a:round/>
                <a:headEnd/>
                <a:tailEnd/>
              </a:ln>
            </p:spPr>
            <p:txBody>
              <a:bodyPr/>
              <a:lstStyle/>
              <a:p>
                <a:endParaRPr lang="en-US" sz="1350"/>
              </a:p>
            </p:txBody>
          </p:sp>
          <p:sp>
            <p:nvSpPr>
              <p:cNvPr id="115" name="Freeform 246">
                <a:extLst>
                  <a:ext uri="{FF2B5EF4-FFF2-40B4-BE49-F238E27FC236}">
                    <a16:creationId xmlns:a16="http://schemas.microsoft.com/office/drawing/2014/main" id="{4AB4CAD9-0A35-4A88-AD13-F77E10843F06}"/>
                  </a:ext>
                </a:extLst>
              </p:cNvPr>
              <p:cNvSpPr>
                <a:spLocks/>
              </p:cNvSpPr>
              <p:nvPr/>
            </p:nvSpPr>
            <p:spPr bwMode="auto">
              <a:xfrm>
                <a:off x="1381" y="1725"/>
                <a:ext cx="97" cy="28"/>
              </a:xfrm>
              <a:custGeom>
                <a:avLst/>
                <a:gdLst>
                  <a:gd name="T0" fmla="*/ 0 w 78"/>
                  <a:gd name="T1" fmla="*/ 831 h 22"/>
                  <a:gd name="T2" fmla="*/ 0 w 78"/>
                  <a:gd name="T3" fmla="*/ 831 h 22"/>
                  <a:gd name="T4" fmla="*/ 2020 w 78"/>
                  <a:gd name="T5" fmla="*/ 734 h 22"/>
                  <a:gd name="T6" fmla="*/ 2020 w 78"/>
                  <a:gd name="T7" fmla="*/ 734 h 22"/>
                  <a:gd name="T8" fmla="*/ 2063 w 78"/>
                  <a:gd name="T9" fmla="*/ 439 h 22"/>
                  <a:gd name="T10" fmla="*/ 2063 w 78"/>
                  <a:gd name="T11" fmla="*/ 317 h 22"/>
                  <a:gd name="T12" fmla="*/ 2063 w 78"/>
                  <a:gd name="T13" fmla="*/ 154 h 22"/>
                  <a:gd name="T14" fmla="*/ 0 w 78"/>
                  <a:gd name="T15" fmla="*/ 0 h 22"/>
                  <a:gd name="T16" fmla="*/ 0 w 78"/>
                  <a:gd name="T17" fmla="*/ 83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22"/>
                  <a:gd name="T29" fmla="*/ 78 w 78"/>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22">
                    <a:moveTo>
                      <a:pt x="0" y="22"/>
                    </a:moveTo>
                    <a:lnTo>
                      <a:pt x="0" y="22"/>
                    </a:lnTo>
                    <a:lnTo>
                      <a:pt x="76" y="20"/>
                    </a:lnTo>
                    <a:lnTo>
                      <a:pt x="78" y="12"/>
                    </a:lnTo>
                    <a:lnTo>
                      <a:pt x="78" y="8"/>
                    </a:lnTo>
                    <a:lnTo>
                      <a:pt x="78" y="4"/>
                    </a:lnTo>
                    <a:lnTo>
                      <a:pt x="0" y="0"/>
                    </a:lnTo>
                    <a:lnTo>
                      <a:pt x="0" y="22"/>
                    </a:lnTo>
                    <a:close/>
                  </a:path>
                </a:pathLst>
              </a:custGeom>
              <a:solidFill>
                <a:srgbClr val="FFFFFF"/>
              </a:solidFill>
              <a:ln w="9525">
                <a:noFill/>
                <a:round/>
                <a:headEnd/>
                <a:tailEnd/>
              </a:ln>
            </p:spPr>
            <p:txBody>
              <a:bodyPr/>
              <a:lstStyle/>
              <a:p>
                <a:endParaRPr lang="en-US" sz="1350"/>
              </a:p>
            </p:txBody>
          </p:sp>
          <p:sp>
            <p:nvSpPr>
              <p:cNvPr id="116" name="Freeform 247">
                <a:extLst>
                  <a:ext uri="{FF2B5EF4-FFF2-40B4-BE49-F238E27FC236}">
                    <a16:creationId xmlns:a16="http://schemas.microsoft.com/office/drawing/2014/main" id="{FAB67D04-2756-4FDF-AB12-BCC4A9F04EA9}"/>
                  </a:ext>
                </a:extLst>
              </p:cNvPr>
              <p:cNvSpPr>
                <a:spLocks/>
              </p:cNvSpPr>
              <p:nvPr/>
            </p:nvSpPr>
            <p:spPr bwMode="auto">
              <a:xfrm>
                <a:off x="1381" y="1725"/>
                <a:ext cx="97" cy="28"/>
              </a:xfrm>
              <a:custGeom>
                <a:avLst/>
                <a:gdLst>
                  <a:gd name="T0" fmla="*/ 0 w 78"/>
                  <a:gd name="T1" fmla="*/ 831 h 22"/>
                  <a:gd name="T2" fmla="*/ 0 w 78"/>
                  <a:gd name="T3" fmla="*/ 831 h 22"/>
                  <a:gd name="T4" fmla="*/ 2020 w 78"/>
                  <a:gd name="T5" fmla="*/ 734 h 22"/>
                  <a:gd name="T6" fmla="*/ 2020 w 78"/>
                  <a:gd name="T7" fmla="*/ 734 h 22"/>
                  <a:gd name="T8" fmla="*/ 2063 w 78"/>
                  <a:gd name="T9" fmla="*/ 439 h 22"/>
                  <a:gd name="T10" fmla="*/ 2063 w 78"/>
                  <a:gd name="T11" fmla="*/ 317 h 22"/>
                  <a:gd name="T12" fmla="*/ 2063 w 78"/>
                  <a:gd name="T13" fmla="*/ 154 h 22"/>
                  <a:gd name="T14" fmla="*/ 0 w 78"/>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22"/>
                  <a:gd name="T26" fmla="*/ 78 w 78"/>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22">
                    <a:moveTo>
                      <a:pt x="0" y="22"/>
                    </a:moveTo>
                    <a:lnTo>
                      <a:pt x="0" y="22"/>
                    </a:lnTo>
                    <a:lnTo>
                      <a:pt x="76" y="20"/>
                    </a:lnTo>
                    <a:lnTo>
                      <a:pt x="78" y="12"/>
                    </a:lnTo>
                    <a:lnTo>
                      <a:pt x="78" y="8"/>
                    </a:lnTo>
                    <a:lnTo>
                      <a:pt x="78" y="4"/>
                    </a:lnTo>
                    <a:lnTo>
                      <a:pt x="0" y="0"/>
                    </a:lnTo>
                  </a:path>
                </a:pathLst>
              </a:custGeom>
              <a:noFill/>
              <a:ln w="9525">
                <a:noFill/>
                <a:round/>
                <a:headEnd/>
                <a:tailEnd/>
              </a:ln>
            </p:spPr>
            <p:txBody>
              <a:bodyPr/>
              <a:lstStyle/>
              <a:p>
                <a:endParaRPr lang="en-US" sz="1350"/>
              </a:p>
            </p:txBody>
          </p:sp>
          <p:sp>
            <p:nvSpPr>
              <p:cNvPr id="117" name="Freeform 248">
                <a:extLst>
                  <a:ext uri="{FF2B5EF4-FFF2-40B4-BE49-F238E27FC236}">
                    <a16:creationId xmlns:a16="http://schemas.microsoft.com/office/drawing/2014/main" id="{5165E3BA-7E4D-4535-935D-53B5CECEF7CC}"/>
                  </a:ext>
                </a:extLst>
              </p:cNvPr>
              <p:cNvSpPr>
                <a:spLocks/>
              </p:cNvSpPr>
              <p:nvPr/>
            </p:nvSpPr>
            <p:spPr bwMode="auto">
              <a:xfrm>
                <a:off x="1241" y="1720"/>
                <a:ext cx="144" cy="38"/>
              </a:xfrm>
              <a:custGeom>
                <a:avLst/>
                <a:gdLst>
                  <a:gd name="T0" fmla="*/ 2988 w 116"/>
                  <a:gd name="T1" fmla="*/ 908 h 30"/>
                  <a:gd name="T2" fmla="*/ 2988 w 116"/>
                  <a:gd name="T3" fmla="*/ 134 h 30"/>
                  <a:gd name="T4" fmla="*/ 2988 w 116"/>
                  <a:gd name="T5" fmla="*/ 134 h 30"/>
                  <a:gd name="T6" fmla="*/ 2879 w 116"/>
                  <a:gd name="T7" fmla="*/ 0 h 30"/>
                  <a:gd name="T8" fmla="*/ 2 w 116"/>
                  <a:gd name="T9" fmla="*/ 0 h 30"/>
                  <a:gd name="T10" fmla="*/ 2 w 116"/>
                  <a:gd name="T11" fmla="*/ 0 h 30"/>
                  <a:gd name="T12" fmla="*/ 0 w 116"/>
                  <a:gd name="T13" fmla="*/ 84 h 30"/>
                  <a:gd name="T14" fmla="*/ 0 w 116"/>
                  <a:gd name="T15" fmla="*/ 134 h 30"/>
                  <a:gd name="T16" fmla="*/ 0 w 116"/>
                  <a:gd name="T17" fmla="*/ 822 h 30"/>
                  <a:gd name="T18" fmla="*/ 0 w 116"/>
                  <a:gd name="T19" fmla="*/ 822 h 30"/>
                  <a:gd name="T20" fmla="*/ 0 w 116"/>
                  <a:gd name="T21" fmla="*/ 955 h 30"/>
                  <a:gd name="T22" fmla="*/ 2 w 116"/>
                  <a:gd name="T23" fmla="*/ 1041 h 30"/>
                  <a:gd name="T24" fmla="*/ 2879 w 116"/>
                  <a:gd name="T25" fmla="*/ 1041 h 30"/>
                  <a:gd name="T26" fmla="*/ 2879 w 116"/>
                  <a:gd name="T27" fmla="*/ 1041 h 30"/>
                  <a:gd name="T28" fmla="*/ 2988 w 116"/>
                  <a:gd name="T29" fmla="*/ 908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30"/>
                  <a:gd name="T47" fmla="*/ 116 w 116"/>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30">
                    <a:moveTo>
                      <a:pt x="116" y="26"/>
                    </a:moveTo>
                    <a:lnTo>
                      <a:pt x="116" y="4"/>
                    </a:lnTo>
                    <a:lnTo>
                      <a:pt x="112" y="0"/>
                    </a:lnTo>
                    <a:lnTo>
                      <a:pt x="2" y="0"/>
                    </a:lnTo>
                    <a:lnTo>
                      <a:pt x="0" y="2"/>
                    </a:lnTo>
                    <a:lnTo>
                      <a:pt x="0" y="4"/>
                    </a:lnTo>
                    <a:lnTo>
                      <a:pt x="0" y="24"/>
                    </a:lnTo>
                    <a:lnTo>
                      <a:pt x="0" y="28"/>
                    </a:lnTo>
                    <a:lnTo>
                      <a:pt x="2" y="30"/>
                    </a:lnTo>
                    <a:lnTo>
                      <a:pt x="112" y="30"/>
                    </a:lnTo>
                    <a:lnTo>
                      <a:pt x="116" y="26"/>
                    </a:lnTo>
                    <a:close/>
                  </a:path>
                </a:pathLst>
              </a:custGeom>
              <a:solidFill>
                <a:srgbClr val="FFFFFF"/>
              </a:solidFill>
              <a:ln w="9525">
                <a:noFill/>
                <a:round/>
                <a:headEnd/>
                <a:tailEnd/>
              </a:ln>
            </p:spPr>
            <p:txBody>
              <a:bodyPr/>
              <a:lstStyle/>
              <a:p>
                <a:endParaRPr lang="en-US" sz="1350"/>
              </a:p>
            </p:txBody>
          </p:sp>
          <p:sp>
            <p:nvSpPr>
              <p:cNvPr id="118" name="Freeform 249">
                <a:extLst>
                  <a:ext uri="{FF2B5EF4-FFF2-40B4-BE49-F238E27FC236}">
                    <a16:creationId xmlns:a16="http://schemas.microsoft.com/office/drawing/2014/main" id="{DE2AC626-DE4C-48C6-A23D-83DE722E1AA2}"/>
                  </a:ext>
                </a:extLst>
              </p:cNvPr>
              <p:cNvSpPr>
                <a:spLocks/>
              </p:cNvSpPr>
              <p:nvPr/>
            </p:nvSpPr>
            <p:spPr bwMode="auto">
              <a:xfrm>
                <a:off x="1241" y="1720"/>
                <a:ext cx="144" cy="38"/>
              </a:xfrm>
              <a:custGeom>
                <a:avLst/>
                <a:gdLst>
                  <a:gd name="T0" fmla="*/ 2988 w 116"/>
                  <a:gd name="T1" fmla="*/ 908 h 30"/>
                  <a:gd name="T2" fmla="*/ 2988 w 116"/>
                  <a:gd name="T3" fmla="*/ 134 h 30"/>
                  <a:gd name="T4" fmla="*/ 2988 w 116"/>
                  <a:gd name="T5" fmla="*/ 134 h 30"/>
                  <a:gd name="T6" fmla="*/ 2879 w 116"/>
                  <a:gd name="T7" fmla="*/ 0 h 30"/>
                  <a:gd name="T8" fmla="*/ 2 w 116"/>
                  <a:gd name="T9" fmla="*/ 0 h 30"/>
                  <a:gd name="T10" fmla="*/ 2 w 116"/>
                  <a:gd name="T11" fmla="*/ 0 h 30"/>
                  <a:gd name="T12" fmla="*/ 0 w 116"/>
                  <a:gd name="T13" fmla="*/ 84 h 30"/>
                  <a:gd name="T14" fmla="*/ 0 w 116"/>
                  <a:gd name="T15" fmla="*/ 134 h 30"/>
                  <a:gd name="T16" fmla="*/ 0 w 116"/>
                  <a:gd name="T17" fmla="*/ 822 h 30"/>
                  <a:gd name="T18" fmla="*/ 0 w 116"/>
                  <a:gd name="T19" fmla="*/ 822 h 30"/>
                  <a:gd name="T20" fmla="*/ 0 w 116"/>
                  <a:gd name="T21" fmla="*/ 955 h 30"/>
                  <a:gd name="T22" fmla="*/ 2 w 116"/>
                  <a:gd name="T23" fmla="*/ 1041 h 30"/>
                  <a:gd name="T24" fmla="*/ 2879 w 116"/>
                  <a:gd name="T25" fmla="*/ 1041 h 30"/>
                  <a:gd name="T26" fmla="*/ 2879 w 116"/>
                  <a:gd name="T27" fmla="*/ 1041 h 30"/>
                  <a:gd name="T28" fmla="*/ 2988 w 116"/>
                  <a:gd name="T29" fmla="*/ 908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30"/>
                  <a:gd name="T47" fmla="*/ 116 w 116"/>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30">
                    <a:moveTo>
                      <a:pt x="116" y="26"/>
                    </a:moveTo>
                    <a:lnTo>
                      <a:pt x="116" y="4"/>
                    </a:lnTo>
                    <a:lnTo>
                      <a:pt x="112" y="0"/>
                    </a:lnTo>
                    <a:lnTo>
                      <a:pt x="2" y="0"/>
                    </a:lnTo>
                    <a:lnTo>
                      <a:pt x="0" y="2"/>
                    </a:lnTo>
                    <a:lnTo>
                      <a:pt x="0" y="4"/>
                    </a:lnTo>
                    <a:lnTo>
                      <a:pt x="0" y="24"/>
                    </a:lnTo>
                    <a:lnTo>
                      <a:pt x="0" y="28"/>
                    </a:lnTo>
                    <a:lnTo>
                      <a:pt x="2" y="30"/>
                    </a:lnTo>
                    <a:lnTo>
                      <a:pt x="112" y="30"/>
                    </a:lnTo>
                    <a:lnTo>
                      <a:pt x="116" y="26"/>
                    </a:lnTo>
                  </a:path>
                </a:pathLst>
              </a:custGeom>
              <a:noFill/>
              <a:ln w="9525">
                <a:noFill/>
                <a:round/>
                <a:headEnd/>
                <a:tailEnd/>
              </a:ln>
            </p:spPr>
            <p:txBody>
              <a:bodyPr/>
              <a:lstStyle/>
              <a:p>
                <a:endParaRPr lang="en-US" sz="1350"/>
              </a:p>
            </p:txBody>
          </p:sp>
          <p:sp>
            <p:nvSpPr>
              <p:cNvPr id="119" name="Freeform 250">
                <a:extLst>
                  <a:ext uri="{FF2B5EF4-FFF2-40B4-BE49-F238E27FC236}">
                    <a16:creationId xmlns:a16="http://schemas.microsoft.com/office/drawing/2014/main" id="{08B45AB8-5157-4292-A758-0D115148D536}"/>
                  </a:ext>
                </a:extLst>
              </p:cNvPr>
              <p:cNvSpPr>
                <a:spLocks/>
              </p:cNvSpPr>
              <p:nvPr/>
            </p:nvSpPr>
            <p:spPr bwMode="auto">
              <a:xfrm>
                <a:off x="1381" y="1865"/>
                <a:ext cx="97" cy="27"/>
              </a:xfrm>
              <a:custGeom>
                <a:avLst/>
                <a:gdLst>
                  <a:gd name="T0" fmla="*/ 0 w 78"/>
                  <a:gd name="T1" fmla="*/ 477 h 22"/>
                  <a:gd name="T2" fmla="*/ 0 w 78"/>
                  <a:gd name="T3" fmla="*/ 477 h 22"/>
                  <a:gd name="T4" fmla="*/ 2020 w 78"/>
                  <a:gd name="T5" fmla="*/ 449 h 22"/>
                  <a:gd name="T6" fmla="*/ 2020 w 78"/>
                  <a:gd name="T7" fmla="*/ 449 h 22"/>
                  <a:gd name="T8" fmla="*/ 2063 w 78"/>
                  <a:gd name="T9" fmla="*/ 258 h 22"/>
                  <a:gd name="T10" fmla="*/ 2063 w 78"/>
                  <a:gd name="T11" fmla="*/ 133 h 22"/>
                  <a:gd name="T12" fmla="*/ 2063 w 78"/>
                  <a:gd name="T13" fmla="*/ 88 h 22"/>
                  <a:gd name="T14" fmla="*/ 0 w 78"/>
                  <a:gd name="T15" fmla="*/ 0 h 22"/>
                  <a:gd name="T16" fmla="*/ 0 w 78"/>
                  <a:gd name="T17" fmla="*/ 47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22"/>
                  <a:gd name="T29" fmla="*/ 78 w 78"/>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22">
                    <a:moveTo>
                      <a:pt x="0" y="22"/>
                    </a:moveTo>
                    <a:lnTo>
                      <a:pt x="0" y="22"/>
                    </a:lnTo>
                    <a:lnTo>
                      <a:pt x="76" y="20"/>
                    </a:lnTo>
                    <a:lnTo>
                      <a:pt x="78" y="12"/>
                    </a:lnTo>
                    <a:lnTo>
                      <a:pt x="78" y="6"/>
                    </a:lnTo>
                    <a:lnTo>
                      <a:pt x="78" y="4"/>
                    </a:lnTo>
                    <a:lnTo>
                      <a:pt x="0" y="0"/>
                    </a:lnTo>
                    <a:lnTo>
                      <a:pt x="0" y="22"/>
                    </a:lnTo>
                    <a:close/>
                  </a:path>
                </a:pathLst>
              </a:custGeom>
              <a:solidFill>
                <a:srgbClr val="FFFFFF"/>
              </a:solidFill>
              <a:ln w="9525">
                <a:noFill/>
                <a:round/>
                <a:headEnd/>
                <a:tailEnd/>
              </a:ln>
            </p:spPr>
            <p:txBody>
              <a:bodyPr/>
              <a:lstStyle/>
              <a:p>
                <a:endParaRPr lang="en-US" sz="1350"/>
              </a:p>
            </p:txBody>
          </p:sp>
          <p:sp>
            <p:nvSpPr>
              <p:cNvPr id="120" name="Freeform 251">
                <a:extLst>
                  <a:ext uri="{FF2B5EF4-FFF2-40B4-BE49-F238E27FC236}">
                    <a16:creationId xmlns:a16="http://schemas.microsoft.com/office/drawing/2014/main" id="{3D9EE46F-71A0-401D-AB30-141EBC88F015}"/>
                  </a:ext>
                </a:extLst>
              </p:cNvPr>
              <p:cNvSpPr>
                <a:spLocks/>
              </p:cNvSpPr>
              <p:nvPr/>
            </p:nvSpPr>
            <p:spPr bwMode="auto">
              <a:xfrm>
                <a:off x="1381" y="1865"/>
                <a:ext cx="97" cy="27"/>
              </a:xfrm>
              <a:custGeom>
                <a:avLst/>
                <a:gdLst>
                  <a:gd name="T0" fmla="*/ 0 w 78"/>
                  <a:gd name="T1" fmla="*/ 477 h 22"/>
                  <a:gd name="T2" fmla="*/ 0 w 78"/>
                  <a:gd name="T3" fmla="*/ 477 h 22"/>
                  <a:gd name="T4" fmla="*/ 2020 w 78"/>
                  <a:gd name="T5" fmla="*/ 449 h 22"/>
                  <a:gd name="T6" fmla="*/ 2020 w 78"/>
                  <a:gd name="T7" fmla="*/ 449 h 22"/>
                  <a:gd name="T8" fmla="*/ 2063 w 78"/>
                  <a:gd name="T9" fmla="*/ 258 h 22"/>
                  <a:gd name="T10" fmla="*/ 2063 w 78"/>
                  <a:gd name="T11" fmla="*/ 133 h 22"/>
                  <a:gd name="T12" fmla="*/ 2063 w 78"/>
                  <a:gd name="T13" fmla="*/ 88 h 22"/>
                  <a:gd name="T14" fmla="*/ 0 w 78"/>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22"/>
                  <a:gd name="T26" fmla="*/ 78 w 78"/>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22">
                    <a:moveTo>
                      <a:pt x="0" y="22"/>
                    </a:moveTo>
                    <a:lnTo>
                      <a:pt x="0" y="22"/>
                    </a:lnTo>
                    <a:lnTo>
                      <a:pt x="76" y="20"/>
                    </a:lnTo>
                    <a:lnTo>
                      <a:pt x="78" y="12"/>
                    </a:lnTo>
                    <a:lnTo>
                      <a:pt x="78" y="6"/>
                    </a:lnTo>
                    <a:lnTo>
                      <a:pt x="78" y="4"/>
                    </a:lnTo>
                    <a:lnTo>
                      <a:pt x="0" y="0"/>
                    </a:lnTo>
                  </a:path>
                </a:pathLst>
              </a:custGeom>
              <a:noFill/>
              <a:ln w="9525">
                <a:noFill/>
                <a:round/>
                <a:headEnd/>
                <a:tailEnd/>
              </a:ln>
            </p:spPr>
            <p:txBody>
              <a:bodyPr/>
              <a:lstStyle/>
              <a:p>
                <a:endParaRPr lang="en-US" sz="1350"/>
              </a:p>
            </p:txBody>
          </p:sp>
          <p:sp>
            <p:nvSpPr>
              <p:cNvPr id="121" name="Freeform 252">
                <a:extLst>
                  <a:ext uri="{FF2B5EF4-FFF2-40B4-BE49-F238E27FC236}">
                    <a16:creationId xmlns:a16="http://schemas.microsoft.com/office/drawing/2014/main" id="{1E29F217-BD63-4D4D-B2C3-70C57906C813}"/>
                  </a:ext>
                </a:extLst>
              </p:cNvPr>
              <p:cNvSpPr>
                <a:spLocks/>
              </p:cNvSpPr>
              <p:nvPr/>
            </p:nvSpPr>
            <p:spPr bwMode="auto">
              <a:xfrm>
                <a:off x="1241" y="1860"/>
                <a:ext cx="144" cy="35"/>
              </a:xfrm>
              <a:custGeom>
                <a:avLst/>
                <a:gdLst>
                  <a:gd name="T0" fmla="*/ 2988 w 116"/>
                  <a:gd name="T1" fmla="*/ 744 h 28"/>
                  <a:gd name="T2" fmla="*/ 2988 w 116"/>
                  <a:gd name="T3" fmla="*/ 119 h 28"/>
                  <a:gd name="T4" fmla="*/ 2988 w 116"/>
                  <a:gd name="T5" fmla="*/ 119 h 28"/>
                  <a:gd name="T6" fmla="*/ 2879 w 116"/>
                  <a:gd name="T7" fmla="*/ 0 h 28"/>
                  <a:gd name="T8" fmla="*/ 2 w 116"/>
                  <a:gd name="T9" fmla="*/ 0 h 28"/>
                  <a:gd name="T10" fmla="*/ 2 w 116"/>
                  <a:gd name="T11" fmla="*/ 0 h 28"/>
                  <a:gd name="T12" fmla="*/ 0 w 116"/>
                  <a:gd name="T13" fmla="*/ 76 h 28"/>
                  <a:gd name="T14" fmla="*/ 0 w 116"/>
                  <a:gd name="T15" fmla="*/ 119 h 28"/>
                  <a:gd name="T16" fmla="*/ 0 w 116"/>
                  <a:gd name="T17" fmla="*/ 704 h 28"/>
                  <a:gd name="T18" fmla="*/ 0 w 116"/>
                  <a:gd name="T19" fmla="*/ 704 h 28"/>
                  <a:gd name="T20" fmla="*/ 0 w 116"/>
                  <a:gd name="T21" fmla="*/ 744 h 28"/>
                  <a:gd name="T22" fmla="*/ 2 w 116"/>
                  <a:gd name="T23" fmla="*/ 806 h 28"/>
                  <a:gd name="T24" fmla="*/ 2879 w 116"/>
                  <a:gd name="T25" fmla="*/ 806 h 28"/>
                  <a:gd name="T26" fmla="*/ 2879 w 116"/>
                  <a:gd name="T27" fmla="*/ 806 h 28"/>
                  <a:gd name="T28" fmla="*/ 2988 w 116"/>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28"/>
                  <a:gd name="T47" fmla="*/ 116 w 11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28">
                    <a:moveTo>
                      <a:pt x="116" y="26"/>
                    </a:moveTo>
                    <a:lnTo>
                      <a:pt x="116" y="4"/>
                    </a:lnTo>
                    <a:lnTo>
                      <a:pt x="112" y="0"/>
                    </a:lnTo>
                    <a:lnTo>
                      <a:pt x="2" y="0"/>
                    </a:lnTo>
                    <a:lnTo>
                      <a:pt x="0" y="2"/>
                    </a:lnTo>
                    <a:lnTo>
                      <a:pt x="0" y="4"/>
                    </a:lnTo>
                    <a:lnTo>
                      <a:pt x="0" y="24"/>
                    </a:lnTo>
                    <a:lnTo>
                      <a:pt x="0" y="26"/>
                    </a:lnTo>
                    <a:lnTo>
                      <a:pt x="2" y="28"/>
                    </a:lnTo>
                    <a:lnTo>
                      <a:pt x="112" y="28"/>
                    </a:lnTo>
                    <a:lnTo>
                      <a:pt x="116" y="26"/>
                    </a:lnTo>
                    <a:close/>
                  </a:path>
                </a:pathLst>
              </a:custGeom>
              <a:solidFill>
                <a:srgbClr val="FFFFFF"/>
              </a:solidFill>
              <a:ln w="9525">
                <a:noFill/>
                <a:round/>
                <a:headEnd/>
                <a:tailEnd/>
              </a:ln>
            </p:spPr>
            <p:txBody>
              <a:bodyPr/>
              <a:lstStyle/>
              <a:p>
                <a:endParaRPr lang="en-US" sz="1350"/>
              </a:p>
            </p:txBody>
          </p:sp>
          <p:sp>
            <p:nvSpPr>
              <p:cNvPr id="122" name="Freeform 253">
                <a:extLst>
                  <a:ext uri="{FF2B5EF4-FFF2-40B4-BE49-F238E27FC236}">
                    <a16:creationId xmlns:a16="http://schemas.microsoft.com/office/drawing/2014/main" id="{649E837D-6192-4DD9-B771-6AA9EA14B715}"/>
                  </a:ext>
                </a:extLst>
              </p:cNvPr>
              <p:cNvSpPr>
                <a:spLocks/>
              </p:cNvSpPr>
              <p:nvPr/>
            </p:nvSpPr>
            <p:spPr bwMode="auto">
              <a:xfrm>
                <a:off x="1241" y="1860"/>
                <a:ext cx="144" cy="35"/>
              </a:xfrm>
              <a:custGeom>
                <a:avLst/>
                <a:gdLst>
                  <a:gd name="T0" fmla="*/ 2988 w 116"/>
                  <a:gd name="T1" fmla="*/ 744 h 28"/>
                  <a:gd name="T2" fmla="*/ 2988 w 116"/>
                  <a:gd name="T3" fmla="*/ 119 h 28"/>
                  <a:gd name="T4" fmla="*/ 2988 w 116"/>
                  <a:gd name="T5" fmla="*/ 119 h 28"/>
                  <a:gd name="T6" fmla="*/ 2879 w 116"/>
                  <a:gd name="T7" fmla="*/ 0 h 28"/>
                  <a:gd name="T8" fmla="*/ 2 w 116"/>
                  <a:gd name="T9" fmla="*/ 0 h 28"/>
                  <a:gd name="T10" fmla="*/ 2 w 116"/>
                  <a:gd name="T11" fmla="*/ 0 h 28"/>
                  <a:gd name="T12" fmla="*/ 0 w 116"/>
                  <a:gd name="T13" fmla="*/ 76 h 28"/>
                  <a:gd name="T14" fmla="*/ 0 w 116"/>
                  <a:gd name="T15" fmla="*/ 119 h 28"/>
                  <a:gd name="T16" fmla="*/ 0 w 116"/>
                  <a:gd name="T17" fmla="*/ 704 h 28"/>
                  <a:gd name="T18" fmla="*/ 0 w 116"/>
                  <a:gd name="T19" fmla="*/ 704 h 28"/>
                  <a:gd name="T20" fmla="*/ 0 w 116"/>
                  <a:gd name="T21" fmla="*/ 744 h 28"/>
                  <a:gd name="T22" fmla="*/ 2 w 116"/>
                  <a:gd name="T23" fmla="*/ 806 h 28"/>
                  <a:gd name="T24" fmla="*/ 2879 w 116"/>
                  <a:gd name="T25" fmla="*/ 806 h 28"/>
                  <a:gd name="T26" fmla="*/ 2879 w 116"/>
                  <a:gd name="T27" fmla="*/ 806 h 28"/>
                  <a:gd name="T28" fmla="*/ 2988 w 116"/>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28"/>
                  <a:gd name="T47" fmla="*/ 116 w 11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28">
                    <a:moveTo>
                      <a:pt x="116" y="26"/>
                    </a:moveTo>
                    <a:lnTo>
                      <a:pt x="116" y="4"/>
                    </a:lnTo>
                    <a:lnTo>
                      <a:pt x="112" y="0"/>
                    </a:lnTo>
                    <a:lnTo>
                      <a:pt x="2" y="0"/>
                    </a:lnTo>
                    <a:lnTo>
                      <a:pt x="0" y="2"/>
                    </a:lnTo>
                    <a:lnTo>
                      <a:pt x="0" y="4"/>
                    </a:lnTo>
                    <a:lnTo>
                      <a:pt x="0" y="24"/>
                    </a:lnTo>
                    <a:lnTo>
                      <a:pt x="0" y="26"/>
                    </a:lnTo>
                    <a:lnTo>
                      <a:pt x="2" y="28"/>
                    </a:lnTo>
                    <a:lnTo>
                      <a:pt x="112" y="28"/>
                    </a:lnTo>
                    <a:lnTo>
                      <a:pt x="116" y="26"/>
                    </a:lnTo>
                  </a:path>
                </a:pathLst>
              </a:custGeom>
              <a:noFill/>
              <a:ln w="9525">
                <a:noFill/>
                <a:round/>
                <a:headEnd/>
                <a:tailEnd/>
              </a:ln>
            </p:spPr>
            <p:txBody>
              <a:bodyPr/>
              <a:lstStyle/>
              <a:p>
                <a:endParaRPr lang="en-US" sz="1350"/>
              </a:p>
            </p:txBody>
          </p:sp>
          <p:sp>
            <p:nvSpPr>
              <p:cNvPr id="123" name="Freeform 254">
                <a:extLst>
                  <a:ext uri="{FF2B5EF4-FFF2-40B4-BE49-F238E27FC236}">
                    <a16:creationId xmlns:a16="http://schemas.microsoft.com/office/drawing/2014/main" id="{A3D2979A-6998-4F62-BF2A-8B5FC3586592}"/>
                  </a:ext>
                </a:extLst>
              </p:cNvPr>
              <p:cNvSpPr>
                <a:spLocks/>
              </p:cNvSpPr>
              <p:nvPr/>
            </p:nvSpPr>
            <p:spPr bwMode="auto">
              <a:xfrm>
                <a:off x="1381" y="2007"/>
                <a:ext cx="97" cy="28"/>
              </a:xfrm>
              <a:custGeom>
                <a:avLst/>
                <a:gdLst>
                  <a:gd name="T0" fmla="*/ 0 w 78"/>
                  <a:gd name="T1" fmla="*/ 831 h 22"/>
                  <a:gd name="T2" fmla="*/ 0 w 78"/>
                  <a:gd name="T3" fmla="*/ 831 h 22"/>
                  <a:gd name="T4" fmla="*/ 2020 w 78"/>
                  <a:gd name="T5" fmla="*/ 734 h 22"/>
                  <a:gd name="T6" fmla="*/ 2020 w 78"/>
                  <a:gd name="T7" fmla="*/ 734 h 22"/>
                  <a:gd name="T8" fmla="*/ 2063 w 78"/>
                  <a:gd name="T9" fmla="*/ 439 h 22"/>
                  <a:gd name="T10" fmla="*/ 2063 w 78"/>
                  <a:gd name="T11" fmla="*/ 249 h 22"/>
                  <a:gd name="T12" fmla="*/ 2063 w 78"/>
                  <a:gd name="T13" fmla="*/ 95 h 22"/>
                  <a:gd name="T14" fmla="*/ 0 w 78"/>
                  <a:gd name="T15" fmla="*/ 0 h 22"/>
                  <a:gd name="T16" fmla="*/ 0 w 78"/>
                  <a:gd name="T17" fmla="*/ 831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8"/>
                  <a:gd name="T28" fmla="*/ 0 h 22"/>
                  <a:gd name="T29" fmla="*/ 78 w 78"/>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8" h="22">
                    <a:moveTo>
                      <a:pt x="0" y="22"/>
                    </a:moveTo>
                    <a:lnTo>
                      <a:pt x="0" y="22"/>
                    </a:lnTo>
                    <a:lnTo>
                      <a:pt x="76" y="20"/>
                    </a:lnTo>
                    <a:lnTo>
                      <a:pt x="78" y="12"/>
                    </a:lnTo>
                    <a:lnTo>
                      <a:pt x="78" y="6"/>
                    </a:lnTo>
                    <a:lnTo>
                      <a:pt x="78" y="2"/>
                    </a:lnTo>
                    <a:lnTo>
                      <a:pt x="0" y="0"/>
                    </a:lnTo>
                    <a:lnTo>
                      <a:pt x="0" y="22"/>
                    </a:lnTo>
                    <a:close/>
                  </a:path>
                </a:pathLst>
              </a:custGeom>
              <a:solidFill>
                <a:srgbClr val="FFFFFF"/>
              </a:solidFill>
              <a:ln w="9525">
                <a:noFill/>
                <a:round/>
                <a:headEnd/>
                <a:tailEnd/>
              </a:ln>
            </p:spPr>
            <p:txBody>
              <a:bodyPr/>
              <a:lstStyle/>
              <a:p>
                <a:endParaRPr lang="en-US" sz="1350"/>
              </a:p>
            </p:txBody>
          </p:sp>
          <p:sp>
            <p:nvSpPr>
              <p:cNvPr id="124" name="Freeform 255">
                <a:extLst>
                  <a:ext uri="{FF2B5EF4-FFF2-40B4-BE49-F238E27FC236}">
                    <a16:creationId xmlns:a16="http://schemas.microsoft.com/office/drawing/2014/main" id="{587CB743-5AD6-4FD8-A7AD-EF2259C6FDE1}"/>
                  </a:ext>
                </a:extLst>
              </p:cNvPr>
              <p:cNvSpPr>
                <a:spLocks/>
              </p:cNvSpPr>
              <p:nvPr/>
            </p:nvSpPr>
            <p:spPr bwMode="auto">
              <a:xfrm>
                <a:off x="1381" y="2007"/>
                <a:ext cx="97" cy="28"/>
              </a:xfrm>
              <a:custGeom>
                <a:avLst/>
                <a:gdLst>
                  <a:gd name="T0" fmla="*/ 0 w 78"/>
                  <a:gd name="T1" fmla="*/ 831 h 22"/>
                  <a:gd name="T2" fmla="*/ 0 w 78"/>
                  <a:gd name="T3" fmla="*/ 831 h 22"/>
                  <a:gd name="T4" fmla="*/ 2020 w 78"/>
                  <a:gd name="T5" fmla="*/ 734 h 22"/>
                  <a:gd name="T6" fmla="*/ 2020 w 78"/>
                  <a:gd name="T7" fmla="*/ 734 h 22"/>
                  <a:gd name="T8" fmla="*/ 2063 w 78"/>
                  <a:gd name="T9" fmla="*/ 439 h 22"/>
                  <a:gd name="T10" fmla="*/ 2063 w 78"/>
                  <a:gd name="T11" fmla="*/ 249 h 22"/>
                  <a:gd name="T12" fmla="*/ 2063 w 78"/>
                  <a:gd name="T13" fmla="*/ 95 h 22"/>
                  <a:gd name="T14" fmla="*/ 0 w 78"/>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78"/>
                  <a:gd name="T25" fmla="*/ 0 h 22"/>
                  <a:gd name="T26" fmla="*/ 78 w 78"/>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8" h="22">
                    <a:moveTo>
                      <a:pt x="0" y="22"/>
                    </a:moveTo>
                    <a:lnTo>
                      <a:pt x="0" y="22"/>
                    </a:lnTo>
                    <a:lnTo>
                      <a:pt x="76" y="20"/>
                    </a:lnTo>
                    <a:lnTo>
                      <a:pt x="78" y="12"/>
                    </a:lnTo>
                    <a:lnTo>
                      <a:pt x="78" y="6"/>
                    </a:lnTo>
                    <a:lnTo>
                      <a:pt x="78" y="2"/>
                    </a:lnTo>
                    <a:lnTo>
                      <a:pt x="0" y="0"/>
                    </a:lnTo>
                  </a:path>
                </a:pathLst>
              </a:custGeom>
              <a:noFill/>
              <a:ln w="9525">
                <a:noFill/>
                <a:round/>
                <a:headEnd/>
                <a:tailEnd/>
              </a:ln>
            </p:spPr>
            <p:txBody>
              <a:bodyPr/>
              <a:lstStyle/>
              <a:p>
                <a:endParaRPr lang="en-US" sz="1350"/>
              </a:p>
            </p:txBody>
          </p:sp>
          <p:sp>
            <p:nvSpPr>
              <p:cNvPr id="125" name="Freeform 256">
                <a:extLst>
                  <a:ext uri="{FF2B5EF4-FFF2-40B4-BE49-F238E27FC236}">
                    <a16:creationId xmlns:a16="http://schemas.microsoft.com/office/drawing/2014/main" id="{F123BB10-B863-4376-BFD9-60A90423130D}"/>
                  </a:ext>
                </a:extLst>
              </p:cNvPr>
              <p:cNvSpPr>
                <a:spLocks/>
              </p:cNvSpPr>
              <p:nvPr/>
            </p:nvSpPr>
            <p:spPr bwMode="auto">
              <a:xfrm>
                <a:off x="1241" y="2002"/>
                <a:ext cx="144" cy="35"/>
              </a:xfrm>
              <a:custGeom>
                <a:avLst/>
                <a:gdLst>
                  <a:gd name="T0" fmla="*/ 2988 w 116"/>
                  <a:gd name="T1" fmla="*/ 744 h 28"/>
                  <a:gd name="T2" fmla="*/ 2988 w 116"/>
                  <a:gd name="T3" fmla="*/ 76 h 28"/>
                  <a:gd name="T4" fmla="*/ 2988 w 116"/>
                  <a:gd name="T5" fmla="*/ 76 h 28"/>
                  <a:gd name="T6" fmla="*/ 2879 w 116"/>
                  <a:gd name="T7" fmla="*/ 0 h 28"/>
                  <a:gd name="T8" fmla="*/ 2 w 116"/>
                  <a:gd name="T9" fmla="*/ 0 h 28"/>
                  <a:gd name="T10" fmla="*/ 2 w 116"/>
                  <a:gd name="T11" fmla="*/ 0 h 28"/>
                  <a:gd name="T12" fmla="*/ 0 w 116"/>
                  <a:gd name="T13" fmla="*/ 76 h 28"/>
                  <a:gd name="T14" fmla="*/ 0 w 116"/>
                  <a:gd name="T15" fmla="*/ 119 h 28"/>
                  <a:gd name="T16" fmla="*/ 0 w 116"/>
                  <a:gd name="T17" fmla="*/ 704 h 28"/>
                  <a:gd name="T18" fmla="*/ 0 w 116"/>
                  <a:gd name="T19" fmla="*/ 704 h 28"/>
                  <a:gd name="T20" fmla="*/ 0 w 116"/>
                  <a:gd name="T21" fmla="*/ 744 h 28"/>
                  <a:gd name="T22" fmla="*/ 2 w 116"/>
                  <a:gd name="T23" fmla="*/ 806 h 28"/>
                  <a:gd name="T24" fmla="*/ 2879 w 116"/>
                  <a:gd name="T25" fmla="*/ 806 h 28"/>
                  <a:gd name="T26" fmla="*/ 2879 w 116"/>
                  <a:gd name="T27" fmla="*/ 806 h 28"/>
                  <a:gd name="T28" fmla="*/ 2988 w 116"/>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28"/>
                  <a:gd name="T47" fmla="*/ 116 w 11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28">
                    <a:moveTo>
                      <a:pt x="116" y="26"/>
                    </a:moveTo>
                    <a:lnTo>
                      <a:pt x="116" y="2"/>
                    </a:lnTo>
                    <a:lnTo>
                      <a:pt x="112" y="0"/>
                    </a:lnTo>
                    <a:lnTo>
                      <a:pt x="2" y="0"/>
                    </a:lnTo>
                    <a:lnTo>
                      <a:pt x="0" y="2"/>
                    </a:lnTo>
                    <a:lnTo>
                      <a:pt x="0" y="4"/>
                    </a:lnTo>
                    <a:lnTo>
                      <a:pt x="0" y="24"/>
                    </a:lnTo>
                    <a:lnTo>
                      <a:pt x="0" y="26"/>
                    </a:lnTo>
                    <a:lnTo>
                      <a:pt x="2" y="28"/>
                    </a:lnTo>
                    <a:lnTo>
                      <a:pt x="112" y="28"/>
                    </a:lnTo>
                    <a:lnTo>
                      <a:pt x="116" y="26"/>
                    </a:lnTo>
                    <a:close/>
                  </a:path>
                </a:pathLst>
              </a:custGeom>
              <a:solidFill>
                <a:srgbClr val="FFFFFF"/>
              </a:solidFill>
              <a:ln w="9525">
                <a:noFill/>
                <a:round/>
                <a:headEnd/>
                <a:tailEnd/>
              </a:ln>
            </p:spPr>
            <p:txBody>
              <a:bodyPr/>
              <a:lstStyle/>
              <a:p>
                <a:endParaRPr lang="en-US" sz="1350"/>
              </a:p>
            </p:txBody>
          </p:sp>
          <p:sp>
            <p:nvSpPr>
              <p:cNvPr id="126" name="Freeform 257">
                <a:extLst>
                  <a:ext uri="{FF2B5EF4-FFF2-40B4-BE49-F238E27FC236}">
                    <a16:creationId xmlns:a16="http://schemas.microsoft.com/office/drawing/2014/main" id="{59B89345-E1D7-4632-9405-88105DE4B5D0}"/>
                  </a:ext>
                </a:extLst>
              </p:cNvPr>
              <p:cNvSpPr>
                <a:spLocks/>
              </p:cNvSpPr>
              <p:nvPr/>
            </p:nvSpPr>
            <p:spPr bwMode="auto">
              <a:xfrm>
                <a:off x="1241" y="2002"/>
                <a:ext cx="144" cy="35"/>
              </a:xfrm>
              <a:custGeom>
                <a:avLst/>
                <a:gdLst>
                  <a:gd name="T0" fmla="*/ 2988 w 116"/>
                  <a:gd name="T1" fmla="*/ 744 h 28"/>
                  <a:gd name="T2" fmla="*/ 2988 w 116"/>
                  <a:gd name="T3" fmla="*/ 76 h 28"/>
                  <a:gd name="T4" fmla="*/ 2988 w 116"/>
                  <a:gd name="T5" fmla="*/ 76 h 28"/>
                  <a:gd name="T6" fmla="*/ 2879 w 116"/>
                  <a:gd name="T7" fmla="*/ 0 h 28"/>
                  <a:gd name="T8" fmla="*/ 2 w 116"/>
                  <a:gd name="T9" fmla="*/ 0 h 28"/>
                  <a:gd name="T10" fmla="*/ 2 w 116"/>
                  <a:gd name="T11" fmla="*/ 0 h 28"/>
                  <a:gd name="T12" fmla="*/ 0 w 116"/>
                  <a:gd name="T13" fmla="*/ 76 h 28"/>
                  <a:gd name="T14" fmla="*/ 0 w 116"/>
                  <a:gd name="T15" fmla="*/ 119 h 28"/>
                  <a:gd name="T16" fmla="*/ 0 w 116"/>
                  <a:gd name="T17" fmla="*/ 704 h 28"/>
                  <a:gd name="T18" fmla="*/ 0 w 116"/>
                  <a:gd name="T19" fmla="*/ 704 h 28"/>
                  <a:gd name="T20" fmla="*/ 0 w 116"/>
                  <a:gd name="T21" fmla="*/ 744 h 28"/>
                  <a:gd name="T22" fmla="*/ 2 w 116"/>
                  <a:gd name="T23" fmla="*/ 806 h 28"/>
                  <a:gd name="T24" fmla="*/ 2879 w 116"/>
                  <a:gd name="T25" fmla="*/ 806 h 28"/>
                  <a:gd name="T26" fmla="*/ 2879 w 116"/>
                  <a:gd name="T27" fmla="*/ 806 h 28"/>
                  <a:gd name="T28" fmla="*/ 2988 w 116"/>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
                  <a:gd name="T46" fmla="*/ 0 h 28"/>
                  <a:gd name="T47" fmla="*/ 116 w 116"/>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 h="28">
                    <a:moveTo>
                      <a:pt x="116" y="26"/>
                    </a:moveTo>
                    <a:lnTo>
                      <a:pt x="116" y="2"/>
                    </a:lnTo>
                    <a:lnTo>
                      <a:pt x="112" y="0"/>
                    </a:lnTo>
                    <a:lnTo>
                      <a:pt x="2" y="0"/>
                    </a:lnTo>
                    <a:lnTo>
                      <a:pt x="0" y="2"/>
                    </a:lnTo>
                    <a:lnTo>
                      <a:pt x="0" y="4"/>
                    </a:lnTo>
                    <a:lnTo>
                      <a:pt x="0" y="24"/>
                    </a:lnTo>
                    <a:lnTo>
                      <a:pt x="0" y="26"/>
                    </a:lnTo>
                    <a:lnTo>
                      <a:pt x="2" y="28"/>
                    </a:lnTo>
                    <a:lnTo>
                      <a:pt x="112" y="28"/>
                    </a:lnTo>
                    <a:lnTo>
                      <a:pt x="116" y="26"/>
                    </a:lnTo>
                  </a:path>
                </a:pathLst>
              </a:custGeom>
              <a:noFill/>
              <a:ln w="9525">
                <a:noFill/>
                <a:round/>
                <a:headEnd/>
                <a:tailEnd/>
              </a:ln>
            </p:spPr>
            <p:txBody>
              <a:bodyPr/>
              <a:lstStyle/>
              <a:p>
                <a:endParaRPr lang="en-US" sz="1350"/>
              </a:p>
            </p:txBody>
          </p:sp>
          <p:sp>
            <p:nvSpPr>
              <p:cNvPr id="127" name="Freeform 258">
                <a:extLst>
                  <a:ext uri="{FF2B5EF4-FFF2-40B4-BE49-F238E27FC236}">
                    <a16:creationId xmlns:a16="http://schemas.microsoft.com/office/drawing/2014/main" id="{75D3EFFF-DDF5-4B85-AF73-104ED159C24A}"/>
                  </a:ext>
                </a:extLst>
              </p:cNvPr>
              <p:cNvSpPr>
                <a:spLocks/>
              </p:cNvSpPr>
              <p:nvPr/>
            </p:nvSpPr>
            <p:spPr bwMode="auto">
              <a:xfrm>
                <a:off x="1181" y="2055"/>
                <a:ext cx="469" cy="202"/>
              </a:xfrm>
              <a:custGeom>
                <a:avLst/>
                <a:gdLst>
                  <a:gd name="T0" fmla="*/ 10354 w 376"/>
                  <a:gd name="T1" fmla="*/ 0 h 162"/>
                  <a:gd name="T2" fmla="*/ 10312 w 376"/>
                  <a:gd name="T3" fmla="*/ 4341 h 162"/>
                  <a:gd name="T4" fmla="*/ 9363 w 376"/>
                  <a:gd name="T5" fmla="*/ 4445 h 162"/>
                  <a:gd name="T6" fmla="*/ 8005 w 376"/>
                  <a:gd name="T7" fmla="*/ 4387 h 162"/>
                  <a:gd name="T8" fmla="*/ 7156 w 376"/>
                  <a:gd name="T9" fmla="*/ 4341 h 162"/>
                  <a:gd name="T10" fmla="*/ 6888 w 376"/>
                  <a:gd name="T11" fmla="*/ 4277 h 162"/>
                  <a:gd name="T12" fmla="*/ 6667 w 376"/>
                  <a:gd name="T13" fmla="*/ 4122 h 162"/>
                  <a:gd name="T14" fmla="*/ 5892 w 376"/>
                  <a:gd name="T15" fmla="*/ 3518 h 162"/>
                  <a:gd name="T16" fmla="*/ 5562 w 376"/>
                  <a:gd name="T17" fmla="*/ 3306 h 162"/>
                  <a:gd name="T18" fmla="*/ 5282 w 376"/>
                  <a:gd name="T19" fmla="*/ 3306 h 162"/>
                  <a:gd name="T20" fmla="*/ 4906 w 376"/>
                  <a:gd name="T21" fmla="*/ 3212 h 162"/>
                  <a:gd name="T22" fmla="*/ 4524 w 376"/>
                  <a:gd name="T23" fmla="*/ 3195 h 162"/>
                  <a:gd name="T24" fmla="*/ 4354 w 376"/>
                  <a:gd name="T25" fmla="*/ 3077 h 162"/>
                  <a:gd name="T26" fmla="*/ 4235 w 376"/>
                  <a:gd name="T27" fmla="*/ 2954 h 162"/>
                  <a:gd name="T28" fmla="*/ 4081 w 376"/>
                  <a:gd name="T29" fmla="*/ 2954 h 162"/>
                  <a:gd name="T30" fmla="*/ 3458 w 376"/>
                  <a:gd name="T31" fmla="*/ 3015 h 162"/>
                  <a:gd name="T32" fmla="*/ 3309 w 376"/>
                  <a:gd name="T33" fmla="*/ 2954 h 162"/>
                  <a:gd name="T34" fmla="*/ 3227 w 376"/>
                  <a:gd name="T35" fmla="*/ 2859 h 162"/>
                  <a:gd name="T36" fmla="*/ 2355 w 376"/>
                  <a:gd name="T37" fmla="*/ 2859 h 162"/>
                  <a:gd name="T38" fmla="*/ 2244 w 376"/>
                  <a:gd name="T39" fmla="*/ 2908 h 162"/>
                  <a:gd name="T40" fmla="*/ 1705 w 376"/>
                  <a:gd name="T41" fmla="*/ 2954 h 162"/>
                  <a:gd name="T42" fmla="*/ 1543 w 376"/>
                  <a:gd name="T43" fmla="*/ 2908 h 162"/>
                  <a:gd name="T44" fmla="*/ 1367 w 376"/>
                  <a:gd name="T45" fmla="*/ 2792 h 162"/>
                  <a:gd name="T46" fmla="*/ 918 w 376"/>
                  <a:gd name="T47" fmla="*/ 2651 h 162"/>
                  <a:gd name="T48" fmla="*/ 810 w 376"/>
                  <a:gd name="T49" fmla="*/ 2575 h 162"/>
                  <a:gd name="T50" fmla="*/ 2 w 376"/>
                  <a:gd name="T51" fmla="*/ 2513 h 162"/>
                  <a:gd name="T52" fmla="*/ 0 w 376"/>
                  <a:gd name="T53" fmla="*/ 2206 h 162"/>
                  <a:gd name="T54" fmla="*/ 810 w 376"/>
                  <a:gd name="T55" fmla="*/ 2127 h 162"/>
                  <a:gd name="T56" fmla="*/ 992 w 376"/>
                  <a:gd name="T57" fmla="*/ 2066 h 162"/>
                  <a:gd name="T58" fmla="*/ 1428 w 376"/>
                  <a:gd name="T59" fmla="*/ 1979 h 162"/>
                  <a:gd name="T60" fmla="*/ 1543 w 376"/>
                  <a:gd name="T61" fmla="*/ 1870 h 162"/>
                  <a:gd name="T62" fmla="*/ 1656 w 376"/>
                  <a:gd name="T63" fmla="*/ 1769 h 162"/>
                  <a:gd name="T64" fmla="*/ 2244 w 376"/>
                  <a:gd name="T65" fmla="*/ 1769 h 162"/>
                  <a:gd name="T66" fmla="*/ 2355 w 376"/>
                  <a:gd name="T67" fmla="*/ 1796 h 162"/>
                  <a:gd name="T68" fmla="*/ 3133 w 376"/>
                  <a:gd name="T69" fmla="*/ 1900 h 162"/>
                  <a:gd name="T70" fmla="*/ 3309 w 376"/>
                  <a:gd name="T71" fmla="*/ 1870 h 162"/>
                  <a:gd name="T72" fmla="*/ 3365 w 376"/>
                  <a:gd name="T73" fmla="*/ 1769 h 162"/>
                  <a:gd name="T74" fmla="*/ 3990 w 376"/>
                  <a:gd name="T75" fmla="*/ 1769 h 162"/>
                  <a:gd name="T76" fmla="*/ 4127 w 376"/>
                  <a:gd name="T77" fmla="*/ 1796 h 162"/>
                  <a:gd name="T78" fmla="*/ 4290 w 376"/>
                  <a:gd name="T79" fmla="*/ 1870 h 162"/>
                  <a:gd name="T80" fmla="*/ 4354 w 376"/>
                  <a:gd name="T81" fmla="*/ 1796 h 162"/>
                  <a:gd name="T82" fmla="*/ 4411 w 376"/>
                  <a:gd name="T83" fmla="*/ 1524 h 162"/>
                  <a:gd name="T84" fmla="*/ 4524 w 376"/>
                  <a:gd name="T85" fmla="*/ 1145 h 162"/>
                  <a:gd name="T86" fmla="*/ 4747 w 376"/>
                  <a:gd name="T87" fmla="*/ 804 h 162"/>
                  <a:gd name="T88" fmla="*/ 5001 w 376"/>
                  <a:gd name="T89" fmla="*/ 473 h 162"/>
                  <a:gd name="T90" fmla="*/ 5282 w 376"/>
                  <a:gd name="T91" fmla="*/ 333 h 162"/>
                  <a:gd name="T92" fmla="*/ 5607 w 376"/>
                  <a:gd name="T93" fmla="*/ 150 h 162"/>
                  <a:gd name="T94" fmla="*/ 5892 w 376"/>
                  <a:gd name="T95" fmla="*/ 2 h 162"/>
                  <a:gd name="T96" fmla="*/ 6376 w 376"/>
                  <a:gd name="T97" fmla="*/ 0 h 1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76"/>
                  <a:gd name="T148" fmla="*/ 0 h 162"/>
                  <a:gd name="T149" fmla="*/ 376 w 376"/>
                  <a:gd name="T150" fmla="*/ 162 h 1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76" h="162">
                    <a:moveTo>
                      <a:pt x="374" y="0"/>
                    </a:moveTo>
                    <a:lnTo>
                      <a:pt x="374" y="0"/>
                    </a:lnTo>
                    <a:lnTo>
                      <a:pt x="376" y="0"/>
                    </a:lnTo>
                    <a:lnTo>
                      <a:pt x="376" y="4"/>
                    </a:lnTo>
                    <a:lnTo>
                      <a:pt x="374" y="158"/>
                    </a:lnTo>
                    <a:lnTo>
                      <a:pt x="358" y="160"/>
                    </a:lnTo>
                    <a:lnTo>
                      <a:pt x="340" y="162"/>
                    </a:lnTo>
                    <a:lnTo>
                      <a:pt x="296" y="160"/>
                    </a:lnTo>
                    <a:lnTo>
                      <a:pt x="290" y="160"/>
                    </a:lnTo>
                    <a:lnTo>
                      <a:pt x="268" y="160"/>
                    </a:lnTo>
                    <a:lnTo>
                      <a:pt x="260" y="158"/>
                    </a:lnTo>
                    <a:lnTo>
                      <a:pt x="258" y="158"/>
                    </a:lnTo>
                    <a:lnTo>
                      <a:pt x="250" y="156"/>
                    </a:lnTo>
                    <a:lnTo>
                      <a:pt x="248" y="154"/>
                    </a:lnTo>
                    <a:lnTo>
                      <a:pt x="242" y="150"/>
                    </a:lnTo>
                    <a:lnTo>
                      <a:pt x="220" y="134"/>
                    </a:lnTo>
                    <a:lnTo>
                      <a:pt x="214" y="128"/>
                    </a:lnTo>
                    <a:lnTo>
                      <a:pt x="208" y="124"/>
                    </a:lnTo>
                    <a:lnTo>
                      <a:pt x="202" y="120"/>
                    </a:lnTo>
                    <a:lnTo>
                      <a:pt x="200" y="120"/>
                    </a:lnTo>
                    <a:lnTo>
                      <a:pt x="192" y="120"/>
                    </a:lnTo>
                    <a:lnTo>
                      <a:pt x="186" y="120"/>
                    </a:lnTo>
                    <a:lnTo>
                      <a:pt x="178" y="118"/>
                    </a:lnTo>
                    <a:lnTo>
                      <a:pt x="170" y="118"/>
                    </a:lnTo>
                    <a:lnTo>
                      <a:pt x="164" y="116"/>
                    </a:lnTo>
                    <a:lnTo>
                      <a:pt x="162" y="116"/>
                    </a:lnTo>
                    <a:lnTo>
                      <a:pt x="158" y="112"/>
                    </a:lnTo>
                    <a:lnTo>
                      <a:pt x="156" y="110"/>
                    </a:lnTo>
                    <a:lnTo>
                      <a:pt x="154" y="108"/>
                    </a:lnTo>
                    <a:lnTo>
                      <a:pt x="152" y="108"/>
                    </a:lnTo>
                    <a:lnTo>
                      <a:pt x="148" y="108"/>
                    </a:lnTo>
                    <a:lnTo>
                      <a:pt x="144" y="110"/>
                    </a:lnTo>
                    <a:lnTo>
                      <a:pt x="126" y="110"/>
                    </a:lnTo>
                    <a:lnTo>
                      <a:pt x="122" y="110"/>
                    </a:lnTo>
                    <a:lnTo>
                      <a:pt x="120" y="108"/>
                    </a:lnTo>
                    <a:lnTo>
                      <a:pt x="120" y="106"/>
                    </a:lnTo>
                    <a:lnTo>
                      <a:pt x="118" y="104"/>
                    </a:lnTo>
                    <a:lnTo>
                      <a:pt x="116" y="104"/>
                    </a:lnTo>
                    <a:lnTo>
                      <a:pt x="86" y="104"/>
                    </a:lnTo>
                    <a:lnTo>
                      <a:pt x="84" y="104"/>
                    </a:lnTo>
                    <a:lnTo>
                      <a:pt x="82" y="106"/>
                    </a:lnTo>
                    <a:lnTo>
                      <a:pt x="80" y="108"/>
                    </a:lnTo>
                    <a:lnTo>
                      <a:pt x="78" y="108"/>
                    </a:lnTo>
                    <a:lnTo>
                      <a:pt x="62" y="108"/>
                    </a:lnTo>
                    <a:lnTo>
                      <a:pt x="58" y="108"/>
                    </a:lnTo>
                    <a:lnTo>
                      <a:pt x="56" y="106"/>
                    </a:lnTo>
                    <a:lnTo>
                      <a:pt x="54" y="104"/>
                    </a:lnTo>
                    <a:lnTo>
                      <a:pt x="50" y="102"/>
                    </a:lnTo>
                    <a:lnTo>
                      <a:pt x="40" y="100"/>
                    </a:lnTo>
                    <a:lnTo>
                      <a:pt x="34" y="96"/>
                    </a:lnTo>
                    <a:lnTo>
                      <a:pt x="32" y="94"/>
                    </a:lnTo>
                    <a:lnTo>
                      <a:pt x="30" y="94"/>
                    </a:lnTo>
                    <a:lnTo>
                      <a:pt x="4" y="94"/>
                    </a:lnTo>
                    <a:lnTo>
                      <a:pt x="2" y="92"/>
                    </a:lnTo>
                    <a:lnTo>
                      <a:pt x="0" y="90"/>
                    </a:lnTo>
                    <a:lnTo>
                      <a:pt x="0" y="80"/>
                    </a:lnTo>
                    <a:lnTo>
                      <a:pt x="2" y="78"/>
                    </a:lnTo>
                    <a:lnTo>
                      <a:pt x="4" y="78"/>
                    </a:lnTo>
                    <a:lnTo>
                      <a:pt x="30" y="78"/>
                    </a:lnTo>
                    <a:lnTo>
                      <a:pt x="34" y="78"/>
                    </a:lnTo>
                    <a:lnTo>
                      <a:pt x="36" y="76"/>
                    </a:lnTo>
                    <a:lnTo>
                      <a:pt x="40" y="72"/>
                    </a:lnTo>
                    <a:lnTo>
                      <a:pt x="52" y="72"/>
                    </a:lnTo>
                    <a:lnTo>
                      <a:pt x="54" y="70"/>
                    </a:lnTo>
                    <a:lnTo>
                      <a:pt x="56" y="68"/>
                    </a:lnTo>
                    <a:lnTo>
                      <a:pt x="58" y="66"/>
                    </a:lnTo>
                    <a:lnTo>
                      <a:pt x="60" y="64"/>
                    </a:lnTo>
                    <a:lnTo>
                      <a:pt x="62" y="62"/>
                    </a:lnTo>
                    <a:lnTo>
                      <a:pt x="82" y="64"/>
                    </a:lnTo>
                    <a:lnTo>
                      <a:pt x="84" y="64"/>
                    </a:lnTo>
                    <a:lnTo>
                      <a:pt x="86" y="66"/>
                    </a:lnTo>
                    <a:lnTo>
                      <a:pt x="86" y="68"/>
                    </a:lnTo>
                    <a:lnTo>
                      <a:pt x="90" y="68"/>
                    </a:lnTo>
                    <a:lnTo>
                      <a:pt x="114" y="70"/>
                    </a:lnTo>
                    <a:lnTo>
                      <a:pt x="118" y="70"/>
                    </a:lnTo>
                    <a:lnTo>
                      <a:pt x="120" y="68"/>
                    </a:lnTo>
                    <a:lnTo>
                      <a:pt x="120" y="66"/>
                    </a:lnTo>
                    <a:lnTo>
                      <a:pt x="122" y="64"/>
                    </a:lnTo>
                    <a:lnTo>
                      <a:pt x="126" y="64"/>
                    </a:lnTo>
                    <a:lnTo>
                      <a:pt x="144" y="64"/>
                    </a:lnTo>
                    <a:lnTo>
                      <a:pt x="148" y="64"/>
                    </a:lnTo>
                    <a:lnTo>
                      <a:pt x="150" y="66"/>
                    </a:lnTo>
                    <a:lnTo>
                      <a:pt x="154" y="68"/>
                    </a:lnTo>
                    <a:lnTo>
                      <a:pt x="156" y="68"/>
                    </a:lnTo>
                    <a:lnTo>
                      <a:pt x="158" y="66"/>
                    </a:lnTo>
                    <a:lnTo>
                      <a:pt x="158" y="60"/>
                    </a:lnTo>
                    <a:lnTo>
                      <a:pt x="160" y="56"/>
                    </a:lnTo>
                    <a:lnTo>
                      <a:pt x="160" y="50"/>
                    </a:lnTo>
                    <a:lnTo>
                      <a:pt x="164" y="42"/>
                    </a:lnTo>
                    <a:lnTo>
                      <a:pt x="166" y="36"/>
                    </a:lnTo>
                    <a:lnTo>
                      <a:pt x="172" y="30"/>
                    </a:lnTo>
                    <a:lnTo>
                      <a:pt x="174" y="24"/>
                    </a:lnTo>
                    <a:lnTo>
                      <a:pt x="182" y="18"/>
                    </a:lnTo>
                    <a:lnTo>
                      <a:pt x="186" y="14"/>
                    </a:lnTo>
                    <a:lnTo>
                      <a:pt x="192" y="12"/>
                    </a:lnTo>
                    <a:lnTo>
                      <a:pt x="198" y="8"/>
                    </a:lnTo>
                    <a:lnTo>
                      <a:pt x="204" y="6"/>
                    </a:lnTo>
                    <a:lnTo>
                      <a:pt x="210" y="2"/>
                    </a:lnTo>
                    <a:lnTo>
                      <a:pt x="214" y="2"/>
                    </a:lnTo>
                    <a:lnTo>
                      <a:pt x="222" y="2"/>
                    </a:lnTo>
                    <a:lnTo>
                      <a:pt x="232" y="0"/>
                    </a:lnTo>
                    <a:lnTo>
                      <a:pt x="238" y="0"/>
                    </a:lnTo>
                    <a:lnTo>
                      <a:pt x="374" y="0"/>
                    </a:lnTo>
                    <a:close/>
                  </a:path>
                </a:pathLst>
              </a:custGeom>
              <a:solidFill>
                <a:srgbClr val="FFFFFF"/>
              </a:solidFill>
              <a:ln w="9525">
                <a:noFill/>
                <a:round/>
                <a:headEnd/>
                <a:tailEnd/>
              </a:ln>
            </p:spPr>
            <p:txBody>
              <a:bodyPr/>
              <a:lstStyle/>
              <a:p>
                <a:endParaRPr lang="en-US" sz="1350"/>
              </a:p>
            </p:txBody>
          </p:sp>
          <p:sp>
            <p:nvSpPr>
              <p:cNvPr id="128" name="Freeform 259">
                <a:extLst>
                  <a:ext uri="{FF2B5EF4-FFF2-40B4-BE49-F238E27FC236}">
                    <a16:creationId xmlns:a16="http://schemas.microsoft.com/office/drawing/2014/main" id="{4DB89471-5947-489C-A18A-95EF6E1DB495}"/>
                  </a:ext>
                </a:extLst>
              </p:cNvPr>
              <p:cNvSpPr>
                <a:spLocks/>
              </p:cNvSpPr>
              <p:nvPr/>
            </p:nvSpPr>
            <p:spPr bwMode="auto">
              <a:xfrm>
                <a:off x="1470" y="1875"/>
                <a:ext cx="53" cy="107"/>
              </a:xfrm>
              <a:custGeom>
                <a:avLst/>
                <a:gdLst>
                  <a:gd name="T0" fmla="*/ 1028 w 42"/>
                  <a:gd name="T1" fmla="*/ 2249 h 86"/>
                  <a:gd name="T2" fmla="*/ 1028 w 42"/>
                  <a:gd name="T3" fmla="*/ 2249 h 86"/>
                  <a:gd name="T4" fmla="*/ 1028 w 42"/>
                  <a:gd name="T5" fmla="*/ 1489 h 86"/>
                  <a:gd name="T6" fmla="*/ 989 w 42"/>
                  <a:gd name="T7" fmla="*/ 990 h 86"/>
                  <a:gd name="T8" fmla="*/ 929 w 42"/>
                  <a:gd name="T9" fmla="*/ 626 h 86"/>
                  <a:gd name="T10" fmla="*/ 929 w 42"/>
                  <a:gd name="T11" fmla="*/ 626 h 86"/>
                  <a:gd name="T12" fmla="*/ 868 w 42"/>
                  <a:gd name="T13" fmla="*/ 468 h 86"/>
                  <a:gd name="T14" fmla="*/ 598 w 42"/>
                  <a:gd name="T15" fmla="*/ 325 h 86"/>
                  <a:gd name="T16" fmla="*/ 321 w 42"/>
                  <a:gd name="T17" fmla="*/ 210 h 86"/>
                  <a:gd name="T18" fmla="*/ 0 w 42"/>
                  <a:gd name="T19" fmla="*/ 148 h 86"/>
                  <a:gd name="T20" fmla="*/ 0 w 42"/>
                  <a:gd name="T21" fmla="*/ 0 h 86"/>
                  <a:gd name="T22" fmla="*/ 0 w 42"/>
                  <a:gd name="T23" fmla="*/ 0 h 86"/>
                  <a:gd name="T24" fmla="*/ 321 w 42"/>
                  <a:gd name="T25" fmla="*/ 0 h 86"/>
                  <a:gd name="T26" fmla="*/ 736 w 42"/>
                  <a:gd name="T27" fmla="*/ 96 h 86"/>
                  <a:gd name="T28" fmla="*/ 1028 w 42"/>
                  <a:gd name="T29" fmla="*/ 261 h 86"/>
                  <a:gd name="T30" fmla="*/ 1174 w 42"/>
                  <a:gd name="T31" fmla="*/ 355 h 86"/>
                  <a:gd name="T32" fmla="*/ 1248 w 42"/>
                  <a:gd name="T33" fmla="*/ 468 h 86"/>
                  <a:gd name="T34" fmla="*/ 1248 w 42"/>
                  <a:gd name="T35" fmla="*/ 468 h 86"/>
                  <a:gd name="T36" fmla="*/ 1296 w 42"/>
                  <a:gd name="T37" fmla="*/ 779 h 86"/>
                  <a:gd name="T38" fmla="*/ 1382 w 42"/>
                  <a:gd name="T39" fmla="*/ 1318 h 86"/>
                  <a:gd name="T40" fmla="*/ 1382 w 42"/>
                  <a:gd name="T41" fmla="*/ 2263 h 86"/>
                  <a:gd name="T42" fmla="*/ 1028 w 42"/>
                  <a:gd name="T43" fmla="*/ 224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86"/>
                  <a:gd name="T68" fmla="*/ 42 w 42"/>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86">
                    <a:moveTo>
                      <a:pt x="32" y="84"/>
                    </a:moveTo>
                    <a:lnTo>
                      <a:pt x="32" y="84"/>
                    </a:lnTo>
                    <a:lnTo>
                      <a:pt x="32" y="56"/>
                    </a:lnTo>
                    <a:lnTo>
                      <a:pt x="30" y="38"/>
                    </a:lnTo>
                    <a:lnTo>
                      <a:pt x="28" y="24"/>
                    </a:lnTo>
                    <a:lnTo>
                      <a:pt x="26" y="18"/>
                    </a:lnTo>
                    <a:lnTo>
                      <a:pt x="18" y="12"/>
                    </a:lnTo>
                    <a:lnTo>
                      <a:pt x="10" y="8"/>
                    </a:lnTo>
                    <a:lnTo>
                      <a:pt x="0" y="6"/>
                    </a:lnTo>
                    <a:lnTo>
                      <a:pt x="0" y="0"/>
                    </a:lnTo>
                    <a:lnTo>
                      <a:pt x="10" y="0"/>
                    </a:lnTo>
                    <a:lnTo>
                      <a:pt x="22" y="4"/>
                    </a:lnTo>
                    <a:lnTo>
                      <a:pt x="32" y="10"/>
                    </a:lnTo>
                    <a:lnTo>
                      <a:pt x="36" y="14"/>
                    </a:lnTo>
                    <a:lnTo>
                      <a:pt x="38" y="18"/>
                    </a:lnTo>
                    <a:lnTo>
                      <a:pt x="40" y="30"/>
                    </a:lnTo>
                    <a:lnTo>
                      <a:pt x="42" y="50"/>
                    </a:lnTo>
                    <a:lnTo>
                      <a:pt x="42" y="86"/>
                    </a:lnTo>
                    <a:lnTo>
                      <a:pt x="32" y="84"/>
                    </a:lnTo>
                    <a:close/>
                  </a:path>
                </a:pathLst>
              </a:custGeom>
              <a:solidFill>
                <a:srgbClr val="FFFFFF"/>
              </a:solidFill>
              <a:ln w="9525">
                <a:noFill/>
                <a:round/>
                <a:headEnd/>
                <a:tailEnd/>
              </a:ln>
            </p:spPr>
            <p:txBody>
              <a:bodyPr/>
              <a:lstStyle/>
              <a:p>
                <a:endParaRPr lang="en-US" sz="1350"/>
              </a:p>
            </p:txBody>
          </p:sp>
          <p:sp>
            <p:nvSpPr>
              <p:cNvPr id="129" name="Freeform 260">
                <a:extLst>
                  <a:ext uri="{FF2B5EF4-FFF2-40B4-BE49-F238E27FC236}">
                    <a16:creationId xmlns:a16="http://schemas.microsoft.com/office/drawing/2014/main" id="{DA3EA361-2641-436C-95E0-0AA8C3BDDB7E}"/>
                  </a:ext>
                </a:extLst>
              </p:cNvPr>
              <p:cNvSpPr>
                <a:spLocks/>
              </p:cNvSpPr>
              <p:nvPr/>
            </p:nvSpPr>
            <p:spPr bwMode="auto">
              <a:xfrm>
                <a:off x="1470" y="2015"/>
                <a:ext cx="53" cy="107"/>
              </a:xfrm>
              <a:custGeom>
                <a:avLst/>
                <a:gdLst>
                  <a:gd name="T0" fmla="*/ 1028 w 42"/>
                  <a:gd name="T1" fmla="*/ 2263 h 86"/>
                  <a:gd name="T2" fmla="*/ 1028 w 42"/>
                  <a:gd name="T3" fmla="*/ 2263 h 86"/>
                  <a:gd name="T4" fmla="*/ 1028 w 42"/>
                  <a:gd name="T5" fmla="*/ 1533 h 86"/>
                  <a:gd name="T6" fmla="*/ 989 w 42"/>
                  <a:gd name="T7" fmla="*/ 1059 h 86"/>
                  <a:gd name="T8" fmla="*/ 929 w 42"/>
                  <a:gd name="T9" fmla="*/ 684 h 86"/>
                  <a:gd name="T10" fmla="*/ 929 w 42"/>
                  <a:gd name="T11" fmla="*/ 684 h 86"/>
                  <a:gd name="T12" fmla="*/ 868 w 42"/>
                  <a:gd name="T13" fmla="*/ 468 h 86"/>
                  <a:gd name="T14" fmla="*/ 598 w 42"/>
                  <a:gd name="T15" fmla="*/ 355 h 86"/>
                  <a:gd name="T16" fmla="*/ 321 w 42"/>
                  <a:gd name="T17" fmla="*/ 261 h 86"/>
                  <a:gd name="T18" fmla="*/ 0 w 42"/>
                  <a:gd name="T19" fmla="*/ 210 h 86"/>
                  <a:gd name="T20" fmla="*/ 0 w 42"/>
                  <a:gd name="T21" fmla="*/ 0 h 86"/>
                  <a:gd name="T22" fmla="*/ 0 w 42"/>
                  <a:gd name="T23" fmla="*/ 0 h 86"/>
                  <a:gd name="T24" fmla="*/ 321 w 42"/>
                  <a:gd name="T25" fmla="*/ 2 h 86"/>
                  <a:gd name="T26" fmla="*/ 736 w 42"/>
                  <a:gd name="T27" fmla="*/ 148 h 86"/>
                  <a:gd name="T28" fmla="*/ 1028 w 42"/>
                  <a:gd name="T29" fmla="*/ 325 h 86"/>
                  <a:gd name="T30" fmla="*/ 1174 w 42"/>
                  <a:gd name="T31" fmla="*/ 355 h 86"/>
                  <a:gd name="T32" fmla="*/ 1248 w 42"/>
                  <a:gd name="T33" fmla="*/ 546 h 86"/>
                  <a:gd name="T34" fmla="*/ 1248 w 42"/>
                  <a:gd name="T35" fmla="*/ 546 h 86"/>
                  <a:gd name="T36" fmla="*/ 1296 w 42"/>
                  <a:gd name="T37" fmla="*/ 851 h 86"/>
                  <a:gd name="T38" fmla="*/ 1382 w 42"/>
                  <a:gd name="T39" fmla="*/ 1395 h 86"/>
                  <a:gd name="T40" fmla="*/ 1382 w 42"/>
                  <a:gd name="T41" fmla="*/ 2263 h 86"/>
                  <a:gd name="T42" fmla="*/ 1028 w 42"/>
                  <a:gd name="T43" fmla="*/ 2263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86"/>
                  <a:gd name="T68" fmla="*/ 42 w 42"/>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86">
                    <a:moveTo>
                      <a:pt x="32" y="86"/>
                    </a:moveTo>
                    <a:lnTo>
                      <a:pt x="32" y="86"/>
                    </a:lnTo>
                    <a:lnTo>
                      <a:pt x="32" y="58"/>
                    </a:lnTo>
                    <a:lnTo>
                      <a:pt x="30" y="40"/>
                    </a:lnTo>
                    <a:lnTo>
                      <a:pt x="28" y="26"/>
                    </a:lnTo>
                    <a:lnTo>
                      <a:pt x="26" y="18"/>
                    </a:lnTo>
                    <a:lnTo>
                      <a:pt x="18" y="14"/>
                    </a:lnTo>
                    <a:lnTo>
                      <a:pt x="10" y="10"/>
                    </a:lnTo>
                    <a:lnTo>
                      <a:pt x="0" y="8"/>
                    </a:lnTo>
                    <a:lnTo>
                      <a:pt x="0" y="0"/>
                    </a:lnTo>
                    <a:lnTo>
                      <a:pt x="10" y="2"/>
                    </a:lnTo>
                    <a:lnTo>
                      <a:pt x="22" y="6"/>
                    </a:lnTo>
                    <a:lnTo>
                      <a:pt x="32" y="12"/>
                    </a:lnTo>
                    <a:lnTo>
                      <a:pt x="36" y="14"/>
                    </a:lnTo>
                    <a:lnTo>
                      <a:pt x="38" y="20"/>
                    </a:lnTo>
                    <a:lnTo>
                      <a:pt x="40" y="32"/>
                    </a:lnTo>
                    <a:lnTo>
                      <a:pt x="42" y="52"/>
                    </a:lnTo>
                    <a:lnTo>
                      <a:pt x="42" y="86"/>
                    </a:lnTo>
                    <a:lnTo>
                      <a:pt x="32" y="86"/>
                    </a:lnTo>
                    <a:close/>
                  </a:path>
                </a:pathLst>
              </a:custGeom>
              <a:solidFill>
                <a:srgbClr val="FFFFFF"/>
              </a:solidFill>
              <a:ln w="9525">
                <a:noFill/>
                <a:round/>
                <a:headEnd/>
                <a:tailEnd/>
              </a:ln>
            </p:spPr>
            <p:txBody>
              <a:bodyPr/>
              <a:lstStyle/>
              <a:p>
                <a:endParaRPr lang="en-US" sz="1350"/>
              </a:p>
            </p:txBody>
          </p:sp>
          <p:sp>
            <p:nvSpPr>
              <p:cNvPr id="130" name="Rectangle 261">
                <a:extLst>
                  <a:ext uri="{FF2B5EF4-FFF2-40B4-BE49-F238E27FC236}">
                    <a16:creationId xmlns:a16="http://schemas.microsoft.com/office/drawing/2014/main" id="{7904101D-45E4-485F-BDA8-60E9DBCFB6FD}"/>
                  </a:ext>
                </a:extLst>
              </p:cNvPr>
              <p:cNvSpPr>
                <a:spLocks noChangeArrowheads="1"/>
              </p:cNvSpPr>
              <p:nvPr/>
            </p:nvSpPr>
            <p:spPr bwMode="auto">
              <a:xfrm>
                <a:off x="1510" y="1810"/>
                <a:ext cx="13" cy="260"/>
              </a:xfrm>
              <a:prstGeom prst="rect">
                <a:avLst/>
              </a:prstGeom>
              <a:solidFill>
                <a:srgbClr val="FFFFFF"/>
              </a:solidFill>
              <a:ln w="9525">
                <a:noFill/>
                <a:miter lim="800000"/>
                <a:headEnd/>
                <a:tailEnd/>
              </a:ln>
            </p:spPr>
            <p:txBody>
              <a:bodyPr/>
              <a:lstStyle/>
              <a:p>
                <a:endParaRPr lang="en-US" sz="1350"/>
              </a:p>
            </p:txBody>
          </p:sp>
          <p:sp>
            <p:nvSpPr>
              <p:cNvPr id="131" name="Rectangle 262">
                <a:extLst>
                  <a:ext uri="{FF2B5EF4-FFF2-40B4-BE49-F238E27FC236}">
                    <a16:creationId xmlns:a16="http://schemas.microsoft.com/office/drawing/2014/main" id="{055240EC-09B3-46E0-AF9E-FAE3748EFC40}"/>
                  </a:ext>
                </a:extLst>
              </p:cNvPr>
              <p:cNvSpPr>
                <a:spLocks noChangeArrowheads="1"/>
              </p:cNvSpPr>
              <p:nvPr/>
            </p:nvSpPr>
            <p:spPr bwMode="auto">
              <a:xfrm>
                <a:off x="929" y="1478"/>
                <a:ext cx="20" cy="88"/>
              </a:xfrm>
              <a:prstGeom prst="rect">
                <a:avLst/>
              </a:prstGeom>
              <a:solidFill>
                <a:srgbClr val="000000"/>
              </a:solidFill>
              <a:ln w="9525">
                <a:noFill/>
                <a:miter lim="800000"/>
                <a:headEnd/>
                <a:tailEnd/>
              </a:ln>
            </p:spPr>
            <p:txBody>
              <a:bodyPr/>
              <a:lstStyle/>
              <a:p>
                <a:endParaRPr lang="en-US" sz="1350"/>
              </a:p>
            </p:txBody>
          </p:sp>
          <p:sp>
            <p:nvSpPr>
              <p:cNvPr id="132" name="Freeform 263">
                <a:extLst>
                  <a:ext uri="{FF2B5EF4-FFF2-40B4-BE49-F238E27FC236}">
                    <a16:creationId xmlns:a16="http://schemas.microsoft.com/office/drawing/2014/main" id="{EE71D8F0-C88B-4519-B041-8345844BCBF7}"/>
                  </a:ext>
                </a:extLst>
              </p:cNvPr>
              <p:cNvSpPr>
                <a:spLocks/>
              </p:cNvSpPr>
              <p:nvPr/>
            </p:nvSpPr>
            <p:spPr bwMode="auto">
              <a:xfrm>
                <a:off x="966" y="1478"/>
                <a:ext cx="73" cy="88"/>
              </a:xfrm>
              <a:custGeom>
                <a:avLst/>
                <a:gdLst>
                  <a:gd name="T0" fmla="*/ 0 w 58"/>
                  <a:gd name="T1" fmla="*/ 2177 h 70"/>
                  <a:gd name="T2" fmla="*/ 0 w 58"/>
                  <a:gd name="T3" fmla="*/ 0 h 70"/>
                  <a:gd name="T4" fmla="*/ 584 w 58"/>
                  <a:gd name="T5" fmla="*/ 0 h 70"/>
                  <a:gd name="T6" fmla="*/ 988 w 58"/>
                  <a:gd name="T7" fmla="*/ 805 h 70"/>
                  <a:gd name="T8" fmla="*/ 988 w 58"/>
                  <a:gd name="T9" fmla="*/ 805 h 70"/>
                  <a:gd name="T10" fmla="*/ 1379 w 58"/>
                  <a:gd name="T11" fmla="*/ 1531 h 70"/>
                  <a:gd name="T12" fmla="*/ 1379 w 58"/>
                  <a:gd name="T13" fmla="*/ 1531 h 70"/>
                  <a:gd name="T14" fmla="*/ 1379 w 58"/>
                  <a:gd name="T15" fmla="*/ 1531 h 70"/>
                  <a:gd name="T16" fmla="*/ 1319 w 58"/>
                  <a:gd name="T17" fmla="*/ 680 h 70"/>
                  <a:gd name="T18" fmla="*/ 1319 w 58"/>
                  <a:gd name="T19" fmla="*/ 0 h 70"/>
                  <a:gd name="T20" fmla="*/ 1843 w 58"/>
                  <a:gd name="T21" fmla="*/ 0 h 70"/>
                  <a:gd name="T22" fmla="*/ 1843 w 58"/>
                  <a:gd name="T23" fmla="*/ 2177 h 70"/>
                  <a:gd name="T24" fmla="*/ 1244 w 58"/>
                  <a:gd name="T25" fmla="*/ 2177 h 70"/>
                  <a:gd name="T26" fmla="*/ 833 w 58"/>
                  <a:gd name="T27" fmla="*/ 1351 h 70"/>
                  <a:gd name="T28" fmla="*/ 833 w 58"/>
                  <a:gd name="T29" fmla="*/ 1351 h 70"/>
                  <a:gd name="T30" fmla="*/ 464 w 58"/>
                  <a:gd name="T31" fmla="*/ 564 h 70"/>
                  <a:gd name="T32" fmla="*/ 464 w 58"/>
                  <a:gd name="T33" fmla="*/ 612 h 70"/>
                  <a:gd name="T34" fmla="*/ 464 w 58"/>
                  <a:gd name="T35" fmla="*/ 612 h 70"/>
                  <a:gd name="T36" fmla="*/ 464 w 58"/>
                  <a:gd name="T37" fmla="*/ 1531 h 70"/>
                  <a:gd name="T38" fmla="*/ 464 w 58"/>
                  <a:gd name="T39" fmla="*/ 2177 h 70"/>
                  <a:gd name="T40" fmla="*/ 0 w 58"/>
                  <a:gd name="T41" fmla="*/ 217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70"/>
                  <a:gd name="T65" fmla="*/ 58 w 58"/>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70">
                    <a:moveTo>
                      <a:pt x="0" y="70"/>
                    </a:moveTo>
                    <a:lnTo>
                      <a:pt x="0" y="0"/>
                    </a:lnTo>
                    <a:lnTo>
                      <a:pt x="18" y="0"/>
                    </a:lnTo>
                    <a:lnTo>
                      <a:pt x="32" y="26"/>
                    </a:lnTo>
                    <a:lnTo>
                      <a:pt x="44" y="50"/>
                    </a:lnTo>
                    <a:lnTo>
                      <a:pt x="42" y="22"/>
                    </a:lnTo>
                    <a:lnTo>
                      <a:pt x="42" y="0"/>
                    </a:lnTo>
                    <a:lnTo>
                      <a:pt x="58" y="0"/>
                    </a:lnTo>
                    <a:lnTo>
                      <a:pt x="58" y="70"/>
                    </a:lnTo>
                    <a:lnTo>
                      <a:pt x="40" y="70"/>
                    </a:lnTo>
                    <a:lnTo>
                      <a:pt x="26" y="44"/>
                    </a:lnTo>
                    <a:lnTo>
                      <a:pt x="14" y="18"/>
                    </a:lnTo>
                    <a:lnTo>
                      <a:pt x="14" y="20"/>
                    </a:lnTo>
                    <a:lnTo>
                      <a:pt x="14" y="50"/>
                    </a:lnTo>
                    <a:lnTo>
                      <a:pt x="14" y="70"/>
                    </a:lnTo>
                    <a:lnTo>
                      <a:pt x="0" y="70"/>
                    </a:lnTo>
                    <a:close/>
                  </a:path>
                </a:pathLst>
              </a:custGeom>
              <a:solidFill>
                <a:srgbClr val="000000"/>
              </a:solidFill>
              <a:ln w="9525">
                <a:noFill/>
                <a:round/>
                <a:headEnd/>
                <a:tailEnd/>
              </a:ln>
            </p:spPr>
            <p:txBody>
              <a:bodyPr/>
              <a:lstStyle/>
              <a:p>
                <a:endParaRPr lang="en-US" sz="1350"/>
              </a:p>
            </p:txBody>
          </p:sp>
          <p:sp>
            <p:nvSpPr>
              <p:cNvPr id="133" name="Freeform 264">
                <a:extLst>
                  <a:ext uri="{FF2B5EF4-FFF2-40B4-BE49-F238E27FC236}">
                    <a16:creationId xmlns:a16="http://schemas.microsoft.com/office/drawing/2014/main" id="{2A97A764-7335-4276-8022-2A19886DB8ED}"/>
                  </a:ext>
                </a:extLst>
              </p:cNvPr>
              <p:cNvSpPr>
                <a:spLocks/>
              </p:cNvSpPr>
              <p:nvPr/>
            </p:nvSpPr>
            <p:spPr bwMode="auto">
              <a:xfrm>
                <a:off x="1051" y="1478"/>
                <a:ext cx="60" cy="90"/>
              </a:xfrm>
              <a:custGeom>
                <a:avLst/>
                <a:gdLst>
                  <a:gd name="T0" fmla="*/ 119 w 48"/>
                  <a:gd name="T1" fmla="*/ 1545 h 72"/>
                  <a:gd name="T2" fmla="*/ 119 w 48"/>
                  <a:gd name="T3" fmla="*/ 1545 h 72"/>
                  <a:gd name="T4" fmla="*/ 361 w 48"/>
                  <a:gd name="T5" fmla="*/ 1669 h 72"/>
                  <a:gd name="T6" fmla="*/ 569 w 48"/>
                  <a:gd name="T7" fmla="*/ 1669 h 72"/>
                  <a:gd name="T8" fmla="*/ 569 w 48"/>
                  <a:gd name="T9" fmla="*/ 1669 h 72"/>
                  <a:gd name="T10" fmla="*/ 744 w 48"/>
                  <a:gd name="T11" fmla="*/ 1669 h 72"/>
                  <a:gd name="T12" fmla="*/ 876 w 48"/>
                  <a:gd name="T13" fmla="*/ 1610 h 72"/>
                  <a:gd name="T14" fmla="*/ 906 w 48"/>
                  <a:gd name="T15" fmla="*/ 1545 h 72"/>
                  <a:gd name="T16" fmla="*/ 906 w 48"/>
                  <a:gd name="T17" fmla="*/ 1466 h 72"/>
                  <a:gd name="T18" fmla="*/ 906 w 48"/>
                  <a:gd name="T19" fmla="*/ 1466 h 72"/>
                  <a:gd name="T20" fmla="*/ 906 w 48"/>
                  <a:gd name="T21" fmla="*/ 1376 h 72"/>
                  <a:gd name="T22" fmla="*/ 876 w 48"/>
                  <a:gd name="T23" fmla="*/ 1335 h 72"/>
                  <a:gd name="T24" fmla="*/ 569 w 48"/>
                  <a:gd name="T25" fmla="*/ 1219 h 72"/>
                  <a:gd name="T26" fmla="*/ 569 w 48"/>
                  <a:gd name="T27" fmla="*/ 1219 h 72"/>
                  <a:gd name="T28" fmla="*/ 361 w 48"/>
                  <a:gd name="T29" fmla="*/ 1095 h 72"/>
                  <a:gd name="T30" fmla="*/ 186 w 48"/>
                  <a:gd name="T31" fmla="*/ 976 h 72"/>
                  <a:gd name="T32" fmla="*/ 76 w 48"/>
                  <a:gd name="T33" fmla="*/ 801 h 72"/>
                  <a:gd name="T34" fmla="*/ 76 w 48"/>
                  <a:gd name="T35" fmla="*/ 569 h 72"/>
                  <a:gd name="T36" fmla="*/ 76 w 48"/>
                  <a:gd name="T37" fmla="*/ 569 h 72"/>
                  <a:gd name="T38" fmla="*/ 76 w 48"/>
                  <a:gd name="T39" fmla="*/ 351 h 72"/>
                  <a:gd name="T40" fmla="*/ 233 w 48"/>
                  <a:gd name="T41" fmla="*/ 174 h 72"/>
                  <a:gd name="T42" fmla="*/ 455 w 48"/>
                  <a:gd name="T43" fmla="*/ 75 h 72"/>
                  <a:gd name="T44" fmla="*/ 806 w 48"/>
                  <a:gd name="T45" fmla="*/ 0 h 72"/>
                  <a:gd name="T46" fmla="*/ 806 w 48"/>
                  <a:gd name="T47" fmla="*/ 0 h 72"/>
                  <a:gd name="T48" fmla="*/ 1095 w 48"/>
                  <a:gd name="T49" fmla="*/ 0 h 72"/>
                  <a:gd name="T50" fmla="*/ 1338 w 48"/>
                  <a:gd name="T51" fmla="*/ 99 h 72"/>
                  <a:gd name="T52" fmla="*/ 1219 w 48"/>
                  <a:gd name="T53" fmla="*/ 455 h 72"/>
                  <a:gd name="T54" fmla="*/ 1219 w 48"/>
                  <a:gd name="T55" fmla="*/ 455 h 72"/>
                  <a:gd name="T56" fmla="*/ 1023 w 48"/>
                  <a:gd name="T57" fmla="*/ 419 h 72"/>
                  <a:gd name="T58" fmla="*/ 806 w 48"/>
                  <a:gd name="T59" fmla="*/ 351 h 72"/>
                  <a:gd name="T60" fmla="*/ 806 w 48"/>
                  <a:gd name="T61" fmla="*/ 351 h 72"/>
                  <a:gd name="T62" fmla="*/ 645 w 48"/>
                  <a:gd name="T63" fmla="*/ 419 h 72"/>
                  <a:gd name="T64" fmla="*/ 569 w 48"/>
                  <a:gd name="T65" fmla="*/ 419 h 72"/>
                  <a:gd name="T66" fmla="*/ 524 w 48"/>
                  <a:gd name="T67" fmla="*/ 455 h 72"/>
                  <a:gd name="T68" fmla="*/ 524 w 48"/>
                  <a:gd name="T69" fmla="*/ 569 h 72"/>
                  <a:gd name="T70" fmla="*/ 524 w 48"/>
                  <a:gd name="T71" fmla="*/ 569 h 72"/>
                  <a:gd name="T72" fmla="*/ 524 w 48"/>
                  <a:gd name="T73" fmla="*/ 643 h 72"/>
                  <a:gd name="T74" fmla="*/ 569 w 48"/>
                  <a:gd name="T75" fmla="*/ 686 h 72"/>
                  <a:gd name="T76" fmla="*/ 876 w 48"/>
                  <a:gd name="T77" fmla="*/ 868 h 72"/>
                  <a:gd name="T78" fmla="*/ 876 w 48"/>
                  <a:gd name="T79" fmla="*/ 868 h 72"/>
                  <a:gd name="T80" fmla="*/ 1095 w 48"/>
                  <a:gd name="T81" fmla="*/ 905 h 72"/>
                  <a:gd name="T82" fmla="*/ 1260 w 48"/>
                  <a:gd name="T83" fmla="*/ 1095 h 72"/>
                  <a:gd name="T84" fmla="*/ 1376 w 48"/>
                  <a:gd name="T85" fmla="*/ 1258 h 72"/>
                  <a:gd name="T86" fmla="*/ 1376 w 48"/>
                  <a:gd name="T87" fmla="*/ 1438 h 72"/>
                  <a:gd name="T88" fmla="*/ 1376 w 48"/>
                  <a:gd name="T89" fmla="*/ 1438 h 72"/>
                  <a:gd name="T90" fmla="*/ 1338 w 48"/>
                  <a:gd name="T91" fmla="*/ 1669 h 72"/>
                  <a:gd name="T92" fmla="*/ 1219 w 48"/>
                  <a:gd name="T93" fmla="*/ 1905 h 72"/>
                  <a:gd name="T94" fmla="*/ 906 w 48"/>
                  <a:gd name="T95" fmla="*/ 1989 h 72"/>
                  <a:gd name="T96" fmla="*/ 569 w 48"/>
                  <a:gd name="T97" fmla="*/ 2049 h 72"/>
                  <a:gd name="T98" fmla="*/ 569 w 48"/>
                  <a:gd name="T99" fmla="*/ 2049 h 72"/>
                  <a:gd name="T100" fmla="*/ 233 w 48"/>
                  <a:gd name="T101" fmla="*/ 1989 h 72"/>
                  <a:gd name="T102" fmla="*/ 0 w 48"/>
                  <a:gd name="T103" fmla="*/ 1913 h 72"/>
                  <a:gd name="T104" fmla="*/ 119 w 48"/>
                  <a:gd name="T105" fmla="*/ 1545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
                  <a:gd name="T160" fmla="*/ 0 h 72"/>
                  <a:gd name="T161" fmla="*/ 48 w 48"/>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 h="72">
                    <a:moveTo>
                      <a:pt x="4" y="54"/>
                    </a:moveTo>
                    <a:lnTo>
                      <a:pt x="4" y="54"/>
                    </a:lnTo>
                    <a:lnTo>
                      <a:pt x="12" y="58"/>
                    </a:lnTo>
                    <a:lnTo>
                      <a:pt x="20" y="58"/>
                    </a:lnTo>
                    <a:lnTo>
                      <a:pt x="26" y="58"/>
                    </a:lnTo>
                    <a:lnTo>
                      <a:pt x="30" y="56"/>
                    </a:lnTo>
                    <a:lnTo>
                      <a:pt x="32" y="54"/>
                    </a:lnTo>
                    <a:lnTo>
                      <a:pt x="32" y="52"/>
                    </a:lnTo>
                    <a:lnTo>
                      <a:pt x="32" y="48"/>
                    </a:lnTo>
                    <a:lnTo>
                      <a:pt x="30" y="46"/>
                    </a:lnTo>
                    <a:lnTo>
                      <a:pt x="20" y="42"/>
                    </a:lnTo>
                    <a:lnTo>
                      <a:pt x="12" y="38"/>
                    </a:lnTo>
                    <a:lnTo>
                      <a:pt x="6" y="34"/>
                    </a:lnTo>
                    <a:lnTo>
                      <a:pt x="2" y="28"/>
                    </a:lnTo>
                    <a:lnTo>
                      <a:pt x="2" y="20"/>
                    </a:lnTo>
                    <a:lnTo>
                      <a:pt x="2" y="12"/>
                    </a:lnTo>
                    <a:lnTo>
                      <a:pt x="8" y="6"/>
                    </a:lnTo>
                    <a:lnTo>
                      <a:pt x="16" y="2"/>
                    </a:lnTo>
                    <a:lnTo>
                      <a:pt x="28" y="0"/>
                    </a:lnTo>
                    <a:lnTo>
                      <a:pt x="38" y="0"/>
                    </a:lnTo>
                    <a:lnTo>
                      <a:pt x="46" y="4"/>
                    </a:lnTo>
                    <a:lnTo>
                      <a:pt x="42" y="16"/>
                    </a:lnTo>
                    <a:lnTo>
                      <a:pt x="36" y="14"/>
                    </a:lnTo>
                    <a:lnTo>
                      <a:pt x="28" y="12"/>
                    </a:lnTo>
                    <a:lnTo>
                      <a:pt x="22" y="14"/>
                    </a:lnTo>
                    <a:lnTo>
                      <a:pt x="20" y="14"/>
                    </a:lnTo>
                    <a:lnTo>
                      <a:pt x="18" y="16"/>
                    </a:lnTo>
                    <a:lnTo>
                      <a:pt x="18" y="20"/>
                    </a:lnTo>
                    <a:lnTo>
                      <a:pt x="18" y="22"/>
                    </a:lnTo>
                    <a:lnTo>
                      <a:pt x="20" y="24"/>
                    </a:lnTo>
                    <a:lnTo>
                      <a:pt x="30" y="30"/>
                    </a:lnTo>
                    <a:lnTo>
                      <a:pt x="38" y="32"/>
                    </a:lnTo>
                    <a:lnTo>
                      <a:pt x="44" y="38"/>
                    </a:lnTo>
                    <a:lnTo>
                      <a:pt x="48" y="44"/>
                    </a:lnTo>
                    <a:lnTo>
                      <a:pt x="48" y="50"/>
                    </a:lnTo>
                    <a:lnTo>
                      <a:pt x="46" y="58"/>
                    </a:lnTo>
                    <a:lnTo>
                      <a:pt x="42" y="66"/>
                    </a:lnTo>
                    <a:lnTo>
                      <a:pt x="32" y="70"/>
                    </a:lnTo>
                    <a:lnTo>
                      <a:pt x="20" y="72"/>
                    </a:lnTo>
                    <a:lnTo>
                      <a:pt x="8" y="70"/>
                    </a:lnTo>
                    <a:lnTo>
                      <a:pt x="0" y="68"/>
                    </a:lnTo>
                    <a:lnTo>
                      <a:pt x="4" y="54"/>
                    </a:lnTo>
                    <a:close/>
                  </a:path>
                </a:pathLst>
              </a:custGeom>
              <a:solidFill>
                <a:srgbClr val="000000"/>
              </a:solidFill>
              <a:ln w="9525">
                <a:noFill/>
                <a:round/>
                <a:headEnd/>
                <a:tailEnd/>
              </a:ln>
            </p:spPr>
            <p:txBody>
              <a:bodyPr/>
              <a:lstStyle/>
              <a:p>
                <a:endParaRPr lang="en-US" sz="1350"/>
              </a:p>
            </p:txBody>
          </p:sp>
          <p:sp>
            <p:nvSpPr>
              <p:cNvPr id="134" name="Freeform 265">
                <a:extLst>
                  <a:ext uri="{FF2B5EF4-FFF2-40B4-BE49-F238E27FC236}">
                    <a16:creationId xmlns:a16="http://schemas.microsoft.com/office/drawing/2014/main" id="{9471ACF7-1260-4159-9CB0-01CCDEFD08F1}"/>
                  </a:ext>
                </a:extLst>
              </p:cNvPr>
              <p:cNvSpPr>
                <a:spLocks noEditPoints="1"/>
              </p:cNvSpPr>
              <p:nvPr/>
            </p:nvSpPr>
            <p:spPr bwMode="auto">
              <a:xfrm>
                <a:off x="1126" y="1478"/>
                <a:ext cx="62" cy="88"/>
              </a:xfrm>
              <a:custGeom>
                <a:avLst/>
                <a:gdLst>
                  <a:gd name="T0" fmla="*/ 0 w 50"/>
                  <a:gd name="T1" fmla="*/ 78 h 70"/>
                  <a:gd name="T2" fmla="*/ 0 w 50"/>
                  <a:gd name="T3" fmla="*/ 78 h 70"/>
                  <a:gd name="T4" fmla="*/ 495 w 50"/>
                  <a:gd name="T5" fmla="*/ 0 h 70"/>
                  <a:gd name="T6" fmla="*/ 495 w 50"/>
                  <a:gd name="T7" fmla="*/ 0 h 70"/>
                  <a:gd name="T8" fmla="*/ 844 w 50"/>
                  <a:gd name="T9" fmla="*/ 78 h 70"/>
                  <a:gd name="T10" fmla="*/ 1047 w 50"/>
                  <a:gd name="T11" fmla="*/ 195 h 70"/>
                  <a:gd name="T12" fmla="*/ 1047 w 50"/>
                  <a:gd name="T13" fmla="*/ 195 h 70"/>
                  <a:gd name="T14" fmla="*/ 1213 w 50"/>
                  <a:gd name="T15" fmla="*/ 370 h 70"/>
                  <a:gd name="T16" fmla="*/ 1255 w 50"/>
                  <a:gd name="T17" fmla="*/ 680 h 70"/>
                  <a:gd name="T18" fmla="*/ 1255 w 50"/>
                  <a:gd name="T19" fmla="*/ 680 h 70"/>
                  <a:gd name="T20" fmla="*/ 1213 w 50"/>
                  <a:gd name="T21" fmla="*/ 969 h 70"/>
                  <a:gd name="T22" fmla="*/ 1047 w 50"/>
                  <a:gd name="T23" fmla="*/ 1162 h 70"/>
                  <a:gd name="T24" fmla="*/ 1047 w 50"/>
                  <a:gd name="T25" fmla="*/ 1162 h 70"/>
                  <a:gd name="T26" fmla="*/ 944 w 50"/>
                  <a:gd name="T27" fmla="*/ 1309 h 70"/>
                  <a:gd name="T28" fmla="*/ 816 w 50"/>
                  <a:gd name="T29" fmla="*/ 1351 h 70"/>
                  <a:gd name="T30" fmla="*/ 495 w 50"/>
                  <a:gd name="T31" fmla="*/ 1439 h 70"/>
                  <a:gd name="T32" fmla="*/ 495 w 50"/>
                  <a:gd name="T33" fmla="*/ 1439 h 70"/>
                  <a:gd name="T34" fmla="*/ 345 w 50"/>
                  <a:gd name="T35" fmla="*/ 1439 h 70"/>
                  <a:gd name="T36" fmla="*/ 345 w 50"/>
                  <a:gd name="T37" fmla="*/ 2177 h 70"/>
                  <a:gd name="T38" fmla="*/ 0 w 50"/>
                  <a:gd name="T39" fmla="*/ 2177 h 70"/>
                  <a:gd name="T40" fmla="*/ 0 w 50"/>
                  <a:gd name="T41" fmla="*/ 78 h 70"/>
                  <a:gd name="T42" fmla="*/ 345 w 50"/>
                  <a:gd name="T43" fmla="*/ 1061 h 70"/>
                  <a:gd name="T44" fmla="*/ 345 w 50"/>
                  <a:gd name="T45" fmla="*/ 1061 h 70"/>
                  <a:gd name="T46" fmla="*/ 495 w 50"/>
                  <a:gd name="T47" fmla="*/ 1061 h 70"/>
                  <a:gd name="T48" fmla="*/ 495 w 50"/>
                  <a:gd name="T49" fmla="*/ 1061 h 70"/>
                  <a:gd name="T50" fmla="*/ 658 w 50"/>
                  <a:gd name="T51" fmla="*/ 1061 h 70"/>
                  <a:gd name="T52" fmla="*/ 755 w 50"/>
                  <a:gd name="T53" fmla="*/ 924 h 70"/>
                  <a:gd name="T54" fmla="*/ 816 w 50"/>
                  <a:gd name="T55" fmla="*/ 855 h 70"/>
                  <a:gd name="T56" fmla="*/ 844 w 50"/>
                  <a:gd name="T57" fmla="*/ 680 h 70"/>
                  <a:gd name="T58" fmla="*/ 844 w 50"/>
                  <a:gd name="T59" fmla="*/ 680 h 70"/>
                  <a:gd name="T60" fmla="*/ 816 w 50"/>
                  <a:gd name="T61" fmla="*/ 564 h 70"/>
                  <a:gd name="T62" fmla="*/ 755 w 50"/>
                  <a:gd name="T63" fmla="*/ 449 h 70"/>
                  <a:gd name="T64" fmla="*/ 658 w 50"/>
                  <a:gd name="T65" fmla="*/ 370 h 70"/>
                  <a:gd name="T66" fmla="*/ 541 w 50"/>
                  <a:gd name="T67" fmla="*/ 370 h 70"/>
                  <a:gd name="T68" fmla="*/ 541 w 50"/>
                  <a:gd name="T69" fmla="*/ 370 h 70"/>
                  <a:gd name="T70" fmla="*/ 345 w 50"/>
                  <a:gd name="T71" fmla="*/ 370 h 70"/>
                  <a:gd name="T72" fmla="*/ 345 w 50"/>
                  <a:gd name="T73" fmla="*/ 1061 h 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0"/>
                  <a:gd name="T112" fmla="*/ 0 h 70"/>
                  <a:gd name="T113" fmla="*/ 50 w 50"/>
                  <a:gd name="T114" fmla="*/ 70 h 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0" h="70">
                    <a:moveTo>
                      <a:pt x="0" y="2"/>
                    </a:moveTo>
                    <a:lnTo>
                      <a:pt x="0" y="2"/>
                    </a:lnTo>
                    <a:lnTo>
                      <a:pt x="20" y="0"/>
                    </a:lnTo>
                    <a:lnTo>
                      <a:pt x="34" y="2"/>
                    </a:lnTo>
                    <a:lnTo>
                      <a:pt x="42" y="6"/>
                    </a:lnTo>
                    <a:lnTo>
                      <a:pt x="48" y="12"/>
                    </a:lnTo>
                    <a:lnTo>
                      <a:pt x="50" y="22"/>
                    </a:lnTo>
                    <a:lnTo>
                      <a:pt x="48" y="32"/>
                    </a:lnTo>
                    <a:lnTo>
                      <a:pt x="42" y="38"/>
                    </a:lnTo>
                    <a:lnTo>
                      <a:pt x="38" y="42"/>
                    </a:lnTo>
                    <a:lnTo>
                      <a:pt x="32" y="44"/>
                    </a:lnTo>
                    <a:lnTo>
                      <a:pt x="20" y="46"/>
                    </a:lnTo>
                    <a:lnTo>
                      <a:pt x="14" y="46"/>
                    </a:lnTo>
                    <a:lnTo>
                      <a:pt x="14" y="70"/>
                    </a:lnTo>
                    <a:lnTo>
                      <a:pt x="0" y="70"/>
                    </a:lnTo>
                    <a:lnTo>
                      <a:pt x="0" y="2"/>
                    </a:lnTo>
                    <a:close/>
                    <a:moveTo>
                      <a:pt x="14" y="34"/>
                    </a:moveTo>
                    <a:lnTo>
                      <a:pt x="14" y="34"/>
                    </a:lnTo>
                    <a:lnTo>
                      <a:pt x="20" y="34"/>
                    </a:lnTo>
                    <a:lnTo>
                      <a:pt x="26" y="34"/>
                    </a:lnTo>
                    <a:lnTo>
                      <a:pt x="30" y="30"/>
                    </a:lnTo>
                    <a:lnTo>
                      <a:pt x="32" y="28"/>
                    </a:lnTo>
                    <a:lnTo>
                      <a:pt x="34" y="22"/>
                    </a:lnTo>
                    <a:lnTo>
                      <a:pt x="32" y="18"/>
                    </a:lnTo>
                    <a:lnTo>
                      <a:pt x="30" y="14"/>
                    </a:lnTo>
                    <a:lnTo>
                      <a:pt x="26" y="12"/>
                    </a:lnTo>
                    <a:lnTo>
                      <a:pt x="22" y="12"/>
                    </a:lnTo>
                    <a:lnTo>
                      <a:pt x="14" y="12"/>
                    </a:lnTo>
                    <a:lnTo>
                      <a:pt x="14" y="34"/>
                    </a:lnTo>
                    <a:close/>
                  </a:path>
                </a:pathLst>
              </a:custGeom>
              <a:solidFill>
                <a:srgbClr val="000000"/>
              </a:solidFill>
              <a:ln w="9525">
                <a:noFill/>
                <a:round/>
                <a:headEnd/>
                <a:tailEnd/>
              </a:ln>
            </p:spPr>
            <p:txBody>
              <a:bodyPr/>
              <a:lstStyle/>
              <a:p>
                <a:endParaRPr lang="en-US" sz="1350"/>
              </a:p>
            </p:txBody>
          </p:sp>
          <p:sp>
            <p:nvSpPr>
              <p:cNvPr id="135" name="Freeform 266">
                <a:extLst>
                  <a:ext uri="{FF2B5EF4-FFF2-40B4-BE49-F238E27FC236}">
                    <a16:creationId xmlns:a16="http://schemas.microsoft.com/office/drawing/2014/main" id="{663DE720-42EC-4973-B695-2DDCF3B31F6E}"/>
                  </a:ext>
                </a:extLst>
              </p:cNvPr>
              <p:cNvSpPr>
                <a:spLocks/>
              </p:cNvSpPr>
              <p:nvPr/>
            </p:nvSpPr>
            <p:spPr bwMode="auto">
              <a:xfrm>
                <a:off x="1201" y="1478"/>
                <a:ext cx="55" cy="88"/>
              </a:xfrm>
              <a:custGeom>
                <a:avLst/>
                <a:gdLst>
                  <a:gd name="T0" fmla="*/ 1219 w 44"/>
                  <a:gd name="T1" fmla="*/ 1309 h 70"/>
                  <a:gd name="T2" fmla="*/ 455 w 44"/>
                  <a:gd name="T3" fmla="*/ 1309 h 70"/>
                  <a:gd name="T4" fmla="*/ 455 w 44"/>
                  <a:gd name="T5" fmla="*/ 1809 h 70"/>
                  <a:gd name="T6" fmla="*/ 1260 w 44"/>
                  <a:gd name="T7" fmla="*/ 1809 h 70"/>
                  <a:gd name="T8" fmla="*/ 1260 w 44"/>
                  <a:gd name="T9" fmla="*/ 2177 h 70"/>
                  <a:gd name="T10" fmla="*/ 0 w 44"/>
                  <a:gd name="T11" fmla="*/ 2177 h 70"/>
                  <a:gd name="T12" fmla="*/ 0 w 44"/>
                  <a:gd name="T13" fmla="*/ 0 h 70"/>
                  <a:gd name="T14" fmla="*/ 1219 w 44"/>
                  <a:gd name="T15" fmla="*/ 0 h 70"/>
                  <a:gd name="T16" fmla="*/ 1219 w 44"/>
                  <a:gd name="T17" fmla="*/ 449 h 70"/>
                  <a:gd name="T18" fmla="*/ 455 w 44"/>
                  <a:gd name="T19" fmla="*/ 449 h 70"/>
                  <a:gd name="T20" fmla="*/ 455 w 44"/>
                  <a:gd name="T21" fmla="*/ 855 h 70"/>
                  <a:gd name="T22" fmla="*/ 1219 w 44"/>
                  <a:gd name="T23" fmla="*/ 855 h 70"/>
                  <a:gd name="T24" fmla="*/ 1219 w 44"/>
                  <a:gd name="T25" fmla="*/ 1309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70"/>
                  <a:gd name="T41" fmla="*/ 44 w 4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70">
                    <a:moveTo>
                      <a:pt x="42" y="42"/>
                    </a:moveTo>
                    <a:lnTo>
                      <a:pt x="16" y="42"/>
                    </a:lnTo>
                    <a:lnTo>
                      <a:pt x="16" y="58"/>
                    </a:lnTo>
                    <a:lnTo>
                      <a:pt x="44" y="58"/>
                    </a:lnTo>
                    <a:lnTo>
                      <a:pt x="44" y="70"/>
                    </a:lnTo>
                    <a:lnTo>
                      <a:pt x="0" y="70"/>
                    </a:lnTo>
                    <a:lnTo>
                      <a:pt x="0" y="0"/>
                    </a:lnTo>
                    <a:lnTo>
                      <a:pt x="42" y="0"/>
                    </a:lnTo>
                    <a:lnTo>
                      <a:pt x="42" y="14"/>
                    </a:lnTo>
                    <a:lnTo>
                      <a:pt x="16" y="14"/>
                    </a:lnTo>
                    <a:lnTo>
                      <a:pt x="16" y="28"/>
                    </a:lnTo>
                    <a:lnTo>
                      <a:pt x="42" y="28"/>
                    </a:lnTo>
                    <a:lnTo>
                      <a:pt x="42" y="42"/>
                    </a:lnTo>
                    <a:close/>
                  </a:path>
                </a:pathLst>
              </a:custGeom>
              <a:solidFill>
                <a:srgbClr val="000000"/>
              </a:solidFill>
              <a:ln w="9525">
                <a:noFill/>
                <a:round/>
                <a:headEnd/>
                <a:tailEnd/>
              </a:ln>
            </p:spPr>
            <p:txBody>
              <a:bodyPr/>
              <a:lstStyle/>
              <a:p>
                <a:endParaRPr lang="en-US" sz="1350"/>
              </a:p>
            </p:txBody>
          </p:sp>
          <p:sp>
            <p:nvSpPr>
              <p:cNvPr id="136" name="Freeform 267">
                <a:extLst>
                  <a:ext uri="{FF2B5EF4-FFF2-40B4-BE49-F238E27FC236}">
                    <a16:creationId xmlns:a16="http://schemas.microsoft.com/office/drawing/2014/main" id="{361BB1A0-9D77-44CB-A152-C02EA0E95097}"/>
                  </a:ext>
                </a:extLst>
              </p:cNvPr>
              <p:cNvSpPr>
                <a:spLocks/>
              </p:cNvSpPr>
              <p:nvPr/>
            </p:nvSpPr>
            <p:spPr bwMode="auto">
              <a:xfrm>
                <a:off x="1266" y="1478"/>
                <a:ext cx="70" cy="90"/>
              </a:xfrm>
              <a:custGeom>
                <a:avLst/>
                <a:gdLst>
                  <a:gd name="T0" fmla="*/ 1551 w 56"/>
                  <a:gd name="T1" fmla="*/ 1913 h 72"/>
                  <a:gd name="T2" fmla="*/ 1551 w 56"/>
                  <a:gd name="T3" fmla="*/ 1913 h 72"/>
                  <a:gd name="T4" fmla="*/ 1376 w 56"/>
                  <a:gd name="T5" fmla="*/ 1989 h 72"/>
                  <a:gd name="T6" fmla="*/ 1033 w 56"/>
                  <a:gd name="T7" fmla="*/ 2049 h 72"/>
                  <a:gd name="T8" fmla="*/ 1033 w 56"/>
                  <a:gd name="T9" fmla="*/ 2049 h 72"/>
                  <a:gd name="T10" fmla="*/ 806 w 56"/>
                  <a:gd name="T11" fmla="*/ 2049 h 72"/>
                  <a:gd name="T12" fmla="*/ 569 w 56"/>
                  <a:gd name="T13" fmla="*/ 1989 h 72"/>
                  <a:gd name="T14" fmla="*/ 423 w 56"/>
                  <a:gd name="T15" fmla="*/ 1905 h 72"/>
                  <a:gd name="T16" fmla="*/ 291 w 56"/>
                  <a:gd name="T17" fmla="*/ 1783 h 72"/>
                  <a:gd name="T18" fmla="*/ 186 w 56"/>
                  <a:gd name="T19" fmla="*/ 1610 h 72"/>
                  <a:gd name="T20" fmla="*/ 76 w 56"/>
                  <a:gd name="T21" fmla="*/ 1438 h 72"/>
                  <a:gd name="T22" fmla="*/ 0 w 56"/>
                  <a:gd name="T23" fmla="*/ 1258 h 72"/>
                  <a:gd name="T24" fmla="*/ 0 w 56"/>
                  <a:gd name="T25" fmla="*/ 1023 h 72"/>
                  <a:gd name="T26" fmla="*/ 0 w 56"/>
                  <a:gd name="T27" fmla="*/ 1023 h 72"/>
                  <a:gd name="T28" fmla="*/ 0 w 56"/>
                  <a:gd name="T29" fmla="*/ 801 h 72"/>
                  <a:gd name="T30" fmla="*/ 76 w 56"/>
                  <a:gd name="T31" fmla="*/ 569 h 72"/>
                  <a:gd name="T32" fmla="*/ 186 w 56"/>
                  <a:gd name="T33" fmla="*/ 419 h 72"/>
                  <a:gd name="T34" fmla="*/ 291 w 56"/>
                  <a:gd name="T35" fmla="*/ 291 h 72"/>
                  <a:gd name="T36" fmla="*/ 455 w 56"/>
                  <a:gd name="T37" fmla="*/ 99 h 72"/>
                  <a:gd name="T38" fmla="*/ 704 w 56"/>
                  <a:gd name="T39" fmla="*/ 75 h 72"/>
                  <a:gd name="T40" fmla="*/ 876 w 56"/>
                  <a:gd name="T41" fmla="*/ 0 h 72"/>
                  <a:gd name="T42" fmla="*/ 1095 w 56"/>
                  <a:gd name="T43" fmla="*/ 0 h 72"/>
                  <a:gd name="T44" fmla="*/ 1095 w 56"/>
                  <a:gd name="T45" fmla="*/ 0 h 72"/>
                  <a:gd name="T46" fmla="*/ 1376 w 56"/>
                  <a:gd name="T47" fmla="*/ 0 h 72"/>
                  <a:gd name="T48" fmla="*/ 1614 w 56"/>
                  <a:gd name="T49" fmla="*/ 75 h 72"/>
                  <a:gd name="T50" fmla="*/ 1481 w 56"/>
                  <a:gd name="T51" fmla="*/ 455 h 72"/>
                  <a:gd name="T52" fmla="*/ 1481 w 56"/>
                  <a:gd name="T53" fmla="*/ 455 h 72"/>
                  <a:gd name="T54" fmla="*/ 1338 w 56"/>
                  <a:gd name="T55" fmla="*/ 419 h 72"/>
                  <a:gd name="T56" fmla="*/ 1095 w 56"/>
                  <a:gd name="T57" fmla="*/ 351 h 72"/>
                  <a:gd name="T58" fmla="*/ 1095 w 56"/>
                  <a:gd name="T59" fmla="*/ 351 h 72"/>
                  <a:gd name="T60" fmla="*/ 876 w 56"/>
                  <a:gd name="T61" fmla="*/ 419 h 72"/>
                  <a:gd name="T62" fmla="*/ 645 w 56"/>
                  <a:gd name="T63" fmla="*/ 524 h 72"/>
                  <a:gd name="T64" fmla="*/ 529 w 56"/>
                  <a:gd name="T65" fmla="*/ 744 h 72"/>
                  <a:gd name="T66" fmla="*/ 455 w 56"/>
                  <a:gd name="T67" fmla="*/ 1023 h 72"/>
                  <a:gd name="T68" fmla="*/ 455 w 56"/>
                  <a:gd name="T69" fmla="*/ 1023 h 72"/>
                  <a:gd name="T70" fmla="*/ 529 w 56"/>
                  <a:gd name="T71" fmla="*/ 1335 h 72"/>
                  <a:gd name="T72" fmla="*/ 645 w 56"/>
                  <a:gd name="T73" fmla="*/ 1466 h 72"/>
                  <a:gd name="T74" fmla="*/ 876 w 56"/>
                  <a:gd name="T75" fmla="*/ 1669 h 72"/>
                  <a:gd name="T76" fmla="*/ 1095 w 56"/>
                  <a:gd name="T77" fmla="*/ 1669 h 72"/>
                  <a:gd name="T78" fmla="*/ 1095 w 56"/>
                  <a:gd name="T79" fmla="*/ 1669 h 72"/>
                  <a:gd name="T80" fmla="*/ 1338 w 56"/>
                  <a:gd name="T81" fmla="*/ 1669 h 72"/>
                  <a:gd name="T82" fmla="*/ 1481 w 56"/>
                  <a:gd name="T83" fmla="*/ 1610 h 72"/>
                  <a:gd name="T84" fmla="*/ 1551 w 56"/>
                  <a:gd name="T85" fmla="*/ 1913 h 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72"/>
                  <a:gd name="T131" fmla="*/ 56 w 56"/>
                  <a:gd name="T132" fmla="*/ 72 h 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72">
                    <a:moveTo>
                      <a:pt x="54" y="68"/>
                    </a:moveTo>
                    <a:lnTo>
                      <a:pt x="54" y="68"/>
                    </a:lnTo>
                    <a:lnTo>
                      <a:pt x="48" y="70"/>
                    </a:lnTo>
                    <a:lnTo>
                      <a:pt x="36" y="72"/>
                    </a:lnTo>
                    <a:lnTo>
                      <a:pt x="28" y="72"/>
                    </a:lnTo>
                    <a:lnTo>
                      <a:pt x="20" y="70"/>
                    </a:lnTo>
                    <a:lnTo>
                      <a:pt x="14" y="66"/>
                    </a:lnTo>
                    <a:lnTo>
                      <a:pt x="10" y="62"/>
                    </a:lnTo>
                    <a:lnTo>
                      <a:pt x="6" y="56"/>
                    </a:lnTo>
                    <a:lnTo>
                      <a:pt x="2" y="50"/>
                    </a:lnTo>
                    <a:lnTo>
                      <a:pt x="0" y="44"/>
                    </a:lnTo>
                    <a:lnTo>
                      <a:pt x="0" y="36"/>
                    </a:lnTo>
                    <a:lnTo>
                      <a:pt x="0" y="28"/>
                    </a:lnTo>
                    <a:lnTo>
                      <a:pt x="2" y="20"/>
                    </a:lnTo>
                    <a:lnTo>
                      <a:pt x="6" y="14"/>
                    </a:lnTo>
                    <a:lnTo>
                      <a:pt x="10" y="10"/>
                    </a:lnTo>
                    <a:lnTo>
                      <a:pt x="16" y="4"/>
                    </a:lnTo>
                    <a:lnTo>
                      <a:pt x="24" y="2"/>
                    </a:lnTo>
                    <a:lnTo>
                      <a:pt x="30" y="0"/>
                    </a:lnTo>
                    <a:lnTo>
                      <a:pt x="38" y="0"/>
                    </a:lnTo>
                    <a:lnTo>
                      <a:pt x="48" y="0"/>
                    </a:lnTo>
                    <a:lnTo>
                      <a:pt x="56" y="2"/>
                    </a:lnTo>
                    <a:lnTo>
                      <a:pt x="52" y="16"/>
                    </a:lnTo>
                    <a:lnTo>
                      <a:pt x="46" y="14"/>
                    </a:lnTo>
                    <a:lnTo>
                      <a:pt x="38" y="12"/>
                    </a:lnTo>
                    <a:lnTo>
                      <a:pt x="30" y="14"/>
                    </a:lnTo>
                    <a:lnTo>
                      <a:pt x="22" y="18"/>
                    </a:lnTo>
                    <a:lnTo>
                      <a:pt x="18" y="26"/>
                    </a:lnTo>
                    <a:lnTo>
                      <a:pt x="16" y="36"/>
                    </a:lnTo>
                    <a:lnTo>
                      <a:pt x="18" y="46"/>
                    </a:lnTo>
                    <a:lnTo>
                      <a:pt x="22" y="52"/>
                    </a:lnTo>
                    <a:lnTo>
                      <a:pt x="30" y="58"/>
                    </a:lnTo>
                    <a:lnTo>
                      <a:pt x="38" y="58"/>
                    </a:lnTo>
                    <a:lnTo>
                      <a:pt x="46" y="58"/>
                    </a:lnTo>
                    <a:lnTo>
                      <a:pt x="52" y="56"/>
                    </a:lnTo>
                    <a:lnTo>
                      <a:pt x="54" y="68"/>
                    </a:lnTo>
                    <a:close/>
                  </a:path>
                </a:pathLst>
              </a:custGeom>
              <a:solidFill>
                <a:srgbClr val="000000"/>
              </a:solidFill>
              <a:ln w="9525">
                <a:noFill/>
                <a:round/>
                <a:headEnd/>
                <a:tailEnd/>
              </a:ln>
            </p:spPr>
            <p:txBody>
              <a:bodyPr/>
              <a:lstStyle/>
              <a:p>
                <a:endParaRPr lang="en-US" sz="1350"/>
              </a:p>
            </p:txBody>
          </p:sp>
          <p:sp>
            <p:nvSpPr>
              <p:cNvPr id="137" name="Freeform 268">
                <a:extLst>
                  <a:ext uri="{FF2B5EF4-FFF2-40B4-BE49-F238E27FC236}">
                    <a16:creationId xmlns:a16="http://schemas.microsoft.com/office/drawing/2014/main" id="{01D9DE29-9654-42A2-8838-6D313DDBE36A}"/>
                  </a:ext>
                </a:extLst>
              </p:cNvPr>
              <p:cNvSpPr>
                <a:spLocks/>
              </p:cNvSpPr>
              <p:nvPr/>
            </p:nvSpPr>
            <p:spPr bwMode="auto">
              <a:xfrm>
                <a:off x="1343" y="1478"/>
                <a:ext cx="65" cy="88"/>
              </a:xfrm>
              <a:custGeom>
                <a:avLst/>
                <a:gdLst>
                  <a:gd name="T0" fmla="*/ 524 w 52"/>
                  <a:gd name="T1" fmla="*/ 449 h 70"/>
                  <a:gd name="T2" fmla="*/ 0 w 52"/>
                  <a:gd name="T3" fmla="*/ 449 h 70"/>
                  <a:gd name="T4" fmla="*/ 0 w 52"/>
                  <a:gd name="T5" fmla="*/ 0 h 70"/>
                  <a:gd name="T6" fmla="*/ 1481 w 52"/>
                  <a:gd name="T7" fmla="*/ 0 h 70"/>
                  <a:gd name="T8" fmla="*/ 1481 w 52"/>
                  <a:gd name="T9" fmla="*/ 449 h 70"/>
                  <a:gd name="T10" fmla="*/ 976 w 52"/>
                  <a:gd name="T11" fmla="*/ 449 h 70"/>
                  <a:gd name="T12" fmla="*/ 976 w 52"/>
                  <a:gd name="T13" fmla="*/ 2177 h 70"/>
                  <a:gd name="T14" fmla="*/ 524 w 52"/>
                  <a:gd name="T15" fmla="*/ 2177 h 70"/>
                  <a:gd name="T16" fmla="*/ 524 w 52"/>
                  <a:gd name="T17" fmla="*/ 449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70"/>
                  <a:gd name="T29" fmla="*/ 52 w 5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70">
                    <a:moveTo>
                      <a:pt x="18" y="14"/>
                    </a:moveTo>
                    <a:lnTo>
                      <a:pt x="0" y="14"/>
                    </a:lnTo>
                    <a:lnTo>
                      <a:pt x="0" y="0"/>
                    </a:lnTo>
                    <a:lnTo>
                      <a:pt x="52" y="0"/>
                    </a:lnTo>
                    <a:lnTo>
                      <a:pt x="52" y="14"/>
                    </a:lnTo>
                    <a:lnTo>
                      <a:pt x="34" y="14"/>
                    </a:lnTo>
                    <a:lnTo>
                      <a:pt x="34" y="70"/>
                    </a:lnTo>
                    <a:lnTo>
                      <a:pt x="18" y="70"/>
                    </a:lnTo>
                    <a:lnTo>
                      <a:pt x="18" y="14"/>
                    </a:lnTo>
                    <a:close/>
                  </a:path>
                </a:pathLst>
              </a:custGeom>
              <a:solidFill>
                <a:srgbClr val="000000"/>
              </a:solidFill>
              <a:ln w="9525">
                <a:noFill/>
                <a:round/>
                <a:headEnd/>
                <a:tailEnd/>
              </a:ln>
            </p:spPr>
            <p:txBody>
              <a:bodyPr/>
              <a:lstStyle/>
              <a:p>
                <a:endParaRPr lang="en-US" sz="1350"/>
              </a:p>
            </p:txBody>
          </p:sp>
          <p:sp>
            <p:nvSpPr>
              <p:cNvPr id="138" name="Freeform 269">
                <a:extLst>
                  <a:ext uri="{FF2B5EF4-FFF2-40B4-BE49-F238E27FC236}">
                    <a16:creationId xmlns:a16="http://schemas.microsoft.com/office/drawing/2014/main" id="{98DEA9CA-1425-47A9-B661-67B5EC01952B}"/>
                  </a:ext>
                </a:extLst>
              </p:cNvPr>
              <p:cNvSpPr>
                <a:spLocks/>
              </p:cNvSpPr>
              <p:nvPr/>
            </p:nvSpPr>
            <p:spPr bwMode="auto">
              <a:xfrm>
                <a:off x="1161" y="1643"/>
                <a:ext cx="10" cy="723"/>
              </a:xfrm>
              <a:custGeom>
                <a:avLst/>
                <a:gdLst>
                  <a:gd name="T0" fmla="*/ 0 w 8"/>
                  <a:gd name="T1" fmla="*/ 15800 h 580"/>
                  <a:gd name="T2" fmla="*/ 0 w 8"/>
                  <a:gd name="T3" fmla="*/ 0 h 580"/>
                  <a:gd name="T4" fmla="*/ 233 w 8"/>
                  <a:gd name="T5" fmla="*/ 0 h 580"/>
                  <a:gd name="T6" fmla="*/ 233 w 8"/>
                  <a:gd name="T7" fmla="*/ 15800 h 580"/>
                  <a:gd name="T8" fmla="*/ 0 w 8"/>
                  <a:gd name="T9" fmla="*/ 15800 h 580"/>
                  <a:gd name="T10" fmla="*/ 0 w 8"/>
                  <a:gd name="T11" fmla="*/ 15800 h 580"/>
                  <a:gd name="T12" fmla="*/ 0 60000 65536"/>
                  <a:gd name="T13" fmla="*/ 0 60000 65536"/>
                  <a:gd name="T14" fmla="*/ 0 60000 65536"/>
                  <a:gd name="T15" fmla="*/ 0 60000 65536"/>
                  <a:gd name="T16" fmla="*/ 0 60000 65536"/>
                  <a:gd name="T17" fmla="*/ 0 60000 65536"/>
                  <a:gd name="T18" fmla="*/ 0 w 8"/>
                  <a:gd name="T19" fmla="*/ 0 h 580"/>
                  <a:gd name="T20" fmla="*/ 8 w 8"/>
                  <a:gd name="T21" fmla="*/ 580 h 580"/>
                </a:gdLst>
                <a:ahLst/>
                <a:cxnLst>
                  <a:cxn ang="T12">
                    <a:pos x="T0" y="T1"/>
                  </a:cxn>
                  <a:cxn ang="T13">
                    <a:pos x="T2" y="T3"/>
                  </a:cxn>
                  <a:cxn ang="T14">
                    <a:pos x="T4" y="T5"/>
                  </a:cxn>
                  <a:cxn ang="T15">
                    <a:pos x="T6" y="T7"/>
                  </a:cxn>
                  <a:cxn ang="T16">
                    <a:pos x="T8" y="T9"/>
                  </a:cxn>
                  <a:cxn ang="T17">
                    <a:pos x="T10" y="T11"/>
                  </a:cxn>
                </a:cxnLst>
                <a:rect l="T18" t="T19" r="T20" b="T21"/>
                <a:pathLst>
                  <a:path w="8" h="580">
                    <a:moveTo>
                      <a:pt x="0" y="580"/>
                    </a:moveTo>
                    <a:lnTo>
                      <a:pt x="0" y="0"/>
                    </a:lnTo>
                    <a:lnTo>
                      <a:pt x="8" y="0"/>
                    </a:lnTo>
                    <a:lnTo>
                      <a:pt x="8" y="580"/>
                    </a:lnTo>
                    <a:lnTo>
                      <a:pt x="0" y="580"/>
                    </a:lnTo>
                    <a:close/>
                  </a:path>
                </a:pathLst>
              </a:custGeom>
              <a:solidFill>
                <a:srgbClr val="FFFFFF"/>
              </a:solidFill>
              <a:ln w="9525">
                <a:noFill/>
                <a:round/>
                <a:headEnd/>
                <a:tailEnd/>
              </a:ln>
            </p:spPr>
            <p:txBody>
              <a:bodyPr/>
              <a:lstStyle/>
              <a:p>
                <a:endParaRPr lang="en-US" sz="1350"/>
              </a:p>
            </p:txBody>
          </p:sp>
        </p:grpSp>
        <p:grpSp>
          <p:nvGrpSpPr>
            <p:cNvPr id="17" name="Group 333">
              <a:extLst>
                <a:ext uri="{FF2B5EF4-FFF2-40B4-BE49-F238E27FC236}">
                  <a16:creationId xmlns:a16="http://schemas.microsoft.com/office/drawing/2014/main" id="{1BF749CB-518B-4B49-90E7-23BD6DC7FD70}"/>
                </a:ext>
              </a:extLst>
            </p:cNvPr>
            <p:cNvGrpSpPr>
              <a:grpSpLocks/>
            </p:cNvGrpSpPr>
            <p:nvPr/>
          </p:nvGrpSpPr>
          <p:grpSpPr bwMode="auto">
            <a:xfrm>
              <a:off x="757238" y="4410075"/>
              <a:ext cx="1627187" cy="1624013"/>
              <a:chOff x="412" y="2828"/>
              <a:chExt cx="1025" cy="1023"/>
            </a:xfrm>
          </p:grpSpPr>
          <p:grpSp>
            <p:nvGrpSpPr>
              <p:cNvPr id="40" name="Group 309">
                <a:extLst>
                  <a:ext uri="{FF2B5EF4-FFF2-40B4-BE49-F238E27FC236}">
                    <a16:creationId xmlns:a16="http://schemas.microsoft.com/office/drawing/2014/main" id="{1532D561-47BA-4E6A-9240-9F1D339AEDF5}"/>
                  </a:ext>
                </a:extLst>
              </p:cNvPr>
              <p:cNvGrpSpPr>
                <a:grpSpLocks/>
              </p:cNvGrpSpPr>
              <p:nvPr/>
            </p:nvGrpSpPr>
            <p:grpSpPr bwMode="auto">
              <a:xfrm>
                <a:off x="412" y="2828"/>
                <a:ext cx="1025" cy="1023"/>
                <a:chOff x="652" y="2828"/>
                <a:chExt cx="1025" cy="1023"/>
              </a:xfrm>
            </p:grpSpPr>
            <p:sp>
              <p:nvSpPr>
                <p:cNvPr id="42" name="Freeform 102">
                  <a:extLst>
                    <a:ext uri="{FF2B5EF4-FFF2-40B4-BE49-F238E27FC236}">
                      <a16:creationId xmlns:a16="http://schemas.microsoft.com/office/drawing/2014/main" id="{7DB6415C-F66D-49CA-BD2D-BC2B0AF7210C}"/>
                    </a:ext>
                  </a:extLst>
                </p:cNvPr>
                <p:cNvSpPr>
                  <a:spLocks/>
                </p:cNvSpPr>
                <p:nvPr/>
              </p:nvSpPr>
              <p:spPr bwMode="auto">
                <a:xfrm>
                  <a:off x="1535" y="3282"/>
                  <a:ext cx="10" cy="364"/>
                </a:xfrm>
                <a:custGeom>
                  <a:avLst/>
                  <a:gdLst>
                    <a:gd name="T0" fmla="*/ 0 w 8"/>
                    <a:gd name="T1" fmla="*/ 7972 h 292"/>
                    <a:gd name="T2" fmla="*/ 0 w 8"/>
                    <a:gd name="T3" fmla="*/ 0 h 292"/>
                    <a:gd name="T4" fmla="*/ 233 w 8"/>
                    <a:gd name="T5" fmla="*/ 0 h 292"/>
                    <a:gd name="T6" fmla="*/ 233 w 8"/>
                    <a:gd name="T7" fmla="*/ 7972 h 292"/>
                    <a:gd name="T8" fmla="*/ 0 w 8"/>
                    <a:gd name="T9" fmla="*/ 7972 h 292"/>
                    <a:gd name="T10" fmla="*/ 0 w 8"/>
                    <a:gd name="T11" fmla="*/ 7972 h 292"/>
                    <a:gd name="T12" fmla="*/ 0 60000 65536"/>
                    <a:gd name="T13" fmla="*/ 0 60000 65536"/>
                    <a:gd name="T14" fmla="*/ 0 60000 65536"/>
                    <a:gd name="T15" fmla="*/ 0 60000 65536"/>
                    <a:gd name="T16" fmla="*/ 0 60000 65536"/>
                    <a:gd name="T17" fmla="*/ 0 60000 65536"/>
                    <a:gd name="T18" fmla="*/ 0 w 8"/>
                    <a:gd name="T19" fmla="*/ 0 h 292"/>
                    <a:gd name="T20" fmla="*/ 8 w 8"/>
                    <a:gd name="T21" fmla="*/ 292 h 292"/>
                  </a:gdLst>
                  <a:ahLst/>
                  <a:cxnLst>
                    <a:cxn ang="T12">
                      <a:pos x="T0" y="T1"/>
                    </a:cxn>
                    <a:cxn ang="T13">
                      <a:pos x="T2" y="T3"/>
                    </a:cxn>
                    <a:cxn ang="T14">
                      <a:pos x="T4" y="T5"/>
                    </a:cxn>
                    <a:cxn ang="T15">
                      <a:pos x="T6" y="T7"/>
                    </a:cxn>
                    <a:cxn ang="T16">
                      <a:pos x="T8" y="T9"/>
                    </a:cxn>
                    <a:cxn ang="T17">
                      <a:pos x="T10" y="T11"/>
                    </a:cxn>
                  </a:cxnLst>
                  <a:rect l="T18" t="T19" r="T20" b="T21"/>
                  <a:pathLst>
                    <a:path w="8" h="292">
                      <a:moveTo>
                        <a:pt x="0" y="292"/>
                      </a:moveTo>
                      <a:lnTo>
                        <a:pt x="0" y="0"/>
                      </a:lnTo>
                      <a:lnTo>
                        <a:pt x="8" y="0"/>
                      </a:lnTo>
                      <a:lnTo>
                        <a:pt x="8" y="292"/>
                      </a:lnTo>
                      <a:lnTo>
                        <a:pt x="0" y="292"/>
                      </a:lnTo>
                      <a:close/>
                    </a:path>
                  </a:pathLst>
                </a:custGeom>
                <a:solidFill>
                  <a:srgbClr val="FFFFFF"/>
                </a:solidFill>
                <a:ln w="9525">
                  <a:noFill/>
                  <a:round/>
                  <a:headEnd/>
                  <a:tailEnd/>
                </a:ln>
              </p:spPr>
              <p:txBody>
                <a:bodyPr/>
                <a:lstStyle/>
                <a:p>
                  <a:endParaRPr lang="en-US" sz="1350"/>
                </a:p>
              </p:txBody>
            </p:sp>
            <p:sp>
              <p:nvSpPr>
                <p:cNvPr id="43" name="Freeform 174">
                  <a:extLst>
                    <a:ext uri="{FF2B5EF4-FFF2-40B4-BE49-F238E27FC236}">
                      <a16:creationId xmlns:a16="http://schemas.microsoft.com/office/drawing/2014/main" id="{42B23036-CC91-4EB4-86F1-6EA98E3A5BD7}"/>
                    </a:ext>
                  </a:extLst>
                </p:cNvPr>
                <p:cNvSpPr>
                  <a:spLocks/>
                </p:cNvSpPr>
                <p:nvPr/>
              </p:nvSpPr>
              <p:spPr bwMode="auto">
                <a:xfrm>
                  <a:off x="652" y="2828"/>
                  <a:ext cx="1025" cy="1023"/>
                </a:xfrm>
                <a:custGeom>
                  <a:avLst/>
                  <a:gdLst>
                    <a:gd name="T0" fmla="*/ 6470 w 822"/>
                    <a:gd name="T1" fmla="*/ 0 h 820"/>
                    <a:gd name="T2" fmla="*/ 2 w 822"/>
                    <a:gd name="T3" fmla="*/ 6501 h 820"/>
                    <a:gd name="T4" fmla="*/ 0 w 822"/>
                    <a:gd name="T5" fmla="*/ 16116 h 820"/>
                    <a:gd name="T6" fmla="*/ 6695 w 822"/>
                    <a:gd name="T7" fmla="*/ 22631 h 820"/>
                    <a:gd name="T8" fmla="*/ 16003 w 822"/>
                    <a:gd name="T9" fmla="*/ 22631 h 820"/>
                    <a:gd name="T10" fmla="*/ 22530 w 822"/>
                    <a:gd name="T11" fmla="*/ 16187 h 820"/>
                    <a:gd name="T12" fmla="*/ 22530 w 822"/>
                    <a:gd name="T13" fmla="*/ 6501 h 820"/>
                    <a:gd name="T14" fmla="*/ 16076 w 822"/>
                    <a:gd name="T15" fmla="*/ 0 h 820"/>
                    <a:gd name="T16" fmla="*/ 6470 w 822"/>
                    <a:gd name="T17" fmla="*/ 0 h 8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22"/>
                    <a:gd name="T28" fmla="*/ 0 h 820"/>
                    <a:gd name="T29" fmla="*/ 822 w 822"/>
                    <a:gd name="T30" fmla="*/ 820 h 8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22" h="820">
                      <a:moveTo>
                        <a:pt x="236" y="0"/>
                      </a:moveTo>
                      <a:lnTo>
                        <a:pt x="2" y="236"/>
                      </a:lnTo>
                      <a:lnTo>
                        <a:pt x="0" y="584"/>
                      </a:lnTo>
                      <a:lnTo>
                        <a:pt x="244" y="820"/>
                      </a:lnTo>
                      <a:lnTo>
                        <a:pt x="584" y="820"/>
                      </a:lnTo>
                      <a:lnTo>
                        <a:pt x="822" y="586"/>
                      </a:lnTo>
                      <a:lnTo>
                        <a:pt x="822" y="236"/>
                      </a:lnTo>
                      <a:lnTo>
                        <a:pt x="586" y="0"/>
                      </a:lnTo>
                      <a:lnTo>
                        <a:pt x="236" y="0"/>
                      </a:lnTo>
                      <a:close/>
                    </a:path>
                  </a:pathLst>
                </a:custGeom>
                <a:solidFill>
                  <a:srgbClr val="B61F24"/>
                </a:solidFill>
                <a:ln w="9525">
                  <a:noFill/>
                  <a:round/>
                  <a:headEnd/>
                  <a:tailEnd/>
                </a:ln>
              </p:spPr>
              <p:txBody>
                <a:bodyPr/>
                <a:lstStyle/>
                <a:p>
                  <a:endParaRPr lang="en-US" sz="1350"/>
                </a:p>
              </p:txBody>
            </p:sp>
            <p:sp>
              <p:nvSpPr>
                <p:cNvPr id="44" name="Freeform 175">
                  <a:extLst>
                    <a:ext uri="{FF2B5EF4-FFF2-40B4-BE49-F238E27FC236}">
                      <a16:creationId xmlns:a16="http://schemas.microsoft.com/office/drawing/2014/main" id="{359E9B41-A1D6-4455-9206-63878EFFB636}"/>
                    </a:ext>
                  </a:extLst>
                </p:cNvPr>
                <p:cNvSpPr>
                  <a:spLocks/>
                </p:cNvSpPr>
                <p:nvPr/>
              </p:nvSpPr>
              <p:spPr bwMode="auto">
                <a:xfrm>
                  <a:off x="684" y="2860"/>
                  <a:ext cx="961" cy="959"/>
                </a:xfrm>
                <a:custGeom>
                  <a:avLst/>
                  <a:gdLst>
                    <a:gd name="T0" fmla="*/ 6335 w 770"/>
                    <a:gd name="T1" fmla="*/ 21505 h 768"/>
                    <a:gd name="T2" fmla="*/ 15220 w 770"/>
                    <a:gd name="T3" fmla="*/ 21505 h 768"/>
                    <a:gd name="T4" fmla="*/ 21362 w 770"/>
                    <a:gd name="T5" fmla="*/ 15318 h 768"/>
                    <a:gd name="T6" fmla="*/ 21362 w 770"/>
                    <a:gd name="T7" fmla="*/ 6201 h 768"/>
                    <a:gd name="T8" fmla="*/ 15220 w 770"/>
                    <a:gd name="T9" fmla="*/ 0 h 768"/>
                    <a:gd name="T10" fmla="*/ 6168 w 770"/>
                    <a:gd name="T11" fmla="*/ 0 h 768"/>
                    <a:gd name="T12" fmla="*/ 2 w 770"/>
                    <a:gd name="T13" fmla="*/ 6201 h 768"/>
                    <a:gd name="T14" fmla="*/ 0 w 770"/>
                    <a:gd name="T15" fmla="*/ 15318 h 768"/>
                    <a:gd name="T16" fmla="*/ 6335 w 770"/>
                    <a:gd name="T17" fmla="*/ 21505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0"/>
                    <a:gd name="T28" fmla="*/ 0 h 768"/>
                    <a:gd name="T29" fmla="*/ 770 w 770"/>
                    <a:gd name="T30" fmla="*/ 768 h 7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0" h="768">
                      <a:moveTo>
                        <a:pt x="228" y="768"/>
                      </a:moveTo>
                      <a:lnTo>
                        <a:pt x="548" y="768"/>
                      </a:lnTo>
                      <a:lnTo>
                        <a:pt x="770" y="548"/>
                      </a:lnTo>
                      <a:lnTo>
                        <a:pt x="770" y="222"/>
                      </a:lnTo>
                      <a:lnTo>
                        <a:pt x="548" y="0"/>
                      </a:lnTo>
                      <a:lnTo>
                        <a:pt x="222" y="0"/>
                      </a:lnTo>
                      <a:lnTo>
                        <a:pt x="2" y="222"/>
                      </a:lnTo>
                      <a:lnTo>
                        <a:pt x="0" y="548"/>
                      </a:lnTo>
                      <a:lnTo>
                        <a:pt x="228" y="768"/>
                      </a:lnTo>
                      <a:close/>
                    </a:path>
                  </a:pathLst>
                </a:custGeom>
                <a:solidFill>
                  <a:srgbClr val="FFFFFF"/>
                </a:solidFill>
                <a:ln w="9525">
                  <a:noFill/>
                  <a:round/>
                  <a:headEnd/>
                  <a:tailEnd/>
                </a:ln>
              </p:spPr>
              <p:txBody>
                <a:bodyPr/>
                <a:lstStyle/>
                <a:p>
                  <a:endParaRPr lang="en-US" sz="1350"/>
                </a:p>
              </p:txBody>
            </p:sp>
            <p:sp>
              <p:nvSpPr>
                <p:cNvPr id="45" name="Freeform 176">
                  <a:extLst>
                    <a:ext uri="{FF2B5EF4-FFF2-40B4-BE49-F238E27FC236}">
                      <a16:creationId xmlns:a16="http://schemas.microsoft.com/office/drawing/2014/main" id="{3B47B074-14F7-4D1D-BD03-0E412B3FAEB8}"/>
                    </a:ext>
                  </a:extLst>
                </p:cNvPr>
                <p:cNvSpPr>
                  <a:spLocks noEditPoints="1"/>
                </p:cNvSpPr>
                <p:nvPr/>
              </p:nvSpPr>
              <p:spPr bwMode="auto">
                <a:xfrm>
                  <a:off x="674" y="2851"/>
                  <a:ext cx="981" cy="978"/>
                </a:xfrm>
                <a:custGeom>
                  <a:avLst/>
                  <a:gdLst>
                    <a:gd name="T0" fmla="*/ 6554 w 786"/>
                    <a:gd name="T1" fmla="*/ 21612 h 784"/>
                    <a:gd name="T2" fmla="*/ 6554 w 786"/>
                    <a:gd name="T3" fmla="*/ 21395 h 784"/>
                    <a:gd name="T4" fmla="*/ 6732 w 786"/>
                    <a:gd name="T5" fmla="*/ 21244 h 784"/>
                    <a:gd name="T6" fmla="*/ 6554 w 786"/>
                    <a:gd name="T7" fmla="*/ 21395 h 784"/>
                    <a:gd name="T8" fmla="*/ 6554 w 786"/>
                    <a:gd name="T9" fmla="*/ 21612 h 784"/>
                    <a:gd name="T10" fmla="*/ 6459 w 786"/>
                    <a:gd name="T11" fmla="*/ 21612 h 784"/>
                    <a:gd name="T12" fmla="*/ 0 w 786"/>
                    <a:gd name="T13" fmla="*/ 15452 h 784"/>
                    <a:gd name="T14" fmla="*/ 2 w 786"/>
                    <a:gd name="T15" fmla="*/ 6237 h 784"/>
                    <a:gd name="T16" fmla="*/ 6277 w 786"/>
                    <a:gd name="T17" fmla="*/ 0 h 784"/>
                    <a:gd name="T18" fmla="*/ 15551 w 786"/>
                    <a:gd name="T19" fmla="*/ 0 h 784"/>
                    <a:gd name="T20" fmla="*/ 21830 w 786"/>
                    <a:gd name="T21" fmla="*/ 6237 h 784"/>
                    <a:gd name="T22" fmla="*/ 21830 w 786"/>
                    <a:gd name="T23" fmla="*/ 15452 h 784"/>
                    <a:gd name="T24" fmla="*/ 15495 w 786"/>
                    <a:gd name="T25" fmla="*/ 21612 h 784"/>
                    <a:gd name="T26" fmla="*/ 6554 w 786"/>
                    <a:gd name="T27" fmla="*/ 21612 h 784"/>
                    <a:gd name="T28" fmla="*/ 6554 w 786"/>
                    <a:gd name="T29" fmla="*/ 21612 h 784"/>
                    <a:gd name="T30" fmla="*/ 15329 w 786"/>
                    <a:gd name="T31" fmla="*/ 21167 h 784"/>
                    <a:gd name="T32" fmla="*/ 21365 w 786"/>
                    <a:gd name="T33" fmla="*/ 15259 h 784"/>
                    <a:gd name="T34" fmla="*/ 21365 w 786"/>
                    <a:gd name="T35" fmla="*/ 6442 h 784"/>
                    <a:gd name="T36" fmla="*/ 15376 w 786"/>
                    <a:gd name="T37" fmla="*/ 448 h 784"/>
                    <a:gd name="T38" fmla="*/ 6459 w 786"/>
                    <a:gd name="T39" fmla="*/ 448 h 784"/>
                    <a:gd name="T40" fmla="*/ 477 w 786"/>
                    <a:gd name="T41" fmla="*/ 6383 h 784"/>
                    <a:gd name="T42" fmla="*/ 452 w 786"/>
                    <a:gd name="T43" fmla="*/ 15219 h 784"/>
                    <a:gd name="T44" fmla="*/ 6687 w 786"/>
                    <a:gd name="T45" fmla="*/ 21167 h 784"/>
                    <a:gd name="T46" fmla="*/ 15329 w 786"/>
                    <a:gd name="T47" fmla="*/ 21167 h 784"/>
                    <a:gd name="T48" fmla="*/ 15329 w 786"/>
                    <a:gd name="T49" fmla="*/ 21167 h 78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86"/>
                    <a:gd name="T76" fmla="*/ 0 h 784"/>
                    <a:gd name="T77" fmla="*/ 786 w 786"/>
                    <a:gd name="T78" fmla="*/ 784 h 78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86" h="784">
                      <a:moveTo>
                        <a:pt x="236" y="784"/>
                      </a:moveTo>
                      <a:lnTo>
                        <a:pt x="236" y="776"/>
                      </a:lnTo>
                      <a:lnTo>
                        <a:pt x="242" y="770"/>
                      </a:lnTo>
                      <a:lnTo>
                        <a:pt x="236" y="776"/>
                      </a:lnTo>
                      <a:lnTo>
                        <a:pt x="236" y="784"/>
                      </a:lnTo>
                      <a:lnTo>
                        <a:pt x="232" y="784"/>
                      </a:lnTo>
                      <a:lnTo>
                        <a:pt x="0" y="560"/>
                      </a:lnTo>
                      <a:lnTo>
                        <a:pt x="2" y="226"/>
                      </a:lnTo>
                      <a:lnTo>
                        <a:pt x="226" y="0"/>
                      </a:lnTo>
                      <a:lnTo>
                        <a:pt x="560" y="0"/>
                      </a:lnTo>
                      <a:lnTo>
                        <a:pt x="786" y="226"/>
                      </a:lnTo>
                      <a:lnTo>
                        <a:pt x="786" y="560"/>
                      </a:lnTo>
                      <a:lnTo>
                        <a:pt x="558" y="784"/>
                      </a:lnTo>
                      <a:lnTo>
                        <a:pt x="236" y="784"/>
                      </a:lnTo>
                      <a:close/>
                      <a:moveTo>
                        <a:pt x="552" y="768"/>
                      </a:moveTo>
                      <a:lnTo>
                        <a:pt x="770" y="554"/>
                      </a:lnTo>
                      <a:lnTo>
                        <a:pt x="770" y="234"/>
                      </a:lnTo>
                      <a:lnTo>
                        <a:pt x="554" y="16"/>
                      </a:lnTo>
                      <a:lnTo>
                        <a:pt x="232" y="16"/>
                      </a:lnTo>
                      <a:lnTo>
                        <a:pt x="18" y="232"/>
                      </a:lnTo>
                      <a:lnTo>
                        <a:pt x="16" y="552"/>
                      </a:lnTo>
                      <a:lnTo>
                        <a:pt x="240" y="768"/>
                      </a:lnTo>
                      <a:lnTo>
                        <a:pt x="552" y="768"/>
                      </a:lnTo>
                      <a:close/>
                    </a:path>
                  </a:pathLst>
                </a:custGeom>
                <a:solidFill>
                  <a:srgbClr val="FFFFFF"/>
                </a:solidFill>
                <a:ln w="9525">
                  <a:noFill/>
                  <a:round/>
                  <a:headEnd/>
                  <a:tailEnd/>
                </a:ln>
              </p:spPr>
              <p:txBody>
                <a:bodyPr/>
                <a:lstStyle/>
                <a:p>
                  <a:endParaRPr lang="en-US" sz="1350"/>
                </a:p>
              </p:txBody>
            </p:sp>
            <p:sp>
              <p:nvSpPr>
                <p:cNvPr id="46" name="Freeform 177">
                  <a:extLst>
                    <a:ext uri="{FF2B5EF4-FFF2-40B4-BE49-F238E27FC236}">
                      <a16:creationId xmlns:a16="http://schemas.microsoft.com/office/drawing/2014/main" id="{A0C9251D-BFE3-4BC6-A575-E91FC4C5D811}"/>
                    </a:ext>
                  </a:extLst>
                </p:cNvPr>
                <p:cNvSpPr>
                  <a:spLocks/>
                </p:cNvSpPr>
                <p:nvPr/>
              </p:nvSpPr>
              <p:spPr bwMode="auto">
                <a:xfrm>
                  <a:off x="699" y="2873"/>
                  <a:ext cx="933" cy="933"/>
                </a:xfrm>
                <a:custGeom>
                  <a:avLst/>
                  <a:gdLst>
                    <a:gd name="T0" fmla="*/ 6058 w 748"/>
                    <a:gd name="T1" fmla="*/ 20591 h 748"/>
                    <a:gd name="T2" fmla="*/ 14649 w 748"/>
                    <a:gd name="T3" fmla="*/ 20591 h 748"/>
                    <a:gd name="T4" fmla="*/ 20591 w 748"/>
                    <a:gd name="T5" fmla="*/ 14707 h 748"/>
                    <a:gd name="T6" fmla="*/ 20591 w 748"/>
                    <a:gd name="T7" fmla="*/ 5942 h 748"/>
                    <a:gd name="T8" fmla="*/ 14649 w 748"/>
                    <a:gd name="T9" fmla="*/ 0 h 748"/>
                    <a:gd name="T10" fmla="*/ 5892 w 748"/>
                    <a:gd name="T11" fmla="*/ 0 h 748"/>
                    <a:gd name="T12" fmla="*/ 0 w 748"/>
                    <a:gd name="T13" fmla="*/ 5942 h 748"/>
                    <a:gd name="T14" fmla="*/ 0 w 748"/>
                    <a:gd name="T15" fmla="*/ 14707 h 748"/>
                    <a:gd name="T16" fmla="*/ 6058 w 748"/>
                    <a:gd name="T17" fmla="*/ 20591 h 7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48"/>
                    <a:gd name="T28" fmla="*/ 0 h 748"/>
                    <a:gd name="T29" fmla="*/ 748 w 748"/>
                    <a:gd name="T30" fmla="*/ 748 h 7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48" h="748">
                      <a:moveTo>
                        <a:pt x="220" y="748"/>
                      </a:moveTo>
                      <a:lnTo>
                        <a:pt x="532" y="748"/>
                      </a:lnTo>
                      <a:lnTo>
                        <a:pt x="748" y="534"/>
                      </a:lnTo>
                      <a:lnTo>
                        <a:pt x="748" y="216"/>
                      </a:lnTo>
                      <a:lnTo>
                        <a:pt x="532" y="0"/>
                      </a:lnTo>
                      <a:lnTo>
                        <a:pt x="214" y="0"/>
                      </a:lnTo>
                      <a:lnTo>
                        <a:pt x="0" y="216"/>
                      </a:lnTo>
                      <a:lnTo>
                        <a:pt x="0" y="534"/>
                      </a:lnTo>
                      <a:lnTo>
                        <a:pt x="220" y="748"/>
                      </a:lnTo>
                      <a:close/>
                    </a:path>
                  </a:pathLst>
                </a:custGeom>
                <a:solidFill>
                  <a:srgbClr val="B61F24"/>
                </a:solidFill>
                <a:ln w="9525">
                  <a:noFill/>
                  <a:round/>
                  <a:headEnd/>
                  <a:tailEnd/>
                </a:ln>
              </p:spPr>
              <p:txBody>
                <a:bodyPr/>
                <a:lstStyle/>
                <a:p>
                  <a:endParaRPr lang="en-US" sz="1350"/>
                </a:p>
              </p:txBody>
            </p:sp>
            <p:sp>
              <p:nvSpPr>
                <p:cNvPr id="47" name="Freeform 178">
                  <a:extLst>
                    <a:ext uri="{FF2B5EF4-FFF2-40B4-BE49-F238E27FC236}">
                      <a16:creationId xmlns:a16="http://schemas.microsoft.com/office/drawing/2014/main" id="{CAB38B23-754D-437C-B728-A2EA9EB07594}"/>
                    </a:ext>
                  </a:extLst>
                </p:cNvPr>
                <p:cNvSpPr>
                  <a:spLocks/>
                </p:cNvSpPr>
                <p:nvPr/>
              </p:nvSpPr>
              <p:spPr bwMode="auto">
                <a:xfrm>
                  <a:off x="1158" y="3132"/>
                  <a:ext cx="10" cy="689"/>
                </a:xfrm>
                <a:custGeom>
                  <a:avLst/>
                  <a:gdLst>
                    <a:gd name="T0" fmla="*/ 0 w 8"/>
                    <a:gd name="T1" fmla="*/ 15343 h 552"/>
                    <a:gd name="T2" fmla="*/ 0 w 8"/>
                    <a:gd name="T3" fmla="*/ 0 h 552"/>
                    <a:gd name="T4" fmla="*/ 233 w 8"/>
                    <a:gd name="T5" fmla="*/ 0 h 552"/>
                    <a:gd name="T6" fmla="*/ 233 w 8"/>
                    <a:gd name="T7" fmla="*/ 15343 h 552"/>
                    <a:gd name="T8" fmla="*/ 0 w 8"/>
                    <a:gd name="T9" fmla="*/ 15343 h 552"/>
                    <a:gd name="T10" fmla="*/ 0 w 8"/>
                    <a:gd name="T11" fmla="*/ 15343 h 552"/>
                    <a:gd name="T12" fmla="*/ 0 60000 65536"/>
                    <a:gd name="T13" fmla="*/ 0 60000 65536"/>
                    <a:gd name="T14" fmla="*/ 0 60000 65536"/>
                    <a:gd name="T15" fmla="*/ 0 60000 65536"/>
                    <a:gd name="T16" fmla="*/ 0 60000 65536"/>
                    <a:gd name="T17" fmla="*/ 0 60000 65536"/>
                    <a:gd name="T18" fmla="*/ 0 w 8"/>
                    <a:gd name="T19" fmla="*/ 0 h 552"/>
                    <a:gd name="T20" fmla="*/ 8 w 8"/>
                    <a:gd name="T21" fmla="*/ 552 h 552"/>
                  </a:gdLst>
                  <a:ahLst/>
                  <a:cxnLst>
                    <a:cxn ang="T12">
                      <a:pos x="T0" y="T1"/>
                    </a:cxn>
                    <a:cxn ang="T13">
                      <a:pos x="T2" y="T3"/>
                    </a:cxn>
                    <a:cxn ang="T14">
                      <a:pos x="T4" y="T5"/>
                    </a:cxn>
                    <a:cxn ang="T15">
                      <a:pos x="T6" y="T7"/>
                    </a:cxn>
                    <a:cxn ang="T16">
                      <a:pos x="T8" y="T9"/>
                    </a:cxn>
                    <a:cxn ang="T17">
                      <a:pos x="T10" y="T11"/>
                    </a:cxn>
                  </a:cxnLst>
                  <a:rect l="T18" t="T19" r="T20" b="T21"/>
                  <a:pathLst>
                    <a:path w="8" h="552">
                      <a:moveTo>
                        <a:pt x="0" y="552"/>
                      </a:moveTo>
                      <a:lnTo>
                        <a:pt x="0" y="0"/>
                      </a:lnTo>
                      <a:lnTo>
                        <a:pt x="8" y="0"/>
                      </a:lnTo>
                      <a:lnTo>
                        <a:pt x="8" y="552"/>
                      </a:lnTo>
                      <a:lnTo>
                        <a:pt x="0" y="552"/>
                      </a:lnTo>
                      <a:close/>
                    </a:path>
                  </a:pathLst>
                </a:custGeom>
                <a:solidFill>
                  <a:srgbClr val="FFFFFF"/>
                </a:solidFill>
                <a:ln w="9525">
                  <a:noFill/>
                  <a:round/>
                  <a:headEnd/>
                  <a:tailEnd/>
                </a:ln>
              </p:spPr>
              <p:txBody>
                <a:bodyPr/>
                <a:lstStyle/>
                <a:p>
                  <a:endParaRPr lang="en-US" sz="1350"/>
                </a:p>
              </p:txBody>
            </p:sp>
            <p:sp>
              <p:nvSpPr>
                <p:cNvPr id="48" name="Freeform 179">
                  <a:extLst>
                    <a:ext uri="{FF2B5EF4-FFF2-40B4-BE49-F238E27FC236}">
                      <a16:creationId xmlns:a16="http://schemas.microsoft.com/office/drawing/2014/main" id="{2BD5CEC8-1CD7-4A1A-8D77-38716ADB844E}"/>
                    </a:ext>
                  </a:extLst>
                </p:cNvPr>
                <p:cNvSpPr>
                  <a:spLocks/>
                </p:cNvSpPr>
                <p:nvPr/>
              </p:nvSpPr>
              <p:spPr bwMode="auto">
                <a:xfrm>
                  <a:off x="699" y="2870"/>
                  <a:ext cx="933" cy="270"/>
                </a:xfrm>
                <a:custGeom>
                  <a:avLst/>
                  <a:gdLst>
                    <a:gd name="T0" fmla="*/ 20591 w 748"/>
                    <a:gd name="T1" fmla="*/ 6161 h 216"/>
                    <a:gd name="T2" fmla="*/ 14649 w 748"/>
                    <a:gd name="T3" fmla="*/ 0 h 216"/>
                    <a:gd name="T4" fmla="*/ 5892 w 748"/>
                    <a:gd name="T5" fmla="*/ 0 h 216"/>
                    <a:gd name="T6" fmla="*/ 0 w 748"/>
                    <a:gd name="T7" fmla="*/ 6161 h 216"/>
                    <a:gd name="T8" fmla="*/ 20591 w 748"/>
                    <a:gd name="T9" fmla="*/ 6161 h 216"/>
                    <a:gd name="T10" fmla="*/ 0 60000 65536"/>
                    <a:gd name="T11" fmla="*/ 0 60000 65536"/>
                    <a:gd name="T12" fmla="*/ 0 60000 65536"/>
                    <a:gd name="T13" fmla="*/ 0 60000 65536"/>
                    <a:gd name="T14" fmla="*/ 0 60000 65536"/>
                    <a:gd name="T15" fmla="*/ 0 w 748"/>
                    <a:gd name="T16" fmla="*/ 0 h 216"/>
                    <a:gd name="T17" fmla="*/ 748 w 748"/>
                    <a:gd name="T18" fmla="*/ 216 h 216"/>
                  </a:gdLst>
                  <a:ahLst/>
                  <a:cxnLst>
                    <a:cxn ang="T10">
                      <a:pos x="T0" y="T1"/>
                    </a:cxn>
                    <a:cxn ang="T11">
                      <a:pos x="T2" y="T3"/>
                    </a:cxn>
                    <a:cxn ang="T12">
                      <a:pos x="T4" y="T5"/>
                    </a:cxn>
                    <a:cxn ang="T13">
                      <a:pos x="T6" y="T7"/>
                    </a:cxn>
                    <a:cxn ang="T14">
                      <a:pos x="T8" y="T9"/>
                    </a:cxn>
                  </a:cxnLst>
                  <a:rect l="T15" t="T16" r="T17" b="T18"/>
                  <a:pathLst>
                    <a:path w="748" h="216">
                      <a:moveTo>
                        <a:pt x="748" y="216"/>
                      </a:moveTo>
                      <a:lnTo>
                        <a:pt x="532" y="0"/>
                      </a:lnTo>
                      <a:lnTo>
                        <a:pt x="214" y="0"/>
                      </a:lnTo>
                      <a:lnTo>
                        <a:pt x="0" y="216"/>
                      </a:lnTo>
                      <a:lnTo>
                        <a:pt x="748" y="216"/>
                      </a:lnTo>
                      <a:close/>
                    </a:path>
                  </a:pathLst>
                </a:custGeom>
                <a:solidFill>
                  <a:srgbClr val="CDCDDD"/>
                </a:solidFill>
                <a:ln w="9525">
                  <a:noFill/>
                  <a:round/>
                  <a:headEnd/>
                  <a:tailEnd/>
                </a:ln>
              </p:spPr>
              <p:txBody>
                <a:bodyPr/>
                <a:lstStyle/>
                <a:p>
                  <a:endParaRPr lang="en-US" sz="1350"/>
                </a:p>
              </p:txBody>
            </p:sp>
            <p:sp>
              <p:nvSpPr>
                <p:cNvPr id="49" name="Freeform 180">
                  <a:extLst>
                    <a:ext uri="{FF2B5EF4-FFF2-40B4-BE49-F238E27FC236}">
                      <a16:creationId xmlns:a16="http://schemas.microsoft.com/office/drawing/2014/main" id="{1A50C0A0-4C84-4CF1-B02E-56E64B738092}"/>
                    </a:ext>
                  </a:extLst>
                </p:cNvPr>
                <p:cNvSpPr>
                  <a:spLocks/>
                </p:cNvSpPr>
                <p:nvPr/>
              </p:nvSpPr>
              <p:spPr bwMode="auto">
                <a:xfrm>
                  <a:off x="699" y="2870"/>
                  <a:ext cx="933" cy="270"/>
                </a:xfrm>
                <a:custGeom>
                  <a:avLst/>
                  <a:gdLst>
                    <a:gd name="T0" fmla="*/ 20591 w 748"/>
                    <a:gd name="T1" fmla="*/ 6161 h 216"/>
                    <a:gd name="T2" fmla="*/ 14649 w 748"/>
                    <a:gd name="T3" fmla="*/ 0 h 216"/>
                    <a:gd name="T4" fmla="*/ 5892 w 748"/>
                    <a:gd name="T5" fmla="*/ 0 h 216"/>
                    <a:gd name="T6" fmla="*/ 0 w 748"/>
                    <a:gd name="T7" fmla="*/ 6161 h 216"/>
                    <a:gd name="T8" fmla="*/ 0 60000 65536"/>
                    <a:gd name="T9" fmla="*/ 0 60000 65536"/>
                    <a:gd name="T10" fmla="*/ 0 60000 65536"/>
                    <a:gd name="T11" fmla="*/ 0 60000 65536"/>
                    <a:gd name="T12" fmla="*/ 0 w 748"/>
                    <a:gd name="T13" fmla="*/ 0 h 216"/>
                    <a:gd name="T14" fmla="*/ 748 w 748"/>
                    <a:gd name="T15" fmla="*/ 216 h 216"/>
                  </a:gdLst>
                  <a:ahLst/>
                  <a:cxnLst>
                    <a:cxn ang="T8">
                      <a:pos x="T0" y="T1"/>
                    </a:cxn>
                    <a:cxn ang="T9">
                      <a:pos x="T2" y="T3"/>
                    </a:cxn>
                    <a:cxn ang="T10">
                      <a:pos x="T4" y="T5"/>
                    </a:cxn>
                    <a:cxn ang="T11">
                      <a:pos x="T6" y="T7"/>
                    </a:cxn>
                  </a:cxnLst>
                  <a:rect l="T12" t="T13" r="T14" b="T15"/>
                  <a:pathLst>
                    <a:path w="748" h="216">
                      <a:moveTo>
                        <a:pt x="748" y="216"/>
                      </a:moveTo>
                      <a:lnTo>
                        <a:pt x="532" y="0"/>
                      </a:lnTo>
                      <a:lnTo>
                        <a:pt x="214" y="0"/>
                      </a:lnTo>
                      <a:lnTo>
                        <a:pt x="0" y="216"/>
                      </a:lnTo>
                    </a:path>
                  </a:pathLst>
                </a:custGeom>
                <a:noFill/>
                <a:ln w="9525">
                  <a:noFill/>
                  <a:round/>
                  <a:headEnd/>
                  <a:tailEnd/>
                </a:ln>
              </p:spPr>
              <p:txBody>
                <a:bodyPr/>
                <a:lstStyle/>
                <a:p>
                  <a:endParaRPr lang="en-US" sz="1350"/>
                </a:p>
              </p:txBody>
            </p:sp>
            <p:sp>
              <p:nvSpPr>
                <p:cNvPr id="50" name="Rectangle 181">
                  <a:extLst>
                    <a:ext uri="{FF2B5EF4-FFF2-40B4-BE49-F238E27FC236}">
                      <a16:creationId xmlns:a16="http://schemas.microsoft.com/office/drawing/2014/main" id="{EB8406AB-D78D-4B33-9F45-A70CCBB6951B}"/>
                    </a:ext>
                  </a:extLst>
                </p:cNvPr>
                <p:cNvSpPr>
                  <a:spLocks noChangeArrowheads="1"/>
                </p:cNvSpPr>
                <p:nvPr/>
              </p:nvSpPr>
              <p:spPr bwMode="auto">
                <a:xfrm>
                  <a:off x="1168" y="3195"/>
                  <a:ext cx="53" cy="60"/>
                </a:xfrm>
                <a:prstGeom prst="rect">
                  <a:avLst/>
                </a:prstGeom>
                <a:solidFill>
                  <a:srgbClr val="FFFFFF"/>
                </a:solidFill>
                <a:ln w="9525">
                  <a:noFill/>
                  <a:miter lim="800000"/>
                  <a:headEnd/>
                  <a:tailEnd/>
                </a:ln>
              </p:spPr>
              <p:txBody>
                <a:bodyPr/>
                <a:lstStyle/>
                <a:p>
                  <a:endParaRPr lang="en-US" sz="1350"/>
                </a:p>
              </p:txBody>
            </p:sp>
            <p:sp>
              <p:nvSpPr>
                <p:cNvPr id="51" name="Rectangle 182">
                  <a:extLst>
                    <a:ext uri="{FF2B5EF4-FFF2-40B4-BE49-F238E27FC236}">
                      <a16:creationId xmlns:a16="http://schemas.microsoft.com/office/drawing/2014/main" id="{4E18DBDA-D92E-4EC5-9159-FB9AB84B68DA}"/>
                    </a:ext>
                  </a:extLst>
                </p:cNvPr>
                <p:cNvSpPr>
                  <a:spLocks noChangeArrowheads="1"/>
                </p:cNvSpPr>
                <p:nvPr/>
              </p:nvSpPr>
              <p:spPr bwMode="auto">
                <a:xfrm>
                  <a:off x="1216" y="3207"/>
                  <a:ext cx="25" cy="43"/>
                </a:xfrm>
                <a:prstGeom prst="rect">
                  <a:avLst/>
                </a:prstGeom>
                <a:solidFill>
                  <a:srgbClr val="FFFFFF"/>
                </a:solidFill>
                <a:ln w="9525">
                  <a:noFill/>
                  <a:miter lim="800000"/>
                  <a:headEnd/>
                  <a:tailEnd/>
                </a:ln>
              </p:spPr>
              <p:txBody>
                <a:bodyPr/>
                <a:lstStyle/>
                <a:p>
                  <a:endParaRPr lang="en-US" sz="1350"/>
                </a:p>
              </p:txBody>
            </p:sp>
            <p:sp>
              <p:nvSpPr>
                <p:cNvPr id="52" name="Rectangle 183">
                  <a:extLst>
                    <a:ext uri="{FF2B5EF4-FFF2-40B4-BE49-F238E27FC236}">
                      <a16:creationId xmlns:a16="http://schemas.microsoft.com/office/drawing/2014/main" id="{617EAA29-DBA9-4012-A6BC-7049EC4FD33D}"/>
                    </a:ext>
                  </a:extLst>
                </p:cNvPr>
                <p:cNvSpPr>
                  <a:spLocks noChangeArrowheads="1"/>
                </p:cNvSpPr>
                <p:nvPr/>
              </p:nvSpPr>
              <p:spPr bwMode="auto">
                <a:xfrm>
                  <a:off x="1168" y="3335"/>
                  <a:ext cx="53" cy="59"/>
                </a:xfrm>
                <a:prstGeom prst="rect">
                  <a:avLst/>
                </a:prstGeom>
                <a:solidFill>
                  <a:srgbClr val="FFFFFF"/>
                </a:solidFill>
                <a:ln w="9525">
                  <a:noFill/>
                  <a:miter lim="800000"/>
                  <a:headEnd/>
                  <a:tailEnd/>
                </a:ln>
              </p:spPr>
              <p:txBody>
                <a:bodyPr/>
                <a:lstStyle/>
                <a:p>
                  <a:endParaRPr lang="en-US" sz="1350"/>
                </a:p>
              </p:txBody>
            </p:sp>
            <p:sp>
              <p:nvSpPr>
                <p:cNvPr id="53" name="Rectangle 184">
                  <a:extLst>
                    <a:ext uri="{FF2B5EF4-FFF2-40B4-BE49-F238E27FC236}">
                      <a16:creationId xmlns:a16="http://schemas.microsoft.com/office/drawing/2014/main" id="{5DF9F9E7-B42C-477C-ACE0-1F2B33FE5393}"/>
                    </a:ext>
                  </a:extLst>
                </p:cNvPr>
                <p:cNvSpPr>
                  <a:spLocks noChangeArrowheads="1"/>
                </p:cNvSpPr>
                <p:nvPr/>
              </p:nvSpPr>
              <p:spPr bwMode="auto">
                <a:xfrm>
                  <a:off x="1216" y="3345"/>
                  <a:ext cx="25" cy="44"/>
                </a:xfrm>
                <a:prstGeom prst="rect">
                  <a:avLst/>
                </a:prstGeom>
                <a:solidFill>
                  <a:srgbClr val="FFFFFF"/>
                </a:solidFill>
                <a:ln w="9525">
                  <a:noFill/>
                  <a:miter lim="800000"/>
                  <a:headEnd/>
                  <a:tailEnd/>
                </a:ln>
              </p:spPr>
              <p:txBody>
                <a:bodyPr/>
                <a:lstStyle/>
                <a:p>
                  <a:endParaRPr lang="en-US" sz="1350"/>
                </a:p>
              </p:txBody>
            </p:sp>
            <p:sp>
              <p:nvSpPr>
                <p:cNvPr id="54" name="Rectangle 185">
                  <a:extLst>
                    <a:ext uri="{FF2B5EF4-FFF2-40B4-BE49-F238E27FC236}">
                      <a16:creationId xmlns:a16="http://schemas.microsoft.com/office/drawing/2014/main" id="{F962F925-68C8-47ED-8D6A-42807AA0194E}"/>
                    </a:ext>
                  </a:extLst>
                </p:cNvPr>
                <p:cNvSpPr>
                  <a:spLocks noChangeArrowheads="1"/>
                </p:cNvSpPr>
                <p:nvPr/>
              </p:nvSpPr>
              <p:spPr bwMode="auto">
                <a:xfrm>
                  <a:off x="1168" y="3474"/>
                  <a:ext cx="53" cy="60"/>
                </a:xfrm>
                <a:prstGeom prst="rect">
                  <a:avLst/>
                </a:prstGeom>
                <a:solidFill>
                  <a:srgbClr val="FFFFFF"/>
                </a:solidFill>
                <a:ln w="9525">
                  <a:noFill/>
                  <a:miter lim="800000"/>
                  <a:headEnd/>
                  <a:tailEnd/>
                </a:ln>
              </p:spPr>
              <p:txBody>
                <a:bodyPr/>
                <a:lstStyle/>
                <a:p>
                  <a:endParaRPr lang="en-US" sz="1350"/>
                </a:p>
              </p:txBody>
            </p:sp>
            <p:sp>
              <p:nvSpPr>
                <p:cNvPr id="55" name="Rectangle 186">
                  <a:extLst>
                    <a:ext uri="{FF2B5EF4-FFF2-40B4-BE49-F238E27FC236}">
                      <a16:creationId xmlns:a16="http://schemas.microsoft.com/office/drawing/2014/main" id="{7F022AA3-E7D4-4063-BAF6-6A8DDDB0A5E5}"/>
                    </a:ext>
                  </a:extLst>
                </p:cNvPr>
                <p:cNvSpPr>
                  <a:spLocks noChangeArrowheads="1"/>
                </p:cNvSpPr>
                <p:nvPr/>
              </p:nvSpPr>
              <p:spPr bwMode="auto">
                <a:xfrm>
                  <a:off x="1216" y="3487"/>
                  <a:ext cx="25" cy="42"/>
                </a:xfrm>
                <a:prstGeom prst="rect">
                  <a:avLst/>
                </a:prstGeom>
                <a:solidFill>
                  <a:srgbClr val="FFFFFF"/>
                </a:solidFill>
                <a:ln w="9525">
                  <a:noFill/>
                  <a:miter lim="800000"/>
                  <a:headEnd/>
                  <a:tailEnd/>
                </a:ln>
              </p:spPr>
              <p:txBody>
                <a:bodyPr/>
                <a:lstStyle/>
                <a:p>
                  <a:endParaRPr lang="en-US" sz="1350"/>
                </a:p>
              </p:txBody>
            </p:sp>
            <p:sp>
              <p:nvSpPr>
                <p:cNvPr id="56" name="Rectangle 187">
                  <a:extLst>
                    <a:ext uri="{FF2B5EF4-FFF2-40B4-BE49-F238E27FC236}">
                      <a16:creationId xmlns:a16="http://schemas.microsoft.com/office/drawing/2014/main" id="{AD421CF8-4235-41E5-B09B-78D959972F11}"/>
                    </a:ext>
                  </a:extLst>
                </p:cNvPr>
                <p:cNvSpPr>
                  <a:spLocks noChangeArrowheads="1"/>
                </p:cNvSpPr>
                <p:nvPr/>
              </p:nvSpPr>
              <p:spPr bwMode="auto">
                <a:xfrm>
                  <a:off x="1166" y="3614"/>
                  <a:ext cx="52" cy="60"/>
                </a:xfrm>
                <a:prstGeom prst="rect">
                  <a:avLst/>
                </a:prstGeom>
                <a:solidFill>
                  <a:srgbClr val="FFFFFF"/>
                </a:solidFill>
                <a:ln w="9525">
                  <a:noFill/>
                  <a:miter lim="800000"/>
                  <a:headEnd/>
                  <a:tailEnd/>
                </a:ln>
              </p:spPr>
              <p:txBody>
                <a:bodyPr/>
                <a:lstStyle/>
                <a:p>
                  <a:endParaRPr lang="en-US" sz="1350"/>
                </a:p>
              </p:txBody>
            </p:sp>
            <p:sp>
              <p:nvSpPr>
                <p:cNvPr id="57" name="Rectangle 188">
                  <a:extLst>
                    <a:ext uri="{FF2B5EF4-FFF2-40B4-BE49-F238E27FC236}">
                      <a16:creationId xmlns:a16="http://schemas.microsoft.com/office/drawing/2014/main" id="{3BFC0319-30B8-4C95-A053-D7A6265DF7F1}"/>
                    </a:ext>
                  </a:extLst>
                </p:cNvPr>
                <p:cNvSpPr>
                  <a:spLocks noChangeArrowheads="1"/>
                </p:cNvSpPr>
                <p:nvPr/>
              </p:nvSpPr>
              <p:spPr bwMode="auto">
                <a:xfrm>
                  <a:off x="1213" y="3626"/>
                  <a:ext cx="23" cy="43"/>
                </a:xfrm>
                <a:prstGeom prst="rect">
                  <a:avLst/>
                </a:prstGeom>
                <a:solidFill>
                  <a:srgbClr val="FFFFFF"/>
                </a:solidFill>
                <a:ln w="9525">
                  <a:noFill/>
                  <a:miter lim="800000"/>
                  <a:headEnd/>
                  <a:tailEnd/>
                </a:ln>
              </p:spPr>
              <p:txBody>
                <a:bodyPr/>
                <a:lstStyle/>
                <a:p>
                  <a:endParaRPr lang="en-US" sz="1350"/>
                </a:p>
              </p:txBody>
            </p:sp>
            <p:sp>
              <p:nvSpPr>
                <p:cNvPr id="58" name="Freeform 189">
                  <a:extLst>
                    <a:ext uri="{FF2B5EF4-FFF2-40B4-BE49-F238E27FC236}">
                      <a16:creationId xmlns:a16="http://schemas.microsoft.com/office/drawing/2014/main" id="{95A4D71E-E93E-435E-B06F-DF3C9A4B2CC2}"/>
                    </a:ext>
                  </a:extLst>
                </p:cNvPr>
                <p:cNvSpPr>
                  <a:spLocks/>
                </p:cNvSpPr>
                <p:nvPr/>
              </p:nvSpPr>
              <p:spPr bwMode="auto">
                <a:xfrm>
                  <a:off x="1493" y="3222"/>
                  <a:ext cx="55" cy="108"/>
                </a:xfrm>
                <a:custGeom>
                  <a:avLst/>
                  <a:gdLst>
                    <a:gd name="T0" fmla="*/ 976 w 44"/>
                    <a:gd name="T1" fmla="*/ 2635 h 86"/>
                    <a:gd name="T2" fmla="*/ 976 w 44"/>
                    <a:gd name="T3" fmla="*/ 2635 h 86"/>
                    <a:gd name="T4" fmla="*/ 976 w 44"/>
                    <a:gd name="T5" fmla="*/ 1790 h 86"/>
                    <a:gd name="T6" fmla="*/ 905 w 44"/>
                    <a:gd name="T7" fmla="*/ 1152 h 86"/>
                    <a:gd name="T8" fmla="*/ 875 w 44"/>
                    <a:gd name="T9" fmla="*/ 730 h 86"/>
                    <a:gd name="T10" fmla="*/ 875 w 44"/>
                    <a:gd name="T11" fmla="*/ 730 h 86"/>
                    <a:gd name="T12" fmla="*/ 806 w 44"/>
                    <a:gd name="T13" fmla="*/ 556 h 86"/>
                    <a:gd name="T14" fmla="*/ 569 w 44"/>
                    <a:gd name="T15" fmla="*/ 369 h 86"/>
                    <a:gd name="T16" fmla="*/ 291 w 44"/>
                    <a:gd name="T17" fmla="*/ 304 h 86"/>
                    <a:gd name="T18" fmla="*/ 0 w 44"/>
                    <a:gd name="T19" fmla="*/ 242 h 86"/>
                    <a:gd name="T20" fmla="*/ 0 w 44"/>
                    <a:gd name="T21" fmla="*/ 0 h 86"/>
                    <a:gd name="T22" fmla="*/ 0 w 44"/>
                    <a:gd name="T23" fmla="*/ 0 h 86"/>
                    <a:gd name="T24" fmla="*/ 358 w 44"/>
                    <a:gd name="T25" fmla="*/ 78 h 86"/>
                    <a:gd name="T26" fmla="*/ 645 w 44"/>
                    <a:gd name="T27" fmla="*/ 193 h 86"/>
                    <a:gd name="T28" fmla="*/ 905 w 44"/>
                    <a:gd name="T29" fmla="*/ 304 h 86"/>
                    <a:gd name="T30" fmla="*/ 1155 w 44"/>
                    <a:gd name="T31" fmla="*/ 556 h 86"/>
                    <a:gd name="T32" fmla="*/ 1155 w 44"/>
                    <a:gd name="T33" fmla="*/ 556 h 86"/>
                    <a:gd name="T34" fmla="*/ 1219 w 44"/>
                    <a:gd name="T35" fmla="*/ 730 h 86"/>
                    <a:gd name="T36" fmla="*/ 1260 w 44"/>
                    <a:gd name="T37" fmla="*/ 966 h 86"/>
                    <a:gd name="T38" fmla="*/ 1260 w 44"/>
                    <a:gd name="T39" fmla="*/ 1523 h 86"/>
                    <a:gd name="T40" fmla="*/ 1260 w 44"/>
                    <a:gd name="T41" fmla="*/ 2635 h 86"/>
                    <a:gd name="T42" fmla="*/ 976 w 44"/>
                    <a:gd name="T43" fmla="*/ 2635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86"/>
                    <a:gd name="T68" fmla="*/ 44 w 44"/>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86">
                      <a:moveTo>
                        <a:pt x="34" y="86"/>
                      </a:moveTo>
                      <a:lnTo>
                        <a:pt x="34" y="86"/>
                      </a:lnTo>
                      <a:lnTo>
                        <a:pt x="34" y="58"/>
                      </a:lnTo>
                      <a:lnTo>
                        <a:pt x="32" y="38"/>
                      </a:lnTo>
                      <a:lnTo>
                        <a:pt x="30" y="24"/>
                      </a:lnTo>
                      <a:lnTo>
                        <a:pt x="28" y="18"/>
                      </a:lnTo>
                      <a:lnTo>
                        <a:pt x="20" y="12"/>
                      </a:lnTo>
                      <a:lnTo>
                        <a:pt x="10" y="10"/>
                      </a:lnTo>
                      <a:lnTo>
                        <a:pt x="0" y="8"/>
                      </a:lnTo>
                      <a:lnTo>
                        <a:pt x="0" y="0"/>
                      </a:lnTo>
                      <a:lnTo>
                        <a:pt x="12" y="2"/>
                      </a:lnTo>
                      <a:lnTo>
                        <a:pt x="22" y="6"/>
                      </a:lnTo>
                      <a:lnTo>
                        <a:pt x="32" y="10"/>
                      </a:lnTo>
                      <a:lnTo>
                        <a:pt x="40" y="18"/>
                      </a:lnTo>
                      <a:lnTo>
                        <a:pt x="42" y="24"/>
                      </a:lnTo>
                      <a:lnTo>
                        <a:pt x="44" y="32"/>
                      </a:lnTo>
                      <a:lnTo>
                        <a:pt x="44" y="50"/>
                      </a:lnTo>
                      <a:lnTo>
                        <a:pt x="44" y="86"/>
                      </a:lnTo>
                      <a:lnTo>
                        <a:pt x="34" y="86"/>
                      </a:lnTo>
                      <a:close/>
                    </a:path>
                  </a:pathLst>
                </a:custGeom>
                <a:solidFill>
                  <a:srgbClr val="FFFFFF"/>
                </a:solidFill>
                <a:ln w="9525">
                  <a:noFill/>
                  <a:round/>
                  <a:headEnd/>
                  <a:tailEnd/>
                </a:ln>
              </p:spPr>
              <p:txBody>
                <a:bodyPr/>
                <a:lstStyle/>
                <a:p>
                  <a:endParaRPr lang="en-US" sz="1350"/>
                </a:p>
              </p:txBody>
            </p:sp>
            <p:sp>
              <p:nvSpPr>
                <p:cNvPr id="59" name="Freeform 190">
                  <a:extLst>
                    <a:ext uri="{FF2B5EF4-FFF2-40B4-BE49-F238E27FC236}">
                      <a16:creationId xmlns:a16="http://schemas.microsoft.com/office/drawing/2014/main" id="{F09CC115-2857-4540-9497-289484D86628}"/>
                    </a:ext>
                  </a:extLst>
                </p:cNvPr>
                <p:cNvSpPr>
                  <a:spLocks/>
                </p:cNvSpPr>
                <p:nvPr/>
              </p:nvSpPr>
              <p:spPr bwMode="auto">
                <a:xfrm>
                  <a:off x="1395" y="3215"/>
                  <a:ext cx="108" cy="27"/>
                </a:xfrm>
                <a:custGeom>
                  <a:avLst/>
                  <a:gdLst>
                    <a:gd name="T0" fmla="*/ 0 w 86"/>
                    <a:gd name="T1" fmla="*/ 477 h 22"/>
                    <a:gd name="T2" fmla="*/ 0 w 86"/>
                    <a:gd name="T3" fmla="*/ 477 h 22"/>
                    <a:gd name="T4" fmla="*/ 2546 w 86"/>
                    <a:gd name="T5" fmla="*/ 449 h 22"/>
                    <a:gd name="T6" fmla="*/ 2546 w 86"/>
                    <a:gd name="T7" fmla="*/ 449 h 22"/>
                    <a:gd name="T8" fmla="*/ 2635 w 86"/>
                    <a:gd name="T9" fmla="*/ 258 h 22"/>
                    <a:gd name="T10" fmla="*/ 2635 w 86"/>
                    <a:gd name="T11" fmla="*/ 133 h 22"/>
                    <a:gd name="T12" fmla="*/ 2546 w 86"/>
                    <a:gd name="T13" fmla="*/ 2 h 22"/>
                    <a:gd name="T14" fmla="*/ 0 w 86"/>
                    <a:gd name="T15" fmla="*/ 0 h 22"/>
                    <a:gd name="T16" fmla="*/ 0 w 86"/>
                    <a:gd name="T17" fmla="*/ 47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2"/>
                    <a:gd name="T29" fmla="*/ 86 w 8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2">
                      <a:moveTo>
                        <a:pt x="0" y="22"/>
                      </a:moveTo>
                      <a:lnTo>
                        <a:pt x="0" y="22"/>
                      </a:lnTo>
                      <a:lnTo>
                        <a:pt x="84" y="20"/>
                      </a:lnTo>
                      <a:lnTo>
                        <a:pt x="86" y="12"/>
                      </a:lnTo>
                      <a:lnTo>
                        <a:pt x="86" y="6"/>
                      </a:lnTo>
                      <a:lnTo>
                        <a:pt x="84" y="2"/>
                      </a:lnTo>
                      <a:lnTo>
                        <a:pt x="0" y="0"/>
                      </a:lnTo>
                      <a:lnTo>
                        <a:pt x="0" y="22"/>
                      </a:lnTo>
                      <a:close/>
                    </a:path>
                  </a:pathLst>
                </a:custGeom>
                <a:solidFill>
                  <a:srgbClr val="FFFFFF"/>
                </a:solidFill>
                <a:ln w="9525">
                  <a:noFill/>
                  <a:round/>
                  <a:headEnd/>
                  <a:tailEnd/>
                </a:ln>
              </p:spPr>
              <p:txBody>
                <a:bodyPr/>
                <a:lstStyle/>
                <a:p>
                  <a:endParaRPr lang="en-US" sz="1350"/>
                </a:p>
              </p:txBody>
            </p:sp>
            <p:sp>
              <p:nvSpPr>
                <p:cNvPr id="60" name="Freeform 191">
                  <a:extLst>
                    <a:ext uri="{FF2B5EF4-FFF2-40B4-BE49-F238E27FC236}">
                      <a16:creationId xmlns:a16="http://schemas.microsoft.com/office/drawing/2014/main" id="{7046684A-9B10-44AF-84D2-AA0920F150B8}"/>
                    </a:ext>
                  </a:extLst>
                </p:cNvPr>
                <p:cNvSpPr>
                  <a:spLocks/>
                </p:cNvSpPr>
                <p:nvPr/>
              </p:nvSpPr>
              <p:spPr bwMode="auto">
                <a:xfrm>
                  <a:off x="1395" y="3215"/>
                  <a:ext cx="108" cy="27"/>
                </a:xfrm>
                <a:custGeom>
                  <a:avLst/>
                  <a:gdLst>
                    <a:gd name="T0" fmla="*/ 0 w 86"/>
                    <a:gd name="T1" fmla="*/ 477 h 22"/>
                    <a:gd name="T2" fmla="*/ 0 w 86"/>
                    <a:gd name="T3" fmla="*/ 477 h 22"/>
                    <a:gd name="T4" fmla="*/ 2546 w 86"/>
                    <a:gd name="T5" fmla="*/ 449 h 22"/>
                    <a:gd name="T6" fmla="*/ 2546 w 86"/>
                    <a:gd name="T7" fmla="*/ 449 h 22"/>
                    <a:gd name="T8" fmla="*/ 2635 w 86"/>
                    <a:gd name="T9" fmla="*/ 258 h 22"/>
                    <a:gd name="T10" fmla="*/ 2635 w 86"/>
                    <a:gd name="T11" fmla="*/ 133 h 22"/>
                    <a:gd name="T12" fmla="*/ 2546 w 86"/>
                    <a:gd name="T13" fmla="*/ 2 h 22"/>
                    <a:gd name="T14" fmla="*/ 0 w 86"/>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22"/>
                    <a:gd name="T26" fmla="*/ 86 w 8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22">
                      <a:moveTo>
                        <a:pt x="0" y="22"/>
                      </a:moveTo>
                      <a:lnTo>
                        <a:pt x="0" y="22"/>
                      </a:lnTo>
                      <a:lnTo>
                        <a:pt x="84" y="20"/>
                      </a:lnTo>
                      <a:lnTo>
                        <a:pt x="86" y="12"/>
                      </a:lnTo>
                      <a:lnTo>
                        <a:pt x="86" y="6"/>
                      </a:lnTo>
                      <a:lnTo>
                        <a:pt x="84" y="2"/>
                      </a:lnTo>
                      <a:lnTo>
                        <a:pt x="0" y="0"/>
                      </a:lnTo>
                    </a:path>
                  </a:pathLst>
                </a:custGeom>
                <a:noFill/>
                <a:ln w="9525">
                  <a:noFill/>
                  <a:round/>
                  <a:headEnd/>
                  <a:tailEnd/>
                </a:ln>
              </p:spPr>
              <p:txBody>
                <a:bodyPr/>
                <a:lstStyle/>
                <a:p>
                  <a:endParaRPr lang="en-US" sz="1350"/>
                </a:p>
              </p:txBody>
            </p:sp>
            <p:sp>
              <p:nvSpPr>
                <p:cNvPr id="61" name="Freeform 192">
                  <a:extLst>
                    <a:ext uri="{FF2B5EF4-FFF2-40B4-BE49-F238E27FC236}">
                      <a16:creationId xmlns:a16="http://schemas.microsoft.com/office/drawing/2014/main" id="{218BAB34-976C-4B80-A589-1074A5DAF50F}"/>
                    </a:ext>
                  </a:extLst>
                </p:cNvPr>
                <p:cNvSpPr>
                  <a:spLocks/>
                </p:cNvSpPr>
                <p:nvPr/>
              </p:nvSpPr>
              <p:spPr bwMode="auto">
                <a:xfrm>
                  <a:off x="1248" y="3210"/>
                  <a:ext cx="155" cy="35"/>
                </a:xfrm>
                <a:custGeom>
                  <a:avLst/>
                  <a:gdLst>
                    <a:gd name="T0" fmla="*/ 3544 w 124"/>
                    <a:gd name="T1" fmla="*/ 744 h 28"/>
                    <a:gd name="T2" fmla="*/ 3544 w 124"/>
                    <a:gd name="T3" fmla="*/ 76 h 28"/>
                    <a:gd name="T4" fmla="*/ 3544 w 124"/>
                    <a:gd name="T5" fmla="*/ 76 h 28"/>
                    <a:gd name="T6" fmla="*/ 3430 w 124"/>
                    <a:gd name="T7" fmla="*/ 0 h 28"/>
                    <a:gd name="T8" fmla="*/ 119 w 124"/>
                    <a:gd name="T9" fmla="*/ 0 h 28"/>
                    <a:gd name="T10" fmla="*/ 119 w 124"/>
                    <a:gd name="T11" fmla="*/ 0 h 28"/>
                    <a:gd name="T12" fmla="*/ 76 w 124"/>
                    <a:gd name="T13" fmla="*/ 76 h 28"/>
                    <a:gd name="T14" fmla="*/ 0 w 124"/>
                    <a:gd name="T15" fmla="*/ 119 h 28"/>
                    <a:gd name="T16" fmla="*/ 0 w 124"/>
                    <a:gd name="T17" fmla="*/ 704 h 28"/>
                    <a:gd name="T18" fmla="*/ 0 w 124"/>
                    <a:gd name="T19" fmla="*/ 704 h 28"/>
                    <a:gd name="T20" fmla="*/ 76 w 124"/>
                    <a:gd name="T21" fmla="*/ 744 h 28"/>
                    <a:gd name="T22" fmla="*/ 119 w 124"/>
                    <a:gd name="T23" fmla="*/ 806 h 28"/>
                    <a:gd name="T24" fmla="*/ 3430 w 124"/>
                    <a:gd name="T25" fmla="*/ 806 h 28"/>
                    <a:gd name="T26" fmla="*/ 3430 w 124"/>
                    <a:gd name="T27" fmla="*/ 806 h 28"/>
                    <a:gd name="T28" fmla="*/ 3544 w 124"/>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28"/>
                    <a:gd name="T47" fmla="*/ 124 w 124"/>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28">
                      <a:moveTo>
                        <a:pt x="124" y="26"/>
                      </a:moveTo>
                      <a:lnTo>
                        <a:pt x="124" y="2"/>
                      </a:lnTo>
                      <a:lnTo>
                        <a:pt x="120" y="0"/>
                      </a:lnTo>
                      <a:lnTo>
                        <a:pt x="4" y="0"/>
                      </a:lnTo>
                      <a:lnTo>
                        <a:pt x="2" y="2"/>
                      </a:lnTo>
                      <a:lnTo>
                        <a:pt x="0" y="4"/>
                      </a:lnTo>
                      <a:lnTo>
                        <a:pt x="0" y="24"/>
                      </a:lnTo>
                      <a:lnTo>
                        <a:pt x="2" y="26"/>
                      </a:lnTo>
                      <a:lnTo>
                        <a:pt x="4" y="28"/>
                      </a:lnTo>
                      <a:lnTo>
                        <a:pt x="120" y="28"/>
                      </a:lnTo>
                      <a:lnTo>
                        <a:pt x="124" y="26"/>
                      </a:lnTo>
                      <a:close/>
                    </a:path>
                  </a:pathLst>
                </a:custGeom>
                <a:solidFill>
                  <a:srgbClr val="FFFFFF"/>
                </a:solidFill>
                <a:ln w="9525">
                  <a:noFill/>
                  <a:round/>
                  <a:headEnd/>
                  <a:tailEnd/>
                </a:ln>
              </p:spPr>
              <p:txBody>
                <a:bodyPr/>
                <a:lstStyle/>
                <a:p>
                  <a:endParaRPr lang="en-US" sz="1350"/>
                </a:p>
              </p:txBody>
            </p:sp>
            <p:sp>
              <p:nvSpPr>
                <p:cNvPr id="62" name="Freeform 193">
                  <a:extLst>
                    <a:ext uri="{FF2B5EF4-FFF2-40B4-BE49-F238E27FC236}">
                      <a16:creationId xmlns:a16="http://schemas.microsoft.com/office/drawing/2014/main" id="{740A536B-7C0A-4FC9-B395-F10E1A8ED0A0}"/>
                    </a:ext>
                  </a:extLst>
                </p:cNvPr>
                <p:cNvSpPr>
                  <a:spLocks/>
                </p:cNvSpPr>
                <p:nvPr/>
              </p:nvSpPr>
              <p:spPr bwMode="auto">
                <a:xfrm>
                  <a:off x="1248" y="3210"/>
                  <a:ext cx="155" cy="35"/>
                </a:xfrm>
                <a:custGeom>
                  <a:avLst/>
                  <a:gdLst>
                    <a:gd name="T0" fmla="*/ 3544 w 124"/>
                    <a:gd name="T1" fmla="*/ 744 h 28"/>
                    <a:gd name="T2" fmla="*/ 3544 w 124"/>
                    <a:gd name="T3" fmla="*/ 76 h 28"/>
                    <a:gd name="T4" fmla="*/ 3544 w 124"/>
                    <a:gd name="T5" fmla="*/ 76 h 28"/>
                    <a:gd name="T6" fmla="*/ 3430 w 124"/>
                    <a:gd name="T7" fmla="*/ 0 h 28"/>
                    <a:gd name="T8" fmla="*/ 119 w 124"/>
                    <a:gd name="T9" fmla="*/ 0 h 28"/>
                    <a:gd name="T10" fmla="*/ 119 w 124"/>
                    <a:gd name="T11" fmla="*/ 0 h 28"/>
                    <a:gd name="T12" fmla="*/ 76 w 124"/>
                    <a:gd name="T13" fmla="*/ 76 h 28"/>
                    <a:gd name="T14" fmla="*/ 0 w 124"/>
                    <a:gd name="T15" fmla="*/ 119 h 28"/>
                    <a:gd name="T16" fmla="*/ 0 w 124"/>
                    <a:gd name="T17" fmla="*/ 704 h 28"/>
                    <a:gd name="T18" fmla="*/ 0 w 124"/>
                    <a:gd name="T19" fmla="*/ 704 h 28"/>
                    <a:gd name="T20" fmla="*/ 76 w 124"/>
                    <a:gd name="T21" fmla="*/ 744 h 28"/>
                    <a:gd name="T22" fmla="*/ 119 w 124"/>
                    <a:gd name="T23" fmla="*/ 806 h 28"/>
                    <a:gd name="T24" fmla="*/ 3430 w 124"/>
                    <a:gd name="T25" fmla="*/ 806 h 28"/>
                    <a:gd name="T26" fmla="*/ 3430 w 124"/>
                    <a:gd name="T27" fmla="*/ 806 h 28"/>
                    <a:gd name="T28" fmla="*/ 3544 w 124"/>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28"/>
                    <a:gd name="T47" fmla="*/ 124 w 124"/>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28">
                      <a:moveTo>
                        <a:pt x="124" y="26"/>
                      </a:moveTo>
                      <a:lnTo>
                        <a:pt x="124" y="2"/>
                      </a:lnTo>
                      <a:lnTo>
                        <a:pt x="120" y="0"/>
                      </a:lnTo>
                      <a:lnTo>
                        <a:pt x="4" y="0"/>
                      </a:lnTo>
                      <a:lnTo>
                        <a:pt x="2" y="2"/>
                      </a:lnTo>
                      <a:lnTo>
                        <a:pt x="0" y="4"/>
                      </a:lnTo>
                      <a:lnTo>
                        <a:pt x="0" y="24"/>
                      </a:lnTo>
                      <a:lnTo>
                        <a:pt x="2" y="26"/>
                      </a:lnTo>
                      <a:lnTo>
                        <a:pt x="4" y="28"/>
                      </a:lnTo>
                      <a:lnTo>
                        <a:pt x="120" y="28"/>
                      </a:lnTo>
                      <a:lnTo>
                        <a:pt x="124" y="26"/>
                      </a:lnTo>
                    </a:path>
                  </a:pathLst>
                </a:custGeom>
                <a:noFill/>
                <a:ln w="9525">
                  <a:noFill/>
                  <a:round/>
                  <a:headEnd/>
                  <a:tailEnd/>
                </a:ln>
              </p:spPr>
              <p:txBody>
                <a:bodyPr/>
                <a:lstStyle/>
                <a:p>
                  <a:endParaRPr lang="en-US" sz="1350"/>
                </a:p>
              </p:txBody>
            </p:sp>
            <p:sp>
              <p:nvSpPr>
                <p:cNvPr id="63" name="Freeform 194">
                  <a:extLst>
                    <a:ext uri="{FF2B5EF4-FFF2-40B4-BE49-F238E27FC236}">
                      <a16:creationId xmlns:a16="http://schemas.microsoft.com/office/drawing/2014/main" id="{58B87C9A-DDA4-47D9-90CB-BE0942FDE16A}"/>
                    </a:ext>
                  </a:extLst>
                </p:cNvPr>
                <p:cNvSpPr>
                  <a:spLocks/>
                </p:cNvSpPr>
                <p:nvPr/>
              </p:nvSpPr>
              <p:spPr bwMode="auto">
                <a:xfrm>
                  <a:off x="1395" y="3352"/>
                  <a:ext cx="108" cy="27"/>
                </a:xfrm>
                <a:custGeom>
                  <a:avLst/>
                  <a:gdLst>
                    <a:gd name="T0" fmla="*/ 0 w 86"/>
                    <a:gd name="T1" fmla="*/ 477 h 22"/>
                    <a:gd name="T2" fmla="*/ 0 w 86"/>
                    <a:gd name="T3" fmla="*/ 477 h 22"/>
                    <a:gd name="T4" fmla="*/ 2546 w 86"/>
                    <a:gd name="T5" fmla="*/ 449 h 22"/>
                    <a:gd name="T6" fmla="*/ 2546 w 86"/>
                    <a:gd name="T7" fmla="*/ 449 h 22"/>
                    <a:gd name="T8" fmla="*/ 2635 w 86"/>
                    <a:gd name="T9" fmla="*/ 258 h 22"/>
                    <a:gd name="T10" fmla="*/ 2635 w 86"/>
                    <a:gd name="T11" fmla="*/ 171 h 22"/>
                    <a:gd name="T12" fmla="*/ 2546 w 86"/>
                    <a:gd name="T13" fmla="*/ 88 h 22"/>
                    <a:gd name="T14" fmla="*/ 0 w 86"/>
                    <a:gd name="T15" fmla="*/ 0 h 22"/>
                    <a:gd name="T16" fmla="*/ 0 w 86"/>
                    <a:gd name="T17" fmla="*/ 47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2"/>
                    <a:gd name="T29" fmla="*/ 86 w 8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2">
                      <a:moveTo>
                        <a:pt x="0" y="22"/>
                      </a:moveTo>
                      <a:lnTo>
                        <a:pt x="0" y="22"/>
                      </a:lnTo>
                      <a:lnTo>
                        <a:pt x="84" y="20"/>
                      </a:lnTo>
                      <a:lnTo>
                        <a:pt x="86" y="12"/>
                      </a:lnTo>
                      <a:lnTo>
                        <a:pt x="86" y="8"/>
                      </a:lnTo>
                      <a:lnTo>
                        <a:pt x="84" y="4"/>
                      </a:lnTo>
                      <a:lnTo>
                        <a:pt x="0" y="0"/>
                      </a:lnTo>
                      <a:lnTo>
                        <a:pt x="0" y="22"/>
                      </a:lnTo>
                      <a:close/>
                    </a:path>
                  </a:pathLst>
                </a:custGeom>
                <a:solidFill>
                  <a:srgbClr val="FFFFFF"/>
                </a:solidFill>
                <a:ln w="9525">
                  <a:noFill/>
                  <a:round/>
                  <a:headEnd/>
                  <a:tailEnd/>
                </a:ln>
              </p:spPr>
              <p:txBody>
                <a:bodyPr/>
                <a:lstStyle/>
                <a:p>
                  <a:endParaRPr lang="en-US" sz="1350"/>
                </a:p>
              </p:txBody>
            </p:sp>
            <p:sp>
              <p:nvSpPr>
                <p:cNvPr id="64" name="Freeform 195">
                  <a:extLst>
                    <a:ext uri="{FF2B5EF4-FFF2-40B4-BE49-F238E27FC236}">
                      <a16:creationId xmlns:a16="http://schemas.microsoft.com/office/drawing/2014/main" id="{6F346769-3AFB-498D-8C76-0389A1EBA946}"/>
                    </a:ext>
                  </a:extLst>
                </p:cNvPr>
                <p:cNvSpPr>
                  <a:spLocks/>
                </p:cNvSpPr>
                <p:nvPr/>
              </p:nvSpPr>
              <p:spPr bwMode="auto">
                <a:xfrm>
                  <a:off x="1395" y="3352"/>
                  <a:ext cx="108" cy="27"/>
                </a:xfrm>
                <a:custGeom>
                  <a:avLst/>
                  <a:gdLst>
                    <a:gd name="T0" fmla="*/ 0 w 86"/>
                    <a:gd name="T1" fmla="*/ 477 h 22"/>
                    <a:gd name="T2" fmla="*/ 0 w 86"/>
                    <a:gd name="T3" fmla="*/ 477 h 22"/>
                    <a:gd name="T4" fmla="*/ 2546 w 86"/>
                    <a:gd name="T5" fmla="*/ 449 h 22"/>
                    <a:gd name="T6" fmla="*/ 2546 w 86"/>
                    <a:gd name="T7" fmla="*/ 449 h 22"/>
                    <a:gd name="T8" fmla="*/ 2635 w 86"/>
                    <a:gd name="T9" fmla="*/ 258 h 22"/>
                    <a:gd name="T10" fmla="*/ 2635 w 86"/>
                    <a:gd name="T11" fmla="*/ 171 h 22"/>
                    <a:gd name="T12" fmla="*/ 2546 w 86"/>
                    <a:gd name="T13" fmla="*/ 88 h 22"/>
                    <a:gd name="T14" fmla="*/ 0 w 86"/>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22"/>
                    <a:gd name="T26" fmla="*/ 86 w 8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22">
                      <a:moveTo>
                        <a:pt x="0" y="22"/>
                      </a:moveTo>
                      <a:lnTo>
                        <a:pt x="0" y="22"/>
                      </a:lnTo>
                      <a:lnTo>
                        <a:pt x="84" y="20"/>
                      </a:lnTo>
                      <a:lnTo>
                        <a:pt x="86" y="12"/>
                      </a:lnTo>
                      <a:lnTo>
                        <a:pt x="86" y="8"/>
                      </a:lnTo>
                      <a:lnTo>
                        <a:pt x="84" y="4"/>
                      </a:lnTo>
                      <a:lnTo>
                        <a:pt x="0" y="0"/>
                      </a:lnTo>
                    </a:path>
                  </a:pathLst>
                </a:custGeom>
                <a:noFill/>
                <a:ln w="9525">
                  <a:noFill/>
                  <a:round/>
                  <a:headEnd/>
                  <a:tailEnd/>
                </a:ln>
              </p:spPr>
              <p:txBody>
                <a:bodyPr/>
                <a:lstStyle/>
                <a:p>
                  <a:endParaRPr lang="en-US" sz="1350"/>
                </a:p>
              </p:txBody>
            </p:sp>
            <p:sp>
              <p:nvSpPr>
                <p:cNvPr id="65" name="Freeform 196">
                  <a:extLst>
                    <a:ext uri="{FF2B5EF4-FFF2-40B4-BE49-F238E27FC236}">
                      <a16:creationId xmlns:a16="http://schemas.microsoft.com/office/drawing/2014/main" id="{18E1C278-B794-4902-B395-082001427DD6}"/>
                    </a:ext>
                  </a:extLst>
                </p:cNvPr>
                <p:cNvSpPr>
                  <a:spLocks/>
                </p:cNvSpPr>
                <p:nvPr/>
              </p:nvSpPr>
              <p:spPr bwMode="auto">
                <a:xfrm>
                  <a:off x="1248" y="3347"/>
                  <a:ext cx="155" cy="37"/>
                </a:xfrm>
                <a:custGeom>
                  <a:avLst/>
                  <a:gdLst>
                    <a:gd name="T0" fmla="*/ 3544 w 124"/>
                    <a:gd name="T1" fmla="*/ 594 h 30"/>
                    <a:gd name="T2" fmla="*/ 3544 w 124"/>
                    <a:gd name="T3" fmla="*/ 90 h 30"/>
                    <a:gd name="T4" fmla="*/ 3544 w 124"/>
                    <a:gd name="T5" fmla="*/ 90 h 30"/>
                    <a:gd name="T6" fmla="*/ 3430 w 124"/>
                    <a:gd name="T7" fmla="*/ 0 h 30"/>
                    <a:gd name="T8" fmla="*/ 119 w 124"/>
                    <a:gd name="T9" fmla="*/ 0 h 30"/>
                    <a:gd name="T10" fmla="*/ 119 w 124"/>
                    <a:gd name="T11" fmla="*/ 0 h 30"/>
                    <a:gd name="T12" fmla="*/ 76 w 124"/>
                    <a:gd name="T13" fmla="*/ 2 h 30"/>
                    <a:gd name="T14" fmla="*/ 0 w 124"/>
                    <a:gd name="T15" fmla="*/ 90 h 30"/>
                    <a:gd name="T16" fmla="*/ 0 w 124"/>
                    <a:gd name="T17" fmla="*/ 594 h 30"/>
                    <a:gd name="T18" fmla="*/ 0 w 124"/>
                    <a:gd name="T19" fmla="*/ 594 h 30"/>
                    <a:gd name="T20" fmla="*/ 76 w 124"/>
                    <a:gd name="T21" fmla="*/ 651 h 30"/>
                    <a:gd name="T22" fmla="*/ 119 w 124"/>
                    <a:gd name="T23" fmla="*/ 705 h 30"/>
                    <a:gd name="T24" fmla="*/ 3430 w 124"/>
                    <a:gd name="T25" fmla="*/ 705 h 30"/>
                    <a:gd name="T26" fmla="*/ 3430 w 124"/>
                    <a:gd name="T27" fmla="*/ 705 h 30"/>
                    <a:gd name="T28" fmla="*/ 3544 w 124"/>
                    <a:gd name="T29" fmla="*/ 59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30"/>
                    <a:gd name="T47" fmla="*/ 124 w 124"/>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30">
                      <a:moveTo>
                        <a:pt x="124" y="26"/>
                      </a:moveTo>
                      <a:lnTo>
                        <a:pt x="124" y="4"/>
                      </a:lnTo>
                      <a:lnTo>
                        <a:pt x="120" y="0"/>
                      </a:lnTo>
                      <a:lnTo>
                        <a:pt x="4" y="0"/>
                      </a:lnTo>
                      <a:lnTo>
                        <a:pt x="2" y="2"/>
                      </a:lnTo>
                      <a:lnTo>
                        <a:pt x="0" y="4"/>
                      </a:lnTo>
                      <a:lnTo>
                        <a:pt x="0" y="26"/>
                      </a:lnTo>
                      <a:lnTo>
                        <a:pt x="2" y="28"/>
                      </a:lnTo>
                      <a:lnTo>
                        <a:pt x="4" y="30"/>
                      </a:lnTo>
                      <a:lnTo>
                        <a:pt x="120" y="30"/>
                      </a:lnTo>
                      <a:lnTo>
                        <a:pt x="124" y="26"/>
                      </a:lnTo>
                      <a:close/>
                    </a:path>
                  </a:pathLst>
                </a:custGeom>
                <a:solidFill>
                  <a:srgbClr val="FFFFFF"/>
                </a:solidFill>
                <a:ln w="9525">
                  <a:noFill/>
                  <a:round/>
                  <a:headEnd/>
                  <a:tailEnd/>
                </a:ln>
              </p:spPr>
              <p:txBody>
                <a:bodyPr/>
                <a:lstStyle/>
                <a:p>
                  <a:endParaRPr lang="en-US" sz="1350"/>
                </a:p>
              </p:txBody>
            </p:sp>
            <p:sp>
              <p:nvSpPr>
                <p:cNvPr id="66" name="Freeform 197">
                  <a:extLst>
                    <a:ext uri="{FF2B5EF4-FFF2-40B4-BE49-F238E27FC236}">
                      <a16:creationId xmlns:a16="http://schemas.microsoft.com/office/drawing/2014/main" id="{05B113F8-71D0-40C2-9BC7-30E7275FE98B}"/>
                    </a:ext>
                  </a:extLst>
                </p:cNvPr>
                <p:cNvSpPr>
                  <a:spLocks/>
                </p:cNvSpPr>
                <p:nvPr/>
              </p:nvSpPr>
              <p:spPr bwMode="auto">
                <a:xfrm>
                  <a:off x="1248" y="3347"/>
                  <a:ext cx="155" cy="37"/>
                </a:xfrm>
                <a:custGeom>
                  <a:avLst/>
                  <a:gdLst>
                    <a:gd name="T0" fmla="*/ 3544 w 124"/>
                    <a:gd name="T1" fmla="*/ 594 h 30"/>
                    <a:gd name="T2" fmla="*/ 3544 w 124"/>
                    <a:gd name="T3" fmla="*/ 90 h 30"/>
                    <a:gd name="T4" fmla="*/ 3544 w 124"/>
                    <a:gd name="T5" fmla="*/ 90 h 30"/>
                    <a:gd name="T6" fmla="*/ 3430 w 124"/>
                    <a:gd name="T7" fmla="*/ 0 h 30"/>
                    <a:gd name="T8" fmla="*/ 119 w 124"/>
                    <a:gd name="T9" fmla="*/ 0 h 30"/>
                    <a:gd name="T10" fmla="*/ 119 w 124"/>
                    <a:gd name="T11" fmla="*/ 0 h 30"/>
                    <a:gd name="T12" fmla="*/ 76 w 124"/>
                    <a:gd name="T13" fmla="*/ 2 h 30"/>
                    <a:gd name="T14" fmla="*/ 0 w 124"/>
                    <a:gd name="T15" fmla="*/ 90 h 30"/>
                    <a:gd name="T16" fmla="*/ 0 w 124"/>
                    <a:gd name="T17" fmla="*/ 594 h 30"/>
                    <a:gd name="T18" fmla="*/ 0 w 124"/>
                    <a:gd name="T19" fmla="*/ 594 h 30"/>
                    <a:gd name="T20" fmla="*/ 76 w 124"/>
                    <a:gd name="T21" fmla="*/ 651 h 30"/>
                    <a:gd name="T22" fmla="*/ 119 w 124"/>
                    <a:gd name="T23" fmla="*/ 705 h 30"/>
                    <a:gd name="T24" fmla="*/ 3430 w 124"/>
                    <a:gd name="T25" fmla="*/ 705 h 30"/>
                    <a:gd name="T26" fmla="*/ 3430 w 124"/>
                    <a:gd name="T27" fmla="*/ 705 h 30"/>
                    <a:gd name="T28" fmla="*/ 3544 w 124"/>
                    <a:gd name="T29" fmla="*/ 594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30"/>
                    <a:gd name="T47" fmla="*/ 124 w 124"/>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30">
                      <a:moveTo>
                        <a:pt x="124" y="26"/>
                      </a:moveTo>
                      <a:lnTo>
                        <a:pt x="124" y="4"/>
                      </a:lnTo>
                      <a:lnTo>
                        <a:pt x="120" y="0"/>
                      </a:lnTo>
                      <a:lnTo>
                        <a:pt x="4" y="0"/>
                      </a:lnTo>
                      <a:lnTo>
                        <a:pt x="2" y="2"/>
                      </a:lnTo>
                      <a:lnTo>
                        <a:pt x="0" y="4"/>
                      </a:lnTo>
                      <a:lnTo>
                        <a:pt x="0" y="26"/>
                      </a:lnTo>
                      <a:lnTo>
                        <a:pt x="2" y="28"/>
                      </a:lnTo>
                      <a:lnTo>
                        <a:pt x="4" y="30"/>
                      </a:lnTo>
                      <a:lnTo>
                        <a:pt x="120" y="30"/>
                      </a:lnTo>
                      <a:lnTo>
                        <a:pt x="124" y="26"/>
                      </a:lnTo>
                    </a:path>
                  </a:pathLst>
                </a:custGeom>
                <a:noFill/>
                <a:ln w="9525">
                  <a:noFill/>
                  <a:round/>
                  <a:headEnd/>
                  <a:tailEnd/>
                </a:ln>
              </p:spPr>
              <p:txBody>
                <a:bodyPr/>
                <a:lstStyle/>
                <a:p>
                  <a:endParaRPr lang="en-US" sz="1350"/>
                </a:p>
              </p:txBody>
            </p:sp>
            <p:sp>
              <p:nvSpPr>
                <p:cNvPr id="67" name="Freeform 198">
                  <a:extLst>
                    <a:ext uri="{FF2B5EF4-FFF2-40B4-BE49-F238E27FC236}">
                      <a16:creationId xmlns:a16="http://schemas.microsoft.com/office/drawing/2014/main" id="{F41FB2ED-3661-4E60-9DF7-4EAA59679A0D}"/>
                    </a:ext>
                  </a:extLst>
                </p:cNvPr>
                <p:cNvSpPr>
                  <a:spLocks/>
                </p:cNvSpPr>
                <p:nvPr/>
              </p:nvSpPr>
              <p:spPr bwMode="auto">
                <a:xfrm>
                  <a:off x="1493" y="3362"/>
                  <a:ext cx="55" cy="107"/>
                </a:xfrm>
                <a:custGeom>
                  <a:avLst/>
                  <a:gdLst>
                    <a:gd name="T0" fmla="*/ 976 w 44"/>
                    <a:gd name="T1" fmla="*/ 2249 h 86"/>
                    <a:gd name="T2" fmla="*/ 976 w 44"/>
                    <a:gd name="T3" fmla="*/ 2249 h 86"/>
                    <a:gd name="T4" fmla="*/ 976 w 44"/>
                    <a:gd name="T5" fmla="*/ 1533 h 86"/>
                    <a:gd name="T6" fmla="*/ 905 w 44"/>
                    <a:gd name="T7" fmla="*/ 990 h 86"/>
                    <a:gd name="T8" fmla="*/ 875 w 44"/>
                    <a:gd name="T9" fmla="*/ 626 h 86"/>
                    <a:gd name="T10" fmla="*/ 875 w 44"/>
                    <a:gd name="T11" fmla="*/ 626 h 86"/>
                    <a:gd name="T12" fmla="*/ 806 w 44"/>
                    <a:gd name="T13" fmla="*/ 468 h 86"/>
                    <a:gd name="T14" fmla="*/ 569 w 44"/>
                    <a:gd name="T15" fmla="*/ 325 h 86"/>
                    <a:gd name="T16" fmla="*/ 291 w 44"/>
                    <a:gd name="T17" fmla="*/ 210 h 86"/>
                    <a:gd name="T18" fmla="*/ 0 w 44"/>
                    <a:gd name="T19" fmla="*/ 210 h 86"/>
                    <a:gd name="T20" fmla="*/ 0 w 44"/>
                    <a:gd name="T21" fmla="*/ 0 h 86"/>
                    <a:gd name="T22" fmla="*/ 0 w 44"/>
                    <a:gd name="T23" fmla="*/ 0 h 86"/>
                    <a:gd name="T24" fmla="*/ 358 w 44"/>
                    <a:gd name="T25" fmla="*/ 2 h 86"/>
                    <a:gd name="T26" fmla="*/ 700 w 44"/>
                    <a:gd name="T27" fmla="*/ 96 h 86"/>
                    <a:gd name="T28" fmla="*/ 976 w 44"/>
                    <a:gd name="T29" fmla="*/ 261 h 86"/>
                    <a:gd name="T30" fmla="*/ 1095 w 44"/>
                    <a:gd name="T31" fmla="*/ 355 h 86"/>
                    <a:gd name="T32" fmla="*/ 1155 w 44"/>
                    <a:gd name="T33" fmla="*/ 468 h 86"/>
                    <a:gd name="T34" fmla="*/ 1155 w 44"/>
                    <a:gd name="T35" fmla="*/ 468 h 86"/>
                    <a:gd name="T36" fmla="*/ 1219 w 44"/>
                    <a:gd name="T37" fmla="*/ 779 h 86"/>
                    <a:gd name="T38" fmla="*/ 1260 w 44"/>
                    <a:gd name="T39" fmla="*/ 1318 h 86"/>
                    <a:gd name="T40" fmla="*/ 1260 w 44"/>
                    <a:gd name="T41" fmla="*/ 2263 h 86"/>
                    <a:gd name="T42" fmla="*/ 976 w 44"/>
                    <a:gd name="T43" fmla="*/ 2249 h 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86"/>
                    <a:gd name="T68" fmla="*/ 44 w 44"/>
                    <a:gd name="T69" fmla="*/ 86 h 8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86">
                      <a:moveTo>
                        <a:pt x="34" y="84"/>
                      </a:moveTo>
                      <a:lnTo>
                        <a:pt x="34" y="84"/>
                      </a:lnTo>
                      <a:lnTo>
                        <a:pt x="34" y="58"/>
                      </a:lnTo>
                      <a:lnTo>
                        <a:pt x="32" y="38"/>
                      </a:lnTo>
                      <a:lnTo>
                        <a:pt x="30" y="24"/>
                      </a:lnTo>
                      <a:lnTo>
                        <a:pt x="28" y="18"/>
                      </a:lnTo>
                      <a:lnTo>
                        <a:pt x="20" y="12"/>
                      </a:lnTo>
                      <a:lnTo>
                        <a:pt x="10" y="8"/>
                      </a:lnTo>
                      <a:lnTo>
                        <a:pt x="0" y="8"/>
                      </a:lnTo>
                      <a:lnTo>
                        <a:pt x="0" y="0"/>
                      </a:lnTo>
                      <a:lnTo>
                        <a:pt x="12" y="2"/>
                      </a:lnTo>
                      <a:lnTo>
                        <a:pt x="24" y="4"/>
                      </a:lnTo>
                      <a:lnTo>
                        <a:pt x="34" y="10"/>
                      </a:lnTo>
                      <a:lnTo>
                        <a:pt x="38" y="14"/>
                      </a:lnTo>
                      <a:lnTo>
                        <a:pt x="40" y="18"/>
                      </a:lnTo>
                      <a:lnTo>
                        <a:pt x="42" y="30"/>
                      </a:lnTo>
                      <a:lnTo>
                        <a:pt x="44" y="50"/>
                      </a:lnTo>
                      <a:lnTo>
                        <a:pt x="44" y="86"/>
                      </a:lnTo>
                      <a:lnTo>
                        <a:pt x="34" y="84"/>
                      </a:lnTo>
                      <a:close/>
                    </a:path>
                  </a:pathLst>
                </a:custGeom>
                <a:solidFill>
                  <a:srgbClr val="FFFFFF"/>
                </a:solidFill>
                <a:ln w="9525">
                  <a:noFill/>
                  <a:round/>
                  <a:headEnd/>
                  <a:tailEnd/>
                </a:ln>
              </p:spPr>
              <p:txBody>
                <a:bodyPr/>
                <a:lstStyle/>
                <a:p>
                  <a:endParaRPr lang="en-US" sz="1350"/>
                </a:p>
              </p:txBody>
            </p:sp>
            <p:sp>
              <p:nvSpPr>
                <p:cNvPr id="68" name="Freeform 199">
                  <a:extLst>
                    <a:ext uri="{FF2B5EF4-FFF2-40B4-BE49-F238E27FC236}">
                      <a16:creationId xmlns:a16="http://schemas.microsoft.com/office/drawing/2014/main" id="{5DAC516D-F345-49BA-8CC3-0C83FD279E26}"/>
                    </a:ext>
                  </a:extLst>
                </p:cNvPr>
                <p:cNvSpPr>
                  <a:spLocks/>
                </p:cNvSpPr>
                <p:nvPr/>
              </p:nvSpPr>
              <p:spPr bwMode="auto">
                <a:xfrm>
                  <a:off x="1395" y="3494"/>
                  <a:ext cx="108" cy="25"/>
                </a:xfrm>
                <a:custGeom>
                  <a:avLst/>
                  <a:gdLst>
                    <a:gd name="T0" fmla="*/ 0 w 86"/>
                    <a:gd name="T1" fmla="*/ 569 h 20"/>
                    <a:gd name="T2" fmla="*/ 0 w 86"/>
                    <a:gd name="T3" fmla="*/ 569 h 20"/>
                    <a:gd name="T4" fmla="*/ 2546 w 86"/>
                    <a:gd name="T5" fmla="*/ 569 h 20"/>
                    <a:gd name="T6" fmla="*/ 2546 w 86"/>
                    <a:gd name="T7" fmla="*/ 569 h 20"/>
                    <a:gd name="T8" fmla="*/ 2635 w 86"/>
                    <a:gd name="T9" fmla="*/ 291 h 20"/>
                    <a:gd name="T10" fmla="*/ 2635 w 86"/>
                    <a:gd name="T11" fmla="*/ 186 h 20"/>
                    <a:gd name="T12" fmla="*/ 2546 w 86"/>
                    <a:gd name="T13" fmla="*/ 76 h 20"/>
                    <a:gd name="T14" fmla="*/ 0 w 86"/>
                    <a:gd name="T15" fmla="*/ 0 h 20"/>
                    <a:gd name="T16" fmla="*/ 0 w 86"/>
                    <a:gd name="T17" fmla="*/ 569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0"/>
                    <a:gd name="T29" fmla="*/ 86 w 86"/>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0">
                      <a:moveTo>
                        <a:pt x="0" y="20"/>
                      </a:moveTo>
                      <a:lnTo>
                        <a:pt x="0" y="20"/>
                      </a:lnTo>
                      <a:lnTo>
                        <a:pt x="84" y="20"/>
                      </a:lnTo>
                      <a:lnTo>
                        <a:pt x="86" y="10"/>
                      </a:lnTo>
                      <a:lnTo>
                        <a:pt x="86" y="6"/>
                      </a:lnTo>
                      <a:lnTo>
                        <a:pt x="84" y="2"/>
                      </a:lnTo>
                      <a:lnTo>
                        <a:pt x="0" y="0"/>
                      </a:lnTo>
                      <a:lnTo>
                        <a:pt x="0" y="20"/>
                      </a:lnTo>
                      <a:close/>
                    </a:path>
                  </a:pathLst>
                </a:custGeom>
                <a:solidFill>
                  <a:srgbClr val="FFFFFF"/>
                </a:solidFill>
                <a:ln w="9525">
                  <a:noFill/>
                  <a:round/>
                  <a:headEnd/>
                  <a:tailEnd/>
                </a:ln>
              </p:spPr>
              <p:txBody>
                <a:bodyPr/>
                <a:lstStyle/>
                <a:p>
                  <a:endParaRPr lang="en-US" sz="1350"/>
                </a:p>
              </p:txBody>
            </p:sp>
            <p:sp>
              <p:nvSpPr>
                <p:cNvPr id="69" name="Freeform 200">
                  <a:extLst>
                    <a:ext uri="{FF2B5EF4-FFF2-40B4-BE49-F238E27FC236}">
                      <a16:creationId xmlns:a16="http://schemas.microsoft.com/office/drawing/2014/main" id="{1102402C-4CA2-477B-9F95-7B67AEDC3AE9}"/>
                    </a:ext>
                  </a:extLst>
                </p:cNvPr>
                <p:cNvSpPr>
                  <a:spLocks/>
                </p:cNvSpPr>
                <p:nvPr/>
              </p:nvSpPr>
              <p:spPr bwMode="auto">
                <a:xfrm>
                  <a:off x="1395" y="3494"/>
                  <a:ext cx="108" cy="25"/>
                </a:xfrm>
                <a:custGeom>
                  <a:avLst/>
                  <a:gdLst>
                    <a:gd name="T0" fmla="*/ 0 w 86"/>
                    <a:gd name="T1" fmla="*/ 569 h 20"/>
                    <a:gd name="T2" fmla="*/ 0 w 86"/>
                    <a:gd name="T3" fmla="*/ 569 h 20"/>
                    <a:gd name="T4" fmla="*/ 2546 w 86"/>
                    <a:gd name="T5" fmla="*/ 569 h 20"/>
                    <a:gd name="T6" fmla="*/ 2546 w 86"/>
                    <a:gd name="T7" fmla="*/ 569 h 20"/>
                    <a:gd name="T8" fmla="*/ 2635 w 86"/>
                    <a:gd name="T9" fmla="*/ 291 h 20"/>
                    <a:gd name="T10" fmla="*/ 2635 w 86"/>
                    <a:gd name="T11" fmla="*/ 186 h 20"/>
                    <a:gd name="T12" fmla="*/ 2546 w 86"/>
                    <a:gd name="T13" fmla="*/ 76 h 20"/>
                    <a:gd name="T14" fmla="*/ 0 w 86"/>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20"/>
                    <a:gd name="T26" fmla="*/ 86 w 86"/>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20">
                      <a:moveTo>
                        <a:pt x="0" y="20"/>
                      </a:moveTo>
                      <a:lnTo>
                        <a:pt x="0" y="20"/>
                      </a:lnTo>
                      <a:lnTo>
                        <a:pt x="84" y="20"/>
                      </a:lnTo>
                      <a:lnTo>
                        <a:pt x="86" y="10"/>
                      </a:lnTo>
                      <a:lnTo>
                        <a:pt x="86" y="6"/>
                      </a:lnTo>
                      <a:lnTo>
                        <a:pt x="84" y="2"/>
                      </a:lnTo>
                      <a:lnTo>
                        <a:pt x="0" y="0"/>
                      </a:lnTo>
                    </a:path>
                  </a:pathLst>
                </a:custGeom>
                <a:noFill/>
                <a:ln w="9525">
                  <a:noFill/>
                  <a:round/>
                  <a:headEnd/>
                  <a:tailEnd/>
                </a:ln>
              </p:spPr>
              <p:txBody>
                <a:bodyPr/>
                <a:lstStyle/>
                <a:p>
                  <a:endParaRPr lang="en-US" sz="1350"/>
                </a:p>
              </p:txBody>
            </p:sp>
            <p:sp>
              <p:nvSpPr>
                <p:cNvPr id="70" name="Freeform 201">
                  <a:extLst>
                    <a:ext uri="{FF2B5EF4-FFF2-40B4-BE49-F238E27FC236}">
                      <a16:creationId xmlns:a16="http://schemas.microsoft.com/office/drawing/2014/main" id="{F14ED7B5-552D-4A7C-91B1-A7AA559E0022}"/>
                    </a:ext>
                  </a:extLst>
                </p:cNvPr>
                <p:cNvSpPr>
                  <a:spLocks/>
                </p:cNvSpPr>
                <p:nvPr/>
              </p:nvSpPr>
              <p:spPr bwMode="auto">
                <a:xfrm>
                  <a:off x="1248" y="3489"/>
                  <a:ext cx="155" cy="35"/>
                </a:xfrm>
                <a:custGeom>
                  <a:avLst/>
                  <a:gdLst>
                    <a:gd name="T0" fmla="*/ 3544 w 124"/>
                    <a:gd name="T1" fmla="*/ 704 h 28"/>
                    <a:gd name="T2" fmla="*/ 3544 w 124"/>
                    <a:gd name="T3" fmla="*/ 76 h 28"/>
                    <a:gd name="T4" fmla="*/ 3544 w 124"/>
                    <a:gd name="T5" fmla="*/ 76 h 28"/>
                    <a:gd name="T6" fmla="*/ 3430 w 124"/>
                    <a:gd name="T7" fmla="*/ 0 h 28"/>
                    <a:gd name="T8" fmla="*/ 119 w 124"/>
                    <a:gd name="T9" fmla="*/ 0 h 28"/>
                    <a:gd name="T10" fmla="*/ 119 w 124"/>
                    <a:gd name="T11" fmla="*/ 0 h 28"/>
                    <a:gd name="T12" fmla="*/ 76 w 124"/>
                    <a:gd name="T13" fmla="*/ 76 h 28"/>
                    <a:gd name="T14" fmla="*/ 0 w 124"/>
                    <a:gd name="T15" fmla="*/ 119 h 28"/>
                    <a:gd name="T16" fmla="*/ 0 w 124"/>
                    <a:gd name="T17" fmla="*/ 704 h 28"/>
                    <a:gd name="T18" fmla="*/ 0 w 124"/>
                    <a:gd name="T19" fmla="*/ 704 h 28"/>
                    <a:gd name="T20" fmla="*/ 76 w 124"/>
                    <a:gd name="T21" fmla="*/ 744 h 28"/>
                    <a:gd name="T22" fmla="*/ 119 w 124"/>
                    <a:gd name="T23" fmla="*/ 806 h 28"/>
                    <a:gd name="T24" fmla="*/ 3430 w 124"/>
                    <a:gd name="T25" fmla="*/ 806 h 28"/>
                    <a:gd name="T26" fmla="*/ 3430 w 124"/>
                    <a:gd name="T27" fmla="*/ 806 h 28"/>
                    <a:gd name="T28" fmla="*/ 3544 w 124"/>
                    <a:gd name="T29" fmla="*/ 70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28"/>
                    <a:gd name="T47" fmla="*/ 124 w 124"/>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28">
                      <a:moveTo>
                        <a:pt x="124" y="24"/>
                      </a:moveTo>
                      <a:lnTo>
                        <a:pt x="124" y="2"/>
                      </a:lnTo>
                      <a:lnTo>
                        <a:pt x="120" y="0"/>
                      </a:lnTo>
                      <a:lnTo>
                        <a:pt x="4" y="0"/>
                      </a:lnTo>
                      <a:lnTo>
                        <a:pt x="2" y="2"/>
                      </a:lnTo>
                      <a:lnTo>
                        <a:pt x="0" y="4"/>
                      </a:lnTo>
                      <a:lnTo>
                        <a:pt x="0" y="24"/>
                      </a:lnTo>
                      <a:lnTo>
                        <a:pt x="2" y="26"/>
                      </a:lnTo>
                      <a:lnTo>
                        <a:pt x="4" y="28"/>
                      </a:lnTo>
                      <a:lnTo>
                        <a:pt x="120" y="28"/>
                      </a:lnTo>
                      <a:lnTo>
                        <a:pt x="124" y="24"/>
                      </a:lnTo>
                      <a:close/>
                    </a:path>
                  </a:pathLst>
                </a:custGeom>
                <a:solidFill>
                  <a:srgbClr val="FFFFFF"/>
                </a:solidFill>
                <a:ln w="9525">
                  <a:noFill/>
                  <a:round/>
                  <a:headEnd/>
                  <a:tailEnd/>
                </a:ln>
              </p:spPr>
              <p:txBody>
                <a:bodyPr/>
                <a:lstStyle/>
                <a:p>
                  <a:endParaRPr lang="en-US" sz="1350"/>
                </a:p>
              </p:txBody>
            </p:sp>
            <p:sp>
              <p:nvSpPr>
                <p:cNvPr id="71" name="Freeform 202">
                  <a:extLst>
                    <a:ext uri="{FF2B5EF4-FFF2-40B4-BE49-F238E27FC236}">
                      <a16:creationId xmlns:a16="http://schemas.microsoft.com/office/drawing/2014/main" id="{89188CC9-0825-401F-B45B-5FD670A3FE89}"/>
                    </a:ext>
                  </a:extLst>
                </p:cNvPr>
                <p:cNvSpPr>
                  <a:spLocks/>
                </p:cNvSpPr>
                <p:nvPr/>
              </p:nvSpPr>
              <p:spPr bwMode="auto">
                <a:xfrm>
                  <a:off x="1248" y="3489"/>
                  <a:ext cx="155" cy="35"/>
                </a:xfrm>
                <a:custGeom>
                  <a:avLst/>
                  <a:gdLst>
                    <a:gd name="T0" fmla="*/ 3544 w 124"/>
                    <a:gd name="T1" fmla="*/ 704 h 28"/>
                    <a:gd name="T2" fmla="*/ 3544 w 124"/>
                    <a:gd name="T3" fmla="*/ 76 h 28"/>
                    <a:gd name="T4" fmla="*/ 3544 w 124"/>
                    <a:gd name="T5" fmla="*/ 76 h 28"/>
                    <a:gd name="T6" fmla="*/ 3430 w 124"/>
                    <a:gd name="T7" fmla="*/ 0 h 28"/>
                    <a:gd name="T8" fmla="*/ 119 w 124"/>
                    <a:gd name="T9" fmla="*/ 0 h 28"/>
                    <a:gd name="T10" fmla="*/ 119 w 124"/>
                    <a:gd name="T11" fmla="*/ 0 h 28"/>
                    <a:gd name="T12" fmla="*/ 76 w 124"/>
                    <a:gd name="T13" fmla="*/ 76 h 28"/>
                    <a:gd name="T14" fmla="*/ 0 w 124"/>
                    <a:gd name="T15" fmla="*/ 119 h 28"/>
                    <a:gd name="T16" fmla="*/ 0 w 124"/>
                    <a:gd name="T17" fmla="*/ 704 h 28"/>
                    <a:gd name="T18" fmla="*/ 0 w 124"/>
                    <a:gd name="T19" fmla="*/ 704 h 28"/>
                    <a:gd name="T20" fmla="*/ 76 w 124"/>
                    <a:gd name="T21" fmla="*/ 744 h 28"/>
                    <a:gd name="T22" fmla="*/ 119 w 124"/>
                    <a:gd name="T23" fmla="*/ 806 h 28"/>
                    <a:gd name="T24" fmla="*/ 3430 w 124"/>
                    <a:gd name="T25" fmla="*/ 806 h 28"/>
                    <a:gd name="T26" fmla="*/ 3430 w 124"/>
                    <a:gd name="T27" fmla="*/ 806 h 28"/>
                    <a:gd name="T28" fmla="*/ 3544 w 124"/>
                    <a:gd name="T29" fmla="*/ 70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28"/>
                    <a:gd name="T47" fmla="*/ 124 w 124"/>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28">
                      <a:moveTo>
                        <a:pt x="124" y="24"/>
                      </a:moveTo>
                      <a:lnTo>
                        <a:pt x="124" y="2"/>
                      </a:lnTo>
                      <a:lnTo>
                        <a:pt x="120" y="0"/>
                      </a:lnTo>
                      <a:lnTo>
                        <a:pt x="4" y="0"/>
                      </a:lnTo>
                      <a:lnTo>
                        <a:pt x="2" y="2"/>
                      </a:lnTo>
                      <a:lnTo>
                        <a:pt x="0" y="4"/>
                      </a:lnTo>
                      <a:lnTo>
                        <a:pt x="0" y="24"/>
                      </a:lnTo>
                      <a:lnTo>
                        <a:pt x="2" y="26"/>
                      </a:lnTo>
                      <a:lnTo>
                        <a:pt x="4" y="28"/>
                      </a:lnTo>
                      <a:lnTo>
                        <a:pt x="120" y="28"/>
                      </a:lnTo>
                      <a:lnTo>
                        <a:pt x="124" y="24"/>
                      </a:lnTo>
                    </a:path>
                  </a:pathLst>
                </a:custGeom>
                <a:noFill/>
                <a:ln w="9525">
                  <a:noFill/>
                  <a:round/>
                  <a:headEnd/>
                  <a:tailEnd/>
                </a:ln>
              </p:spPr>
              <p:txBody>
                <a:bodyPr/>
                <a:lstStyle/>
                <a:p>
                  <a:endParaRPr lang="en-US" sz="1350"/>
                </a:p>
              </p:txBody>
            </p:sp>
            <p:sp>
              <p:nvSpPr>
                <p:cNvPr id="72" name="Freeform 203">
                  <a:extLst>
                    <a:ext uri="{FF2B5EF4-FFF2-40B4-BE49-F238E27FC236}">
                      <a16:creationId xmlns:a16="http://schemas.microsoft.com/office/drawing/2014/main" id="{D318C359-E034-4C28-9582-DC8AABCCFA94}"/>
                    </a:ext>
                  </a:extLst>
                </p:cNvPr>
                <p:cNvSpPr>
                  <a:spLocks/>
                </p:cNvSpPr>
                <p:nvPr/>
              </p:nvSpPr>
              <p:spPr bwMode="auto">
                <a:xfrm>
                  <a:off x="1493" y="3502"/>
                  <a:ext cx="55" cy="132"/>
                </a:xfrm>
                <a:custGeom>
                  <a:avLst/>
                  <a:gdLst>
                    <a:gd name="T0" fmla="*/ 976 w 44"/>
                    <a:gd name="T1" fmla="*/ 2816 h 106"/>
                    <a:gd name="T2" fmla="*/ 976 w 44"/>
                    <a:gd name="T3" fmla="*/ 2816 h 106"/>
                    <a:gd name="T4" fmla="*/ 976 w 44"/>
                    <a:gd name="T5" fmla="*/ 1869 h 106"/>
                    <a:gd name="T6" fmla="*/ 905 w 44"/>
                    <a:gd name="T7" fmla="*/ 1291 h 106"/>
                    <a:gd name="T8" fmla="*/ 875 w 44"/>
                    <a:gd name="T9" fmla="*/ 794 h 106"/>
                    <a:gd name="T10" fmla="*/ 875 w 44"/>
                    <a:gd name="T11" fmla="*/ 794 h 106"/>
                    <a:gd name="T12" fmla="*/ 806 w 44"/>
                    <a:gd name="T13" fmla="*/ 588 h 106"/>
                    <a:gd name="T14" fmla="*/ 569 w 44"/>
                    <a:gd name="T15" fmla="*/ 441 h 106"/>
                    <a:gd name="T16" fmla="*/ 291 w 44"/>
                    <a:gd name="T17" fmla="*/ 330 h 106"/>
                    <a:gd name="T18" fmla="*/ 0 w 44"/>
                    <a:gd name="T19" fmla="*/ 265 h 106"/>
                    <a:gd name="T20" fmla="*/ 0 w 44"/>
                    <a:gd name="T21" fmla="*/ 0 h 106"/>
                    <a:gd name="T22" fmla="*/ 0 w 44"/>
                    <a:gd name="T23" fmla="*/ 0 h 106"/>
                    <a:gd name="T24" fmla="*/ 358 w 44"/>
                    <a:gd name="T25" fmla="*/ 2 h 106"/>
                    <a:gd name="T26" fmla="*/ 700 w 44"/>
                    <a:gd name="T27" fmla="*/ 149 h 106"/>
                    <a:gd name="T28" fmla="*/ 976 w 44"/>
                    <a:gd name="T29" fmla="*/ 360 h 106"/>
                    <a:gd name="T30" fmla="*/ 1095 w 44"/>
                    <a:gd name="T31" fmla="*/ 472 h 106"/>
                    <a:gd name="T32" fmla="*/ 1155 w 44"/>
                    <a:gd name="T33" fmla="*/ 588 h 106"/>
                    <a:gd name="T34" fmla="*/ 1155 w 44"/>
                    <a:gd name="T35" fmla="*/ 588 h 106"/>
                    <a:gd name="T36" fmla="*/ 1219 w 44"/>
                    <a:gd name="T37" fmla="*/ 1017 h 106"/>
                    <a:gd name="T38" fmla="*/ 1260 w 44"/>
                    <a:gd name="T39" fmla="*/ 1670 h 106"/>
                    <a:gd name="T40" fmla="*/ 1260 w 44"/>
                    <a:gd name="T41" fmla="*/ 2840 h 106"/>
                    <a:gd name="T42" fmla="*/ 976 w 44"/>
                    <a:gd name="T43" fmla="*/ 2816 h 10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106"/>
                    <a:gd name="T68" fmla="*/ 44 w 44"/>
                    <a:gd name="T69" fmla="*/ 106 h 10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106">
                      <a:moveTo>
                        <a:pt x="34" y="104"/>
                      </a:moveTo>
                      <a:lnTo>
                        <a:pt x="34" y="104"/>
                      </a:lnTo>
                      <a:lnTo>
                        <a:pt x="34" y="70"/>
                      </a:lnTo>
                      <a:lnTo>
                        <a:pt x="32" y="48"/>
                      </a:lnTo>
                      <a:lnTo>
                        <a:pt x="30" y="30"/>
                      </a:lnTo>
                      <a:lnTo>
                        <a:pt x="28" y="22"/>
                      </a:lnTo>
                      <a:lnTo>
                        <a:pt x="20" y="16"/>
                      </a:lnTo>
                      <a:lnTo>
                        <a:pt x="10" y="12"/>
                      </a:lnTo>
                      <a:lnTo>
                        <a:pt x="0" y="10"/>
                      </a:lnTo>
                      <a:lnTo>
                        <a:pt x="0" y="0"/>
                      </a:lnTo>
                      <a:lnTo>
                        <a:pt x="12" y="2"/>
                      </a:lnTo>
                      <a:lnTo>
                        <a:pt x="24" y="6"/>
                      </a:lnTo>
                      <a:lnTo>
                        <a:pt x="34" y="14"/>
                      </a:lnTo>
                      <a:lnTo>
                        <a:pt x="38" y="18"/>
                      </a:lnTo>
                      <a:lnTo>
                        <a:pt x="40" y="22"/>
                      </a:lnTo>
                      <a:lnTo>
                        <a:pt x="42" y="38"/>
                      </a:lnTo>
                      <a:lnTo>
                        <a:pt x="44" y="62"/>
                      </a:lnTo>
                      <a:lnTo>
                        <a:pt x="44" y="106"/>
                      </a:lnTo>
                      <a:lnTo>
                        <a:pt x="34" y="104"/>
                      </a:lnTo>
                      <a:close/>
                    </a:path>
                  </a:pathLst>
                </a:custGeom>
                <a:solidFill>
                  <a:srgbClr val="FFFFFF"/>
                </a:solidFill>
                <a:ln w="9525">
                  <a:noFill/>
                  <a:round/>
                  <a:headEnd/>
                  <a:tailEnd/>
                </a:ln>
              </p:spPr>
              <p:txBody>
                <a:bodyPr/>
                <a:lstStyle/>
                <a:p>
                  <a:endParaRPr lang="en-US" sz="1350"/>
                </a:p>
              </p:txBody>
            </p:sp>
            <p:sp>
              <p:nvSpPr>
                <p:cNvPr id="73" name="Freeform 204">
                  <a:extLst>
                    <a:ext uri="{FF2B5EF4-FFF2-40B4-BE49-F238E27FC236}">
                      <a16:creationId xmlns:a16="http://schemas.microsoft.com/office/drawing/2014/main" id="{D1996741-61BA-46CB-B5E1-4A6BAC5A1335}"/>
                    </a:ext>
                  </a:extLst>
                </p:cNvPr>
                <p:cNvSpPr>
                  <a:spLocks/>
                </p:cNvSpPr>
                <p:nvPr/>
              </p:nvSpPr>
              <p:spPr bwMode="auto">
                <a:xfrm>
                  <a:off x="1395" y="3634"/>
                  <a:ext cx="108" cy="27"/>
                </a:xfrm>
                <a:custGeom>
                  <a:avLst/>
                  <a:gdLst>
                    <a:gd name="T0" fmla="*/ 0 w 86"/>
                    <a:gd name="T1" fmla="*/ 477 h 22"/>
                    <a:gd name="T2" fmla="*/ 0 w 86"/>
                    <a:gd name="T3" fmla="*/ 477 h 22"/>
                    <a:gd name="T4" fmla="*/ 2546 w 86"/>
                    <a:gd name="T5" fmla="*/ 449 h 22"/>
                    <a:gd name="T6" fmla="*/ 2546 w 86"/>
                    <a:gd name="T7" fmla="*/ 449 h 22"/>
                    <a:gd name="T8" fmla="*/ 2635 w 86"/>
                    <a:gd name="T9" fmla="*/ 258 h 22"/>
                    <a:gd name="T10" fmla="*/ 2635 w 86"/>
                    <a:gd name="T11" fmla="*/ 133 h 22"/>
                    <a:gd name="T12" fmla="*/ 2546 w 86"/>
                    <a:gd name="T13" fmla="*/ 2 h 22"/>
                    <a:gd name="T14" fmla="*/ 0 w 86"/>
                    <a:gd name="T15" fmla="*/ 0 h 22"/>
                    <a:gd name="T16" fmla="*/ 0 w 86"/>
                    <a:gd name="T17" fmla="*/ 47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
                    <a:gd name="T28" fmla="*/ 0 h 22"/>
                    <a:gd name="T29" fmla="*/ 86 w 86"/>
                    <a:gd name="T30" fmla="*/ 22 h 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 h="22">
                      <a:moveTo>
                        <a:pt x="0" y="22"/>
                      </a:moveTo>
                      <a:lnTo>
                        <a:pt x="0" y="22"/>
                      </a:lnTo>
                      <a:lnTo>
                        <a:pt x="84" y="20"/>
                      </a:lnTo>
                      <a:lnTo>
                        <a:pt x="86" y="12"/>
                      </a:lnTo>
                      <a:lnTo>
                        <a:pt x="86" y="6"/>
                      </a:lnTo>
                      <a:lnTo>
                        <a:pt x="84" y="2"/>
                      </a:lnTo>
                      <a:lnTo>
                        <a:pt x="0" y="0"/>
                      </a:lnTo>
                      <a:lnTo>
                        <a:pt x="0" y="22"/>
                      </a:lnTo>
                      <a:close/>
                    </a:path>
                  </a:pathLst>
                </a:custGeom>
                <a:solidFill>
                  <a:srgbClr val="FFFFFF"/>
                </a:solidFill>
                <a:ln w="9525">
                  <a:noFill/>
                  <a:round/>
                  <a:headEnd/>
                  <a:tailEnd/>
                </a:ln>
              </p:spPr>
              <p:txBody>
                <a:bodyPr/>
                <a:lstStyle/>
                <a:p>
                  <a:endParaRPr lang="en-US" sz="1350"/>
                </a:p>
              </p:txBody>
            </p:sp>
            <p:sp>
              <p:nvSpPr>
                <p:cNvPr id="74" name="Freeform 205">
                  <a:extLst>
                    <a:ext uri="{FF2B5EF4-FFF2-40B4-BE49-F238E27FC236}">
                      <a16:creationId xmlns:a16="http://schemas.microsoft.com/office/drawing/2014/main" id="{30780E6E-2E3F-44E2-8F30-DF421A7E83A5}"/>
                    </a:ext>
                  </a:extLst>
                </p:cNvPr>
                <p:cNvSpPr>
                  <a:spLocks/>
                </p:cNvSpPr>
                <p:nvPr/>
              </p:nvSpPr>
              <p:spPr bwMode="auto">
                <a:xfrm>
                  <a:off x="1395" y="3634"/>
                  <a:ext cx="108" cy="27"/>
                </a:xfrm>
                <a:custGeom>
                  <a:avLst/>
                  <a:gdLst>
                    <a:gd name="T0" fmla="*/ 0 w 86"/>
                    <a:gd name="T1" fmla="*/ 477 h 22"/>
                    <a:gd name="T2" fmla="*/ 0 w 86"/>
                    <a:gd name="T3" fmla="*/ 477 h 22"/>
                    <a:gd name="T4" fmla="*/ 2546 w 86"/>
                    <a:gd name="T5" fmla="*/ 449 h 22"/>
                    <a:gd name="T6" fmla="*/ 2546 w 86"/>
                    <a:gd name="T7" fmla="*/ 449 h 22"/>
                    <a:gd name="T8" fmla="*/ 2635 w 86"/>
                    <a:gd name="T9" fmla="*/ 258 h 22"/>
                    <a:gd name="T10" fmla="*/ 2635 w 86"/>
                    <a:gd name="T11" fmla="*/ 133 h 22"/>
                    <a:gd name="T12" fmla="*/ 2546 w 86"/>
                    <a:gd name="T13" fmla="*/ 2 h 22"/>
                    <a:gd name="T14" fmla="*/ 0 w 86"/>
                    <a:gd name="T15" fmla="*/ 0 h 22"/>
                    <a:gd name="T16" fmla="*/ 0 60000 65536"/>
                    <a:gd name="T17" fmla="*/ 0 60000 65536"/>
                    <a:gd name="T18" fmla="*/ 0 60000 65536"/>
                    <a:gd name="T19" fmla="*/ 0 60000 65536"/>
                    <a:gd name="T20" fmla="*/ 0 60000 65536"/>
                    <a:gd name="T21" fmla="*/ 0 60000 65536"/>
                    <a:gd name="T22" fmla="*/ 0 60000 65536"/>
                    <a:gd name="T23" fmla="*/ 0 60000 65536"/>
                    <a:gd name="T24" fmla="*/ 0 w 86"/>
                    <a:gd name="T25" fmla="*/ 0 h 22"/>
                    <a:gd name="T26" fmla="*/ 86 w 86"/>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 h="22">
                      <a:moveTo>
                        <a:pt x="0" y="22"/>
                      </a:moveTo>
                      <a:lnTo>
                        <a:pt x="0" y="22"/>
                      </a:lnTo>
                      <a:lnTo>
                        <a:pt x="84" y="20"/>
                      </a:lnTo>
                      <a:lnTo>
                        <a:pt x="86" y="12"/>
                      </a:lnTo>
                      <a:lnTo>
                        <a:pt x="86" y="6"/>
                      </a:lnTo>
                      <a:lnTo>
                        <a:pt x="84" y="2"/>
                      </a:lnTo>
                      <a:lnTo>
                        <a:pt x="0" y="0"/>
                      </a:lnTo>
                    </a:path>
                  </a:pathLst>
                </a:custGeom>
                <a:noFill/>
                <a:ln w="9525">
                  <a:noFill/>
                  <a:round/>
                  <a:headEnd/>
                  <a:tailEnd/>
                </a:ln>
              </p:spPr>
              <p:txBody>
                <a:bodyPr/>
                <a:lstStyle/>
                <a:p>
                  <a:endParaRPr lang="en-US" sz="1350"/>
                </a:p>
              </p:txBody>
            </p:sp>
            <p:sp>
              <p:nvSpPr>
                <p:cNvPr id="75" name="Freeform 206">
                  <a:extLst>
                    <a:ext uri="{FF2B5EF4-FFF2-40B4-BE49-F238E27FC236}">
                      <a16:creationId xmlns:a16="http://schemas.microsoft.com/office/drawing/2014/main" id="{31542483-DB48-49AD-8EA8-EED84130F811}"/>
                    </a:ext>
                  </a:extLst>
                </p:cNvPr>
                <p:cNvSpPr>
                  <a:spLocks/>
                </p:cNvSpPr>
                <p:nvPr/>
              </p:nvSpPr>
              <p:spPr bwMode="auto">
                <a:xfrm>
                  <a:off x="1248" y="3629"/>
                  <a:ext cx="155" cy="35"/>
                </a:xfrm>
                <a:custGeom>
                  <a:avLst/>
                  <a:gdLst>
                    <a:gd name="T0" fmla="*/ 3544 w 124"/>
                    <a:gd name="T1" fmla="*/ 744 h 28"/>
                    <a:gd name="T2" fmla="*/ 3544 w 124"/>
                    <a:gd name="T3" fmla="*/ 76 h 28"/>
                    <a:gd name="T4" fmla="*/ 3544 w 124"/>
                    <a:gd name="T5" fmla="*/ 76 h 28"/>
                    <a:gd name="T6" fmla="*/ 3430 w 124"/>
                    <a:gd name="T7" fmla="*/ 0 h 28"/>
                    <a:gd name="T8" fmla="*/ 119 w 124"/>
                    <a:gd name="T9" fmla="*/ 0 h 28"/>
                    <a:gd name="T10" fmla="*/ 119 w 124"/>
                    <a:gd name="T11" fmla="*/ 0 h 28"/>
                    <a:gd name="T12" fmla="*/ 76 w 124"/>
                    <a:gd name="T13" fmla="*/ 76 h 28"/>
                    <a:gd name="T14" fmla="*/ 0 w 124"/>
                    <a:gd name="T15" fmla="*/ 119 h 28"/>
                    <a:gd name="T16" fmla="*/ 0 w 124"/>
                    <a:gd name="T17" fmla="*/ 704 h 28"/>
                    <a:gd name="T18" fmla="*/ 0 w 124"/>
                    <a:gd name="T19" fmla="*/ 704 h 28"/>
                    <a:gd name="T20" fmla="*/ 76 w 124"/>
                    <a:gd name="T21" fmla="*/ 744 h 28"/>
                    <a:gd name="T22" fmla="*/ 119 w 124"/>
                    <a:gd name="T23" fmla="*/ 806 h 28"/>
                    <a:gd name="T24" fmla="*/ 3430 w 124"/>
                    <a:gd name="T25" fmla="*/ 806 h 28"/>
                    <a:gd name="T26" fmla="*/ 3430 w 124"/>
                    <a:gd name="T27" fmla="*/ 806 h 28"/>
                    <a:gd name="T28" fmla="*/ 3544 w 124"/>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28"/>
                    <a:gd name="T47" fmla="*/ 124 w 124"/>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28">
                      <a:moveTo>
                        <a:pt x="124" y="26"/>
                      </a:moveTo>
                      <a:lnTo>
                        <a:pt x="124" y="2"/>
                      </a:lnTo>
                      <a:lnTo>
                        <a:pt x="120" y="0"/>
                      </a:lnTo>
                      <a:lnTo>
                        <a:pt x="4" y="0"/>
                      </a:lnTo>
                      <a:lnTo>
                        <a:pt x="2" y="2"/>
                      </a:lnTo>
                      <a:lnTo>
                        <a:pt x="0" y="4"/>
                      </a:lnTo>
                      <a:lnTo>
                        <a:pt x="0" y="24"/>
                      </a:lnTo>
                      <a:lnTo>
                        <a:pt x="2" y="26"/>
                      </a:lnTo>
                      <a:lnTo>
                        <a:pt x="4" y="28"/>
                      </a:lnTo>
                      <a:lnTo>
                        <a:pt x="120" y="28"/>
                      </a:lnTo>
                      <a:lnTo>
                        <a:pt x="124" y="26"/>
                      </a:lnTo>
                      <a:close/>
                    </a:path>
                  </a:pathLst>
                </a:custGeom>
                <a:solidFill>
                  <a:srgbClr val="FFFFFF"/>
                </a:solidFill>
                <a:ln w="9525">
                  <a:noFill/>
                  <a:round/>
                  <a:headEnd/>
                  <a:tailEnd/>
                </a:ln>
              </p:spPr>
              <p:txBody>
                <a:bodyPr/>
                <a:lstStyle/>
                <a:p>
                  <a:endParaRPr lang="en-US" sz="1350"/>
                </a:p>
              </p:txBody>
            </p:sp>
            <p:sp>
              <p:nvSpPr>
                <p:cNvPr id="76" name="Freeform 207">
                  <a:extLst>
                    <a:ext uri="{FF2B5EF4-FFF2-40B4-BE49-F238E27FC236}">
                      <a16:creationId xmlns:a16="http://schemas.microsoft.com/office/drawing/2014/main" id="{8F8D11C1-468E-45C3-929A-0A85BE4A4284}"/>
                    </a:ext>
                  </a:extLst>
                </p:cNvPr>
                <p:cNvSpPr>
                  <a:spLocks/>
                </p:cNvSpPr>
                <p:nvPr/>
              </p:nvSpPr>
              <p:spPr bwMode="auto">
                <a:xfrm>
                  <a:off x="1248" y="3629"/>
                  <a:ext cx="155" cy="35"/>
                </a:xfrm>
                <a:custGeom>
                  <a:avLst/>
                  <a:gdLst>
                    <a:gd name="T0" fmla="*/ 3544 w 124"/>
                    <a:gd name="T1" fmla="*/ 744 h 28"/>
                    <a:gd name="T2" fmla="*/ 3544 w 124"/>
                    <a:gd name="T3" fmla="*/ 76 h 28"/>
                    <a:gd name="T4" fmla="*/ 3544 w 124"/>
                    <a:gd name="T5" fmla="*/ 76 h 28"/>
                    <a:gd name="T6" fmla="*/ 3430 w 124"/>
                    <a:gd name="T7" fmla="*/ 0 h 28"/>
                    <a:gd name="T8" fmla="*/ 119 w 124"/>
                    <a:gd name="T9" fmla="*/ 0 h 28"/>
                    <a:gd name="T10" fmla="*/ 119 w 124"/>
                    <a:gd name="T11" fmla="*/ 0 h 28"/>
                    <a:gd name="T12" fmla="*/ 76 w 124"/>
                    <a:gd name="T13" fmla="*/ 76 h 28"/>
                    <a:gd name="T14" fmla="*/ 0 w 124"/>
                    <a:gd name="T15" fmla="*/ 119 h 28"/>
                    <a:gd name="T16" fmla="*/ 0 w 124"/>
                    <a:gd name="T17" fmla="*/ 704 h 28"/>
                    <a:gd name="T18" fmla="*/ 0 w 124"/>
                    <a:gd name="T19" fmla="*/ 704 h 28"/>
                    <a:gd name="T20" fmla="*/ 76 w 124"/>
                    <a:gd name="T21" fmla="*/ 744 h 28"/>
                    <a:gd name="T22" fmla="*/ 119 w 124"/>
                    <a:gd name="T23" fmla="*/ 806 h 28"/>
                    <a:gd name="T24" fmla="*/ 3430 w 124"/>
                    <a:gd name="T25" fmla="*/ 806 h 28"/>
                    <a:gd name="T26" fmla="*/ 3430 w 124"/>
                    <a:gd name="T27" fmla="*/ 806 h 28"/>
                    <a:gd name="T28" fmla="*/ 3544 w 124"/>
                    <a:gd name="T29" fmla="*/ 744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4"/>
                    <a:gd name="T46" fmla="*/ 0 h 28"/>
                    <a:gd name="T47" fmla="*/ 124 w 124"/>
                    <a:gd name="T48" fmla="*/ 28 h 2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4" h="28">
                      <a:moveTo>
                        <a:pt x="124" y="26"/>
                      </a:moveTo>
                      <a:lnTo>
                        <a:pt x="124" y="2"/>
                      </a:lnTo>
                      <a:lnTo>
                        <a:pt x="120" y="0"/>
                      </a:lnTo>
                      <a:lnTo>
                        <a:pt x="4" y="0"/>
                      </a:lnTo>
                      <a:lnTo>
                        <a:pt x="2" y="2"/>
                      </a:lnTo>
                      <a:lnTo>
                        <a:pt x="0" y="4"/>
                      </a:lnTo>
                      <a:lnTo>
                        <a:pt x="0" y="24"/>
                      </a:lnTo>
                      <a:lnTo>
                        <a:pt x="2" y="26"/>
                      </a:lnTo>
                      <a:lnTo>
                        <a:pt x="4" y="28"/>
                      </a:lnTo>
                      <a:lnTo>
                        <a:pt x="120" y="28"/>
                      </a:lnTo>
                      <a:lnTo>
                        <a:pt x="124" y="26"/>
                      </a:lnTo>
                    </a:path>
                  </a:pathLst>
                </a:custGeom>
                <a:noFill/>
                <a:ln w="9525">
                  <a:noFill/>
                  <a:round/>
                  <a:headEnd/>
                  <a:tailEnd/>
                </a:ln>
              </p:spPr>
              <p:txBody>
                <a:bodyPr/>
                <a:lstStyle/>
                <a:p>
                  <a:endParaRPr lang="en-US" sz="1350"/>
                </a:p>
              </p:txBody>
            </p:sp>
            <p:sp>
              <p:nvSpPr>
                <p:cNvPr id="77" name="Freeform 208">
                  <a:extLst>
                    <a:ext uri="{FF2B5EF4-FFF2-40B4-BE49-F238E27FC236}">
                      <a16:creationId xmlns:a16="http://schemas.microsoft.com/office/drawing/2014/main" id="{18663F57-FB5A-4862-A91E-B9A3C1C639CE}"/>
                    </a:ext>
                  </a:extLst>
                </p:cNvPr>
                <p:cNvSpPr>
                  <a:spLocks/>
                </p:cNvSpPr>
                <p:nvPr/>
              </p:nvSpPr>
              <p:spPr bwMode="auto">
                <a:xfrm>
                  <a:off x="1495" y="3641"/>
                  <a:ext cx="25" cy="15"/>
                </a:xfrm>
                <a:custGeom>
                  <a:avLst/>
                  <a:gdLst>
                    <a:gd name="T0" fmla="*/ 0 w 20"/>
                    <a:gd name="T1" fmla="*/ 233 h 12"/>
                    <a:gd name="T2" fmla="*/ 0 w 20"/>
                    <a:gd name="T3" fmla="*/ 0 h 12"/>
                    <a:gd name="T4" fmla="*/ 0 w 20"/>
                    <a:gd name="T5" fmla="*/ 0 h 12"/>
                    <a:gd name="T6" fmla="*/ 291 w 20"/>
                    <a:gd name="T7" fmla="*/ 76 h 12"/>
                    <a:gd name="T8" fmla="*/ 419 w 20"/>
                    <a:gd name="T9" fmla="*/ 76 h 12"/>
                    <a:gd name="T10" fmla="*/ 455 w 20"/>
                    <a:gd name="T11" fmla="*/ 186 h 12"/>
                    <a:gd name="T12" fmla="*/ 569 w 20"/>
                    <a:gd name="T13" fmla="*/ 361 h 12"/>
                    <a:gd name="T14" fmla="*/ 0 w 20"/>
                    <a:gd name="T15" fmla="*/ 233 h 12"/>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2"/>
                    <a:gd name="T26" fmla="*/ 20 w 2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2">
                      <a:moveTo>
                        <a:pt x="0" y="8"/>
                      </a:moveTo>
                      <a:lnTo>
                        <a:pt x="0" y="0"/>
                      </a:lnTo>
                      <a:lnTo>
                        <a:pt x="10" y="2"/>
                      </a:lnTo>
                      <a:lnTo>
                        <a:pt x="14" y="2"/>
                      </a:lnTo>
                      <a:lnTo>
                        <a:pt x="16" y="6"/>
                      </a:lnTo>
                      <a:lnTo>
                        <a:pt x="20" y="12"/>
                      </a:lnTo>
                      <a:lnTo>
                        <a:pt x="0" y="8"/>
                      </a:lnTo>
                      <a:close/>
                    </a:path>
                  </a:pathLst>
                </a:custGeom>
                <a:solidFill>
                  <a:srgbClr val="FFFFFF"/>
                </a:solidFill>
                <a:ln w="9525">
                  <a:noFill/>
                  <a:round/>
                  <a:headEnd/>
                  <a:tailEnd/>
                </a:ln>
              </p:spPr>
              <p:txBody>
                <a:bodyPr/>
                <a:lstStyle/>
                <a:p>
                  <a:endParaRPr lang="en-US" sz="1350"/>
                </a:p>
              </p:txBody>
            </p:sp>
            <p:sp>
              <p:nvSpPr>
                <p:cNvPr id="78" name="Freeform 209">
                  <a:extLst>
                    <a:ext uri="{FF2B5EF4-FFF2-40B4-BE49-F238E27FC236}">
                      <a16:creationId xmlns:a16="http://schemas.microsoft.com/office/drawing/2014/main" id="{124A1E95-4D91-458F-9554-281A471FC2D0}"/>
                    </a:ext>
                  </a:extLst>
                </p:cNvPr>
                <p:cNvSpPr>
                  <a:spLocks/>
                </p:cNvSpPr>
                <p:nvPr/>
              </p:nvSpPr>
              <p:spPr bwMode="auto">
                <a:xfrm>
                  <a:off x="1495" y="3641"/>
                  <a:ext cx="25" cy="15"/>
                </a:xfrm>
                <a:custGeom>
                  <a:avLst/>
                  <a:gdLst>
                    <a:gd name="T0" fmla="*/ 0 w 20"/>
                    <a:gd name="T1" fmla="*/ 233 h 12"/>
                    <a:gd name="T2" fmla="*/ 0 w 20"/>
                    <a:gd name="T3" fmla="*/ 0 h 12"/>
                    <a:gd name="T4" fmla="*/ 0 w 20"/>
                    <a:gd name="T5" fmla="*/ 0 h 12"/>
                    <a:gd name="T6" fmla="*/ 291 w 20"/>
                    <a:gd name="T7" fmla="*/ 76 h 12"/>
                    <a:gd name="T8" fmla="*/ 419 w 20"/>
                    <a:gd name="T9" fmla="*/ 76 h 12"/>
                    <a:gd name="T10" fmla="*/ 455 w 20"/>
                    <a:gd name="T11" fmla="*/ 186 h 12"/>
                    <a:gd name="T12" fmla="*/ 569 w 20"/>
                    <a:gd name="T13" fmla="*/ 361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0" y="8"/>
                      </a:moveTo>
                      <a:lnTo>
                        <a:pt x="0" y="0"/>
                      </a:lnTo>
                      <a:lnTo>
                        <a:pt x="10" y="2"/>
                      </a:lnTo>
                      <a:lnTo>
                        <a:pt x="14" y="2"/>
                      </a:lnTo>
                      <a:lnTo>
                        <a:pt x="16" y="6"/>
                      </a:lnTo>
                      <a:lnTo>
                        <a:pt x="20" y="12"/>
                      </a:lnTo>
                    </a:path>
                  </a:pathLst>
                </a:custGeom>
                <a:noFill/>
                <a:ln w="9525">
                  <a:noFill/>
                  <a:round/>
                  <a:headEnd/>
                  <a:tailEnd/>
                </a:ln>
              </p:spPr>
              <p:txBody>
                <a:bodyPr/>
                <a:lstStyle/>
                <a:p>
                  <a:endParaRPr lang="en-US" sz="1350"/>
                </a:p>
              </p:txBody>
            </p:sp>
            <p:sp>
              <p:nvSpPr>
                <p:cNvPr id="79" name="Rectangle 210">
                  <a:extLst>
                    <a:ext uri="{FF2B5EF4-FFF2-40B4-BE49-F238E27FC236}">
                      <a16:creationId xmlns:a16="http://schemas.microsoft.com/office/drawing/2014/main" id="{69FF008B-C52E-4C96-9FAE-0E6052FA6988}"/>
                    </a:ext>
                  </a:extLst>
                </p:cNvPr>
                <p:cNvSpPr>
                  <a:spLocks noChangeArrowheads="1"/>
                </p:cNvSpPr>
                <p:nvPr/>
              </p:nvSpPr>
              <p:spPr bwMode="auto">
                <a:xfrm>
                  <a:off x="1109" y="3195"/>
                  <a:ext cx="52" cy="60"/>
                </a:xfrm>
                <a:prstGeom prst="rect">
                  <a:avLst/>
                </a:prstGeom>
                <a:solidFill>
                  <a:srgbClr val="FFFFFF"/>
                </a:solidFill>
                <a:ln w="9525">
                  <a:noFill/>
                  <a:miter lim="800000"/>
                  <a:headEnd/>
                  <a:tailEnd/>
                </a:ln>
              </p:spPr>
              <p:txBody>
                <a:bodyPr/>
                <a:lstStyle/>
                <a:p>
                  <a:endParaRPr lang="en-US" sz="1350"/>
                </a:p>
              </p:txBody>
            </p:sp>
            <p:sp>
              <p:nvSpPr>
                <p:cNvPr id="80" name="Rectangle 211">
                  <a:extLst>
                    <a:ext uri="{FF2B5EF4-FFF2-40B4-BE49-F238E27FC236}">
                      <a16:creationId xmlns:a16="http://schemas.microsoft.com/office/drawing/2014/main" id="{179D45DE-334B-48F6-B54D-252638D5EC63}"/>
                    </a:ext>
                  </a:extLst>
                </p:cNvPr>
                <p:cNvSpPr>
                  <a:spLocks noChangeArrowheads="1"/>
                </p:cNvSpPr>
                <p:nvPr/>
              </p:nvSpPr>
              <p:spPr bwMode="auto">
                <a:xfrm>
                  <a:off x="1089" y="3207"/>
                  <a:ext cx="25" cy="43"/>
                </a:xfrm>
                <a:prstGeom prst="rect">
                  <a:avLst/>
                </a:prstGeom>
                <a:solidFill>
                  <a:srgbClr val="FFFFFF"/>
                </a:solidFill>
                <a:ln w="9525">
                  <a:noFill/>
                  <a:miter lim="800000"/>
                  <a:headEnd/>
                  <a:tailEnd/>
                </a:ln>
              </p:spPr>
              <p:txBody>
                <a:bodyPr/>
                <a:lstStyle/>
                <a:p>
                  <a:endParaRPr lang="en-US" sz="1350"/>
                </a:p>
              </p:txBody>
            </p:sp>
            <p:sp>
              <p:nvSpPr>
                <p:cNvPr id="81" name="Freeform 212">
                  <a:extLst>
                    <a:ext uri="{FF2B5EF4-FFF2-40B4-BE49-F238E27FC236}">
                      <a16:creationId xmlns:a16="http://schemas.microsoft.com/office/drawing/2014/main" id="{B50A0DFD-039B-4F34-BF29-03983D12E883}"/>
                    </a:ext>
                  </a:extLst>
                </p:cNvPr>
                <p:cNvSpPr>
                  <a:spLocks/>
                </p:cNvSpPr>
                <p:nvPr/>
              </p:nvSpPr>
              <p:spPr bwMode="auto">
                <a:xfrm>
                  <a:off x="1059" y="3222"/>
                  <a:ext cx="35" cy="10"/>
                </a:xfrm>
                <a:custGeom>
                  <a:avLst/>
                  <a:gdLst>
                    <a:gd name="T0" fmla="*/ 0 w 28"/>
                    <a:gd name="T1" fmla="*/ 233 h 8"/>
                    <a:gd name="T2" fmla="*/ 0 w 28"/>
                    <a:gd name="T3" fmla="*/ 0 h 8"/>
                    <a:gd name="T4" fmla="*/ 806 w 28"/>
                    <a:gd name="T5" fmla="*/ 0 h 8"/>
                    <a:gd name="T6" fmla="*/ 806 w 28"/>
                    <a:gd name="T7" fmla="*/ 233 h 8"/>
                    <a:gd name="T8" fmla="*/ 0 w 28"/>
                    <a:gd name="T9" fmla="*/ 233 h 8"/>
                    <a:gd name="T10" fmla="*/ 0 w 28"/>
                    <a:gd name="T11" fmla="*/ 233 h 8"/>
                    <a:gd name="T12" fmla="*/ 0 60000 65536"/>
                    <a:gd name="T13" fmla="*/ 0 60000 65536"/>
                    <a:gd name="T14" fmla="*/ 0 60000 65536"/>
                    <a:gd name="T15" fmla="*/ 0 60000 65536"/>
                    <a:gd name="T16" fmla="*/ 0 60000 65536"/>
                    <a:gd name="T17" fmla="*/ 0 60000 65536"/>
                    <a:gd name="T18" fmla="*/ 0 w 28"/>
                    <a:gd name="T19" fmla="*/ 0 h 8"/>
                    <a:gd name="T20" fmla="*/ 28 w 28"/>
                    <a:gd name="T21" fmla="*/ 8 h 8"/>
                  </a:gdLst>
                  <a:ahLst/>
                  <a:cxnLst>
                    <a:cxn ang="T12">
                      <a:pos x="T0" y="T1"/>
                    </a:cxn>
                    <a:cxn ang="T13">
                      <a:pos x="T2" y="T3"/>
                    </a:cxn>
                    <a:cxn ang="T14">
                      <a:pos x="T4" y="T5"/>
                    </a:cxn>
                    <a:cxn ang="T15">
                      <a:pos x="T6" y="T7"/>
                    </a:cxn>
                    <a:cxn ang="T16">
                      <a:pos x="T8" y="T9"/>
                    </a:cxn>
                    <a:cxn ang="T17">
                      <a:pos x="T10" y="T11"/>
                    </a:cxn>
                  </a:cxnLst>
                  <a:rect l="T18" t="T19" r="T20" b="T21"/>
                  <a:pathLst>
                    <a:path w="28" h="8">
                      <a:moveTo>
                        <a:pt x="0" y="8"/>
                      </a:moveTo>
                      <a:lnTo>
                        <a:pt x="0" y="0"/>
                      </a:lnTo>
                      <a:lnTo>
                        <a:pt x="28" y="0"/>
                      </a:lnTo>
                      <a:lnTo>
                        <a:pt x="28" y="8"/>
                      </a:lnTo>
                      <a:lnTo>
                        <a:pt x="0" y="8"/>
                      </a:lnTo>
                      <a:close/>
                    </a:path>
                  </a:pathLst>
                </a:custGeom>
                <a:solidFill>
                  <a:srgbClr val="FFFFFF"/>
                </a:solidFill>
                <a:ln w="9525">
                  <a:noFill/>
                  <a:round/>
                  <a:headEnd/>
                  <a:tailEnd/>
                </a:ln>
              </p:spPr>
              <p:txBody>
                <a:bodyPr/>
                <a:lstStyle/>
                <a:p>
                  <a:endParaRPr lang="en-US" sz="1350"/>
                </a:p>
              </p:txBody>
            </p:sp>
            <p:sp>
              <p:nvSpPr>
                <p:cNvPr id="82" name="Rectangle 213">
                  <a:extLst>
                    <a:ext uri="{FF2B5EF4-FFF2-40B4-BE49-F238E27FC236}">
                      <a16:creationId xmlns:a16="http://schemas.microsoft.com/office/drawing/2014/main" id="{65F018DB-7288-470B-97B0-ED02366109E1}"/>
                    </a:ext>
                  </a:extLst>
                </p:cNvPr>
                <p:cNvSpPr>
                  <a:spLocks noChangeArrowheads="1"/>
                </p:cNvSpPr>
                <p:nvPr/>
              </p:nvSpPr>
              <p:spPr bwMode="auto">
                <a:xfrm>
                  <a:off x="697" y="3207"/>
                  <a:ext cx="369" cy="43"/>
                </a:xfrm>
                <a:prstGeom prst="rect">
                  <a:avLst/>
                </a:prstGeom>
                <a:solidFill>
                  <a:srgbClr val="FFFFFF"/>
                </a:solidFill>
                <a:ln w="9525">
                  <a:noFill/>
                  <a:miter lim="800000"/>
                  <a:headEnd/>
                  <a:tailEnd/>
                </a:ln>
              </p:spPr>
              <p:txBody>
                <a:bodyPr/>
                <a:lstStyle/>
                <a:p>
                  <a:endParaRPr lang="en-US" sz="1350"/>
                </a:p>
              </p:txBody>
            </p:sp>
            <p:sp>
              <p:nvSpPr>
                <p:cNvPr id="83" name="Freeform 214">
                  <a:extLst>
                    <a:ext uri="{FF2B5EF4-FFF2-40B4-BE49-F238E27FC236}">
                      <a16:creationId xmlns:a16="http://schemas.microsoft.com/office/drawing/2014/main" id="{4C79A473-AE24-43B9-9BFF-8C8CF9E2AC9D}"/>
                    </a:ext>
                  </a:extLst>
                </p:cNvPr>
                <p:cNvSpPr>
                  <a:spLocks/>
                </p:cNvSpPr>
                <p:nvPr/>
              </p:nvSpPr>
              <p:spPr bwMode="auto">
                <a:xfrm>
                  <a:off x="697" y="3182"/>
                  <a:ext cx="185" cy="90"/>
                </a:xfrm>
                <a:custGeom>
                  <a:avLst/>
                  <a:gdLst>
                    <a:gd name="T0" fmla="*/ 0 w 148"/>
                    <a:gd name="T1" fmla="*/ 2049 h 72"/>
                    <a:gd name="T2" fmla="*/ 2841 w 148"/>
                    <a:gd name="T3" fmla="*/ 2049 h 72"/>
                    <a:gd name="T4" fmla="*/ 4200 w 148"/>
                    <a:gd name="T5" fmla="*/ 1023 h 72"/>
                    <a:gd name="T6" fmla="*/ 2841 w 148"/>
                    <a:gd name="T7" fmla="*/ 0 h 72"/>
                    <a:gd name="T8" fmla="*/ 0 w 148"/>
                    <a:gd name="T9" fmla="*/ 0 h 72"/>
                    <a:gd name="T10" fmla="*/ 0 w 148"/>
                    <a:gd name="T11" fmla="*/ 2049 h 72"/>
                    <a:gd name="T12" fmla="*/ 0 60000 65536"/>
                    <a:gd name="T13" fmla="*/ 0 60000 65536"/>
                    <a:gd name="T14" fmla="*/ 0 60000 65536"/>
                    <a:gd name="T15" fmla="*/ 0 60000 65536"/>
                    <a:gd name="T16" fmla="*/ 0 60000 65536"/>
                    <a:gd name="T17" fmla="*/ 0 60000 65536"/>
                    <a:gd name="T18" fmla="*/ 0 w 148"/>
                    <a:gd name="T19" fmla="*/ 0 h 72"/>
                    <a:gd name="T20" fmla="*/ 148 w 14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48" h="72">
                      <a:moveTo>
                        <a:pt x="0" y="72"/>
                      </a:moveTo>
                      <a:lnTo>
                        <a:pt x="100" y="72"/>
                      </a:lnTo>
                      <a:lnTo>
                        <a:pt x="148" y="36"/>
                      </a:lnTo>
                      <a:lnTo>
                        <a:pt x="100" y="0"/>
                      </a:lnTo>
                      <a:lnTo>
                        <a:pt x="0" y="0"/>
                      </a:lnTo>
                      <a:lnTo>
                        <a:pt x="0" y="72"/>
                      </a:lnTo>
                      <a:close/>
                    </a:path>
                  </a:pathLst>
                </a:custGeom>
                <a:solidFill>
                  <a:srgbClr val="FFFFFF"/>
                </a:solidFill>
                <a:ln w="9525">
                  <a:noFill/>
                  <a:round/>
                  <a:headEnd/>
                  <a:tailEnd/>
                </a:ln>
              </p:spPr>
              <p:txBody>
                <a:bodyPr/>
                <a:lstStyle/>
                <a:p>
                  <a:endParaRPr lang="en-US" sz="1350"/>
                </a:p>
              </p:txBody>
            </p:sp>
            <p:sp>
              <p:nvSpPr>
                <p:cNvPr id="84" name="Freeform 215">
                  <a:extLst>
                    <a:ext uri="{FF2B5EF4-FFF2-40B4-BE49-F238E27FC236}">
                      <a16:creationId xmlns:a16="http://schemas.microsoft.com/office/drawing/2014/main" id="{F5A016C0-0CD0-4FFC-AF8E-C2C87F328166}"/>
                    </a:ext>
                  </a:extLst>
                </p:cNvPr>
                <p:cNvSpPr>
                  <a:spLocks/>
                </p:cNvSpPr>
                <p:nvPr/>
              </p:nvSpPr>
              <p:spPr bwMode="auto">
                <a:xfrm>
                  <a:off x="697" y="3182"/>
                  <a:ext cx="185" cy="90"/>
                </a:xfrm>
                <a:custGeom>
                  <a:avLst/>
                  <a:gdLst>
                    <a:gd name="T0" fmla="*/ 0 w 148"/>
                    <a:gd name="T1" fmla="*/ 2049 h 72"/>
                    <a:gd name="T2" fmla="*/ 2841 w 148"/>
                    <a:gd name="T3" fmla="*/ 2049 h 72"/>
                    <a:gd name="T4" fmla="*/ 4200 w 148"/>
                    <a:gd name="T5" fmla="*/ 1023 h 72"/>
                    <a:gd name="T6" fmla="*/ 2841 w 148"/>
                    <a:gd name="T7" fmla="*/ 0 h 72"/>
                    <a:gd name="T8" fmla="*/ 0 w 148"/>
                    <a:gd name="T9" fmla="*/ 0 h 72"/>
                    <a:gd name="T10" fmla="*/ 0 60000 65536"/>
                    <a:gd name="T11" fmla="*/ 0 60000 65536"/>
                    <a:gd name="T12" fmla="*/ 0 60000 65536"/>
                    <a:gd name="T13" fmla="*/ 0 60000 65536"/>
                    <a:gd name="T14" fmla="*/ 0 60000 65536"/>
                    <a:gd name="T15" fmla="*/ 0 w 148"/>
                    <a:gd name="T16" fmla="*/ 0 h 72"/>
                    <a:gd name="T17" fmla="*/ 148 w 148"/>
                    <a:gd name="T18" fmla="*/ 72 h 72"/>
                  </a:gdLst>
                  <a:ahLst/>
                  <a:cxnLst>
                    <a:cxn ang="T10">
                      <a:pos x="T0" y="T1"/>
                    </a:cxn>
                    <a:cxn ang="T11">
                      <a:pos x="T2" y="T3"/>
                    </a:cxn>
                    <a:cxn ang="T12">
                      <a:pos x="T4" y="T5"/>
                    </a:cxn>
                    <a:cxn ang="T13">
                      <a:pos x="T6" y="T7"/>
                    </a:cxn>
                    <a:cxn ang="T14">
                      <a:pos x="T8" y="T9"/>
                    </a:cxn>
                  </a:cxnLst>
                  <a:rect l="T15" t="T16" r="T17" b="T18"/>
                  <a:pathLst>
                    <a:path w="148" h="72">
                      <a:moveTo>
                        <a:pt x="0" y="72"/>
                      </a:moveTo>
                      <a:lnTo>
                        <a:pt x="100" y="72"/>
                      </a:lnTo>
                      <a:lnTo>
                        <a:pt x="148" y="36"/>
                      </a:lnTo>
                      <a:lnTo>
                        <a:pt x="100" y="0"/>
                      </a:lnTo>
                      <a:lnTo>
                        <a:pt x="0" y="0"/>
                      </a:lnTo>
                    </a:path>
                  </a:pathLst>
                </a:custGeom>
                <a:noFill/>
                <a:ln w="9525">
                  <a:noFill/>
                  <a:round/>
                  <a:headEnd/>
                  <a:tailEnd/>
                </a:ln>
              </p:spPr>
              <p:txBody>
                <a:bodyPr/>
                <a:lstStyle/>
                <a:p>
                  <a:endParaRPr lang="en-US" sz="1350"/>
                </a:p>
              </p:txBody>
            </p:sp>
            <p:sp>
              <p:nvSpPr>
                <p:cNvPr id="85" name="Freeform 216">
                  <a:extLst>
                    <a:ext uri="{FF2B5EF4-FFF2-40B4-BE49-F238E27FC236}">
                      <a16:creationId xmlns:a16="http://schemas.microsoft.com/office/drawing/2014/main" id="{7D07B954-1BD5-409C-BDC3-63855BE4AF51}"/>
                    </a:ext>
                  </a:extLst>
                </p:cNvPr>
                <p:cNvSpPr>
                  <a:spLocks/>
                </p:cNvSpPr>
                <p:nvPr/>
              </p:nvSpPr>
              <p:spPr bwMode="auto">
                <a:xfrm>
                  <a:off x="976" y="2958"/>
                  <a:ext cx="70" cy="90"/>
                </a:xfrm>
                <a:custGeom>
                  <a:avLst/>
                  <a:gdLst>
                    <a:gd name="T0" fmla="*/ 1551 w 56"/>
                    <a:gd name="T1" fmla="*/ 1913 h 72"/>
                    <a:gd name="T2" fmla="*/ 1551 w 56"/>
                    <a:gd name="T3" fmla="*/ 1913 h 72"/>
                    <a:gd name="T4" fmla="*/ 1376 w 56"/>
                    <a:gd name="T5" fmla="*/ 1989 h 72"/>
                    <a:gd name="T6" fmla="*/ 1033 w 56"/>
                    <a:gd name="T7" fmla="*/ 2049 h 72"/>
                    <a:gd name="T8" fmla="*/ 1033 w 56"/>
                    <a:gd name="T9" fmla="*/ 2049 h 72"/>
                    <a:gd name="T10" fmla="*/ 806 w 56"/>
                    <a:gd name="T11" fmla="*/ 1989 h 72"/>
                    <a:gd name="T12" fmla="*/ 569 w 56"/>
                    <a:gd name="T13" fmla="*/ 1913 h 72"/>
                    <a:gd name="T14" fmla="*/ 423 w 56"/>
                    <a:gd name="T15" fmla="*/ 1905 h 72"/>
                    <a:gd name="T16" fmla="*/ 291 w 56"/>
                    <a:gd name="T17" fmla="*/ 1783 h 72"/>
                    <a:gd name="T18" fmla="*/ 186 w 56"/>
                    <a:gd name="T19" fmla="*/ 1610 h 72"/>
                    <a:gd name="T20" fmla="*/ 76 w 56"/>
                    <a:gd name="T21" fmla="*/ 1438 h 72"/>
                    <a:gd name="T22" fmla="*/ 0 w 56"/>
                    <a:gd name="T23" fmla="*/ 1258 h 72"/>
                    <a:gd name="T24" fmla="*/ 0 w 56"/>
                    <a:gd name="T25" fmla="*/ 1023 h 72"/>
                    <a:gd name="T26" fmla="*/ 0 w 56"/>
                    <a:gd name="T27" fmla="*/ 1023 h 72"/>
                    <a:gd name="T28" fmla="*/ 0 w 56"/>
                    <a:gd name="T29" fmla="*/ 801 h 72"/>
                    <a:gd name="T30" fmla="*/ 76 w 56"/>
                    <a:gd name="T31" fmla="*/ 569 h 72"/>
                    <a:gd name="T32" fmla="*/ 186 w 56"/>
                    <a:gd name="T33" fmla="*/ 419 h 72"/>
                    <a:gd name="T34" fmla="*/ 361 w 56"/>
                    <a:gd name="T35" fmla="*/ 233 h 72"/>
                    <a:gd name="T36" fmla="*/ 455 w 56"/>
                    <a:gd name="T37" fmla="*/ 99 h 72"/>
                    <a:gd name="T38" fmla="*/ 704 w 56"/>
                    <a:gd name="T39" fmla="*/ 75 h 72"/>
                    <a:gd name="T40" fmla="*/ 876 w 56"/>
                    <a:gd name="T41" fmla="*/ 0 h 72"/>
                    <a:gd name="T42" fmla="*/ 1095 w 56"/>
                    <a:gd name="T43" fmla="*/ 0 h 72"/>
                    <a:gd name="T44" fmla="*/ 1095 w 56"/>
                    <a:gd name="T45" fmla="*/ 0 h 72"/>
                    <a:gd name="T46" fmla="*/ 1376 w 56"/>
                    <a:gd name="T47" fmla="*/ 0 h 72"/>
                    <a:gd name="T48" fmla="*/ 1614 w 56"/>
                    <a:gd name="T49" fmla="*/ 75 h 72"/>
                    <a:gd name="T50" fmla="*/ 1481 w 56"/>
                    <a:gd name="T51" fmla="*/ 419 h 72"/>
                    <a:gd name="T52" fmla="*/ 1481 w 56"/>
                    <a:gd name="T53" fmla="*/ 419 h 72"/>
                    <a:gd name="T54" fmla="*/ 1338 w 56"/>
                    <a:gd name="T55" fmla="*/ 419 h 72"/>
                    <a:gd name="T56" fmla="*/ 1095 w 56"/>
                    <a:gd name="T57" fmla="*/ 351 h 72"/>
                    <a:gd name="T58" fmla="*/ 1095 w 56"/>
                    <a:gd name="T59" fmla="*/ 351 h 72"/>
                    <a:gd name="T60" fmla="*/ 876 w 56"/>
                    <a:gd name="T61" fmla="*/ 419 h 72"/>
                    <a:gd name="T62" fmla="*/ 645 w 56"/>
                    <a:gd name="T63" fmla="*/ 524 h 72"/>
                    <a:gd name="T64" fmla="*/ 529 w 56"/>
                    <a:gd name="T65" fmla="*/ 744 h 72"/>
                    <a:gd name="T66" fmla="*/ 455 w 56"/>
                    <a:gd name="T67" fmla="*/ 1023 h 72"/>
                    <a:gd name="T68" fmla="*/ 455 w 56"/>
                    <a:gd name="T69" fmla="*/ 1023 h 72"/>
                    <a:gd name="T70" fmla="*/ 529 w 56"/>
                    <a:gd name="T71" fmla="*/ 1258 h 72"/>
                    <a:gd name="T72" fmla="*/ 645 w 56"/>
                    <a:gd name="T73" fmla="*/ 1466 h 72"/>
                    <a:gd name="T74" fmla="*/ 876 w 56"/>
                    <a:gd name="T75" fmla="*/ 1610 h 72"/>
                    <a:gd name="T76" fmla="*/ 1095 w 56"/>
                    <a:gd name="T77" fmla="*/ 1669 h 72"/>
                    <a:gd name="T78" fmla="*/ 1095 w 56"/>
                    <a:gd name="T79" fmla="*/ 1669 h 72"/>
                    <a:gd name="T80" fmla="*/ 1338 w 56"/>
                    <a:gd name="T81" fmla="*/ 1669 h 72"/>
                    <a:gd name="T82" fmla="*/ 1481 w 56"/>
                    <a:gd name="T83" fmla="*/ 1610 h 72"/>
                    <a:gd name="T84" fmla="*/ 1551 w 56"/>
                    <a:gd name="T85" fmla="*/ 1913 h 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72"/>
                    <a:gd name="T131" fmla="*/ 56 w 56"/>
                    <a:gd name="T132" fmla="*/ 72 h 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72">
                      <a:moveTo>
                        <a:pt x="54" y="68"/>
                      </a:moveTo>
                      <a:lnTo>
                        <a:pt x="54" y="68"/>
                      </a:lnTo>
                      <a:lnTo>
                        <a:pt x="48" y="70"/>
                      </a:lnTo>
                      <a:lnTo>
                        <a:pt x="36" y="72"/>
                      </a:lnTo>
                      <a:lnTo>
                        <a:pt x="28" y="70"/>
                      </a:lnTo>
                      <a:lnTo>
                        <a:pt x="20" y="68"/>
                      </a:lnTo>
                      <a:lnTo>
                        <a:pt x="14" y="66"/>
                      </a:lnTo>
                      <a:lnTo>
                        <a:pt x="10" y="62"/>
                      </a:lnTo>
                      <a:lnTo>
                        <a:pt x="6" y="56"/>
                      </a:lnTo>
                      <a:lnTo>
                        <a:pt x="2" y="50"/>
                      </a:lnTo>
                      <a:lnTo>
                        <a:pt x="0" y="44"/>
                      </a:lnTo>
                      <a:lnTo>
                        <a:pt x="0" y="36"/>
                      </a:lnTo>
                      <a:lnTo>
                        <a:pt x="0" y="28"/>
                      </a:lnTo>
                      <a:lnTo>
                        <a:pt x="2" y="20"/>
                      </a:lnTo>
                      <a:lnTo>
                        <a:pt x="6" y="14"/>
                      </a:lnTo>
                      <a:lnTo>
                        <a:pt x="12" y="8"/>
                      </a:lnTo>
                      <a:lnTo>
                        <a:pt x="16" y="4"/>
                      </a:lnTo>
                      <a:lnTo>
                        <a:pt x="24" y="2"/>
                      </a:lnTo>
                      <a:lnTo>
                        <a:pt x="30" y="0"/>
                      </a:lnTo>
                      <a:lnTo>
                        <a:pt x="38" y="0"/>
                      </a:lnTo>
                      <a:lnTo>
                        <a:pt x="48" y="0"/>
                      </a:lnTo>
                      <a:lnTo>
                        <a:pt x="56" y="2"/>
                      </a:lnTo>
                      <a:lnTo>
                        <a:pt x="52" y="14"/>
                      </a:lnTo>
                      <a:lnTo>
                        <a:pt x="46" y="14"/>
                      </a:lnTo>
                      <a:lnTo>
                        <a:pt x="38" y="12"/>
                      </a:lnTo>
                      <a:lnTo>
                        <a:pt x="30" y="14"/>
                      </a:lnTo>
                      <a:lnTo>
                        <a:pt x="22" y="18"/>
                      </a:lnTo>
                      <a:lnTo>
                        <a:pt x="18" y="26"/>
                      </a:lnTo>
                      <a:lnTo>
                        <a:pt x="16" y="36"/>
                      </a:lnTo>
                      <a:lnTo>
                        <a:pt x="18" y="44"/>
                      </a:lnTo>
                      <a:lnTo>
                        <a:pt x="22" y="52"/>
                      </a:lnTo>
                      <a:lnTo>
                        <a:pt x="30" y="56"/>
                      </a:lnTo>
                      <a:lnTo>
                        <a:pt x="38" y="58"/>
                      </a:lnTo>
                      <a:lnTo>
                        <a:pt x="46" y="58"/>
                      </a:lnTo>
                      <a:lnTo>
                        <a:pt x="52" y="56"/>
                      </a:lnTo>
                      <a:lnTo>
                        <a:pt x="54" y="68"/>
                      </a:lnTo>
                      <a:close/>
                    </a:path>
                  </a:pathLst>
                </a:custGeom>
                <a:solidFill>
                  <a:srgbClr val="000000"/>
                </a:solidFill>
                <a:ln w="9525">
                  <a:noFill/>
                  <a:round/>
                  <a:headEnd/>
                  <a:tailEnd/>
                </a:ln>
              </p:spPr>
              <p:txBody>
                <a:bodyPr/>
                <a:lstStyle/>
                <a:p>
                  <a:endParaRPr lang="en-US" sz="1350"/>
                </a:p>
              </p:txBody>
            </p:sp>
            <p:sp>
              <p:nvSpPr>
                <p:cNvPr id="86" name="Freeform 217">
                  <a:extLst>
                    <a:ext uri="{FF2B5EF4-FFF2-40B4-BE49-F238E27FC236}">
                      <a16:creationId xmlns:a16="http://schemas.microsoft.com/office/drawing/2014/main" id="{624F043D-55AA-442B-92D8-389186BF2CD6}"/>
                    </a:ext>
                  </a:extLst>
                </p:cNvPr>
                <p:cNvSpPr>
                  <a:spLocks/>
                </p:cNvSpPr>
                <p:nvPr/>
              </p:nvSpPr>
              <p:spPr bwMode="auto">
                <a:xfrm>
                  <a:off x="1056" y="2958"/>
                  <a:ext cx="55" cy="87"/>
                </a:xfrm>
                <a:custGeom>
                  <a:avLst/>
                  <a:gdLst>
                    <a:gd name="T0" fmla="*/ 0 w 44"/>
                    <a:gd name="T1" fmla="*/ 0 h 70"/>
                    <a:gd name="T2" fmla="*/ 455 w 44"/>
                    <a:gd name="T3" fmla="*/ 0 h 70"/>
                    <a:gd name="T4" fmla="*/ 455 w 44"/>
                    <a:gd name="T5" fmla="*/ 1515 h 70"/>
                    <a:gd name="T6" fmla="*/ 1260 w 44"/>
                    <a:gd name="T7" fmla="*/ 1515 h 70"/>
                    <a:gd name="T8" fmla="*/ 1260 w 44"/>
                    <a:gd name="T9" fmla="*/ 1833 h 70"/>
                    <a:gd name="T10" fmla="*/ 0 w 44"/>
                    <a:gd name="T11" fmla="*/ 1833 h 70"/>
                    <a:gd name="T12" fmla="*/ 0 w 44"/>
                    <a:gd name="T13" fmla="*/ 0 h 70"/>
                    <a:gd name="T14" fmla="*/ 0 60000 65536"/>
                    <a:gd name="T15" fmla="*/ 0 60000 65536"/>
                    <a:gd name="T16" fmla="*/ 0 60000 65536"/>
                    <a:gd name="T17" fmla="*/ 0 60000 65536"/>
                    <a:gd name="T18" fmla="*/ 0 60000 65536"/>
                    <a:gd name="T19" fmla="*/ 0 60000 65536"/>
                    <a:gd name="T20" fmla="*/ 0 60000 65536"/>
                    <a:gd name="T21" fmla="*/ 0 w 44"/>
                    <a:gd name="T22" fmla="*/ 0 h 70"/>
                    <a:gd name="T23" fmla="*/ 44 w 44"/>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70">
                      <a:moveTo>
                        <a:pt x="0" y="0"/>
                      </a:moveTo>
                      <a:lnTo>
                        <a:pt x="16" y="0"/>
                      </a:lnTo>
                      <a:lnTo>
                        <a:pt x="16" y="58"/>
                      </a:lnTo>
                      <a:lnTo>
                        <a:pt x="44" y="58"/>
                      </a:lnTo>
                      <a:lnTo>
                        <a:pt x="44" y="70"/>
                      </a:lnTo>
                      <a:lnTo>
                        <a:pt x="0" y="70"/>
                      </a:lnTo>
                      <a:lnTo>
                        <a:pt x="0" y="0"/>
                      </a:lnTo>
                      <a:close/>
                    </a:path>
                  </a:pathLst>
                </a:custGeom>
                <a:solidFill>
                  <a:srgbClr val="000000"/>
                </a:solidFill>
                <a:ln w="9525">
                  <a:noFill/>
                  <a:round/>
                  <a:headEnd/>
                  <a:tailEnd/>
                </a:ln>
              </p:spPr>
              <p:txBody>
                <a:bodyPr/>
                <a:lstStyle/>
                <a:p>
                  <a:endParaRPr lang="en-US" sz="1350"/>
                </a:p>
              </p:txBody>
            </p:sp>
            <p:sp>
              <p:nvSpPr>
                <p:cNvPr id="87" name="Freeform 218">
                  <a:extLst>
                    <a:ext uri="{FF2B5EF4-FFF2-40B4-BE49-F238E27FC236}">
                      <a16:creationId xmlns:a16="http://schemas.microsoft.com/office/drawing/2014/main" id="{E1E6F354-EB78-4E9D-A42F-391D28524436}"/>
                    </a:ext>
                  </a:extLst>
                </p:cNvPr>
                <p:cNvSpPr>
                  <a:spLocks/>
                </p:cNvSpPr>
                <p:nvPr/>
              </p:nvSpPr>
              <p:spPr bwMode="auto">
                <a:xfrm>
                  <a:off x="1124" y="2958"/>
                  <a:ext cx="54" cy="87"/>
                </a:xfrm>
                <a:custGeom>
                  <a:avLst/>
                  <a:gdLst>
                    <a:gd name="T0" fmla="*/ 920 w 44"/>
                    <a:gd name="T1" fmla="*/ 1050 h 70"/>
                    <a:gd name="T2" fmla="*/ 366 w 44"/>
                    <a:gd name="T3" fmla="*/ 1050 h 70"/>
                    <a:gd name="T4" fmla="*/ 366 w 44"/>
                    <a:gd name="T5" fmla="*/ 1515 h 70"/>
                    <a:gd name="T6" fmla="*/ 946 w 44"/>
                    <a:gd name="T7" fmla="*/ 1515 h 70"/>
                    <a:gd name="T8" fmla="*/ 946 w 44"/>
                    <a:gd name="T9" fmla="*/ 1833 h 70"/>
                    <a:gd name="T10" fmla="*/ 0 w 44"/>
                    <a:gd name="T11" fmla="*/ 1833 h 70"/>
                    <a:gd name="T12" fmla="*/ 0 w 44"/>
                    <a:gd name="T13" fmla="*/ 0 h 70"/>
                    <a:gd name="T14" fmla="*/ 946 w 44"/>
                    <a:gd name="T15" fmla="*/ 0 h 70"/>
                    <a:gd name="T16" fmla="*/ 946 w 44"/>
                    <a:gd name="T17" fmla="*/ 354 h 70"/>
                    <a:gd name="T18" fmla="*/ 366 w 44"/>
                    <a:gd name="T19" fmla="*/ 354 h 70"/>
                    <a:gd name="T20" fmla="*/ 366 w 44"/>
                    <a:gd name="T21" fmla="*/ 754 h 70"/>
                    <a:gd name="T22" fmla="*/ 920 w 44"/>
                    <a:gd name="T23" fmla="*/ 754 h 70"/>
                    <a:gd name="T24" fmla="*/ 920 w 44"/>
                    <a:gd name="T25" fmla="*/ 1050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70"/>
                    <a:gd name="T41" fmla="*/ 44 w 44"/>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70">
                      <a:moveTo>
                        <a:pt x="42" y="40"/>
                      </a:moveTo>
                      <a:lnTo>
                        <a:pt x="16" y="40"/>
                      </a:lnTo>
                      <a:lnTo>
                        <a:pt x="16" y="58"/>
                      </a:lnTo>
                      <a:lnTo>
                        <a:pt x="44" y="58"/>
                      </a:lnTo>
                      <a:lnTo>
                        <a:pt x="44" y="70"/>
                      </a:lnTo>
                      <a:lnTo>
                        <a:pt x="0" y="70"/>
                      </a:lnTo>
                      <a:lnTo>
                        <a:pt x="0" y="0"/>
                      </a:lnTo>
                      <a:lnTo>
                        <a:pt x="44" y="0"/>
                      </a:lnTo>
                      <a:lnTo>
                        <a:pt x="44" y="14"/>
                      </a:lnTo>
                      <a:lnTo>
                        <a:pt x="16" y="14"/>
                      </a:lnTo>
                      <a:lnTo>
                        <a:pt x="16" y="28"/>
                      </a:lnTo>
                      <a:lnTo>
                        <a:pt x="42" y="28"/>
                      </a:lnTo>
                      <a:lnTo>
                        <a:pt x="42" y="40"/>
                      </a:lnTo>
                      <a:close/>
                    </a:path>
                  </a:pathLst>
                </a:custGeom>
                <a:solidFill>
                  <a:srgbClr val="000000"/>
                </a:solidFill>
                <a:ln w="9525">
                  <a:noFill/>
                  <a:round/>
                  <a:headEnd/>
                  <a:tailEnd/>
                </a:ln>
              </p:spPr>
              <p:txBody>
                <a:bodyPr/>
                <a:lstStyle/>
                <a:p>
                  <a:endParaRPr lang="en-US" sz="1350"/>
                </a:p>
              </p:txBody>
            </p:sp>
            <p:sp>
              <p:nvSpPr>
                <p:cNvPr id="88" name="Freeform 219">
                  <a:extLst>
                    <a:ext uri="{FF2B5EF4-FFF2-40B4-BE49-F238E27FC236}">
                      <a16:creationId xmlns:a16="http://schemas.microsoft.com/office/drawing/2014/main" id="{C0E31169-A32A-414E-BB21-01B1D570716C}"/>
                    </a:ext>
                  </a:extLst>
                </p:cNvPr>
                <p:cNvSpPr>
                  <a:spLocks noEditPoints="1"/>
                </p:cNvSpPr>
                <p:nvPr/>
              </p:nvSpPr>
              <p:spPr bwMode="auto">
                <a:xfrm>
                  <a:off x="1186" y="2958"/>
                  <a:ext cx="80" cy="87"/>
                </a:xfrm>
                <a:custGeom>
                  <a:avLst/>
                  <a:gdLst>
                    <a:gd name="T0" fmla="*/ 638 w 64"/>
                    <a:gd name="T1" fmla="*/ 1378 h 70"/>
                    <a:gd name="T2" fmla="*/ 520 w 64"/>
                    <a:gd name="T3" fmla="*/ 1833 h 70"/>
                    <a:gd name="T4" fmla="*/ 0 w 64"/>
                    <a:gd name="T5" fmla="*/ 1833 h 70"/>
                    <a:gd name="T6" fmla="*/ 638 w 64"/>
                    <a:gd name="T7" fmla="*/ 0 h 70"/>
                    <a:gd name="T8" fmla="*/ 1198 w 64"/>
                    <a:gd name="T9" fmla="*/ 0 h 70"/>
                    <a:gd name="T10" fmla="*/ 1818 w 64"/>
                    <a:gd name="T11" fmla="*/ 1833 h 70"/>
                    <a:gd name="T12" fmla="*/ 1376 w 64"/>
                    <a:gd name="T13" fmla="*/ 1833 h 70"/>
                    <a:gd name="T14" fmla="*/ 1198 w 64"/>
                    <a:gd name="T15" fmla="*/ 1378 h 70"/>
                    <a:gd name="T16" fmla="*/ 638 w 64"/>
                    <a:gd name="T17" fmla="*/ 1378 h 70"/>
                    <a:gd name="T18" fmla="*/ 1150 w 64"/>
                    <a:gd name="T19" fmla="*/ 1050 h 70"/>
                    <a:gd name="T20" fmla="*/ 1023 w 64"/>
                    <a:gd name="T21" fmla="*/ 680 h 70"/>
                    <a:gd name="T22" fmla="*/ 1023 w 64"/>
                    <a:gd name="T23" fmla="*/ 680 h 70"/>
                    <a:gd name="T24" fmla="*/ 905 w 64"/>
                    <a:gd name="T25" fmla="*/ 323 h 70"/>
                    <a:gd name="T26" fmla="*/ 905 w 64"/>
                    <a:gd name="T27" fmla="*/ 323 h 70"/>
                    <a:gd name="T28" fmla="*/ 905 w 64"/>
                    <a:gd name="T29" fmla="*/ 323 h 70"/>
                    <a:gd name="T30" fmla="*/ 798 w 64"/>
                    <a:gd name="T31" fmla="*/ 680 h 70"/>
                    <a:gd name="T32" fmla="*/ 686 w 64"/>
                    <a:gd name="T33" fmla="*/ 1050 h 70"/>
                    <a:gd name="T34" fmla="*/ 1150 w 64"/>
                    <a:gd name="T35" fmla="*/ 1050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4"/>
                    <a:gd name="T55" fmla="*/ 0 h 70"/>
                    <a:gd name="T56" fmla="*/ 64 w 64"/>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4" h="70">
                      <a:moveTo>
                        <a:pt x="22" y="52"/>
                      </a:moveTo>
                      <a:lnTo>
                        <a:pt x="18" y="70"/>
                      </a:lnTo>
                      <a:lnTo>
                        <a:pt x="0" y="70"/>
                      </a:lnTo>
                      <a:lnTo>
                        <a:pt x="22" y="0"/>
                      </a:lnTo>
                      <a:lnTo>
                        <a:pt x="42" y="0"/>
                      </a:lnTo>
                      <a:lnTo>
                        <a:pt x="64" y="70"/>
                      </a:lnTo>
                      <a:lnTo>
                        <a:pt x="48" y="70"/>
                      </a:lnTo>
                      <a:lnTo>
                        <a:pt x="42" y="52"/>
                      </a:lnTo>
                      <a:lnTo>
                        <a:pt x="22" y="52"/>
                      </a:lnTo>
                      <a:close/>
                      <a:moveTo>
                        <a:pt x="40" y="40"/>
                      </a:moveTo>
                      <a:lnTo>
                        <a:pt x="36" y="26"/>
                      </a:lnTo>
                      <a:lnTo>
                        <a:pt x="32" y="12"/>
                      </a:lnTo>
                      <a:lnTo>
                        <a:pt x="28" y="26"/>
                      </a:lnTo>
                      <a:lnTo>
                        <a:pt x="24" y="40"/>
                      </a:lnTo>
                      <a:lnTo>
                        <a:pt x="40" y="40"/>
                      </a:lnTo>
                      <a:close/>
                    </a:path>
                  </a:pathLst>
                </a:custGeom>
                <a:solidFill>
                  <a:srgbClr val="000000"/>
                </a:solidFill>
                <a:ln w="9525">
                  <a:noFill/>
                  <a:round/>
                  <a:headEnd/>
                  <a:tailEnd/>
                </a:ln>
              </p:spPr>
              <p:txBody>
                <a:bodyPr/>
                <a:lstStyle/>
                <a:p>
                  <a:endParaRPr lang="en-US" sz="1350"/>
                </a:p>
              </p:txBody>
            </p:sp>
            <p:sp>
              <p:nvSpPr>
                <p:cNvPr id="89" name="Freeform 220">
                  <a:extLst>
                    <a:ext uri="{FF2B5EF4-FFF2-40B4-BE49-F238E27FC236}">
                      <a16:creationId xmlns:a16="http://schemas.microsoft.com/office/drawing/2014/main" id="{D70CB1E6-C082-4B72-B109-0F5DF3B108F4}"/>
                    </a:ext>
                  </a:extLst>
                </p:cNvPr>
                <p:cNvSpPr>
                  <a:spLocks/>
                </p:cNvSpPr>
                <p:nvPr/>
              </p:nvSpPr>
              <p:spPr bwMode="auto">
                <a:xfrm>
                  <a:off x="1278" y="2958"/>
                  <a:ext cx="73" cy="87"/>
                </a:xfrm>
                <a:custGeom>
                  <a:avLst/>
                  <a:gdLst>
                    <a:gd name="T0" fmla="*/ 0 w 58"/>
                    <a:gd name="T1" fmla="*/ 1833 h 70"/>
                    <a:gd name="T2" fmla="*/ 0 w 58"/>
                    <a:gd name="T3" fmla="*/ 0 h 70"/>
                    <a:gd name="T4" fmla="*/ 584 w 58"/>
                    <a:gd name="T5" fmla="*/ 0 h 70"/>
                    <a:gd name="T6" fmla="*/ 988 w 58"/>
                    <a:gd name="T7" fmla="*/ 680 h 70"/>
                    <a:gd name="T8" fmla="*/ 988 w 58"/>
                    <a:gd name="T9" fmla="*/ 680 h 70"/>
                    <a:gd name="T10" fmla="*/ 1379 w 58"/>
                    <a:gd name="T11" fmla="*/ 1305 h 70"/>
                    <a:gd name="T12" fmla="*/ 1379 w 58"/>
                    <a:gd name="T13" fmla="*/ 1305 h 70"/>
                    <a:gd name="T14" fmla="*/ 1379 w 58"/>
                    <a:gd name="T15" fmla="*/ 1305 h 70"/>
                    <a:gd name="T16" fmla="*/ 1379 w 58"/>
                    <a:gd name="T17" fmla="*/ 529 h 70"/>
                    <a:gd name="T18" fmla="*/ 1379 w 58"/>
                    <a:gd name="T19" fmla="*/ 0 h 70"/>
                    <a:gd name="T20" fmla="*/ 1843 w 58"/>
                    <a:gd name="T21" fmla="*/ 0 h 70"/>
                    <a:gd name="T22" fmla="*/ 1843 w 58"/>
                    <a:gd name="T23" fmla="*/ 1833 h 70"/>
                    <a:gd name="T24" fmla="*/ 1319 w 58"/>
                    <a:gd name="T25" fmla="*/ 1833 h 70"/>
                    <a:gd name="T26" fmla="*/ 833 w 58"/>
                    <a:gd name="T27" fmla="*/ 1165 h 70"/>
                    <a:gd name="T28" fmla="*/ 833 w 58"/>
                    <a:gd name="T29" fmla="*/ 1165 h 70"/>
                    <a:gd name="T30" fmla="*/ 464 w 58"/>
                    <a:gd name="T31" fmla="*/ 465 h 70"/>
                    <a:gd name="T32" fmla="*/ 464 w 58"/>
                    <a:gd name="T33" fmla="*/ 465 h 70"/>
                    <a:gd name="T34" fmla="*/ 464 w 58"/>
                    <a:gd name="T35" fmla="*/ 465 h 70"/>
                    <a:gd name="T36" fmla="*/ 464 w 58"/>
                    <a:gd name="T37" fmla="*/ 1305 h 70"/>
                    <a:gd name="T38" fmla="*/ 464 w 58"/>
                    <a:gd name="T39" fmla="*/ 1833 h 70"/>
                    <a:gd name="T40" fmla="*/ 0 w 58"/>
                    <a:gd name="T41" fmla="*/ 1833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70"/>
                    <a:gd name="T65" fmla="*/ 58 w 58"/>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70">
                      <a:moveTo>
                        <a:pt x="0" y="70"/>
                      </a:moveTo>
                      <a:lnTo>
                        <a:pt x="0" y="0"/>
                      </a:lnTo>
                      <a:lnTo>
                        <a:pt x="18" y="0"/>
                      </a:lnTo>
                      <a:lnTo>
                        <a:pt x="32" y="26"/>
                      </a:lnTo>
                      <a:lnTo>
                        <a:pt x="44" y="50"/>
                      </a:lnTo>
                      <a:lnTo>
                        <a:pt x="44" y="20"/>
                      </a:lnTo>
                      <a:lnTo>
                        <a:pt x="44" y="0"/>
                      </a:lnTo>
                      <a:lnTo>
                        <a:pt x="58" y="0"/>
                      </a:lnTo>
                      <a:lnTo>
                        <a:pt x="58" y="70"/>
                      </a:lnTo>
                      <a:lnTo>
                        <a:pt x="42" y="70"/>
                      </a:lnTo>
                      <a:lnTo>
                        <a:pt x="26" y="44"/>
                      </a:lnTo>
                      <a:lnTo>
                        <a:pt x="14" y="18"/>
                      </a:lnTo>
                      <a:lnTo>
                        <a:pt x="14" y="50"/>
                      </a:lnTo>
                      <a:lnTo>
                        <a:pt x="14" y="70"/>
                      </a:lnTo>
                      <a:lnTo>
                        <a:pt x="0" y="70"/>
                      </a:lnTo>
                      <a:close/>
                    </a:path>
                  </a:pathLst>
                </a:custGeom>
                <a:solidFill>
                  <a:srgbClr val="000000"/>
                </a:solidFill>
                <a:ln w="9525">
                  <a:noFill/>
                  <a:round/>
                  <a:headEnd/>
                  <a:tailEnd/>
                </a:ln>
              </p:spPr>
              <p:txBody>
                <a:bodyPr/>
                <a:lstStyle/>
                <a:p>
                  <a:endParaRPr lang="en-US" sz="1350"/>
                </a:p>
              </p:txBody>
            </p:sp>
            <p:sp>
              <p:nvSpPr>
                <p:cNvPr id="90" name="Freeform 221">
                  <a:extLst>
                    <a:ext uri="{FF2B5EF4-FFF2-40B4-BE49-F238E27FC236}">
                      <a16:creationId xmlns:a16="http://schemas.microsoft.com/office/drawing/2014/main" id="{BAC26899-2503-4581-873F-5BD74DCD8E98}"/>
                    </a:ext>
                  </a:extLst>
                </p:cNvPr>
                <p:cNvSpPr>
                  <a:spLocks/>
                </p:cNvSpPr>
                <p:nvPr/>
              </p:nvSpPr>
              <p:spPr bwMode="auto">
                <a:xfrm>
                  <a:off x="692" y="3127"/>
                  <a:ext cx="948" cy="13"/>
                </a:xfrm>
                <a:custGeom>
                  <a:avLst/>
                  <a:gdLst>
                    <a:gd name="T0" fmla="*/ 0 w 760"/>
                    <a:gd name="T1" fmla="*/ 520 h 10"/>
                    <a:gd name="T2" fmla="*/ 0 w 760"/>
                    <a:gd name="T3" fmla="*/ 0 h 10"/>
                    <a:gd name="T4" fmla="*/ 20935 w 760"/>
                    <a:gd name="T5" fmla="*/ 0 h 10"/>
                    <a:gd name="T6" fmla="*/ 20935 w 760"/>
                    <a:gd name="T7" fmla="*/ 520 h 10"/>
                    <a:gd name="T8" fmla="*/ 0 w 760"/>
                    <a:gd name="T9" fmla="*/ 520 h 10"/>
                    <a:gd name="T10" fmla="*/ 0 w 760"/>
                    <a:gd name="T11" fmla="*/ 520 h 10"/>
                    <a:gd name="T12" fmla="*/ 0 60000 65536"/>
                    <a:gd name="T13" fmla="*/ 0 60000 65536"/>
                    <a:gd name="T14" fmla="*/ 0 60000 65536"/>
                    <a:gd name="T15" fmla="*/ 0 60000 65536"/>
                    <a:gd name="T16" fmla="*/ 0 60000 65536"/>
                    <a:gd name="T17" fmla="*/ 0 60000 65536"/>
                    <a:gd name="T18" fmla="*/ 0 w 760"/>
                    <a:gd name="T19" fmla="*/ 0 h 10"/>
                    <a:gd name="T20" fmla="*/ 760 w 760"/>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760" h="10">
                      <a:moveTo>
                        <a:pt x="0" y="10"/>
                      </a:moveTo>
                      <a:lnTo>
                        <a:pt x="0" y="0"/>
                      </a:lnTo>
                      <a:lnTo>
                        <a:pt x="760" y="0"/>
                      </a:lnTo>
                      <a:lnTo>
                        <a:pt x="760" y="10"/>
                      </a:lnTo>
                      <a:lnTo>
                        <a:pt x="0" y="10"/>
                      </a:lnTo>
                      <a:close/>
                    </a:path>
                  </a:pathLst>
                </a:custGeom>
                <a:solidFill>
                  <a:srgbClr val="FFFFFF"/>
                </a:solidFill>
                <a:ln w="9525">
                  <a:noFill/>
                  <a:round/>
                  <a:headEnd/>
                  <a:tailEnd/>
                </a:ln>
              </p:spPr>
              <p:txBody>
                <a:bodyPr/>
                <a:lstStyle/>
                <a:p>
                  <a:endParaRPr lang="en-US" sz="1350"/>
                </a:p>
              </p:txBody>
            </p:sp>
          </p:grpSp>
          <p:sp>
            <p:nvSpPr>
              <p:cNvPr id="41" name="Line 332">
                <a:extLst>
                  <a:ext uri="{FF2B5EF4-FFF2-40B4-BE49-F238E27FC236}">
                    <a16:creationId xmlns:a16="http://schemas.microsoft.com/office/drawing/2014/main" id="{CFC367F3-894E-4AD2-B4F1-051FB9032FD3}"/>
                  </a:ext>
                </a:extLst>
              </p:cNvPr>
              <p:cNvSpPr>
                <a:spLocks noChangeShapeType="1"/>
              </p:cNvSpPr>
              <p:nvPr/>
            </p:nvSpPr>
            <p:spPr bwMode="auto">
              <a:xfrm>
                <a:off x="1300" y="3258"/>
                <a:ext cx="0" cy="384"/>
              </a:xfrm>
              <a:prstGeom prst="line">
                <a:avLst/>
              </a:prstGeom>
              <a:noFill/>
              <a:ln w="25400">
                <a:solidFill>
                  <a:schemeClr val="bg1"/>
                </a:solidFill>
                <a:round/>
                <a:headEnd/>
                <a:tailEnd/>
              </a:ln>
            </p:spPr>
            <p:txBody>
              <a:bodyPr/>
              <a:lstStyle/>
              <a:p>
                <a:endParaRPr lang="en-US" sz="1350"/>
              </a:p>
            </p:txBody>
          </p:sp>
        </p:grpSp>
        <p:grpSp>
          <p:nvGrpSpPr>
            <p:cNvPr id="18" name="Group 328">
              <a:extLst>
                <a:ext uri="{FF2B5EF4-FFF2-40B4-BE49-F238E27FC236}">
                  <a16:creationId xmlns:a16="http://schemas.microsoft.com/office/drawing/2014/main" id="{84DF614F-D5D2-4B26-BFF3-1ABD4A8939C3}"/>
                </a:ext>
              </a:extLst>
            </p:cNvPr>
            <p:cNvGrpSpPr>
              <a:grpSpLocks/>
            </p:cNvGrpSpPr>
            <p:nvPr/>
          </p:nvGrpSpPr>
          <p:grpSpPr bwMode="auto">
            <a:xfrm>
              <a:off x="2973388" y="4465638"/>
              <a:ext cx="1398587" cy="1323975"/>
              <a:chOff x="1880" y="2863"/>
              <a:chExt cx="881" cy="834"/>
            </a:xfrm>
          </p:grpSpPr>
          <p:grpSp>
            <p:nvGrpSpPr>
              <p:cNvPr id="36" name="Group 320">
                <a:extLst>
                  <a:ext uri="{FF2B5EF4-FFF2-40B4-BE49-F238E27FC236}">
                    <a16:creationId xmlns:a16="http://schemas.microsoft.com/office/drawing/2014/main" id="{E4E3AAD9-FAC8-4655-8B96-E1818876FB5C}"/>
                  </a:ext>
                </a:extLst>
              </p:cNvPr>
              <p:cNvGrpSpPr>
                <a:grpSpLocks/>
              </p:cNvGrpSpPr>
              <p:nvPr/>
            </p:nvGrpSpPr>
            <p:grpSpPr bwMode="auto">
              <a:xfrm>
                <a:off x="2235" y="2863"/>
                <a:ext cx="172" cy="90"/>
                <a:chOff x="2251" y="2863"/>
                <a:chExt cx="172" cy="90"/>
              </a:xfrm>
            </p:grpSpPr>
            <p:sp>
              <p:nvSpPr>
                <p:cNvPr id="38" name="Freeform 275">
                  <a:extLst>
                    <a:ext uri="{FF2B5EF4-FFF2-40B4-BE49-F238E27FC236}">
                      <a16:creationId xmlns:a16="http://schemas.microsoft.com/office/drawing/2014/main" id="{EA780F81-3958-436D-AC53-363E47B762C5}"/>
                    </a:ext>
                  </a:extLst>
                </p:cNvPr>
                <p:cNvSpPr>
                  <a:spLocks/>
                </p:cNvSpPr>
                <p:nvPr/>
              </p:nvSpPr>
              <p:spPr bwMode="auto">
                <a:xfrm>
                  <a:off x="2251" y="2863"/>
                  <a:ext cx="85" cy="87"/>
                </a:xfrm>
                <a:custGeom>
                  <a:avLst/>
                  <a:gdLst>
                    <a:gd name="T0" fmla="*/ 0 w 68"/>
                    <a:gd name="T1" fmla="*/ 1833 h 70"/>
                    <a:gd name="T2" fmla="*/ 416 w 68"/>
                    <a:gd name="T3" fmla="*/ 0 h 70"/>
                    <a:gd name="T4" fmla="*/ 801 w 68"/>
                    <a:gd name="T5" fmla="*/ 0 h 70"/>
                    <a:gd name="T6" fmla="*/ 1150 w 68"/>
                    <a:gd name="T7" fmla="*/ 892 h 70"/>
                    <a:gd name="T8" fmla="*/ 1150 w 68"/>
                    <a:gd name="T9" fmla="*/ 892 h 70"/>
                    <a:gd name="T10" fmla="*/ 1335 w 68"/>
                    <a:gd name="T11" fmla="*/ 1475 h 70"/>
                    <a:gd name="T12" fmla="*/ 1335 w 68"/>
                    <a:gd name="T13" fmla="*/ 1475 h 70"/>
                    <a:gd name="T14" fmla="*/ 1335 w 68"/>
                    <a:gd name="T15" fmla="*/ 1475 h 70"/>
                    <a:gd name="T16" fmla="*/ 1438 w 68"/>
                    <a:gd name="T17" fmla="*/ 845 h 70"/>
                    <a:gd name="T18" fmla="*/ 1610 w 68"/>
                    <a:gd name="T19" fmla="*/ 0 h 70"/>
                    <a:gd name="T20" fmla="*/ 1913 w 68"/>
                    <a:gd name="T21" fmla="*/ 0 h 70"/>
                    <a:gd name="T22" fmla="*/ 1545 w 68"/>
                    <a:gd name="T23" fmla="*/ 1833 h 70"/>
                    <a:gd name="T24" fmla="*/ 1219 w 68"/>
                    <a:gd name="T25" fmla="*/ 1833 h 70"/>
                    <a:gd name="T26" fmla="*/ 868 w 68"/>
                    <a:gd name="T27" fmla="*/ 981 h 70"/>
                    <a:gd name="T28" fmla="*/ 868 w 68"/>
                    <a:gd name="T29" fmla="*/ 981 h 70"/>
                    <a:gd name="T30" fmla="*/ 643 w 68"/>
                    <a:gd name="T31" fmla="*/ 426 h 70"/>
                    <a:gd name="T32" fmla="*/ 643 w 68"/>
                    <a:gd name="T33" fmla="*/ 426 h 70"/>
                    <a:gd name="T34" fmla="*/ 643 w 68"/>
                    <a:gd name="T35" fmla="*/ 426 h 70"/>
                    <a:gd name="T36" fmla="*/ 520 w 68"/>
                    <a:gd name="T37" fmla="*/ 1050 h 70"/>
                    <a:gd name="T38" fmla="*/ 351 w 68"/>
                    <a:gd name="T39" fmla="*/ 1833 h 70"/>
                    <a:gd name="T40" fmla="*/ 0 w 68"/>
                    <a:gd name="T41" fmla="*/ 1833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70"/>
                    <a:gd name="T65" fmla="*/ 68 w 68"/>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70">
                      <a:moveTo>
                        <a:pt x="0" y="70"/>
                      </a:moveTo>
                      <a:lnTo>
                        <a:pt x="14" y="0"/>
                      </a:lnTo>
                      <a:lnTo>
                        <a:pt x="28" y="0"/>
                      </a:lnTo>
                      <a:lnTo>
                        <a:pt x="40" y="34"/>
                      </a:lnTo>
                      <a:lnTo>
                        <a:pt x="46" y="56"/>
                      </a:lnTo>
                      <a:lnTo>
                        <a:pt x="50" y="32"/>
                      </a:lnTo>
                      <a:lnTo>
                        <a:pt x="56" y="0"/>
                      </a:lnTo>
                      <a:lnTo>
                        <a:pt x="68" y="0"/>
                      </a:lnTo>
                      <a:lnTo>
                        <a:pt x="54" y="70"/>
                      </a:lnTo>
                      <a:lnTo>
                        <a:pt x="42" y="70"/>
                      </a:lnTo>
                      <a:lnTo>
                        <a:pt x="30" y="38"/>
                      </a:lnTo>
                      <a:lnTo>
                        <a:pt x="22" y="16"/>
                      </a:lnTo>
                      <a:lnTo>
                        <a:pt x="18" y="40"/>
                      </a:lnTo>
                      <a:lnTo>
                        <a:pt x="12" y="70"/>
                      </a:lnTo>
                      <a:lnTo>
                        <a:pt x="0" y="70"/>
                      </a:lnTo>
                      <a:close/>
                    </a:path>
                  </a:pathLst>
                </a:custGeom>
                <a:solidFill>
                  <a:srgbClr val="000000"/>
                </a:solidFill>
                <a:ln w="9525">
                  <a:noFill/>
                  <a:round/>
                  <a:headEnd/>
                  <a:tailEnd/>
                </a:ln>
              </p:spPr>
              <p:txBody>
                <a:bodyPr/>
                <a:lstStyle/>
                <a:p>
                  <a:endParaRPr lang="en-US" sz="1350"/>
                </a:p>
              </p:txBody>
            </p:sp>
            <p:sp>
              <p:nvSpPr>
                <p:cNvPr id="39" name="Freeform 276">
                  <a:extLst>
                    <a:ext uri="{FF2B5EF4-FFF2-40B4-BE49-F238E27FC236}">
                      <a16:creationId xmlns:a16="http://schemas.microsoft.com/office/drawing/2014/main" id="{396BEC0D-2C03-488C-96DB-1CB11BC472D9}"/>
                    </a:ext>
                  </a:extLst>
                </p:cNvPr>
                <p:cNvSpPr>
                  <a:spLocks noEditPoints="1"/>
                </p:cNvSpPr>
                <p:nvPr/>
              </p:nvSpPr>
              <p:spPr bwMode="auto">
                <a:xfrm>
                  <a:off x="2344" y="2863"/>
                  <a:ext cx="79" cy="90"/>
                </a:xfrm>
                <a:custGeom>
                  <a:avLst/>
                  <a:gdLst>
                    <a:gd name="T0" fmla="*/ 1512 w 64"/>
                    <a:gd name="T1" fmla="*/ 801 h 72"/>
                    <a:gd name="T2" fmla="*/ 1512 w 64"/>
                    <a:gd name="T3" fmla="*/ 801 h 72"/>
                    <a:gd name="T4" fmla="*/ 1512 w 64"/>
                    <a:gd name="T5" fmla="*/ 1095 h 72"/>
                    <a:gd name="T6" fmla="*/ 1468 w 64"/>
                    <a:gd name="T7" fmla="*/ 1335 h 72"/>
                    <a:gd name="T8" fmla="*/ 1379 w 64"/>
                    <a:gd name="T9" fmla="*/ 1610 h 72"/>
                    <a:gd name="T10" fmla="*/ 1225 w 64"/>
                    <a:gd name="T11" fmla="*/ 1783 h 72"/>
                    <a:gd name="T12" fmla="*/ 1225 w 64"/>
                    <a:gd name="T13" fmla="*/ 1783 h 72"/>
                    <a:gd name="T14" fmla="*/ 1078 w 64"/>
                    <a:gd name="T15" fmla="*/ 1905 h 72"/>
                    <a:gd name="T16" fmla="*/ 917 w 64"/>
                    <a:gd name="T17" fmla="*/ 1989 h 72"/>
                    <a:gd name="T18" fmla="*/ 804 w 64"/>
                    <a:gd name="T19" fmla="*/ 2049 h 72"/>
                    <a:gd name="T20" fmla="*/ 602 w 64"/>
                    <a:gd name="T21" fmla="*/ 2049 h 72"/>
                    <a:gd name="T22" fmla="*/ 602 w 64"/>
                    <a:gd name="T23" fmla="*/ 2049 h 72"/>
                    <a:gd name="T24" fmla="*/ 481 w 64"/>
                    <a:gd name="T25" fmla="*/ 2049 h 72"/>
                    <a:gd name="T26" fmla="*/ 320 w 64"/>
                    <a:gd name="T27" fmla="*/ 1989 h 72"/>
                    <a:gd name="T28" fmla="*/ 230 w 64"/>
                    <a:gd name="T29" fmla="*/ 1905 h 72"/>
                    <a:gd name="T30" fmla="*/ 138 w 64"/>
                    <a:gd name="T31" fmla="*/ 1818 h 72"/>
                    <a:gd name="T32" fmla="*/ 0 w 64"/>
                    <a:gd name="T33" fmla="*/ 1545 h 72"/>
                    <a:gd name="T34" fmla="*/ 0 w 64"/>
                    <a:gd name="T35" fmla="*/ 1219 h 72"/>
                    <a:gd name="T36" fmla="*/ 0 w 64"/>
                    <a:gd name="T37" fmla="*/ 1219 h 72"/>
                    <a:gd name="T38" fmla="*/ 0 w 64"/>
                    <a:gd name="T39" fmla="*/ 976 h 72"/>
                    <a:gd name="T40" fmla="*/ 2 w 64"/>
                    <a:gd name="T41" fmla="*/ 686 h 72"/>
                    <a:gd name="T42" fmla="*/ 138 w 64"/>
                    <a:gd name="T43" fmla="*/ 455 h 72"/>
                    <a:gd name="T44" fmla="*/ 284 w 64"/>
                    <a:gd name="T45" fmla="*/ 291 h 72"/>
                    <a:gd name="T46" fmla="*/ 284 w 64"/>
                    <a:gd name="T47" fmla="*/ 291 h 72"/>
                    <a:gd name="T48" fmla="*/ 417 w 64"/>
                    <a:gd name="T49" fmla="*/ 174 h 72"/>
                    <a:gd name="T50" fmla="*/ 573 w 64"/>
                    <a:gd name="T51" fmla="*/ 75 h 72"/>
                    <a:gd name="T52" fmla="*/ 707 w 64"/>
                    <a:gd name="T53" fmla="*/ 0 h 72"/>
                    <a:gd name="T54" fmla="*/ 843 w 64"/>
                    <a:gd name="T55" fmla="*/ 0 h 72"/>
                    <a:gd name="T56" fmla="*/ 843 w 64"/>
                    <a:gd name="T57" fmla="*/ 0 h 72"/>
                    <a:gd name="T58" fmla="*/ 1041 w 64"/>
                    <a:gd name="T59" fmla="*/ 0 h 72"/>
                    <a:gd name="T60" fmla="*/ 1189 w 64"/>
                    <a:gd name="T61" fmla="*/ 75 h 72"/>
                    <a:gd name="T62" fmla="*/ 1285 w 64"/>
                    <a:gd name="T63" fmla="*/ 99 h 72"/>
                    <a:gd name="T64" fmla="*/ 1379 w 64"/>
                    <a:gd name="T65" fmla="*/ 233 h 72"/>
                    <a:gd name="T66" fmla="*/ 1468 w 64"/>
                    <a:gd name="T67" fmla="*/ 524 h 72"/>
                    <a:gd name="T68" fmla="*/ 1512 w 64"/>
                    <a:gd name="T69" fmla="*/ 801 h 72"/>
                    <a:gd name="T70" fmla="*/ 1512 w 64"/>
                    <a:gd name="T71" fmla="*/ 801 h 72"/>
                    <a:gd name="T72" fmla="*/ 515 w 64"/>
                    <a:gd name="T73" fmla="*/ 455 h 72"/>
                    <a:gd name="T74" fmla="*/ 515 w 64"/>
                    <a:gd name="T75" fmla="*/ 455 h 72"/>
                    <a:gd name="T76" fmla="*/ 417 w 64"/>
                    <a:gd name="T77" fmla="*/ 643 h 72"/>
                    <a:gd name="T78" fmla="*/ 320 w 64"/>
                    <a:gd name="T79" fmla="*/ 801 h 72"/>
                    <a:gd name="T80" fmla="*/ 284 w 64"/>
                    <a:gd name="T81" fmla="*/ 1023 h 72"/>
                    <a:gd name="T82" fmla="*/ 284 w 64"/>
                    <a:gd name="T83" fmla="*/ 1219 h 72"/>
                    <a:gd name="T84" fmla="*/ 284 w 64"/>
                    <a:gd name="T85" fmla="*/ 1219 h 72"/>
                    <a:gd name="T86" fmla="*/ 284 w 64"/>
                    <a:gd name="T87" fmla="*/ 1438 h 72"/>
                    <a:gd name="T88" fmla="*/ 390 w 64"/>
                    <a:gd name="T89" fmla="*/ 1610 h 72"/>
                    <a:gd name="T90" fmla="*/ 481 w 64"/>
                    <a:gd name="T91" fmla="*/ 1708 h 72"/>
                    <a:gd name="T92" fmla="*/ 659 w 64"/>
                    <a:gd name="T93" fmla="*/ 1783 h 72"/>
                    <a:gd name="T94" fmla="*/ 659 w 64"/>
                    <a:gd name="T95" fmla="*/ 1783 h 72"/>
                    <a:gd name="T96" fmla="*/ 843 w 64"/>
                    <a:gd name="T97" fmla="*/ 1708 h 72"/>
                    <a:gd name="T98" fmla="*/ 992 w 64"/>
                    <a:gd name="T99" fmla="*/ 1610 h 72"/>
                    <a:gd name="T100" fmla="*/ 992 w 64"/>
                    <a:gd name="T101" fmla="*/ 1610 h 72"/>
                    <a:gd name="T102" fmla="*/ 1078 w 64"/>
                    <a:gd name="T103" fmla="*/ 1438 h 72"/>
                    <a:gd name="T104" fmla="*/ 1189 w 64"/>
                    <a:gd name="T105" fmla="*/ 1258 h 72"/>
                    <a:gd name="T106" fmla="*/ 1225 w 64"/>
                    <a:gd name="T107" fmla="*/ 801 h 72"/>
                    <a:gd name="T108" fmla="*/ 1225 w 64"/>
                    <a:gd name="T109" fmla="*/ 801 h 72"/>
                    <a:gd name="T110" fmla="*/ 1189 w 64"/>
                    <a:gd name="T111" fmla="*/ 643 h 72"/>
                    <a:gd name="T112" fmla="*/ 1126 w 64"/>
                    <a:gd name="T113" fmla="*/ 455 h 72"/>
                    <a:gd name="T114" fmla="*/ 1041 w 64"/>
                    <a:gd name="T115" fmla="*/ 351 h 72"/>
                    <a:gd name="T116" fmla="*/ 843 w 64"/>
                    <a:gd name="T117" fmla="*/ 291 h 72"/>
                    <a:gd name="T118" fmla="*/ 843 w 64"/>
                    <a:gd name="T119" fmla="*/ 291 h 72"/>
                    <a:gd name="T120" fmla="*/ 659 w 64"/>
                    <a:gd name="T121" fmla="*/ 351 h 72"/>
                    <a:gd name="T122" fmla="*/ 515 w 64"/>
                    <a:gd name="T123" fmla="*/ 455 h 72"/>
                    <a:gd name="T124" fmla="*/ 515 w 64"/>
                    <a:gd name="T125" fmla="*/ 455 h 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4"/>
                    <a:gd name="T190" fmla="*/ 0 h 72"/>
                    <a:gd name="T191" fmla="*/ 64 w 64"/>
                    <a:gd name="T192" fmla="*/ 72 h 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4" h="72">
                      <a:moveTo>
                        <a:pt x="64" y="28"/>
                      </a:moveTo>
                      <a:lnTo>
                        <a:pt x="64" y="28"/>
                      </a:lnTo>
                      <a:lnTo>
                        <a:pt x="64" y="38"/>
                      </a:lnTo>
                      <a:lnTo>
                        <a:pt x="62" y="46"/>
                      </a:lnTo>
                      <a:lnTo>
                        <a:pt x="58" y="56"/>
                      </a:lnTo>
                      <a:lnTo>
                        <a:pt x="52" y="62"/>
                      </a:lnTo>
                      <a:lnTo>
                        <a:pt x="46" y="66"/>
                      </a:lnTo>
                      <a:lnTo>
                        <a:pt x="40" y="70"/>
                      </a:lnTo>
                      <a:lnTo>
                        <a:pt x="34" y="72"/>
                      </a:lnTo>
                      <a:lnTo>
                        <a:pt x="26" y="72"/>
                      </a:lnTo>
                      <a:lnTo>
                        <a:pt x="20" y="72"/>
                      </a:lnTo>
                      <a:lnTo>
                        <a:pt x="14" y="70"/>
                      </a:lnTo>
                      <a:lnTo>
                        <a:pt x="10" y="66"/>
                      </a:lnTo>
                      <a:lnTo>
                        <a:pt x="6" y="64"/>
                      </a:lnTo>
                      <a:lnTo>
                        <a:pt x="0" y="54"/>
                      </a:lnTo>
                      <a:lnTo>
                        <a:pt x="0" y="42"/>
                      </a:lnTo>
                      <a:lnTo>
                        <a:pt x="0" y="34"/>
                      </a:lnTo>
                      <a:lnTo>
                        <a:pt x="2" y="24"/>
                      </a:lnTo>
                      <a:lnTo>
                        <a:pt x="6" y="16"/>
                      </a:lnTo>
                      <a:lnTo>
                        <a:pt x="12" y="10"/>
                      </a:lnTo>
                      <a:lnTo>
                        <a:pt x="18" y="6"/>
                      </a:lnTo>
                      <a:lnTo>
                        <a:pt x="24" y="2"/>
                      </a:lnTo>
                      <a:lnTo>
                        <a:pt x="30" y="0"/>
                      </a:lnTo>
                      <a:lnTo>
                        <a:pt x="36" y="0"/>
                      </a:lnTo>
                      <a:lnTo>
                        <a:pt x="44" y="0"/>
                      </a:lnTo>
                      <a:lnTo>
                        <a:pt x="50" y="2"/>
                      </a:lnTo>
                      <a:lnTo>
                        <a:pt x="54" y="4"/>
                      </a:lnTo>
                      <a:lnTo>
                        <a:pt x="58" y="8"/>
                      </a:lnTo>
                      <a:lnTo>
                        <a:pt x="62" y="18"/>
                      </a:lnTo>
                      <a:lnTo>
                        <a:pt x="64" y="28"/>
                      </a:lnTo>
                      <a:close/>
                      <a:moveTo>
                        <a:pt x="22" y="16"/>
                      </a:moveTo>
                      <a:lnTo>
                        <a:pt x="22" y="16"/>
                      </a:lnTo>
                      <a:lnTo>
                        <a:pt x="18" y="22"/>
                      </a:lnTo>
                      <a:lnTo>
                        <a:pt x="14" y="28"/>
                      </a:lnTo>
                      <a:lnTo>
                        <a:pt x="12" y="36"/>
                      </a:lnTo>
                      <a:lnTo>
                        <a:pt x="12" y="42"/>
                      </a:lnTo>
                      <a:lnTo>
                        <a:pt x="12" y="50"/>
                      </a:lnTo>
                      <a:lnTo>
                        <a:pt x="16" y="56"/>
                      </a:lnTo>
                      <a:lnTo>
                        <a:pt x="20" y="60"/>
                      </a:lnTo>
                      <a:lnTo>
                        <a:pt x="28" y="62"/>
                      </a:lnTo>
                      <a:lnTo>
                        <a:pt x="36" y="60"/>
                      </a:lnTo>
                      <a:lnTo>
                        <a:pt x="42" y="56"/>
                      </a:lnTo>
                      <a:lnTo>
                        <a:pt x="46" y="50"/>
                      </a:lnTo>
                      <a:lnTo>
                        <a:pt x="50" y="44"/>
                      </a:lnTo>
                      <a:lnTo>
                        <a:pt x="52" y="28"/>
                      </a:lnTo>
                      <a:lnTo>
                        <a:pt x="50" y="22"/>
                      </a:lnTo>
                      <a:lnTo>
                        <a:pt x="48" y="16"/>
                      </a:lnTo>
                      <a:lnTo>
                        <a:pt x="44" y="12"/>
                      </a:lnTo>
                      <a:lnTo>
                        <a:pt x="36" y="10"/>
                      </a:lnTo>
                      <a:lnTo>
                        <a:pt x="28" y="12"/>
                      </a:lnTo>
                      <a:lnTo>
                        <a:pt x="22" y="16"/>
                      </a:lnTo>
                      <a:close/>
                    </a:path>
                  </a:pathLst>
                </a:custGeom>
                <a:solidFill>
                  <a:srgbClr val="000000"/>
                </a:solidFill>
                <a:ln w="9525">
                  <a:noFill/>
                  <a:round/>
                  <a:headEnd/>
                  <a:tailEnd/>
                </a:ln>
              </p:spPr>
              <p:txBody>
                <a:bodyPr/>
                <a:lstStyle/>
                <a:p>
                  <a:endParaRPr lang="en-US" sz="1350"/>
                </a:p>
              </p:txBody>
            </p:sp>
          </p:grpSp>
          <p:pic>
            <p:nvPicPr>
              <p:cNvPr id="37" name="Picture 317" descr="DirtyFiber2[highmag-scratchview]">
                <a:extLst>
                  <a:ext uri="{FF2B5EF4-FFF2-40B4-BE49-F238E27FC236}">
                    <a16:creationId xmlns:a16="http://schemas.microsoft.com/office/drawing/2014/main" id="{B5E9EFCF-E9C5-4AFA-9160-68751B41A1F5}"/>
                  </a:ext>
                </a:extLst>
              </p:cNvPr>
              <p:cNvPicPr>
                <a:picLocks noChangeAspect="1" noChangeArrowheads="1"/>
              </p:cNvPicPr>
              <p:nvPr/>
            </p:nvPicPr>
            <p:blipFill>
              <a:blip r:embed="rId4" cstate="screen"/>
              <a:srcRect/>
              <a:stretch>
                <a:fillRect/>
              </a:stretch>
            </p:blipFill>
            <p:spPr bwMode="auto">
              <a:xfrm>
                <a:off x="1880" y="3036"/>
                <a:ext cx="881" cy="661"/>
              </a:xfrm>
              <a:prstGeom prst="rect">
                <a:avLst/>
              </a:prstGeom>
              <a:noFill/>
              <a:ln w="12700">
                <a:solidFill>
                  <a:srgbClr val="B70005"/>
                </a:solidFill>
                <a:miter lim="800000"/>
                <a:headEnd/>
                <a:tailEnd/>
              </a:ln>
            </p:spPr>
          </p:pic>
        </p:grpSp>
        <p:grpSp>
          <p:nvGrpSpPr>
            <p:cNvPr id="19" name="Group 307">
              <a:extLst>
                <a:ext uri="{FF2B5EF4-FFF2-40B4-BE49-F238E27FC236}">
                  <a16:creationId xmlns:a16="http://schemas.microsoft.com/office/drawing/2014/main" id="{101C33FB-B787-402C-95AC-D3F83C0A60A4}"/>
                </a:ext>
              </a:extLst>
            </p:cNvPr>
            <p:cNvGrpSpPr>
              <a:grpSpLocks/>
            </p:cNvGrpSpPr>
            <p:nvPr/>
          </p:nvGrpSpPr>
          <p:grpSpPr bwMode="auto">
            <a:xfrm>
              <a:off x="3771900" y="2097088"/>
              <a:ext cx="1706563" cy="1481137"/>
              <a:chOff x="2311" y="1371"/>
              <a:chExt cx="1075" cy="933"/>
            </a:xfrm>
          </p:grpSpPr>
          <p:sp>
            <p:nvSpPr>
              <p:cNvPr id="20" name="Freeform 158">
                <a:extLst>
                  <a:ext uri="{FF2B5EF4-FFF2-40B4-BE49-F238E27FC236}">
                    <a16:creationId xmlns:a16="http://schemas.microsoft.com/office/drawing/2014/main" id="{5BC3413D-D8A2-4616-8899-DD09FDC1B763}"/>
                  </a:ext>
                </a:extLst>
              </p:cNvPr>
              <p:cNvSpPr>
                <a:spLocks/>
              </p:cNvSpPr>
              <p:nvPr/>
            </p:nvSpPr>
            <p:spPr bwMode="auto">
              <a:xfrm>
                <a:off x="2311" y="1371"/>
                <a:ext cx="1075" cy="933"/>
              </a:xfrm>
              <a:custGeom>
                <a:avLst/>
                <a:gdLst>
                  <a:gd name="T0" fmla="*/ 11789 w 862"/>
                  <a:gd name="T1" fmla="*/ 20591 h 748"/>
                  <a:gd name="T2" fmla="*/ 23657 w 862"/>
                  <a:gd name="T3" fmla="*/ 0 h 748"/>
                  <a:gd name="T4" fmla="*/ 0 w 862"/>
                  <a:gd name="T5" fmla="*/ 0 h 748"/>
                  <a:gd name="T6" fmla="*/ 11789 w 862"/>
                  <a:gd name="T7" fmla="*/ 20591 h 748"/>
                  <a:gd name="T8" fmla="*/ 0 60000 65536"/>
                  <a:gd name="T9" fmla="*/ 0 60000 65536"/>
                  <a:gd name="T10" fmla="*/ 0 60000 65536"/>
                  <a:gd name="T11" fmla="*/ 0 60000 65536"/>
                  <a:gd name="T12" fmla="*/ 0 w 862"/>
                  <a:gd name="T13" fmla="*/ 0 h 748"/>
                  <a:gd name="T14" fmla="*/ 862 w 862"/>
                  <a:gd name="T15" fmla="*/ 748 h 748"/>
                </a:gdLst>
                <a:ahLst/>
                <a:cxnLst>
                  <a:cxn ang="T8">
                    <a:pos x="T0" y="T1"/>
                  </a:cxn>
                  <a:cxn ang="T9">
                    <a:pos x="T2" y="T3"/>
                  </a:cxn>
                  <a:cxn ang="T10">
                    <a:pos x="T4" y="T5"/>
                  </a:cxn>
                  <a:cxn ang="T11">
                    <a:pos x="T6" y="T7"/>
                  </a:cxn>
                </a:cxnLst>
                <a:rect l="T12" t="T13" r="T14" b="T15"/>
                <a:pathLst>
                  <a:path w="862" h="748">
                    <a:moveTo>
                      <a:pt x="430" y="748"/>
                    </a:moveTo>
                    <a:lnTo>
                      <a:pt x="862" y="0"/>
                    </a:lnTo>
                    <a:lnTo>
                      <a:pt x="0" y="0"/>
                    </a:lnTo>
                    <a:lnTo>
                      <a:pt x="430" y="748"/>
                    </a:lnTo>
                    <a:close/>
                  </a:path>
                </a:pathLst>
              </a:custGeom>
              <a:solidFill>
                <a:srgbClr val="E3A136"/>
              </a:solidFill>
              <a:ln w="9525">
                <a:noFill/>
                <a:round/>
                <a:headEnd/>
                <a:tailEnd/>
              </a:ln>
            </p:spPr>
            <p:txBody>
              <a:bodyPr/>
              <a:lstStyle/>
              <a:p>
                <a:endParaRPr lang="en-US" sz="1350"/>
              </a:p>
            </p:txBody>
          </p:sp>
          <p:sp>
            <p:nvSpPr>
              <p:cNvPr id="21" name="Freeform 159">
                <a:extLst>
                  <a:ext uri="{FF2B5EF4-FFF2-40B4-BE49-F238E27FC236}">
                    <a16:creationId xmlns:a16="http://schemas.microsoft.com/office/drawing/2014/main" id="{B6424925-B553-4E27-A89A-BEF2CBD78B2F}"/>
                  </a:ext>
                </a:extLst>
              </p:cNvPr>
              <p:cNvSpPr>
                <a:spLocks/>
              </p:cNvSpPr>
              <p:nvPr/>
            </p:nvSpPr>
            <p:spPr bwMode="auto">
              <a:xfrm>
                <a:off x="2346" y="1386"/>
                <a:ext cx="1005" cy="883"/>
              </a:xfrm>
              <a:custGeom>
                <a:avLst/>
                <a:gdLst>
                  <a:gd name="T0" fmla="*/ 11003 w 806"/>
                  <a:gd name="T1" fmla="*/ 19441 h 708"/>
                  <a:gd name="T2" fmla="*/ 22071 w 806"/>
                  <a:gd name="T3" fmla="*/ 0 h 708"/>
                  <a:gd name="T4" fmla="*/ 0 w 806"/>
                  <a:gd name="T5" fmla="*/ 0 h 708"/>
                  <a:gd name="T6" fmla="*/ 11003 w 806"/>
                  <a:gd name="T7" fmla="*/ 19441 h 708"/>
                  <a:gd name="T8" fmla="*/ 0 60000 65536"/>
                  <a:gd name="T9" fmla="*/ 0 60000 65536"/>
                  <a:gd name="T10" fmla="*/ 0 60000 65536"/>
                  <a:gd name="T11" fmla="*/ 0 60000 65536"/>
                  <a:gd name="T12" fmla="*/ 0 w 806"/>
                  <a:gd name="T13" fmla="*/ 0 h 708"/>
                  <a:gd name="T14" fmla="*/ 806 w 806"/>
                  <a:gd name="T15" fmla="*/ 708 h 708"/>
                </a:gdLst>
                <a:ahLst/>
                <a:cxnLst>
                  <a:cxn ang="T8">
                    <a:pos x="T0" y="T1"/>
                  </a:cxn>
                  <a:cxn ang="T9">
                    <a:pos x="T2" y="T3"/>
                  </a:cxn>
                  <a:cxn ang="T10">
                    <a:pos x="T4" y="T5"/>
                  </a:cxn>
                  <a:cxn ang="T11">
                    <a:pos x="T6" y="T7"/>
                  </a:cxn>
                </a:cxnLst>
                <a:rect l="T12" t="T13" r="T14" b="T15"/>
                <a:pathLst>
                  <a:path w="806" h="708">
                    <a:moveTo>
                      <a:pt x="402" y="708"/>
                    </a:moveTo>
                    <a:lnTo>
                      <a:pt x="806" y="0"/>
                    </a:lnTo>
                    <a:lnTo>
                      <a:pt x="0" y="0"/>
                    </a:lnTo>
                    <a:lnTo>
                      <a:pt x="402" y="708"/>
                    </a:lnTo>
                    <a:close/>
                  </a:path>
                </a:pathLst>
              </a:custGeom>
              <a:solidFill>
                <a:srgbClr val="FFFFFF"/>
              </a:solidFill>
              <a:ln w="9525">
                <a:noFill/>
                <a:round/>
                <a:headEnd/>
                <a:tailEnd/>
              </a:ln>
            </p:spPr>
            <p:txBody>
              <a:bodyPr/>
              <a:lstStyle/>
              <a:p>
                <a:endParaRPr lang="en-US" sz="1350"/>
              </a:p>
            </p:txBody>
          </p:sp>
          <p:sp>
            <p:nvSpPr>
              <p:cNvPr id="22" name="Freeform 160">
                <a:extLst>
                  <a:ext uri="{FF2B5EF4-FFF2-40B4-BE49-F238E27FC236}">
                    <a16:creationId xmlns:a16="http://schemas.microsoft.com/office/drawing/2014/main" id="{207F4A44-9DCB-40E7-8C56-0D6CDD7757EC}"/>
                  </a:ext>
                </a:extLst>
              </p:cNvPr>
              <p:cNvSpPr>
                <a:spLocks/>
              </p:cNvSpPr>
              <p:nvPr/>
            </p:nvSpPr>
            <p:spPr bwMode="auto">
              <a:xfrm>
                <a:off x="2383" y="1411"/>
                <a:ext cx="931" cy="806"/>
              </a:xfrm>
              <a:custGeom>
                <a:avLst/>
                <a:gdLst>
                  <a:gd name="T0" fmla="*/ 10317 w 746"/>
                  <a:gd name="T1" fmla="*/ 17863 h 646"/>
                  <a:gd name="T2" fmla="*/ 20700 w 746"/>
                  <a:gd name="T3" fmla="*/ 0 h 646"/>
                  <a:gd name="T4" fmla="*/ 0 w 746"/>
                  <a:gd name="T5" fmla="*/ 0 h 646"/>
                  <a:gd name="T6" fmla="*/ 10317 w 746"/>
                  <a:gd name="T7" fmla="*/ 17863 h 646"/>
                  <a:gd name="T8" fmla="*/ 0 60000 65536"/>
                  <a:gd name="T9" fmla="*/ 0 60000 65536"/>
                  <a:gd name="T10" fmla="*/ 0 60000 65536"/>
                  <a:gd name="T11" fmla="*/ 0 60000 65536"/>
                  <a:gd name="T12" fmla="*/ 0 w 746"/>
                  <a:gd name="T13" fmla="*/ 0 h 646"/>
                  <a:gd name="T14" fmla="*/ 746 w 746"/>
                  <a:gd name="T15" fmla="*/ 646 h 646"/>
                </a:gdLst>
                <a:ahLst/>
                <a:cxnLst>
                  <a:cxn ang="T8">
                    <a:pos x="T0" y="T1"/>
                  </a:cxn>
                  <a:cxn ang="T9">
                    <a:pos x="T2" y="T3"/>
                  </a:cxn>
                  <a:cxn ang="T10">
                    <a:pos x="T4" y="T5"/>
                  </a:cxn>
                  <a:cxn ang="T11">
                    <a:pos x="T6" y="T7"/>
                  </a:cxn>
                </a:cxnLst>
                <a:rect l="T12" t="T13" r="T14" b="T15"/>
                <a:pathLst>
                  <a:path w="746" h="646">
                    <a:moveTo>
                      <a:pt x="372" y="646"/>
                    </a:moveTo>
                    <a:lnTo>
                      <a:pt x="746" y="0"/>
                    </a:lnTo>
                    <a:lnTo>
                      <a:pt x="0" y="0"/>
                    </a:lnTo>
                    <a:lnTo>
                      <a:pt x="372" y="646"/>
                    </a:lnTo>
                    <a:close/>
                  </a:path>
                </a:pathLst>
              </a:custGeom>
              <a:solidFill>
                <a:srgbClr val="E3A136"/>
              </a:solidFill>
              <a:ln w="9525">
                <a:noFill/>
                <a:round/>
                <a:headEnd/>
                <a:tailEnd/>
              </a:ln>
            </p:spPr>
            <p:txBody>
              <a:bodyPr/>
              <a:lstStyle/>
              <a:p>
                <a:endParaRPr lang="en-US" sz="1350"/>
              </a:p>
            </p:txBody>
          </p:sp>
          <p:sp>
            <p:nvSpPr>
              <p:cNvPr id="23" name="Freeform 161">
                <a:extLst>
                  <a:ext uri="{FF2B5EF4-FFF2-40B4-BE49-F238E27FC236}">
                    <a16:creationId xmlns:a16="http://schemas.microsoft.com/office/drawing/2014/main" id="{2FE9F3BE-AA38-4C22-9C3F-BBA2985127FA}"/>
                  </a:ext>
                </a:extLst>
              </p:cNvPr>
              <p:cNvSpPr>
                <a:spLocks/>
              </p:cNvSpPr>
              <p:nvPr/>
            </p:nvSpPr>
            <p:spPr bwMode="auto">
              <a:xfrm>
                <a:off x="2381" y="1408"/>
                <a:ext cx="936" cy="252"/>
              </a:xfrm>
              <a:custGeom>
                <a:avLst/>
                <a:gdLst>
                  <a:gd name="T0" fmla="*/ 17659 w 750"/>
                  <a:gd name="T1" fmla="*/ 5569 h 202"/>
                  <a:gd name="T2" fmla="*/ 17659 w 750"/>
                  <a:gd name="T3" fmla="*/ 5569 h 202"/>
                  <a:gd name="T4" fmla="*/ 3227 w 750"/>
                  <a:gd name="T5" fmla="*/ 5569 h 202"/>
                  <a:gd name="T6" fmla="*/ 3259 w 750"/>
                  <a:gd name="T7" fmla="*/ 5569 h 202"/>
                  <a:gd name="T8" fmla="*/ 0 w 750"/>
                  <a:gd name="T9" fmla="*/ 0 h 202"/>
                  <a:gd name="T10" fmla="*/ 20814 w 750"/>
                  <a:gd name="T11" fmla="*/ 0 h 202"/>
                  <a:gd name="T12" fmla="*/ 17659 w 750"/>
                  <a:gd name="T13" fmla="*/ 5569 h 202"/>
                  <a:gd name="T14" fmla="*/ 0 60000 65536"/>
                  <a:gd name="T15" fmla="*/ 0 60000 65536"/>
                  <a:gd name="T16" fmla="*/ 0 60000 65536"/>
                  <a:gd name="T17" fmla="*/ 0 60000 65536"/>
                  <a:gd name="T18" fmla="*/ 0 60000 65536"/>
                  <a:gd name="T19" fmla="*/ 0 60000 65536"/>
                  <a:gd name="T20" fmla="*/ 0 60000 65536"/>
                  <a:gd name="T21" fmla="*/ 0 w 750"/>
                  <a:gd name="T22" fmla="*/ 0 h 202"/>
                  <a:gd name="T23" fmla="*/ 750 w 750"/>
                  <a:gd name="T24" fmla="*/ 202 h 20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0" h="202">
                    <a:moveTo>
                      <a:pt x="636" y="202"/>
                    </a:moveTo>
                    <a:lnTo>
                      <a:pt x="636" y="202"/>
                    </a:lnTo>
                    <a:lnTo>
                      <a:pt x="116" y="202"/>
                    </a:lnTo>
                    <a:lnTo>
                      <a:pt x="118" y="202"/>
                    </a:lnTo>
                    <a:lnTo>
                      <a:pt x="0" y="0"/>
                    </a:lnTo>
                    <a:lnTo>
                      <a:pt x="750" y="0"/>
                    </a:lnTo>
                    <a:lnTo>
                      <a:pt x="636" y="202"/>
                    </a:lnTo>
                    <a:close/>
                  </a:path>
                </a:pathLst>
              </a:custGeom>
              <a:solidFill>
                <a:srgbClr val="CDCDDD"/>
              </a:solidFill>
              <a:ln w="9525">
                <a:noFill/>
                <a:round/>
                <a:headEnd/>
                <a:tailEnd/>
              </a:ln>
            </p:spPr>
            <p:txBody>
              <a:bodyPr/>
              <a:lstStyle/>
              <a:p>
                <a:endParaRPr lang="en-US" sz="1350"/>
              </a:p>
            </p:txBody>
          </p:sp>
          <p:sp>
            <p:nvSpPr>
              <p:cNvPr id="24" name="Freeform 162">
                <a:extLst>
                  <a:ext uri="{FF2B5EF4-FFF2-40B4-BE49-F238E27FC236}">
                    <a16:creationId xmlns:a16="http://schemas.microsoft.com/office/drawing/2014/main" id="{5C72BFC2-6A92-480F-8000-D80D9A5C7075}"/>
                  </a:ext>
                </a:extLst>
              </p:cNvPr>
              <p:cNvSpPr>
                <a:spLocks/>
              </p:cNvSpPr>
              <p:nvPr/>
            </p:nvSpPr>
            <p:spPr bwMode="auto">
              <a:xfrm>
                <a:off x="2551" y="1488"/>
                <a:ext cx="30" cy="88"/>
              </a:xfrm>
              <a:custGeom>
                <a:avLst/>
                <a:gdLst>
                  <a:gd name="T0" fmla="*/ 704 w 24"/>
                  <a:gd name="T1" fmla="*/ 0 h 70"/>
                  <a:gd name="T2" fmla="*/ 361 w 24"/>
                  <a:gd name="T3" fmla="*/ 2177 h 70"/>
                  <a:gd name="T4" fmla="*/ 0 w 24"/>
                  <a:gd name="T5" fmla="*/ 2177 h 70"/>
                  <a:gd name="T6" fmla="*/ 361 w 24"/>
                  <a:gd name="T7" fmla="*/ 0 h 70"/>
                  <a:gd name="T8" fmla="*/ 704 w 24"/>
                  <a:gd name="T9" fmla="*/ 0 h 70"/>
                  <a:gd name="T10" fmla="*/ 0 60000 65536"/>
                  <a:gd name="T11" fmla="*/ 0 60000 65536"/>
                  <a:gd name="T12" fmla="*/ 0 60000 65536"/>
                  <a:gd name="T13" fmla="*/ 0 60000 65536"/>
                  <a:gd name="T14" fmla="*/ 0 60000 65536"/>
                  <a:gd name="T15" fmla="*/ 0 w 24"/>
                  <a:gd name="T16" fmla="*/ 0 h 70"/>
                  <a:gd name="T17" fmla="*/ 24 w 24"/>
                  <a:gd name="T18" fmla="*/ 70 h 70"/>
                </a:gdLst>
                <a:ahLst/>
                <a:cxnLst>
                  <a:cxn ang="T10">
                    <a:pos x="T0" y="T1"/>
                  </a:cxn>
                  <a:cxn ang="T11">
                    <a:pos x="T2" y="T3"/>
                  </a:cxn>
                  <a:cxn ang="T12">
                    <a:pos x="T4" y="T5"/>
                  </a:cxn>
                  <a:cxn ang="T13">
                    <a:pos x="T6" y="T7"/>
                  </a:cxn>
                  <a:cxn ang="T14">
                    <a:pos x="T8" y="T9"/>
                  </a:cxn>
                </a:cxnLst>
                <a:rect l="T15" t="T16" r="T17" b="T18"/>
                <a:pathLst>
                  <a:path w="24" h="70">
                    <a:moveTo>
                      <a:pt x="24" y="0"/>
                    </a:moveTo>
                    <a:lnTo>
                      <a:pt x="12" y="70"/>
                    </a:lnTo>
                    <a:lnTo>
                      <a:pt x="0" y="70"/>
                    </a:lnTo>
                    <a:lnTo>
                      <a:pt x="12" y="0"/>
                    </a:lnTo>
                    <a:lnTo>
                      <a:pt x="24" y="0"/>
                    </a:lnTo>
                    <a:close/>
                  </a:path>
                </a:pathLst>
              </a:custGeom>
              <a:solidFill>
                <a:srgbClr val="000000"/>
              </a:solidFill>
              <a:ln w="9525">
                <a:noFill/>
                <a:round/>
                <a:headEnd/>
                <a:tailEnd/>
              </a:ln>
            </p:spPr>
            <p:txBody>
              <a:bodyPr/>
              <a:lstStyle/>
              <a:p>
                <a:endParaRPr lang="en-US" sz="1350"/>
              </a:p>
            </p:txBody>
          </p:sp>
          <p:sp>
            <p:nvSpPr>
              <p:cNvPr id="25" name="Freeform 163">
                <a:extLst>
                  <a:ext uri="{FF2B5EF4-FFF2-40B4-BE49-F238E27FC236}">
                    <a16:creationId xmlns:a16="http://schemas.microsoft.com/office/drawing/2014/main" id="{2796A46C-3872-4E02-AF1F-BFF491E20635}"/>
                  </a:ext>
                </a:extLst>
              </p:cNvPr>
              <p:cNvSpPr>
                <a:spLocks/>
              </p:cNvSpPr>
              <p:nvPr/>
            </p:nvSpPr>
            <p:spPr bwMode="auto">
              <a:xfrm>
                <a:off x="2581" y="1488"/>
                <a:ext cx="62" cy="90"/>
              </a:xfrm>
              <a:custGeom>
                <a:avLst/>
                <a:gdLst>
                  <a:gd name="T0" fmla="*/ 95 w 50"/>
                  <a:gd name="T1" fmla="*/ 1610 h 72"/>
                  <a:gd name="T2" fmla="*/ 95 w 50"/>
                  <a:gd name="T3" fmla="*/ 1610 h 72"/>
                  <a:gd name="T4" fmla="*/ 319 w 50"/>
                  <a:gd name="T5" fmla="*/ 1708 h 72"/>
                  <a:gd name="T6" fmla="*/ 495 w 50"/>
                  <a:gd name="T7" fmla="*/ 1783 h 72"/>
                  <a:gd name="T8" fmla="*/ 495 w 50"/>
                  <a:gd name="T9" fmla="*/ 1783 h 72"/>
                  <a:gd name="T10" fmla="*/ 609 w 50"/>
                  <a:gd name="T11" fmla="*/ 1708 h 72"/>
                  <a:gd name="T12" fmla="*/ 755 w 50"/>
                  <a:gd name="T13" fmla="*/ 1669 h 72"/>
                  <a:gd name="T14" fmla="*/ 816 w 50"/>
                  <a:gd name="T15" fmla="*/ 1610 h 72"/>
                  <a:gd name="T16" fmla="*/ 844 w 50"/>
                  <a:gd name="T17" fmla="*/ 1466 h 72"/>
                  <a:gd name="T18" fmla="*/ 844 w 50"/>
                  <a:gd name="T19" fmla="*/ 1466 h 72"/>
                  <a:gd name="T20" fmla="*/ 816 w 50"/>
                  <a:gd name="T21" fmla="*/ 1376 h 72"/>
                  <a:gd name="T22" fmla="*/ 755 w 50"/>
                  <a:gd name="T23" fmla="*/ 1335 h 72"/>
                  <a:gd name="T24" fmla="*/ 609 w 50"/>
                  <a:gd name="T25" fmla="*/ 1150 h 72"/>
                  <a:gd name="T26" fmla="*/ 609 w 50"/>
                  <a:gd name="T27" fmla="*/ 1150 h 72"/>
                  <a:gd name="T28" fmla="*/ 436 w 50"/>
                  <a:gd name="T29" fmla="*/ 1023 h 72"/>
                  <a:gd name="T30" fmla="*/ 345 w 50"/>
                  <a:gd name="T31" fmla="*/ 905 h 72"/>
                  <a:gd name="T32" fmla="*/ 257 w 50"/>
                  <a:gd name="T33" fmla="*/ 801 h 72"/>
                  <a:gd name="T34" fmla="*/ 207 w 50"/>
                  <a:gd name="T35" fmla="*/ 643 h 72"/>
                  <a:gd name="T36" fmla="*/ 207 w 50"/>
                  <a:gd name="T37" fmla="*/ 643 h 72"/>
                  <a:gd name="T38" fmla="*/ 257 w 50"/>
                  <a:gd name="T39" fmla="*/ 351 h 72"/>
                  <a:gd name="T40" fmla="*/ 399 w 50"/>
                  <a:gd name="T41" fmla="*/ 174 h 72"/>
                  <a:gd name="T42" fmla="*/ 609 w 50"/>
                  <a:gd name="T43" fmla="*/ 75 h 72"/>
                  <a:gd name="T44" fmla="*/ 844 w 50"/>
                  <a:gd name="T45" fmla="*/ 0 h 72"/>
                  <a:gd name="T46" fmla="*/ 844 w 50"/>
                  <a:gd name="T47" fmla="*/ 0 h 72"/>
                  <a:gd name="T48" fmla="*/ 1110 w 50"/>
                  <a:gd name="T49" fmla="*/ 0 h 72"/>
                  <a:gd name="T50" fmla="*/ 1255 w 50"/>
                  <a:gd name="T51" fmla="*/ 99 h 72"/>
                  <a:gd name="T52" fmla="*/ 1161 w 50"/>
                  <a:gd name="T53" fmla="*/ 419 h 72"/>
                  <a:gd name="T54" fmla="*/ 1161 w 50"/>
                  <a:gd name="T55" fmla="*/ 419 h 72"/>
                  <a:gd name="T56" fmla="*/ 1047 w 50"/>
                  <a:gd name="T57" fmla="*/ 351 h 72"/>
                  <a:gd name="T58" fmla="*/ 844 w 50"/>
                  <a:gd name="T59" fmla="*/ 291 h 72"/>
                  <a:gd name="T60" fmla="*/ 844 w 50"/>
                  <a:gd name="T61" fmla="*/ 291 h 72"/>
                  <a:gd name="T62" fmla="*/ 699 w 50"/>
                  <a:gd name="T63" fmla="*/ 291 h 72"/>
                  <a:gd name="T64" fmla="*/ 609 w 50"/>
                  <a:gd name="T65" fmla="*/ 351 h 72"/>
                  <a:gd name="T66" fmla="*/ 541 w 50"/>
                  <a:gd name="T67" fmla="*/ 455 h 72"/>
                  <a:gd name="T68" fmla="*/ 541 w 50"/>
                  <a:gd name="T69" fmla="*/ 569 h 72"/>
                  <a:gd name="T70" fmla="*/ 541 w 50"/>
                  <a:gd name="T71" fmla="*/ 569 h 72"/>
                  <a:gd name="T72" fmla="*/ 541 w 50"/>
                  <a:gd name="T73" fmla="*/ 643 h 72"/>
                  <a:gd name="T74" fmla="*/ 609 w 50"/>
                  <a:gd name="T75" fmla="*/ 744 h 72"/>
                  <a:gd name="T76" fmla="*/ 816 w 50"/>
                  <a:gd name="T77" fmla="*/ 868 h 72"/>
                  <a:gd name="T78" fmla="*/ 816 w 50"/>
                  <a:gd name="T79" fmla="*/ 868 h 72"/>
                  <a:gd name="T80" fmla="*/ 944 w 50"/>
                  <a:gd name="T81" fmla="*/ 976 h 72"/>
                  <a:gd name="T82" fmla="*/ 1047 w 50"/>
                  <a:gd name="T83" fmla="*/ 1095 h 72"/>
                  <a:gd name="T84" fmla="*/ 1110 w 50"/>
                  <a:gd name="T85" fmla="*/ 1258 h 72"/>
                  <a:gd name="T86" fmla="*/ 1161 w 50"/>
                  <a:gd name="T87" fmla="*/ 1438 h 72"/>
                  <a:gd name="T88" fmla="*/ 1161 w 50"/>
                  <a:gd name="T89" fmla="*/ 1438 h 72"/>
                  <a:gd name="T90" fmla="*/ 1110 w 50"/>
                  <a:gd name="T91" fmla="*/ 1669 h 72"/>
                  <a:gd name="T92" fmla="*/ 944 w 50"/>
                  <a:gd name="T93" fmla="*/ 1905 h 72"/>
                  <a:gd name="T94" fmla="*/ 755 w 50"/>
                  <a:gd name="T95" fmla="*/ 1989 h 72"/>
                  <a:gd name="T96" fmla="*/ 436 w 50"/>
                  <a:gd name="T97" fmla="*/ 2049 h 72"/>
                  <a:gd name="T98" fmla="*/ 436 w 50"/>
                  <a:gd name="T99" fmla="*/ 2049 h 72"/>
                  <a:gd name="T100" fmla="*/ 207 w 50"/>
                  <a:gd name="T101" fmla="*/ 1989 h 72"/>
                  <a:gd name="T102" fmla="*/ 0 w 50"/>
                  <a:gd name="T103" fmla="*/ 1905 h 72"/>
                  <a:gd name="T104" fmla="*/ 95 w 50"/>
                  <a:gd name="T105" fmla="*/ 1610 h 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
                  <a:gd name="T160" fmla="*/ 0 h 72"/>
                  <a:gd name="T161" fmla="*/ 50 w 50"/>
                  <a:gd name="T162" fmla="*/ 72 h 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 h="72">
                    <a:moveTo>
                      <a:pt x="4" y="56"/>
                    </a:moveTo>
                    <a:lnTo>
                      <a:pt x="4" y="56"/>
                    </a:lnTo>
                    <a:lnTo>
                      <a:pt x="12" y="60"/>
                    </a:lnTo>
                    <a:lnTo>
                      <a:pt x="20" y="62"/>
                    </a:lnTo>
                    <a:lnTo>
                      <a:pt x="24" y="60"/>
                    </a:lnTo>
                    <a:lnTo>
                      <a:pt x="30" y="58"/>
                    </a:lnTo>
                    <a:lnTo>
                      <a:pt x="32" y="56"/>
                    </a:lnTo>
                    <a:lnTo>
                      <a:pt x="34" y="52"/>
                    </a:lnTo>
                    <a:lnTo>
                      <a:pt x="32" y="48"/>
                    </a:lnTo>
                    <a:lnTo>
                      <a:pt x="30" y="46"/>
                    </a:lnTo>
                    <a:lnTo>
                      <a:pt x="24" y="40"/>
                    </a:lnTo>
                    <a:lnTo>
                      <a:pt x="18" y="36"/>
                    </a:lnTo>
                    <a:lnTo>
                      <a:pt x="14" y="32"/>
                    </a:lnTo>
                    <a:lnTo>
                      <a:pt x="10" y="28"/>
                    </a:lnTo>
                    <a:lnTo>
                      <a:pt x="8" y="22"/>
                    </a:lnTo>
                    <a:lnTo>
                      <a:pt x="10" y="12"/>
                    </a:lnTo>
                    <a:lnTo>
                      <a:pt x="16" y="6"/>
                    </a:lnTo>
                    <a:lnTo>
                      <a:pt x="24" y="2"/>
                    </a:lnTo>
                    <a:lnTo>
                      <a:pt x="34" y="0"/>
                    </a:lnTo>
                    <a:lnTo>
                      <a:pt x="44" y="0"/>
                    </a:lnTo>
                    <a:lnTo>
                      <a:pt x="50" y="4"/>
                    </a:lnTo>
                    <a:lnTo>
                      <a:pt x="46" y="14"/>
                    </a:lnTo>
                    <a:lnTo>
                      <a:pt x="42" y="12"/>
                    </a:lnTo>
                    <a:lnTo>
                      <a:pt x="34" y="10"/>
                    </a:lnTo>
                    <a:lnTo>
                      <a:pt x="28" y="10"/>
                    </a:lnTo>
                    <a:lnTo>
                      <a:pt x="24" y="12"/>
                    </a:lnTo>
                    <a:lnTo>
                      <a:pt x="22" y="16"/>
                    </a:lnTo>
                    <a:lnTo>
                      <a:pt x="22" y="20"/>
                    </a:lnTo>
                    <a:lnTo>
                      <a:pt x="22" y="22"/>
                    </a:lnTo>
                    <a:lnTo>
                      <a:pt x="24" y="26"/>
                    </a:lnTo>
                    <a:lnTo>
                      <a:pt x="32" y="30"/>
                    </a:lnTo>
                    <a:lnTo>
                      <a:pt x="38" y="34"/>
                    </a:lnTo>
                    <a:lnTo>
                      <a:pt x="42" y="38"/>
                    </a:lnTo>
                    <a:lnTo>
                      <a:pt x="44" y="44"/>
                    </a:lnTo>
                    <a:lnTo>
                      <a:pt x="46" y="50"/>
                    </a:lnTo>
                    <a:lnTo>
                      <a:pt x="44" y="58"/>
                    </a:lnTo>
                    <a:lnTo>
                      <a:pt x="38" y="66"/>
                    </a:lnTo>
                    <a:lnTo>
                      <a:pt x="30" y="70"/>
                    </a:lnTo>
                    <a:lnTo>
                      <a:pt x="18" y="72"/>
                    </a:lnTo>
                    <a:lnTo>
                      <a:pt x="8" y="70"/>
                    </a:lnTo>
                    <a:lnTo>
                      <a:pt x="0" y="66"/>
                    </a:lnTo>
                    <a:lnTo>
                      <a:pt x="4" y="56"/>
                    </a:lnTo>
                    <a:close/>
                  </a:path>
                </a:pathLst>
              </a:custGeom>
              <a:solidFill>
                <a:srgbClr val="000000"/>
              </a:solidFill>
              <a:ln w="9525">
                <a:noFill/>
                <a:round/>
                <a:headEnd/>
                <a:tailEnd/>
              </a:ln>
            </p:spPr>
            <p:txBody>
              <a:bodyPr/>
              <a:lstStyle/>
              <a:p>
                <a:endParaRPr lang="en-US" sz="1350"/>
              </a:p>
            </p:txBody>
          </p:sp>
          <p:sp>
            <p:nvSpPr>
              <p:cNvPr id="26" name="Freeform 164">
                <a:extLst>
                  <a:ext uri="{FF2B5EF4-FFF2-40B4-BE49-F238E27FC236}">
                    <a16:creationId xmlns:a16="http://schemas.microsoft.com/office/drawing/2014/main" id="{A533569B-7B1D-4C42-B456-BB9A2ECA558F}"/>
                  </a:ext>
                </a:extLst>
              </p:cNvPr>
              <p:cNvSpPr>
                <a:spLocks/>
              </p:cNvSpPr>
              <p:nvPr/>
            </p:nvSpPr>
            <p:spPr bwMode="auto">
              <a:xfrm>
                <a:off x="2670" y="1488"/>
                <a:ext cx="33" cy="88"/>
              </a:xfrm>
              <a:custGeom>
                <a:avLst/>
                <a:gdLst>
                  <a:gd name="T0" fmla="*/ 921 w 26"/>
                  <a:gd name="T1" fmla="*/ 0 h 70"/>
                  <a:gd name="T2" fmla="*/ 407 w 26"/>
                  <a:gd name="T3" fmla="*/ 2177 h 70"/>
                  <a:gd name="T4" fmla="*/ 0 w 26"/>
                  <a:gd name="T5" fmla="*/ 2177 h 70"/>
                  <a:gd name="T6" fmla="*/ 510 w 26"/>
                  <a:gd name="T7" fmla="*/ 0 h 70"/>
                  <a:gd name="T8" fmla="*/ 921 w 26"/>
                  <a:gd name="T9" fmla="*/ 0 h 70"/>
                  <a:gd name="T10" fmla="*/ 0 60000 65536"/>
                  <a:gd name="T11" fmla="*/ 0 60000 65536"/>
                  <a:gd name="T12" fmla="*/ 0 60000 65536"/>
                  <a:gd name="T13" fmla="*/ 0 60000 65536"/>
                  <a:gd name="T14" fmla="*/ 0 60000 65536"/>
                  <a:gd name="T15" fmla="*/ 0 w 26"/>
                  <a:gd name="T16" fmla="*/ 0 h 70"/>
                  <a:gd name="T17" fmla="*/ 26 w 26"/>
                  <a:gd name="T18" fmla="*/ 70 h 70"/>
                </a:gdLst>
                <a:ahLst/>
                <a:cxnLst>
                  <a:cxn ang="T10">
                    <a:pos x="T0" y="T1"/>
                  </a:cxn>
                  <a:cxn ang="T11">
                    <a:pos x="T2" y="T3"/>
                  </a:cxn>
                  <a:cxn ang="T12">
                    <a:pos x="T4" y="T5"/>
                  </a:cxn>
                  <a:cxn ang="T13">
                    <a:pos x="T6" y="T7"/>
                  </a:cxn>
                  <a:cxn ang="T14">
                    <a:pos x="T8" y="T9"/>
                  </a:cxn>
                </a:cxnLst>
                <a:rect l="T15" t="T16" r="T17" b="T18"/>
                <a:pathLst>
                  <a:path w="26" h="70">
                    <a:moveTo>
                      <a:pt x="26" y="0"/>
                    </a:moveTo>
                    <a:lnTo>
                      <a:pt x="12" y="70"/>
                    </a:lnTo>
                    <a:lnTo>
                      <a:pt x="0" y="70"/>
                    </a:lnTo>
                    <a:lnTo>
                      <a:pt x="14" y="0"/>
                    </a:lnTo>
                    <a:lnTo>
                      <a:pt x="26" y="0"/>
                    </a:lnTo>
                    <a:close/>
                  </a:path>
                </a:pathLst>
              </a:custGeom>
              <a:solidFill>
                <a:srgbClr val="000000"/>
              </a:solidFill>
              <a:ln w="9525">
                <a:noFill/>
                <a:round/>
                <a:headEnd/>
                <a:tailEnd/>
              </a:ln>
            </p:spPr>
            <p:txBody>
              <a:bodyPr/>
              <a:lstStyle/>
              <a:p>
                <a:endParaRPr lang="en-US" sz="1350"/>
              </a:p>
            </p:txBody>
          </p:sp>
          <p:sp>
            <p:nvSpPr>
              <p:cNvPr id="27" name="Freeform 165">
                <a:extLst>
                  <a:ext uri="{FF2B5EF4-FFF2-40B4-BE49-F238E27FC236}">
                    <a16:creationId xmlns:a16="http://schemas.microsoft.com/office/drawing/2014/main" id="{2D97C5B5-2824-4BD5-B930-A0339DF320FB}"/>
                  </a:ext>
                </a:extLst>
              </p:cNvPr>
              <p:cNvSpPr>
                <a:spLocks/>
              </p:cNvSpPr>
              <p:nvPr/>
            </p:nvSpPr>
            <p:spPr bwMode="auto">
              <a:xfrm>
                <a:off x="2710" y="1488"/>
                <a:ext cx="65" cy="88"/>
              </a:xfrm>
              <a:custGeom>
                <a:avLst/>
                <a:gdLst>
                  <a:gd name="T0" fmla="*/ 524 w 52"/>
                  <a:gd name="T1" fmla="*/ 370 h 70"/>
                  <a:gd name="T2" fmla="*/ 0 w 52"/>
                  <a:gd name="T3" fmla="*/ 370 h 70"/>
                  <a:gd name="T4" fmla="*/ 76 w 52"/>
                  <a:gd name="T5" fmla="*/ 0 h 70"/>
                  <a:gd name="T6" fmla="*/ 1481 w 52"/>
                  <a:gd name="T7" fmla="*/ 0 h 70"/>
                  <a:gd name="T8" fmla="*/ 1451 w 52"/>
                  <a:gd name="T9" fmla="*/ 370 h 70"/>
                  <a:gd name="T10" fmla="*/ 876 w 52"/>
                  <a:gd name="T11" fmla="*/ 370 h 70"/>
                  <a:gd name="T12" fmla="*/ 569 w 52"/>
                  <a:gd name="T13" fmla="*/ 2177 h 70"/>
                  <a:gd name="T14" fmla="*/ 233 w 52"/>
                  <a:gd name="T15" fmla="*/ 2177 h 70"/>
                  <a:gd name="T16" fmla="*/ 524 w 52"/>
                  <a:gd name="T17" fmla="*/ 370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
                  <a:gd name="T28" fmla="*/ 0 h 70"/>
                  <a:gd name="T29" fmla="*/ 52 w 52"/>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 h="70">
                    <a:moveTo>
                      <a:pt x="18" y="12"/>
                    </a:moveTo>
                    <a:lnTo>
                      <a:pt x="0" y="12"/>
                    </a:lnTo>
                    <a:lnTo>
                      <a:pt x="2" y="0"/>
                    </a:lnTo>
                    <a:lnTo>
                      <a:pt x="52" y="0"/>
                    </a:lnTo>
                    <a:lnTo>
                      <a:pt x="50" y="12"/>
                    </a:lnTo>
                    <a:lnTo>
                      <a:pt x="30" y="12"/>
                    </a:lnTo>
                    <a:lnTo>
                      <a:pt x="20" y="70"/>
                    </a:lnTo>
                    <a:lnTo>
                      <a:pt x="8" y="70"/>
                    </a:lnTo>
                    <a:lnTo>
                      <a:pt x="18" y="12"/>
                    </a:lnTo>
                    <a:close/>
                  </a:path>
                </a:pathLst>
              </a:custGeom>
              <a:solidFill>
                <a:srgbClr val="000000"/>
              </a:solidFill>
              <a:ln w="9525">
                <a:noFill/>
                <a:round/>
                <a:headEnd/>
                <a:tailEnd/>
              </a:ln>
            </p:spPr>
            <p:txBody>
              <a:bodyPr/>
              <a:lstStyle/>
              <a:p>
                <a:endParaRPr lang="en-US" sz="1350"/>
              </a:p>
            </p:txBody>
          </p:sp>
          <p:sp>
            <p:nvSpPr>
              <p:cNvPr id="28" name="Freeform 166">
                <a:extLst>
                  <a:ext uri="{FF2B5EF4-FFF2-40B4-BE49-F238E27FC236}">
                    <a16:creationId xmlns:a16="http://schemas.microsoft.com/office/drawing/2014/main" id="{F6D074A4-3DCC-4656-843D-6A5D60251ECC}"/>
                  </a:ext>
                </a:extLst>
              </p:cNvPr>
              <p:cNvSpPr>
                <a:spLocks/>
              </p:cNvSpPr>
              <p:nvPr/>
            </p:nvSpPr>
            <p:spPr bwMode="auto">
              <a:xfrm>
                <a:off x="2795" y="1488"/>
                <a:ext cx="72" cy="90"/>
              </a:xfrm>
              <a:custGeom>
                <a:avLst/>
                <a:gdLst>
                  <a:gd name="T0" fmla="*/ 1230 w 58"/>
                  <a:gd name="T1" fmla="*/ 1913 h 72"/>
                  <a:gd name="T2" fmla="*/ 1230 w 58"/>
                  <a:gd name="T3" fmla="*/ 1913 h 72"/>
                  <a:gd name="T4" fmla="*/ 1079 w 58"/>
                  <a:gd name="T5" fmla="*/ 1989 h 72"/>
                  <a:gd name="T6" fmla="*/ 766 w 58"/>
                  <a:gd name="T7" fmla="*/ 2049 h 72"/>
                  <a:gd name="T8" fmla="*/ 766 w 58"/>
                  <a:gd name="T9" fmla="*/ 2049 h 72"/>
                  <a:gd name="T10" fmla="*/ 454 w 58"/>
                  <a:gd name="T11" fmla="*/ 1989 h 72"/>
                  <a:gd name="T12" fmla="*/ 209 w 58"/>
                  <a:gd name="T13" fmla="*/ 1818 h 72"/>
                  <a:gd name="T14" fmla="*/ 148 w 58"/>
                  <a:gd name="T15" fmla="*/ 1708 h 72"/>
                  <a:gd name="T16" fmla="*/ 2 w 58"/>
                  <a:gd name="T17" fmla="*/ 1545 h 72"/>
                  <a:gd name="T18" fmla="*/ 0 w 58"/>
                  <a:gd name="T19" fmla="*/ 1219 h 72"/>
                  <a:gd name="T20" fmla="*/ 0 w 58"/>
                  <a:gd name="T21" fmla="*/ 1219 h 72"/>
                  <a:gd name="T22" fmla="*/ 2 w 58"/>
                  <a:gd name="T23" fmla="*/ 905 h 72"/>
                  <a:gd name="T24" fmla="*/ 148 w 58"/>
                  <a:gd name="T25" fmla="*/ 643 h 72"/>
                  <a:gd name="T26" fmla="*/ 259 w 58"/>
                  <a:gd name="T27" fmla="*/ 419 h 72"/>
                  <a:gd name="T28" fmla="*/ 454 w 58"/>
                  <a:gd name="T29" fmla="*/ 233 h 72"/>
                  <a:gd name="T30" fmla="*/ 454 w 58"/>
                  <a:gd name="T31" fmla="*/ 233 h 72"/>
                  <a:gd name="T32" fmla="*/ 766 w 58"/>
                  <a:gd name="T33" fmla="*/ 75 h 72"/>
                  <a:gd name="T34" fmla="*/ 1123 w 58"/>
                  <a:gd name="T35" fmla="*/ 0 h 72"/>
                  <a:gd name="T36" fmla="*/ 1123 w 58"/>
                  <a:gd name="T37" fmla="*/ 0 h 72"/>
                  <a:gd name="T38" fmla="*/ 1339 w 58"/>
                  <a:gd name="T39" fmla="*/ 0 h 72"/>
                  <a:gd name="T40" fmla="*/ 1475 w 58"/>
                  <a:gd name="T41" fmla="*/ 75 h 72"/>
                  <a:gd name="T42" fmla="*/ 1379 w 58"/>
                  <a:gd name="T43" fmla="*/ 351 h 72"/>
                  <a:gd name="T44" fmla="*/ 1379 w 58"/>
                  <a:gd name="T45" fmla="*/ 351 h 72"/>
                  <a:gd name="T46" fmla="*/ 1285 w 58"/>
                  <a:gd name="T47" fmla="*/ 291 h 72"/>
                  <a:gd name="T48" fmla="*/ 1079 w 58"/>
                  <a:gd name="T49" fmla="*/ 291 h 72"/>
                  <a:gd name="T50" fmla="*/ 1079 w 58"/>
                  <a:gd name="T51" fmla="*/ 291 h 72"/>
                  <a:gd name="T52" fmla="*/ 834 w 58"/>
                  <a:gd name="T53" fmla="*/ 351 h 72"/>
                  <a:gd name="T54" fmla="*/ 617 w 58"/>
                  <a:gd name="T55" fmla="*/ 455 h 72"/>
                  <a:gd name="T56" fmla="*/ 617 w 58"/>
                  <a:gd name="T57" fmla="*/ 455 h 72"/>
                  <a:gd name="T58" fmla="*/ 500 w 58"/>
                  <a:gd name="T59" fmla="*/ 643 h 72"/>
                  <a:gd name="T60" fmla="*/ 403 w 58"/>
                  <a:gd name="T61" fmla="*/ 744 h 72"/>
                  <a:gd name="T62" fmla="*/ 351 w 58"/>
                  <a:gd name="T63" fmla="*/ 976 h 72"/>
                  <a:gd name="T64" fmla="*/ 351 w 58"/>
                  <a:gd name="T65" fmla="*/ 1150 h 72"/>
                  <a:gd name="T66" fmla="*/ 351 w 58"/>
                  <a:gd name="T67" fmla="*/ 1150 h 72"/>
                  <a:gd name="T68" fmla="*/ 351 w 58"/>
                  <a:gd name="T69" fmla="*/ 1438 h 72"/>
                  <a:gd name="T70" fmla="*/ 454 w 58"/>
                  <a:gd name="T71" fmla="*/ 1610 h 72"/>
                  <a:gd name="T72" fmla="*/ 617 w 58"/>
                  <a:gd name="T73" fmla="*/ 1708 h 72"/>
                  <a:gd name="T74" fmla="*/ 869 w 58"/>
                  <a:gd name="T75" fmla="*/ 1783 h 72"/>
                  <a:gd name="T76" fmla="*/ 869 w 58"/>
                  <a:gd name="T77" fmla="*/ 1783 h 72"/>
                  <a:gd name="T78" fmla="*/ 1079 w 58"/>
                  <a:gd name="T79" fmla="*/ 1708 h 72"/>
                  <a:gd name="T80" fmla="*/ 1230 w 58"/>
                  <a:gd name="T81" fmla="*/ 1669 h 72"/>
                  <a:gd name="T82" fmla="*/ 1230 w 58"/>
                  <a:gd name="T83" fmla="*/ 1913 h 7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72"/>
                  <a:gd name="T128" fmla="*/ 58 w 58"/>
                  <a:gd name="T129" fmla="*/ 72 h 7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72">
                    <a:moveTo>
                      <a:pt x="48" y="68"/>
                    </a:moveTo>
                    <a:lnTo>
                      <a:pt x="48" y="68"/>
                    </a:lnTo>
                    <a:lnTo>
                      <a:pt x="42" y="70"/>
                    </a:lnTo>
                    <a:lnTo>
                      <a:pt x="30" y="72"/>
                    </a:lnTo>
                    <a:lnTo>
                      <a:pt x="18" y="70"/>
                    </a:lnTo>
                    <a:lnTo>
                      <a:pt x="8" y="64"/>
                    </a:lnTo>
                    <a:lnTo>
                      <a:pt x="6" y="60"/>
                    </a:lnTo>
                    <a:lnTo>
                      <a:pt x="2" y="54"/>
                    </a:lnTo>
                    <a:lnTo>
                      <a:pt x="0" y="42"/>
                    </a:lnTo>
                    <a:lnTo>
                      <a:pt x="2" y="32"/>
                    </a:lnTo>
                    <a:lnTo>
                      <a:pt x="6" y="22"/>
                    </a:lnTo>
                    <a:lnTo>
                      <a:pt x="10" y="14"/>
                    </a:lnTo>
                    <a:lnTo>
                      <a:pt x="18" y="8"/>
                    </a:lnTo>
                    <a:lnTo>
                      <a:pt x="30" y="2"/>
                    </a:lnTo>
                    <a:lnTo>
                      <a:pt x="44" y="0"/>
                    </a:lnTo>
                    <a:lnTo>
                      <a:pt x="52" y="0"/>
                    </a:lnTo>
                    <a:lnTo>
                      <a:pt x="58" y="2"/>
                    </a:lnTo>
                    <a:lnTo>
                      <a:pt x="54" y="12"/>
                    </a:lnTo>
                    <a:lnTo>
                      <a:pt x="50" y="10"/>
                    </a:lnTo>
                    <a:lnTo>
                      <a:pt x="42" y="10"/>
                    </a:lnTo>
                    <a:lnTo>
                      <a:pt x="32" y="12"/>
                    </a:lnTo>
                    <a:lnTo>
                      <a:pt x="24" y="16"/>
                    </a:lnTo>
                    <a:lnTo>
                      <a:pt x="20" y="22"/>
                    </a:lnTo>
                    <a:lnTo>
                      <a:pt x="16" y="26"/>
                    </a:lnTo>
                    <a:lnTo>
                      <a:pt x="14" y="34"/>
                    </a:lnTo>
                    <a:lnTo>
                      <a:pt x="14" y="40"/>
                    </a:lnTo>
                    <a:lnTo>
                      <a:pt x="14" y="50"/>
                    </a:lnTo>
                    <a:lnTo>
                      <a:pt x="18" y="56"/>
                    </a:lnTo>
                    <a:lnTo>
                      <a:pt x="24" y="60"/>
                    </a:lnTo>
                    <a:lnTo>
                      <a:pt x="34" y="62"/>
                    </a:lnTo>
                    <a:lnTo>
                      <a:pt x="42" y="60"/>
                    </a:lnTo>
                    <a:lnTo>
                      <a:pt x="48" y="58"/>
                    </a:lnTo>
                    <a:lnTo>
                      <a:pt x="48" y="68"/>
                    </a:lnTo>
                    <a:close/>
                  </a:path>
                </a:pathLst>
              </a:custGeom>
              <a:solidFill>
                <a:srgbClr val="000000"/>
              </a:solidFill>
              <a:ln w="9525">
                <a:noFill/>
                <a:round/>
                <a:headEnd/>
                <a:tailEnd/>
              </a:ln>
            </p:spPr>
            <p:txBody>
              <a:bodyPr/>
              <a:lstStyle/>
              <a:p>
                <a:endParaRPr lang="en-US" sz="1350"/>
              </a:p>
            </p:txBody>
          </p:sp>
          <p:sp>
            <p:nvSpPr>
              <p:cNvPr id="29" name="Freeform 167">
                <a:extLst>
                  <a:ext uri="{FF2B5EF4-FFF2-40B4-BE49-F238E27FC236}">
                    <a16:creationId xmlns:a16="http://schemas.microsoft.com/office/drawing/2014/main" id="{9B977502-94D9-490A-8B6E-4E4C96B5CDBC}"/>
                  </a:ext>
                </a:extLst>
              </p:cNvPr>
              <p:cNvSpPr>
                <a:spLocks/>
              </p:cNvSpPr>
              <p:nvPr/>
            </p:nvSpPr>
            <p:spPr bwMode="auto">
              <a:xfrm>
                <a:off x="2867" y="1488"/>
                <a:ext cx="53" cy="88"/>
              </a:xfrm>
              <a:custGeom>
                <a:avLst/>
                <a:gdLst>
                  <a:gd name="T0" fmla="*/ 390 w 42"/>
                  <a:gd name="T1" fmla="*/ 0 h 70"/>
                  <a:gd name="T2" fmla="*/ 784 w 42"/>
                  <a:gd name="T3" fmla="*/ 0 h 70"/>
                  <a:gd name="T4" fmla="*/ 474 w 42"/>
                  <a:gd name="T5" fmla="*/ 1837 h 70"/>
                  <a:gd name="T6" fmla="*/ 1382 w 42"/>
                  <a:gd name="T7" fmla="*/ 1837 h 70"/>
                  <a:gd name="T8" fmla="*/ 1296 w 42"/>
                  <a:gd name="T9" fmla="*/ 2177 h 70"/>
                  <a:gd name="T10" fmla="*/ 0 w 42"/>
                  <a:gd name="T11" fmla="*/ 2177 h 70"/>
                  <a:gd name="T12" fmla="*/ 390 w 42"/>
                  <a:gd name="T13" fmla="*/ 0 h 70"/>
                  <a:gd name="T14" fmla="*/ 0 60000 65536"/>
                  <a:gd name="T15" fmla="*/ 0 60000 65536"/>
                  <a:gd name="T16" fmla="*/ 0 60000 65536"/>
                  <a:gd name="T17" fmla="*/ 0 60000 65536"/>
                  <a:gd name="T18" fmla="*/ 0 60000 65536"/>
                  <a:gd name="T19" fmla="*/ 0 60000 65536"/>
                  <a:gd name="T20" fmla="*/ 0 60000 65536"/>
                  <a:gd name="T21" fmla="*/ 0 w 42"/>
                  <a:gd name="T22" fmla="*/ 0 h 70"/>
                  <a:gd name="T23" fmla="*/ 42 w 42"/>
                  <a:gd name="T24" fmla="*/ 70 h 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2" h="70">
                    <a:moveTo>
                      <a:pt x="12" y="0"/>
                    </a:moveTo>
                    <a:lnTo>
                      <a:pt x="24" y="0"/>
                    </a:lnTo>
                    <a:lnTo>
                      <a:pt x="14" y="60"/>
                    </a:lnTo>
                    <a:lnTo>
                      <a:pt x="42" y="60"/>
                    </a:lnTo>
                    <a:lnTo>
                      <a:pt x="40" y="70"/>
                    </a:lnTo>
                    <a:lnTo>
                      <a:pt x="0" y="70"/>
                    </a:lnTo>
                    <a:lnTo>
                      <a:pt x="12" y="0"/>
                    </a:lnTo>
                    <a:close/>
                  </a:path>
                </a:pathLst>
              </a:custGeom>
              <a:solidFill>
                <a:srgbClr val="000000"/>
              </a:solidFill>
              <a:ln w="9525">
                <a:noFill/>
                <a:round/>
                <a:headEnd/>
                <a:tailEnd/>
              </a:ln>
            </p:spPr>
            <p:txBody>
              <a:bodyPr/>
              <a:lstStyle/>
              <a:p>
                <a:endParaRPr lang="en-US" sz="1350"/>
              </a:p>
            </p:txBody>
          </p:sp>
          <p:sp>
            <p:nvSpPr>
              <p:cNvPr id="30" name="Freeform 168">
                <a:extLst>
                  <a:ext uri="{FF2B5EF4-FFF2-40B4-BE49-F238E27FC236}">
                    <a16:creationId xmlns:a16="http://schemas.microsoft.com/office/drawing/2014/main" id="{627B3AC4-5830-4958-A20A-BE95B53656DD}"/>
                  </a:ext>
                </a:extLst>
              </p:cNvPr>
              <p:cNvSpPr>
                <a:spLocks/>
              </p:cNvSpPr>
              <p:nvPr/>
            </p:nvSpPr>
            <p:spPr bwMode="auto">
              <a:xfrm>
                <a:off x="2927" y="1488"/>
                <a:ext cx="65" cy="88"/>
              </a:xfrm>
              <a:custGeom>
                <a:avLst/>
                <a:gdLst>
                  <a:gd name="T0" fmla="*/ 1260 w 52"/>
                  <a:gd name="T1" fmla="*/ 1218 h 70"/>
                  <a:gd name="T2" fmla="*/ 524 w 52"/>
                  <a:gd name="T3" fmla="*/ 1218 h 70"/>
                  <a:gd name="T4" fmla="*/ 419 w 52"/>
                  <a:gd name="T5" fmla="*/ 1837 h 70"/>
                  <a:gd name="T6" fmla="*/ 1219 w 52"/>
                  <a:gd name="T7" fmla="*/ 1837 h 70"/>
                  <a:gd name="T8" fmla="*/ 1161 w 52"/>
                  <a:gd name="T9" fmla="*/ 2177 h 70"/>
                  <a:gd name="T10" fmla="*/ 0 w 52"/>
                  <a:gd name="T11" fmla="*/ 2177 h 70"/>
                  <a:gd name="T12" fmla="*/ 419 w 52"/>
                  <a:gd name="T13" fmla="*/ 0 h 70"/>
                  <a:gd name="T14" fmla="*/ 1481 w 52"/>
                  <a:gd name="T15" fmla="*/ 0 h 70"/>
                  <a:gd name="T16" fmla="*/ 1451 w 52"/>
                  <a:gd name="T17" fmla="*/ 370 h 70"/>
                  <a:gd name="T18" fmla="*/ 704 w 52"/>
                  <a:gd name="T19" fmla="*/ 370 h 70"/>
                  <a:gd name="T20" fmla="*/ 569 w 52"/>
                  <a:gd name="T21" fmla="*/ 924 h 70"/>
                  <a:gd name="T22" fmla="*/ 1338 w 52"/>
                  <a:gd name="T23" fmla="*/ 924 h 70"/>
                  <a:gd name="T24" fmla="*/ 1260 w 52"/>
                  <a:gd name="T25" fmla="*/ 1218 h 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70"/>
                  <a:gd name="T41" fmla="*/ 52 w 52"/>
                  <a:gd name="T42" fmla="*/ 70 h 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70">
                    <a:moveTo>
                      <a:pt x="44" y="40"/>
                    </a:moveTo>
                    <a:lnTo>
                      <a:pt x="18" y="40"/>
                    </a:lnTo>
                    <a:lnTo>
                      <a:pt x="14" y="60"/>
                    </a:lnTo>
                    <a:lnTo>
                      <a:pt x="42" y="60"/>
                    </a:lnTo>
                    <a:lnTo>
                      <a:pt x="40" y="70"/>
                    </a:lnTo>
                    <a:lnTo>
                      <a:pt x="0" y="70"/>
                    </a:lnTo>
                    <a:lnTo>
                      <a:pt x="14" y="0"/>
                    </a:lnTo>
                    <a:lnTo>
                      <a:pt x="52" y="0"/>
                    </a:lnTo>
                    <a:lnTo>
                      <a:pt x="50" y="12"/>
                    </a:lnTo>
                    <a:lnTo>
                      <a:pt x="24" y="12"/>
                    </a:lnTo>
                    <a:lnTo>
                      <a:pt x="20" y="30"/>
                    </a:lnTo>
                    <a:lnTo>
                      <a:pt x="46" y="30"/>
                    </a:lnTo>
                    <a:lnTo>
                      <a:pt x="44" y="40"/>
                    </a:lnTo>
                    <a:close/>
                  </a:path>
                </a:pathLst>
              </a:custGeom>
              <a:solidFill>
                <a:srgbClr val="000000"/>
              </a:solidFill>
              <a:ln w="9525">
                <a:noFill/>
                <a:round/>
                <a:headEnd/>
                <a:tailEnd/>
              </a:ln>
            </p:spPr>
            <p:txBody>
              <a:bodyPr/>
              <a:lstStyle/>
              <a:p>
                <a:endParaRPr lang="en-US" sz="1350"/>
              </a:p>
            </p:txBody>
          </p:sp>
          <p:sp>
            <p:nvSpPr>
              <p:cNvPr id="31" name="Freeform 169">
                <a:extLst>
                  <a:ext uri="{FF2B5EF4-FFF2-40B4-BE49-F238E27FC236}">
                    <a16:creationId xmlns:a16="http://schemas.microsoft.com/office/drawing/2014/main" id="{BCB5A76F-3544-4421-82AD-1F079AD8EF9D}"/>
                  </a:ext>
                </a:extLst>
              </p:cNvPr>
              <p:cNvSpPr>
                <a:spLocks noEditPoints="1"/>
              </p:cNvSpPr>
              <p:nvPr/>
            </p:nvSpPr>
            <p:spPr bwMode="auto">
              <a:xfrm>
                <a:off x="2985" y="1488"/>
                <a:ext cx="75" cy="88"/>
              </a:xfrm>
              <a:custGeom>
                <a:avLst/>
                <a:gdLst>
                  <a:gd name="T0" fmla="*/ 645 w 60"/>
                  <a:gd name="T1" fmla="*/ 1531 h 70"/>
                  <a:gd name="T2" fmla="*/ 423 w 60"/>
                  <a:gd name="T3" fmla="*/ 2177 h 70"/>
                  <a:gd name="T4" fmla="*/ 0 w 60"/>
                  <a:gd name="T5" fmla="*/ 2177 h 70"/>
                  <a:gd name="T6" fmla="*/ 1033 w 60"/>
                  <a:gd name="T7" fmla="*/ 0 h 70"/>
                  <a:gd name="T8" fmla="*/ 1451 w 60"/>
                  <a:gd name="T9" fmla="*/ 0 h 70"/>
                  <a:gd name="T10" fmla="*/ 1720 w 60"/>
                  <a:gd name="T11" fmla="*/ 2177 h 70"/>
                  <a:gd name="T12" fmla="*/ 1338 w 60"/>
                  <a:gd name="T13" fmla="*/ 2177 h 70"/>
                  <a:gd name="T14" fmla="*/ 1260 w 60"/>
                  <a:gd name="T15" fmla="*/ 1531 h 70"/>
                  <a:gd name="T16" fmla="*/ 645 w 60"/>
                  <a:gd name="T17" fmla="*/ 1531 h 70"/>
                  <a:gd name="T18" fmla="*/ 1260 w 60"/>
                  <a:gd name="T19" fmla="*/ 1309 h 70"/>
                  <a:gd name="T20" fmla="*/ 1219 w 60"/>
                  <a:gd name="T21" fmla="*/ 735 h 70"/>
                  <a:gd name="T22" fmla="*/ 1219 w 60"/>
                  <a:gd name="T23" fmla="*/ 735 h 70"/>
                  <a:gd name="T24" fmla="*/ 1161 w 60"/>
                  <a:gd name="T25" fmla="*/ 308 h 70"/>
                  <a:gd name="T26" fmla="*/ 1161 w 60"/>
                  <a:gd name="T27" fmla="*/ 308 h 70"/>
                  <a:gd name="T28" fmla="*/ 1161 w 60"/>
                  <a:gd name="T29" fmla="*/ 308 h 70"/>
                  <a:gd name="T30" fmla="*/ 1033 w 60"/>
                  <a:gd name="T31" fmla="*/ 735 h 70"/>
                  <a:gd name="T32" fmla="*/ 744 w 60"/>
                  <a:gd name="T33" fmla="*/ 1309 h 70"/>
                  <a:gd name="T34" fmla="*/ 1260 w 60"/>
                  <a:gd name="T35" fmla="*/ 1309 h 7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0"/>
                  <a:gd name="T55" fmla="*/ 0 h 70"/>
                  <a:gd name="T56" fmla="*/ 60 w 60"/>
                  <a:gd name="T57" fmla="*/ 70 h 7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0" h="70">
                    <a:moveTo>
                      <a:pt x="22" y="50"/>
                    </a:moveTo>
                    <a:lnTo>
                      <a:pt x="14" y="70"/>
                    </a:lnTo>
                    <a:lnTo>
                      <a:pt x="0" y="70"/>
                    </a:lnTo>
                    <a:lnTo>
                      <a:pt x="36" y="0"/>
                    </a:lnTo>
                    <a:lnTo>
                      <a:pt x="50" y="0"/>
                    </a:lnTo>
                    <a:lnTo>
                      <a:pt x="60" y="70"/>
                    </a:lnTo>
                    <a:lnTo>
                      <a:pt x="46" y="70"/>
                    </a:lnTo>
                    <a:lnTo>
                      <a:pt x="44" y="50"/>
                    </a:lnTo>
                    <a:lnTo>
                      <a:pt x="22" y="50"/>
                    </a:lnTo>
                    <a:close/>
                    <a:moveTo>
                      <a:pt x="44" y="42"/>
                    </a:moveTo>
                    <a:lnTo>
                      <a:pt x="42" y="24"/>
                    </a:lnTo>
                    <a:lnTo>
                      <a:pt x="40" y="10"/>
                    </a:lnTo>
                    <a:lnTo>
                      <a:pt x="36" y="24"/>
                    </a:lnTo>
                    <a:lnTo>
                      <a:pt x="26" y="42"/>
                    </a:lnTo>
                    <a:lnTo>
                      <a:pt x="44" y="42"/>
                    </a:lnTo>
                    <a:close/>
                  </a:path>
                </a:pathLst>
              </a:custGeom>
              <a:solidFill>
                <a:srgbClr val="000000"/>
              </a:solidFill>
              <a:ln w="9525">
                <a:noFill/>
                <a:round/>
                <a:headEnd/>
                <a:tailEnd/>
              </a:ln>
            </p:spPr>
            <p:txBody>
              <a:bodyPr/>
              <a:lstStyle/>
              <a:p>
                <a:endParaRPr lang="en-US" sz="1350"/>
              </a:p>
            </p:txBody>
          </p:sp>
          <p:sp>
            <p:nvSpPr>
              <p:cNvPr id="32" name="Freeform 170">
                <a:extLst>
                  <a:ext uri="{FF2B5EF4-FFF2-40B4-BE49-F238E27FC236}">
                    <a16:creationId xmlns:a16="http://schemas.microsoft.com/office/drawing/2014/main" id="{901F26D8-3811-47E6-AD09-A1EB7DC08536}"/>
                  </a:ext>
                </a:extLst>
              </p:cNvPr>
              <p:cNvSpPr>
                <a:spLocks/>
              </p:cNvSpPr>
              <p:nvPr/>
            </p:nvSpPr>
            <p:spPr bwMode="auto">
              <a:xfrm>
                <a:off x="3070" y="1488"/>
                <a:ext cx="82" cy="88"/>
              </a:xfrm>
              <a:custGeom>
                <a:avLst/>
                <a:gdLst>
                  <a:gd name="T0" fmla="*/ 0 w 66"/>
                  <a:gd name="T1" fmla="*/ 2177 h 70"/>
                  <a:gd name="T2" fmla="*/ 323 w 66"/>
                  <a:gd name="T3" fmla="*/ 0 h 70"/>
                  <a:gd name="T4" fmla="*/ 680 w 66"/>
                  <a:gd name="T5" fmla="*/ 0 h 70"/>
                  <a:gd name="T6" fmla="*/ 1050 w 66"/>
                  <a:gd name="T7" fmla="*/ 1061 h 70"/>
                  <a:gd name="T8" fmla="*/ 1050 w 66"/>
                  <a:gd name="T9" fmla="*/ 1061 h 70"/>
                  <a:gd name="T10" fmla="*/ 1187 w 66"/>
                  <a:gd name="T11" fmla="*/ 1732 h 70"/>
                  <a:gd name="T12" fmla="*/ 1187 w 66"/>
                  <a:gd name="T13" fmla="*/ 1732 h 70"/>
                  <a:gd name="T14" fmla="*/ 1187 w 66"/>
                  <a:gd name="T15" fmla="*/ 1732 h 70"/>
                  <a:gd name="T16" fmla="*/ 1260 w 66"/>
                  <a:gd name="T17" fmla="*/ 969 h 70"/>
                  <a:gd name="T18" fmla="*/ 1395 w 66"/>
                  <a:gd name="T19" fmla="*/ 0 h 70"/>
                  <a:gd name="T20" fmla="*/ 1718 w 66"/>
                  <a:gd name="T21" fmla="*/ 0 h 70"/>
                  <a:gd name="T22" fmla="*/ 1363 w 66"/>
                  <a:gd name="T23" fmla="*/ 2177 h 70"/>
                  <a:gd name="T24" fmla="*/ 1050 w 66"/>
                  <a:gd name="T25" fmla="*/ 2177 h 70"/>
                  <a:gd name="T26" fmla="*/ 721 w 66"/>
                  <a:gd name="T27" fmla="*/ 1162 h 70"/>
                  <a:gd name="T28" fmla="*/ 721 w 66"/>
                  <a:gd name="T29" fmla="*/ 1162 h 70"/>
                  <a:gd name="T30" fmla="*/ 572 w 66"/>
                  <a:gd name="T31" fmla="*/ 487 h 70"/>
                  <a:gd name="T32" fmla="*/ 529 w 66"/>
                  <a:gd name="T33" fmla="*/ 487 h 70"/>
                  <a:gd name="T34" fmla="*/ 529 w 66"/>
                  <a:gd name="T35" fmla="*/ 487 h 70"/>
                  <a:gd name="T36" fmla="*/ 426 w 66"/>
                  <a:gd name="T37" fmla="*/ 1218 h 70"/>
                  <a:gd name="T38" fmla="*/ 260 w 66"/>
                  <a:gd name="T39" fmla="*/ 2177 h 70"/>
                  <a:gd name="T40" fmla="*/ 0 w 66"/>
                  <a:gd name="T41" fmla="*/ 2177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70"/>
                  <a:gd name="T65" fmla="*/ 66 w 66"/>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70">
                    <a:moveTo>
                      <a:pt x="0" y="70"/>
                    </a:moveTo>
                    <a:lnTo>
                      <a:pt x="12" y="0"/>
                    </a:lnTo>
                    <a:lnTo>
                      <a:pt x="26" y="0"/>
                    </a:lnTo>
                    <a:lnTo>
                      <a:pt x="40" y="34"/>
                    </a:lnTo>
                    <a:lnTo>
                      <a:pt x="46" y="56"/>
                    </a:lnTo>
                    <a:lnTo>
                      <a:pt x="48" y="32"/>
                    </a:lnTo>
                    <a:lnTo>
                      <a:pt x="54" y="0"/>
                    </a:lnTo>
                    <a:lnTo>
                      <a:pt x="66" y="0"/>
                    </a:lnTo>
                    <a:lnTo>
                      <a:pt x="52" y="70"/>
                    </a:lnTo>
                    <a:lnTo>
                      <a:pt x="40" y="70"/>
                    </a:lnTo>
                    <a:lnTo>
                      <a:pt x="28" y="38"/>
                    </a:lnTo>
                    <a:lnTo>
                      <a:pt x="22" y="16"/>
                    </a:lnTo>
                    <a:lnTo>
                      <a:pt x="20" y="16"/>
                    </a:lnTo>
                    <a:lnTo>
                      <a:pt x="16" y="40"/>
                    </a:lnTo>
                    <a:lnTo>
                      <a:pt x="10" y="70"/>
                    </a:lnTo>
                    <a:lnTo>
                      <a:pt x="0" y="70"/>
                    </a:lnTo>
                    <a:close/>
                  </a:path>
                </a:pathLst>
              </a:custGeom>
              <a:solidFill>
                <a:srgbClr val="000000"/>
              </a:solidFill>
              <a:ln w="9525">
                <a:noFill/>
                <a:round/>
                <a:headEnd/>
                <a:tailEnd/>
              </a:ln>
            </p:spPr>
            <p:txBody>
              <a:bodyPr/>
              <a:lstStyle/>
              <a:p>
                <a:endParaRPr lang="en-US" sz="1350"/>
              </a:p>
            </p:txBody>
          </p:sp>
          <p:sp>
            <p:nvSpPr>
              <p:cNvPr id="33" name="Freeform 171">
                <a:extLst>
                  <a:ext uri="{FF2B5EF4-FFF2-40B4-BE49-F238E27FC236}">
                    <a16:creationId xmlns:a16="http://schemas.microsoft.com/office/drawing/2014/main" id="{E663E509-8911-4735-A006-4C2FB8BD5455}"/>
                  </a:ext>
                </a:extLst>
              </p:cNvPr>
              <p:cNvSpPr>
                <a:spLocks/>
              </p:cNvSpPr>
              <p:nvPr/>
            </p:nvSpPr>
            <p:spPr bwMode="auto">
              <a:xfrm>
                <a:off x="2521" y="1660"/>
                <a:ext cx="656" cy="13"/>
              </a:xfrm>
              <a:custGeom>
                <a:avLst/>
                <a:gdLst>
                  <a:gd name="T0" fmla="*/ 0 w 526"/>
                  <a:gd name="T1" fmla="*/ 520 h 10"/>
                  <a:gd name="T2" fmla="*/ 0 w 526"/>
                  <a:gd name="T3" fmla="*/ 0 h 10"/>
                  <a:gd name="T4" fmla="*/ 14438 w 526"/>
                  <a:gd name="T5" fmla="*/ 0 h 10"/>
                  <a:gd name="T6" fmla="*/ 14438 w 526"/>
                  <a:gd name="T7" fmla="*/ 520 h 10"/>
                  <a:gd name="T8" fmla="*/ 0 w 526"/>
                  <a:gd name="T9" fmla="*/ 520 h 10"/>
                  <a:gd name="T10" fmla="*/ 0 w 526"/>
                  <a:gd name="T11" fmla="*/ 520 h 10"/>
                  <a:gd name="T12" fmla="*/ 0 60000 65536"/>
                  <a:gd name="T13" fmla="*/ 0 60000 65536"/>
                  <a:gd name="T14" fmla="*/ 0 60000 65536"/>
                  <a:gd name="T15" fmla="*/ 0 60000 65536"/>
                  <a:gd name="T16" fmla="*/ 0 60000 65536"/>
                  <a:gd name="T17" fmla="*/ 0 60000 65536"/>
                  <a:gd name="T18" fmla="*/ 0 w 526"/>
                  <a:gd name="T19" fmla="*/ 0 h 10"/>
                  <a:gd name="T20" fmla="*/ 526 w 526"/>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26" h="10">
                    <a:moveTo>
                      <a:pt x="0" y="10"/>
                    </a:moveTo>
                    <a:lnTo>
                      <a:pt x="0" y="0"/>
                    </a:lnTo>
                    <a:lnTo>
                      <a:pt x="526" y="0"/>
                    </a:lnTo>
                    <a:lnTo>
                      <a:pt x="526" y="10"/>
                    </a:lnTo>
                    <a:lnTo>
                      <a:pt x="0" y="10"/>
                    </a:lnTo>
                    <a:close/>
                  </a:path>
                </a:pathLst>
              </a:custGeom>
              <a:solidFill>
                <a:srgbClr val="FFFFFF"/>
              </a:solidFill>
              <a:ln w="9525">
                <a:noFill/>
                <a:round/>
                <a:headEnd/>
                <a:tailEnd/>
              </a:ln>
            </p:spPr>
            <p:txBody>
              <a:bodyPr/>
              <a:lstStyle/>
              <a:p>
                <a:endParaRPr lang="en-US" sz="1350"/>
              </a:p>
            </p:txBody>
          </p:sp>
          <p:sp>
            <p:nvSpPr>
              <p:cNvPr id="34" name="Freeform 172">
                <a:extLst>
                  <a:ext uri="{FF2B5EF4-FFF2-40B4-BE49-F238E27FC236}">
                    <a16:creationId xmlns:a16="http://schemas.microsoft.com/office/drawing/2014/main" id="{C553D746-21B5-4BF1-BBB2-E89E9AB0E9F3}"/>
                  </a:ext>
                </a:extLst>
              </p:cNvPr>
              <p:cNvSpPr>
                <a:spLocks/>
              </p:cNvSpPr>
              <p:nvPr/>
            </p:nvSpPr>
            <p:spPr bwMode="auto">
              <a:xfrm>
                <a:off x="2745" y="1708"/>
                <a:ext cx="207" cy="264"/>
              </a:xfrm>
              <a:custGeom>
                <a:avLst/>
                <a:gdLst>
                  <a:gd name="T0" fmla="*/ 2908 w 166"/>
                  <a:gd name="T1" fmla="*/ 5656 h 212"/>
                  <a:gd name="T2" fmla="*/ 2908 w 166"/>
                  <a:gd name="T3" fmla="*/ 4674 h 212"/>
                  <a:gd name="T4" fmla="*/ 3015 w 166"/>
                  <a:gd name="T5" fmla="*/ 4291 h 212"/>
                  <a:gd name="T6" fmla="*/ 3358 w 166"/>
                  <a:gd name="T7" fmla="*/ 3959 h 212"/>
                  <a:gd name="T8" fmla="*/ 3665 w 166"/>
                  <a:gd name="T9" fmla="*/ 3753 h 212"/>
                  <a:gd name="T10" fmla="*/ 4123 w 166"/>
                  <a:gd name="T11" fmla="*/ 3441 h 212"/>
                  <a:gd name="T12" fmla="*/ 4446 w 166"/>
                  <a:gd name="T13" fmla="*/ 2898 h 212"/>
                  <a:gd name="T14" fmla="*/ 4553 w 166"/>
                  <a:gd name="T15" fmla="*/ 2171 h 212"/>
                  <a:gd name="T16" fmla="*/ 4553 w 166"/>
                  <a:gd name="T17" fmla="*/ 1763 h 212"/>
                  <a:gd name="T18" fmla="*/ 4219 w 166"/>
                  <a:gd name="T19" fmla="*/ 1017 h 212"/>
                  <a:gd name="T20" fmla="*/ 3722 w 166"/>
                  <a:gd name="T21" fmla="*/ 472 h 212"/>
                  <a:gd name="T22" fmla="*/ 3197 w 166"/>
                  <a:gd name="T23" fmla="*/ 149 h 212"/>
                  <a:gd name="T24" fmla="*/ 2859 w 166"/>
                  <a:gd name="T25" fmla="*/ 2 h 212"/>
                  <a:gd name="T26" fmla="*/ 1979 w 166"/>
                  <a:gd name="T27" fmla="*/ 0 h 212"/>
                  <a:gd name="T28" fmla="*/ 1367 w 166"/>
                  <a:gd name="T29" fmla="*/ 149 h 212"/>
                  <a:gd name="T30" fmla="*/ 879 w 166"/>
                  <a:gd name="T31" fmla="*/ 441 h 212"/>
                  <a:gd name="T32" fmla="*/ 590 w 166"/>
                  <a:gd name="T33" fmla="*/ 695 h 212"/>
                  <a:gd name="T34" fmla="*/ 96 w 166"/>
                  <a:gd name="T35" fmla="*/ 1608 h 212"/>
                  <a:gd name="T36" fmla="*/ 0 w 166"/>
                  <a:gd name="T37" fmla="*/ 2840 h 212"/>
                  <a:gd name="T38" fmla="*/ 1211 w 166"/>
                  <a:gd name="T39" fmla="*/ 2590 h 212"/>
                  <a:gd name="T40" fmla="*/ 1211 w 166"/>
                  <a:gd name="T41" fmla="*/ 2171 h 212"/>
                  <a:gd name="T42" fmla="*/ 1328 w 166"/>
                  <a:gd name="T43" fmla="*/ 1763 h 212"/>
                  <a:gd name="T44" fmla="*/ 1587 w 166"/>
                  <a:gd name="T45" fmla="*/ 1431 h 212"/>
                  <a:gd name="T46" fmla="*/ 2015 w 166"/>
                  <a:gd name="T47" fmla="*/ 1232 h 212"/>
                  <a:gd name="T48" fmla="*/ 2348 w 166"/>
                  <a:gd name="T49" fmla="*/ 1232 h 212"/>
                  <a:gd name="T50" fmla="*/ 2908 w 166"/>
                  <a:gd name="T51" fmla="*/ 1415 h 212"/>
                  <a:gd name="T52" fmla="*/ 3078 w 166"/>
                  <a:gd name="T53" fmla="*/ 1550 h 212"/>
                  <a:gd name="T54" fmla="*/ 3212 w 166"/>
                  <a:gd name="T55" fmla="*/ 1832 h 212"/>
                  <a:gd name="T56" fmla="*/ 3212 w 166"/>
                  <a:gd name="T57" fmla="*/ 2312 h 212"/>
                  <a:gd name="T58" fmla="*/ 3078 w 166"/>
                  <a:gd name="T59" fmla="*/ 2635 h 212"/>
                  <a:gd name="T60" fmla="*/ 2242 w 166"/>
                  <a:gd name="T61" fmla="*/ 3225 h 212"/>
                  <a:gd name="T62" fmla="*/ 2015 w 166"/>
                  <a:gd name="T63" fmla="*/ 3441 h 212"/>
                  <a:gd name="T64" fmla="*/ 1771 w 166"/>
                  <a:gd name="T65" fmla="*/ 3931 h 212"/>
                  <a:gd name="T66" fmla="*/ 1705 w 166"/>
                  <a:gd name="T67" fmla="*/ 5702 h 2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212"/>
                  <a:gd name="T104" fmla="*/ 166 w 166"/>
                  <a:gd name="T105" fmla="*/ 212 h 2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212">
                    <a:moveTo>
                      <a:pt x="62" y="212"/>
                    </a:moveTo>
                    <a:lnTo>
                      <a:pt x="106" y="210"/>
                    </a:lnTo>
                    <a:lnTo>
                      <a:pt x="106" y="174"/>
                    </a:lnTo>
                    <a:lnTo>
                      <a:pt x="108" y="168"/>
                    </a:lnTo>
                    <a:lnTo>
                      <a:pt x="110" y="160"/>
                    </a:lnTo>
                    <a:lnTo>
                      <a:pt x="116" y="154"/>
                    </a:lnTo>
                    <a:lnTo>
                      <a:pt x="122" y="148"/>
                    </a:lnTo>
                    <a:lnTo>
                      <a:pt x="134" y="140"/>
                    </a:lnTo>
                    <a:lnTo>
                      <a:pt x="142" y="134"/>
                    </a:lnTo>
                    <a:lnTo>
                      <a:pt x="150" y="128"/>
                    </a:lnTo>
                    <a:lnTo>
                      <a:pt x="156" y="118"/>
                    </a:lnTo>
                    <a:lnTo>
                      <a:pt x="162" y="108"/>
                    </a:lnTo>
                    <a:lnTo>
                      <a:pt x="166" y="96"/>
                    </a:lnTo>
                    <a:lnTo>
                      <a:pt x="166" y="80"/>
                    </a:lnTo>
                    <a:lnTo>
                      <a:pt x="166" y="66"/>
                    </a:lnTo>
                    <a:lnTo>
                      <a:pt x="162" y="52"/>
                    </a:lnTo>
                    <a:lnTo>
                      <a:pt x="154" y="38"/>
                    </a:lnTo>
                    <a:lnTo>
                      <a:pt x="146" y="28"/>
                    </a:lnTo>
                    <a:lnTo>
                      <a:pt x="136" y="18"/>
                    </a:lnTo>
                    <a:lnTo>
                      <a:pt x="126" y="10"/>
                    </a:lnTo>
                    <a:lnTo>
                      <a:pt x="116" y="6"/>
                    </a:lnTo>
                    <a:lnTo>
                      <a:pt x="104" y="2"/>
                    </a:lnTo>
                    <a:lnTo>
                      <a:pt x="82" y="0"/>
                    </a:lnTo>
                    <a:lnTo>
                      <a:pt x="72" y="0"/>
                    </a:lnTo>
                    <a:lnTo>
                      <a:pt x="62" y="2"/>
                    </a:lnTo>
                    <a:lnTo>
                      <a:pt x="50" y="6"/>
                    </a:lnTo>
                    <a:lnTo>
                      <a:pt x="40" y="10"/>
                    </a:lnTo>
                    <a:lnTo>
                      <a:pt x="32" y="16"/>
                    </a:lnTo>
                    <a:lnTo>
                      <a:pt x="22" y="26"/>
                    </a:lnTo>
                    <a:lnTo>
                      <a:pt x="10" y="42"/>
                    </a:lnTo>
                    <a:lnTo>
                      <a:pt x="4" y="60"/>
                    </a:lnTo>
                    <a:lnTo>
                      <a:pt x="0" y="80"/>
                    </a:lnTo>
                    <a:lnTo>
                      <a:pt x="0" y="106"/>
                    </a:lnTo>
                    <a:lnTo>
                      <a:pt x="44" y="106"/>
                    </a:lnTo>
                    <a:lnTo>
                      <a:pt x="44" y="96"/>
                    </a:lnTo>
                    <a:lnTo>
                      <a:pt x="44" y="80"/>
                    </a:lnTo>
                    <a:lnTo>
                      <a:pt x="46" y="74"/>
                    </a:lnTo>
                    <a:lnTo>
                      <a:pt x="48" y="66"/>
                    </a:lnTo>
                    <a:lnTo>
                      <a:pt x="52" y="60"/>
                    </a:lnTo>
                    <a:lnTo>
                      <a:pt x="58" y="54"/>
                    </a:lnTo>
                    <a:lnTo>
                      <a:pt x="64" y="50"/>
                    </a:lnTo>
                    <a:lnTo>
                      <a:pt x="74" y="46"/>
                    </a:lnTo>
                    <a:lnTo>
                      <a:pt x="86" y="46"/>
                    </a:lnTo>
                    <a:lnTo>
                      <a:pt x="96" y="48"/>
                    </a:lnTo>
                    <a:lnTo>
                      <a:pt x="106" y="52"/>
                    </a:lnTo>
                    <a:lnTo>
                      <a:pt x="112" y="58"/>
                    </a:lnTo>
                    <a:lnTo>
                      <a:pt x="116" y="62"/>
                    </a:lnTo>
                    <a:lnTo>
                      <a:pt x="118" y="68"/>
                    </a:lnTo>
                    <a:lnTo>
                      <a:pt x="120" y="80"/>
                    </a:lnTo>
                    <a:lnTo>
                      <a:pt x="118" y="86"/>
                    </a:lnTo>
                    <a:lnTo>
                      <a:pt x="116" y="92"/>
                    </a:lnTo>
                    <a:lnTo>
                      <a:pt x="112" y="98"/>
                    </a:lnTo>
                    <a:lnTo>
                      <a:pt x="108" y="102"/>
                    </a:lnTo>
                    <a:lnTo>
                      <a:pt x="82" y="120"/>
                    </a:lnTo>
                    <a:lnTo>
                      <a:pt x="74" y="128"/>
                    </a:lnTo>
                    <a:lnTo>
                      <a:pt x="68" y="136"/>
                    </a:lnTo>
                    <a:lnTo>
                      <a:pt x="64" y="146"/>
                    </a:lnTo>
                    <a:lnTo>
                      <a:pt x="62" y="158"/>
                    </a:lnTo>
                    <a:lnTo>
                      <a:pt x="62" y="212"/>
                    </a:lnTo>
                    <a:close/>
                  </a:path>
                </a:pathLst>
              </a:custGeom>
              <a:solidFill>
                <a:srgbClr val="FFFFFF"/>
              </a:solidFill>
              <a:ln w="9525">
                <a:noFill/>
                <a:round/>
                <a:headEnd/>
                <a:tailEnd/>
              </a:ln>
            </p:spPr>
            <p:txBody>
              <a:bodyPr/>
              <a:lstStyle/>
              <a:p>
                <a:endParaRPr lang="en-US" sz="1350"/>
              </a:p>
            </p:txBody>
          </p:sp>
          <p:sp>
            <p:nvSpPr>
              <p:cNvPr id="35" name="Rectangle 173">
                <a:extLst>
                  <a:ext uri="{FF2B5EF4-FFF2-40B4-BE49-F238E27FC236}">
                    <a16:creationId xmlns:a16="http://schemas.microsoft.com/office/drawing/2014/main" id="{855AFAF1-9793-4BF9-A44F-1B60FD1058C0}"/>
                  </a:ext>
                </a:extLst>
              </p:cNvPr>
              <p:cNvSpPr>
                <a:spLocks noChangeArrowheads="1"/>
              </p:cNvSpPr>
              <p:nvPr/>
            </p:nvSpPr>
            <p:spPr bwMode="auto">
              <a:xfrm>
                <a:off x="2823" y="1995"/>
                <a:ext cx="57" cy="60"/>
              </a:xfrm>
              <a:prstGeom prst="rect">
                <a:avLst/>
              </a:prstGeom>
              <a:solidFill>
                <a:srgbClr val="FFFFFF"/>
              </a:solidFill>
              <a:ln w="9525">
                <a:noFill/>
                <a:miter lim="800000"/>
                <a:headEnd/>
                <a:tailEnd/>
              </a:ln>
            </p:spPr>
            <p:txBody>
              <a:bodyPr/>
              <a:lstStyle/>
              <a:p>
                <a:endParaRPr lang="en-US" sz="1350"/>
              </a:p>
            </p:txBody>
          </p:sp>
        </p:grpSp>
      </p:grpSp>
      <p:pic>
        <p:nvPicPr>
          <p:cNvPr id="219" name="Picture 2">
            <a:extLst>
              <a:ext uri="{FF2B5EF4-FFF2-40B4-BE49-F238E27FC236}">
                <a16:creationId xmlns:a16="http://schemas.microsoft.com/office/drawing/2014/main" id="{1970D6FF-7440-4EE3-B59A-8556148FA34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816" y="4158393"/>
            <a:ext cx="1848004" cy="431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 name="Picture 2">
            <a:extLst>
              <a:ext uri="{FF2B5EF4-FFF2-40B4-BE49-F238E27FC236}">
                <a16:creationId xmlns:a16="http://schemas.microsoft.com/office/drawing/2014/main" id="{F7DBE30F-B8F9-4608-8666-40BDD0A4875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37556" y="3932263"/>
            <a:ext cx="1057941" cy="139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1" name="Picture 3">
            <a:extLst>
              <a:ext uri="{FF2B5EF4-FFF2-40B4-BE49-F238E27FC236}">
                <a16:creationId xmlns:a16="http://schemas.microsoft.com/office/drawing/2014/main" id="{D551BD4D-B2CE-40B5-BF6E-F5C2978F499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561417" y="4731995"/>
            <a:ext cx="487370" cy="628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2" name="Picture 221" descr="C:\Users\van51205\Desktop\Fiber Solutions Mktg\Product Launches\Next Gen Probe\Images\Screens\SCF_inspect_no-grid.bmp">
            <a:extLst>
              <a:ext uri="{FF2B5EF4-FFF2-40B4-BE49-F238E27FC236}">
                <a16:creationId xmlns:a16="http://schemas.microsoft.com/office/drawing/2014/main" id="{B8FF3E6F-448E-490E-AF75-03F81CACF443}"/>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l="9677" r="13013"/>
          <a:stretch/>
        </p:blipFill>
        <p:spPr bwMode="auto">
          <a:xfrm>
            <a:off x="1696244" y="4935657"/>
            <a:ext cx="218951" cy="212409"/>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15">
            <a:extLst>
              <a:ext uri="{FF2B5EF4-FFF2-40B4-BE49-F238E27FC236}">
                <a16:creationId xmlns:a16="http://schemas.microsoft.com/office/drawing/2014/main" id="{712EB28E-08B4-455F-A461-54C764F71BE6}"/>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63461" y="1540398"/>
            <a:ext cx="1851750" cy="123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 name="Picture 2">
            <a:extLst>
              <a:ext uri="{FF2B5EF4-FFF2-40B4-BE49-F238E27FC236}">
                <a16:creationId xmlns:a16="http://schemas.microsoft.com/office/drawing/2014/main" id="{F05FAB81-AB52-4A48-9D17-EDC6C92AFA1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063167" y="4037337"/>
            <a:ext cx="1346619" cy="67408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 name="Picture 224" descr="A picture containing weapon&#10;&#10;Description generated with high confidence">
            <a:extLst>
              <a:ext uri="{FF2B5EF4-FFF2-40B4-BE49-F238E27FC236}">
                <a16:creationId xmlns:a16="http://schemas.microsoft.com/office/drawing/2014/main" id="{954945A0-2CA5-468E-AEBE-E39E82169FA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0800000" flipV="1">
            <a:off x="5140991" y="1376919"/>
            <a:ext cx="2637809" cy="527561"/>
          </a:xfrm>
          <a:prstGeom prst="rect">
            <a:avLst/>
          </a:prstGeom>
        </p:spPr>
      </p:pic>
    </p:spTree>
    <p:extLst>
      <p:ext uri="{BB962C8B-B14F-4D97-AF65-F5344CB8AC3E}">
        <p14:creationId xmlns:p14="http://schemas.microsoft.com/office/powerpoint/2010/main" val="3592812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MPO Inspection and Certification</a:t>
            </a:r>
          </a:p>
        </p:txBody>
      </p:sp>
      <p:sp>
        <p:nvSpPr>
          <p:cNvPr id="3" name="Content Placeholder 2"/>
          <p:cNvSpPr>
            <a:spLocks noGrp="1"/>
          </p:cNvSpPr>
          <p:nvPr>
            <p:ph sz="half" idx="1"/>
          </p:nvPr>
        </p:nvSpPr>
        <p:spPr>
          <a:xfrm>
            <a:off x="189097" y="906243"/>
            <a:ext cx="4312920" cy="3614113"/>
          </a:xfrm>
        </p:spPr>
        <p:txBody>
          <a:bodyPr/>
          <a:lstStyle/>
          <a:p>
            <a:r>
              <a:rPr lang="en-US" sz="1500" dirty="0"/>
              <a:t>Verify Cleanliness of all Bulkhead and Patch Cord Connections </a:t>
            </a:r>
          </a:p>
          <a:p>
            <a:r>
              <a:rPr lang="en-US" sz="1500" dirty="0"/>
              <a:t>ORL/IL on all Fiber Paths</a:t>
            </a:r>
          </a:p>
          <a:p>
            <a:pPr fontAlgn="ctr"/>
            <a:r>
              <a:rPr lang="en-US" sz="1500" dirty="0"/>
              <a:t>Identify Link Polarity – Detect cross-over issues – All Links, Adaptors, Patch Cords</a:t>
            </a:r>
          </a:p>
          <a:p>
            <a:r>
              <a:rPr lang="en-US" sz="1500" dirty="0"/>
              <a:t>Length Measurement enables application testing (40G-SR4 vs 100G-SR4)</a:t>
            </a:r>
          </a:p>
          <a:p>
            <a:endParaRPr lang="en-US" sz="1600" dirty="0"/>
          </a:p>
          <a:p>
            <a:pPr marL="0" indent="0">
              <a:buNone/>
            </a:pPr>
            <a:endParaRPr lang="en-US" dirty="0"/>
          </a:p>
          <a:p>
            <a:endParaRPr lang="en-US" dirty="0"/>
          </a:p>
        </p:txBody>
      </p:sp>
      <p:grpSp>
        <p:nvGrpSpPr>
          <p:cNvPr id="10" name="Group 9">
            <a:extLst>
              <a:ext uri="{FF2B5EF4-FFF2-40B4-BE49-F238E27FC236}">
                <a16:creationId xmlns:a16="http://schemas.microsoft.com/office/drawing/2014/main" id="{F77006B1-C342-4E48-BBD1-E6D7AE93104C}"/>
              </a:ext>
            </a:extLst>
          </p:cNvPr>
          <p:cNvGrpSpPr/>
          <p:nvPr/>
        </p:nvGrpSpPr>
        <p:grpSpPr>
          <a:xfrm>
            <a:off x="1238688" y="4689257"/>
            <a:ext cx="6488253" cy="979846"/>
            <a:chOff x="976073" y="3683734"/>
            <a:chExt cx="6488253" cy="979846"/>
          </a:xfrm>
        </p:grpSpPr>
        <p:pic>
          <p:nvPicPr>
            <p:cNvPr id="11" name="Picture 10">
              <a:extLst>
                <a:ext uri="{FF2B5EF4-FFF2-40B4-BE49-F238E27FC236}">
                  <a16:creationId xmlns:a16="http://schemas.microsoft.com/office/drawing/2014/main" id="{0110D8AA-9E02-4CDD-B3A7-DC50CD5E23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6074" y="3683734"/>
              <a:ext cx="6488252" cy="896612"/>
            </a:xfrm>
            <a:prstGeom prst="rect">
              <a:avLst/>
            </a:prstGeom>
          </p:spPr>
        </p:pic>
        <p:sp>
          <p:nvSpPr>
            <p:cNvPr id="12" name="Rectangle 11">
              <a:extLst>
                <a:ext uri="{FF2B5EF4-FFF2-40B4-BE49-F238E27FC236}">
                  <a16:creationId xmlns:a16="http://schemas.microsoft.com/office/drawing/2014/main" id="{E2FF57D3-E8CE-4A3D-8F39-E099A70A97CC}"/>
                </a:ext>
              </a:extLst>
            </p:cNvPr>
            <p:cNvSpPr/>
            <p:nvPr/>
          </p:nvSpPr>
          <p:spPr>
            <a:xfrm>
              <a:off x="976073" y="4205171"/>
              <a:ext cx="1880825"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defTabSz="457189"/>
              <a:endParaRPr lang="en-US" sz="2400" dirty="0">
                <a:solidFill>
                  <a:srgbClr val="FFFFFF"/>
                </a:solidFill>
                <a:latin typeface="Arial"/>
              </a:endParaRPr>
            </a:p>
          </p:txBody>
        </p:sp>
        <p:sp>
          <p:nvSpPr>
            <p:cNvPr id="13" name="Rectangle 12">
              <a:extLst>
                <a:ext uri="{FF2B5EF4-FFF2-40B4-BE49-F238E27FC236}">
                  <a16:creationId xmlns:a16="http://schemas.microsoft.com/office/drawing/2014/main" id="{6B838380-4D4F-41F8-87FB-46183E580449}"/>
                </a:ext>
              </a:extLst>
            </p:cNvPr>
            <p:cNvSpPr/>
            <p:nvPr/>
          </p:nvSpPr>
          <p:spPr>
            <a:xfrm>
              <a:off x="3068327" y="4132040"/>
              <a:ext cx="2227659"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defTabSz="457189"/>
              <a:endParaRPr lang="en-US" sz="2400" dirty="0">
                <a:solidFill>
                  <a:srgbClr val="FFFFFF"/>
                </a:solidFill>
                <a:latin typeface="Arial"/>
              </a:endParaRPr>
            </a:p>
          </p:txBody>
        </p:sp>
        <p:sp>
          <p:nvSpPr>
            <p:cNvPr id="14" name="Rectangle 13">
              <a:extLst>
                <a:ext uri="{FF2B5EF4-FFF2-40B4-BE49-F238E27FC236}">
                  <a16:creationId xmlns:a16="http://schemas.microsoft.com/office/drawing/2014/main" id="{72C8C6C1-8064-483E-9AB5-352223BB184E}"/>
                </a:ext>
              </a:extLst>
            </p:cNvPr>
            <p:cNvSpPr/>
            <p:nvPr/>
          </p:nvSpPr>
          <p:spPr>
            <a:xfrm>
              <a:off x="5507414" y="4206380"/>
              <a:ext cx="1956912"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p>
              <a:pPr algn="ctr" defTabSz="457189"/>
              <a:endParaRPr lang="en-US" sz="2400" dirty="0">
                <a:solidFill>
                  <a:srgbClr val="FFFFFF"/>
                </a:solidFill>
                <a:latin typeface="Arial"/>
              </a:endParaRPr>
            </a:p>
          </p:txBody>
        </p:sp>
      </p:grpSp>
      <p:pic>
        <p:nvPicPr>
          <p:cNvPr id="16" name="Picture 15">
            <a:extLst>
              <a:ext uri="{FF2B5EF4-FFF2-40B4-BE49-F238E27FC236}">
                <a16:creationId xmlns:a16="http://schemas.microsoft.com/office/drawing/2014/main" id="{2749BF89-8C49-4874-BB26-F1B9BD611E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39328" y="4372908"/>
            <a:ext cx="873701" cy="1284021"/>
          </a:xfrm>
          <a:prstGeom prst="rect">
            <a:avLst/>
          </a:prstGeom>
        </p:spPr>
      </p:pic>
      <p:pic>
        <p:nvPicPr>
          <p:cNvPr id="17" name="Picture 16">
            <a:extLst>
              <a:ext uri="{FF2B5EF4-FFF2-40B4-BE49-F238E27FC236}">
                <a16:creationId xmlns:a16="http://schemas.microsoft.com/office/drawing/2014/main" id="{63E122F1-DE2E-4632-8F9A-2DD41A9A1FCF}"/>
              </a:ext>
            </a:extLst>
          </p:cNvPr>
          <p:cNvPicPr>
            <a:picLocks noChangeAspect="1"/>
          </p:cNvPicPr>
          <p:nvPr/>
        </p:nvPicPr>
        <p:blipFill>
          <a:blip r:embed="rId4"/>
          <a:stretch>
            <a:fillRect/>
          </a:stretch>
        </p:blipFill>
        <p:spPr>
          <a:xfrm>
            <a:off x="5752684" y="1250416"/>
            <a:ext cx="3391316" cy="2175802"/>
          </a:xfrm>
          <a:prstGeom prst="rect">
            <a:avLst/>
          </a:prstGeom>
        </p:spPr>
      </p:pic>
      <p:pic>
        <p:nvPicPr>
          <p:cNvPr id="18" name="Picture 17" descr="Screen Clipping">
            <a:extLst>
              <a:ext uri="{FF2B5EF4-FFF2-40B4-BE49-F238E27FC236}">
                <a16:creationId xmlns:a16="http://schemas.microsoft.com/office/drawing/2014/main" id="{9BD2BFB8-C0D3-4412-A185-FDC323C63C9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4814" r="4013"/>
          <a:stretch/>
        </p:blipFill>
        <p:spPr>
          <a:xfrm>
            <a:off x="165866" y="3509451"/>
            <a:ext cx="2146888" cy="1019640"/>
          </a:xfrm>
          <a:prstGeom prst="rect">
            <a:avLst/>
          </a:prstGeom>
        </p:spPr>
      </p:pic>
      <p:pic>
        <p:nvPicPr>
          <p:cNvPr id="19" name="Picture 18" descr="Screen Clipping">
            <a:extLst>
              <a:ext uri="{FF2B5EF4-FFF2-40B4-BE49-F238E27FC236}">
                <a16:creationId xmlns:a16="http://schemas.microsoft.com/office/drawing/2014/main" id="{EECAD5CA-173F-4F49-8988-0F02923288CE}"/>
              </a:ext>
            </a:extLst>
          </p:cNvPr>
          <p:cNvPicPr>
            <a:picLocks noChangeAspect="1"/>
          </p:cNvPicPr>
          <p:nvPr/>
        </p:nvPicPr>
        <p:blipFill>
          <a:blip r:embed="rId6"/>
          <a:stretch>
            <a:fillRect/>
          </a:stretch>
        </p:blipFill>
        <p:spPr>
          <a:xfrm>
            <a:off x="2626553" y="3509452"/>
            <a:ext cx="2390235" cy="954147"/>
          </a:xfrm>
          <a:prstGeom prst="rect">
            <a:avLst/>
          </a:prstGeom>
        </p:spPr>
      </p:pic>
      <p:pic>
        <p:nvPicPr>
          <p:cNvPr id="20" name="Picture 19" descr="Screen Clipping">
            <a:extLst>
              <a:ext uri="{FF2B5EF4-FFF2-40B4-BE49-F238E27FC236}">
                <a16:creationId xmlns:a16="http://schemas.microsoft.com/office/drawing/2014/main" id="{4615A0CC-476D-4B45-BCDD-4777AA6981CD}"/>
              </a:ext>
            </a:extLst>
          </p:cNvPr>
          <p:cNvPicPr>
            <a:picLocks noChangeAspect="1"/>
          </p:cNvPicPr>
          <p:nvPr/>
        </p:nvPicPr>
        <p:blipFill>
          <a:blip r:embed="rId7"/>
          <a:stretch>
            <a:fillRect/>
          </a:stretch>
        </p:blipFill>
        <p:spPr>
          <a:xfrm>
            <a:off x="5368355" y="3509451"/>
            <a:ext cx="2317214" cy="924938"/>
          </a:xfrm>
          <a:prstGeom prst="rect">
            <a:avLst/>
          </a:prstGeom>
        </p:spPr>
      </p:pic>
      <p:sp>
        <p:nvSpPr>
          <p:cNvPr id="21" name="Rectangle 20">
            <a:extLst>
              <a:ext uri="{FF2B5EF4-FFF2-40B4-BE49-F238E27FC236}">
                <a16:creationId xmlns:a16="http://schemas.microsoft.com/office/drawing/2014/main" id="{8971BD6A-EC80-42BB-A544-22B96D615730}"/>
              </a:ext>
            </a:extLst>
          </p:cNvPr>
          <p:cNvSpPr/>
          <p:nvPr/>
        </p:nvSpPr>
        <p:spPr>
          <a:xfrm>
            <a:off x="4478705" y="3290500"/>
            <a:ext cx="232756" cy="300082"/>
          </a:xfrm>
          <a:prstGeom prst="rect">
            <a:avLst/>
          </a:prstGeom>
        </p:spPr>
        <p:txBody>
          <a:bodyPr wrap="none">
            <a:spAutoFit/>
          </a:bodyPr>
          <a:lstStyle/>
          <a:p>
            <a:r>
              <a:rPr lang="en-US" sz="1350" dirty="0"/>
              <a:t> </a:t>
            </a:r>
          </a:p>
        </p:txBody>
      </p:sp>
      <p:pic>
        <p:nvPicPr>
          <p:cNvPr id="15" name="Picture 14">
            <a:extLst>
              <a:ext uri="{FF2B5EF4-FFF2-40B4-BE49-F238E27FC236}">
                <a16:creationId xmlns:a16="http://schemas.microsoft.com/office/drawing/2014/main" id="{AFA8D7A2-6BC6-4C78-8639-B1E5B9F88FA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6668" y="4405106"/>
            <a:ext cx="918405" cy="1264973"/>
          </a:xfrm>
          <a:prstGeom prst="rect">
            <a:avLst/>
          </a:prstGeom>
        </p:spPr>
      </p:pic>
    </p:spTree>
    <p:extLst>
      <p:ext uri="{BB962C8B-B14F-4D97-AF65-F5344CB8AC3E}">
        <p14:creationId xmlns:p14="http://schemas.microsoft.com/office/powerpoint/2010/main" val="1132467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4E2484-EF08-4F04-8AAE-8E6BD1A169BF}"/>
              </a:ext>
            </a:extLst>
          </p:cNvPr>
          <p:cNvSpPr>
            <a:spLocks noGrp="1"/>
          </p:cNvSpPr>
          <p:nvPr>
            <p:ph type="title"/>
          </p:nvPr>
        </p:nvSpPr>
        <p:spPr/>
        <p:txBody>
          <a:bodyPr/>
          <a:lstStyle/>
          <a:p>
            <a:r>
              <a:rPr lang="en-GB" dirty="0"/>
              <a:t>Agenda</a:t>
            </a:r>
          </a:p>
        </p:txBody>
      </p:sp>
      <p:sp>
        <p:nvSpPr>
          <p:cNvPr id="2" name="TextBox 1">
            <a:extLst>
              <a:ext uri="{FF2B5EF4-FFF2-40B4-BE49-F238E27FC236}">
                <a16:creationId xmlns:a16="http://schemas.microsoft.com/office/drawing/2014/main" id="{8129037B-D6F2-4B3F-903C-6FAEFB31D78A}"/>
              </a:ext>
            </a:extLst>
          </p:cNvPr>
          <p:cNvSpPr txBox="1"/>
          <p:nvPr/>
        </p:nvSpPr>
        <p:spPr>
          <a:xfrm>
            <a:off x="342900" y="1523337"/>
            <a:ext cx="6926580" cy="2955746"/>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GB" sz="3200" dirty="0"/>
              <a:t>5G Overview</a:t>
            </a:r>
          </a:p>
          <a:p>
            <a:pPr marL="457200" indent="-457200">
              <a:lnSpc>
                <a:spcPct val="150000"/>
              </a:lnSpc>
              <a:buFont typeface="Arial" panose="020B0604020202020204" pitchFamily="34" charset="0"/>
              <a:buChar char="•"/>
            </a:pPr>
            <a:r>
              <a:rPr lang="en-GB" sz="3200" dirty="0"/>
              <a:t>Network Topology</a:t>
            </a:r>
          </a:p>
          <a:p>
            <a:pPr marL="457200" indent="-457200">
              <a:lnSpc>
                <a:spcPct val="150000"/>
              </a:lnSpc>
              <a:buFont typeface="Arial" panose="020B0604020202020204" pitchFamily="34" charset="0"/>
              <a:buChar char="•"/>
            </a:pPr>
            <a:r>
              <a:rPr lang="en-GB" sz="3200" dirty="0"/>
              <a:t>Network Testing</a:t>
            </a:r>
          </a:p>
          <a:p>
            <a:pPr marL="457200" indent="-457200">
              <a:lnSpc>
                <a:spcPct val="150000"/>
              </a:lnSpc>
              <a:buFont typeface="Arial" panose="020B0604020202020204" pitchFamily="34" charset="0"/>
              <a:buChar char="•"/>
            </a:pPr>
            <a:r>
              <a:rPr lang="en-GB" sz="3200" dirty="0"/>
              <a:t>Questions</a:t>
            </a:r>
          </a:p>
        </p:txBody>
      </p:sp>
    </p:spTree>
    <p:extLst>
      <p:ext uri="{BB962C8B-B14F-4D97-AF65-F5344CB8AC3E}">
        <p14:creationId xmlns:p14="http://schemas.microsoft.com/office/powerpoint/2010/main" val="2794612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A3D4800-6B92-46DB-B1C2-00E5E801AB59}"/>
              </a:ext>
            </a:extLst>
          </p:cNvPr>
          <p:cNvSpPr>
            <a:spLocks noGrp="1"/>
          </p:cNvSpPr>
          <p:nvPr>
            <p:ph type="title"/>
          </p:nvPr>
        </p:nvSpPr>
        <p:spPr/>
        <p:txBody>
          <a:bodyPr/>
          <a:lstStyle/>
          <a:p>
            <a:r>
              <a:rPr lang="en-US" dirty="0"/>
              <a:t>Fiber Characterization</a:t>
            </a:r>
            <a:br>
              <a:rPr lang="en-US" dirty="0"/>
            </a:br>
            <a:endParaRPr lang="en-US" b="0" i="1" dirty="0"/>
          </a:p>
        </p:txBody>
      </p:sp>
      <p:sp>
        <p:nvSpPr>
          <p:cNvPr id="28" name="Rectangle 27"/>
          <p:cNvSpPr/>
          <p:nvPr/>
        </p:nvSpPr>
        <p:spPr>
          <a:xfrm>
            <a:off x="664000" y="3182590"/>
            <a:ext cx="739441" cy="5270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200" err="1"/>
              <a:t>vCMTS</a:t>
            </a:r>
            <a:endParaRPr lang="en-US" sz="1200"/>
          </a:p>
        </p:txBody>
      </p:sp>
      <p:cxnSp>
        <p:nvCxnSpPr>
          <p:cNvPr id="56" name="Straight Arrow Connector 55">
            <a:extLst/>
          </p:cNvPr>
          <p:cNvCxnSpPr>
            <a:cxnSpLocks/>
          </p:cNvCxnSpPr>
          <p:nvPr/>
        </p:nvCxnSpPr>
        <p:spPr>
          <a:xfrm flipH="1">
            <a:off x="1467655" y="3523971"/>
            <a:ext cx="295145" cy="660088"/>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pic>
        <p:nvPicPr>
          <p:cNvPr id="15" name="Picture 14">
            <a:extLst>
              <a:ext uri="{FF2B5EF4-FFF2-40B4-BE49-F238E27FC236}">
                <a16:creationId xmlns:a16="http://schemas.microsoft.com/office/drawing/2014/main" id="{F7EE4310-F810-4AEC-87D7-77944E8FEC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26320" y="4204739"/>
            <a:ext cx="855398" cy="166176"/>
          </a:xfrm>
          <a:prstGeom prst="rect">
            <a:avLst/>
          </a:prstGeom>
        </p:spPr>
      </p:pic>
      <p:sp>
        <p:nvSpPr>
          <p:cNvPr id="46" name="TextBox 45">
            <a:extLst>
              <a:ext uri="{FF2B5EF4-FFF2-40B4-BE49-F238E27FC236}">
                <a16:creationId xmlns:a16="http://schemas.microsoft.com/office/drawing/2014/main" id="{40349948-CA3C-4DC2-B707-3607F4552563}"/>
              </a:ext>
            </a:extLst>
          </p:cNvPr>
          <p:cNvSpPr txBox="1"/>
          <p:nvPr/>
        </p:nvSpPr>
        <p:spPr>
          <a:xfrm>
            <a:off x="696153" y="4370915"/>
            <a:ext cx="675137" cy="215444"/>
          </a:xfrm>
          <a:prstGeom prst="rect">
            <a:avLst/>
          </a:prstGeom>
          <a:noFill/>
        </p:spPr>
        <p:txBody>
          <a:bodyPr wrap="square" rtlCol="0">
            <a:spAutoFit/>
          </a:bodyPr>
          <a:lstStyle/>
          <a:p>
            <a:r>
              <a:rPr lang="en-US" sz="800"/>
              <a:t>OTU 8000 </a:t>
            </a:r>
          </a:p>
        </p:txBody>
      </p:sp>
      <p:sp>
        <p:nvSpPr>
          <p:cNvPr id="45" name="Rectangle 44">
            <a:extLst>
              <a:ext uri="{FF2B5EF4-FFF2-40B4-BE49-F238E27FC236}">
                <a16:creationId xmlns:a16="http://schemas.microsoft.com/office/drawing/2014/main" id="{0575C9C9-8D93-4AA9-9779-9787163BDE00}"/>
              </a:ext>
            </a:extLst>
          </p:cNvPr>
          <p:cNvSpPr/>
          <p:nvPr/>
        </p:nvSpPr>
        <p:spPr>
          <a:xfrm>
            <a:off x="556623" y="2936102"/>
            <a:ext cx="1991456" cy="1934103"/>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457200" tIns="45720" rIns="457200" bIns="45720" numCol="1" spcCol="0" rtlCol="0" fromWordArt="0" anchor="t" anchorCtr="0" forceAA="0" compatLnSpc="1">
            <a:prstTxWarp prst="textNoShape">
              <a:avLst/>
            </a:prstTxWarp>
            <a:noAutofit/>
          </a:bodyPr>
          <a:lstStyle/>
          <a:p>
            <a:pPr algn="ctr"/>
            <a:r>
              <a:rPr lang="en-US" sz="1100"/>
              <a:t>Headend</a:t>
            </a:r>
          </a:p>
        </p:txBody>
      </p:sp>
      <p:sp>
        <p:nvSpPr>
          <p:cNvPr id="60" name="Freeform 204">
            <a:extLst>
              <a:ext uri="{FF2B5EF4-FFF2-40B4-BE49-F238E27FC236}">
                <a16:creationId xmlns:a16="http://schemas.microsoft.com/office/drawing/2014/main" id="{5617EA51-C277-4A40-BC81-014DB25D07C4}"/>
              </a:ext>
            </a:extLst>
          </p:cNvPr>
          <p:cNvSpPr>
            <a:spLocks noChangeAspect="1" noEditPoints="1"/>
          </p:cNvSpPr>
          <p:nvPr/>
        </p:nvSpPr>
        <p:spPr bwMode="auto">
          <a:xfrm>
            <a:off x="1834236" y="3169862"/>
            <a:ext cx="462032" cy="393917"/>
          </a:xfrm>
          <a:custGeom>
            <a:avLst/>
            <a:gdLst>
              <a:gd name="T0" fmla="*/ 89 w 177"/>
              <a:gd name="T1" fmla="*/ 83 h 149"/>
              <a:gd name="T2" fmla="*/ 177 w 177"/>
              <a:gd name="T3" fmla="*/ 55 h 149"/>
              <a:gd name="T4" fmla="*/ 177 w 177"/>
              <a:gd name="T5" fmla="*/ 113 h 149"/>
              <a:gd name="T6" fmla="*/ 89 w 177"/>
              <a:gd name="T7" fmla="*/ 149 h 149"/>
              <a:gd name="T8" fmla="*/ 0 w 177"/>
              <a:gd name="T9" fmla="*/ 113 h 149"/>
              <a:gd name="T10" fmla="*/ 0 w 177"/>
              <a:gd name="T11" fmla="*/ 55 h 149"/>
              <a:gd name="T12" fmla="*/ 89 w 177"/>
              <a:gd name="T13" fmla="*/ 83 h 149"/>
              <a:gd name="T14" fmla="*/ 177 w 177"/>
              <a:gd name="T15" fmla="*/ 36 h 149"/>
              <a:gd name="T16" fmla="*/ 89 w 177"/>
              <a:gd name="T17" fmla="*/ 72 h 149"/>
              <a:gd name="T18" fmla="*/ 0 w 177"/>
              <a:gd name="T19" fmla="*/ 36 h 149"/>
              <a:gd name="T20" fmla="*/ 89 w 177"/>
              <a:gd name="T21" fmla="*/ 0 h 149"/>
              <a:gd name="T22" fmla="*/ 177 w 177"/>
              <a:gd name="T23" fmla="*/ 36 h 149"/>
              <a:gd name="T24" fmla="*/ 48 w 177"/>
              <a:gd name="T25" fmla="*/ 24 h 149"/>
              <a:gd name="T26" fmla="*/ 35 w 177"/>
              <a:gd name="T27" fmla="*/ 30 h 149"/>
              <a:gd name="T28" fmla="*/ 78 w 177"/>
              <a:gd name="T29" fmla="*/ 30 h 149"/>
              <a:gd name="T30" fmla="*/ 78 w 177"/>
              <a:gd name="T31" fmla="*/ 9 h 149"/>
              <a:gd name="T32" fmla="*/ 65 w 177"/>
              <a:gd name="T33" fmla="*/ 15 h 149"/>
              <a:gd name="T34" fmla="*/ 52 w 177"/>
              <a:gd name="T35" fmla="*/ 9 h 149"/>
              <a:gd name="T36" fmla="*/ 35 w 177"/>
              <a:gd name="T37" fmla="*/ 17 h 149"/>
              <a:gd name="T38" fmla="*/ 48 w 177"/>
              <a:gd name="T39" fmla="*/ 24 h 149"/>
              <a:gd name="T40" fmla="*/ 81 w 177"/>
              <a:gd name="T41" fmla="*/ 61 h 149"/>
              <a:gd name="T42" fmla="*/ 67 w 177"/>
              <a:gd name="T43" fmla="*/ 54 h 149"/>
              <a:gd name="T44" fmla="*/ 80 w 177"/>
              <a:gd name="T45" fmla="*/ 48 h 149"/>
              <a:gd name="T46" fmla="*/ 63 w 177"/>
              <a:gd name="T47" fmla="*/ 39 h 149"/>
              <a:gd name="T48" fmla="*/ 50 w 177"/>
              <a:gd name="T49" fmla="*/ 46 h 149"/>
              <a:gd name="T50" fmla="*/ 37 w 177"/>
              <a:gd name="T51" fmla="*/ 39 h 149"/>
              <a:gd name="T52" fmla="*/ 37 w 177"/>
              <a:gd name="T53" fmla="*/ 61 h 149"/>
              <a:gd name="T54" fmla="*/ 81 w 177"/>
              <a:gd name="T55" fmla="*/ 61 h 149"/>
              <a:gd name="T56" fmla="*/ 109 w 177"/>
              <a:gd name="T57" fmla="*/ 16 h 149"/>
              <a:gd name="T58" fmla="*/ 96 w 177"/>
              <a:gd name="T59" fmla="*/ 23 h 149"/>
              <a:gd name="T60" fmla="*/ 113 w 177"/>
              <a:gd name="T61" fmla="*/ 31 h 149"/>
              <a:gd name="T62" fmla="*/ 126 w 177"/>
              <a:gd name="T63" fmla="*/ 25 h 149"/>
              <a:gd name="T64" fmla="*/ 139 w 177"/>
              <a:gd name="T65" fmla="*/ 31 h 149"/>
              <a:gd name="T66" fmla="*/ 139 w 177"/>
              <a:gd name="T67" fmla="*/ 9 h 149"/>
              <a:gd name="T68" fmla="*/ 96 w 177"/>
              <a:gd name="T69" fmla="*/ 9 h 149"/>
              <a:gd name="T70" fmla="*/ 109 w 177"/>
              <a:gd name="T71" fmla="*/ 16 h 149"/>
              <a:gd name="T72" fmla="*/ 128 w 177"/>
              <a:gd name="T73" fmla="*/ 47 h 149"/>
              <a:gd name="T74" fmla="*/ 143 w 177"/>
              <a:gd name="T75" fmla="*/ 40 h 149"/>
              <a:gd name="T76" fmla="*/ 99 w 177"/>
              <a:gd name="T77" fmla="*/ 40 h 149"/>
              <a:gd name="T78" fmla="*/ 99 w 177"/>
              <a:gd name="T79" fmla="*/ 62 h 149"/>
              <a:gd name="T80" fmla="*/ 111 w 177"/>
              <a:gd name="T81" fmla="*/ 56 h 149"/>
              <a:gd name="T82" fmla="*/ 124 w 177"/>
              <a:gd name="T83" fmla="*/ 62 h 149"/>
              <a:gd name="T84" fmla="*/ 142 w 177"/>
              <a:gd name="T85" fmla="*/ 54 h 149"/>
              <a:gd name="T86" fmla="*/ 128 w 177"/>
              <a:gd name="T87" fmla="*/ 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49">
                <a:moveTo>
                  <a:pt x="89" y="83"/>
                </a:moveTo>
                <a:cubicBezTo>
                  <a:pt x="131" y="83"/>
                  <a:pt x="167" y="71"/>
                  <a:pt x="177" y="55"/>
                </a:cubicBezTo>
                <a:cubicBezTo>
                  <a:pt x="177" y="113"/>
                  <a:pt x="177" y="113"/>
                  <a:pt x="177" y="113"/>
                </a:cubicBezTo>
                <a:cubicBezTo>
                  <a:pt x="177" y="133"/>
                  <a:pt x="138" y="149"/>
                  <a:pt x="89" y="149"/>
                </a:cubicBezTo>
                <a:cubicBezTo>
                  <a:pt x="40" y="149"/>
                  <a:pt x="0" y="133"/>
                  <a:pt x="0" y="113"/>
                </a:cubicBezTo>
                <a:cubicBezTo>
                  <a:pt x="0" y="55"/>
                  <a:pt x="0" y="55"/>
                  <a:pt x="0" y="55"/>
                </a:cubicBezTo>
                <a:cubicBezTo>
                  <a:pt x="11" y="71"/>
                  <a:pt x="46" y="83"/>
                  <a:pt x="89" y="83"/>
                </a:cubicBezTo>
                <a:moveTo>
                  <a:pt x="177" y="36"/>
                </a:moveTo>
                <a:cubicBezTo>
                  <a:pt x="177" y="56"/>
                  <a:pt x="138" y="72"/>
                  <a:pt x="89" y="72"/>
                </a:cubicBezTo>
                <a:cubicBezTo>
                  <a:pt x="40" y="72"/>
                  <a:pt x="0" y="56"/>
                  <a:pt x="0" y="36"/>
                </a:cubicBezTo>
                <a:cubicBezTo>
                  <a:pt x="0" y="16"/>
                  <a:pt x="40" y="0"/>
                  <a:pt x="89" y="0"/>
                </a:cubicBezTo>
                <a:cubicBezTo>
                  <a:pt x="138" y="0"/>
                  <a:pt x="177" y="16"/>
                  <a:pt x="177" y="36"/>
                </a:cubicBezTo>
                <a:close/>
                <a:moveTo>
                  <a:pt x="48" y="24"/>
                </a:moveTo>
                <a:cubicBezTo>
                  <a:pt x="35" y="30"/>
                  <a:pt x="35" y="30"/>
                  <a:pt x="35" y="30"/>
                </a:cubicBezTo>
                <a:cubicBezTo>
                  <a:pt x="78" y="30"/>
                  <a:pt x="78" y="30"/>
                  <a:pt x="78" y="30"/>
                </a:cubicBezTo>
                <a:cubicBezTo>
                  <a:pt x="78" y="9"/>
                  <a:pt x="78" y="9"/>
                  <a:pt x="78" y="9"/>
                </a:cubicBezTo>
                <a:cubicBezTo>
                  <a:pt x="65" y="15"/>
                  <a:pt x="65" y="15"/>
                  <a:pt x="65" y="15"/>
                </a:cubicBezTo>
                <a:cubicBezTo>
                  <a:pt x="52" y="9"/>
                  <a:pt x="52" y="9"/>
                  <a:pt x="52" y="9"/>
                </a:cubicBezTo>
                <a:cubicBezTo>
                  <a:pt x="35" y="17"/>
                  <a:pt x="35" y="17"/>
                  <a:pt x="35" y="17"/>
                </a:cubicBezTo>
                <a:lnTo>
                  <a:pt x="48" y="24"/>
                </a:lnTo>
                <a:close/>
                <a:moveTo>
                  <a:pt x="81" y="61"/>
                </a:moveTo>
                <a:cubicBezTo>
                  <a:pt x="67" y="54"/>
                  <a:pt x="67" y="54"/>
                  <a:pt x="67" y="54"/>
                </a:cubicBezTo>
                <a:cubicBezTo>
                  <a:pt x="80" y="48"/>
                  <a:pt x="80" y="48"/>
                  <a:pt x="80" y="48"/>
                </a:cubicBezTo>
                <a:cubicBezTo>
                  <a:pt x="63" y="39"/>
                  <a:pt x="63" y="39"/>
                  <a:pt x="63" y="39"/>
                </a:cubicBezTo>
                <a:cubicBezTo>
                  <a:pt x="50" y="46"/>
                  <a:pt x="50" y="46"/>
                  <a:pt x="50" y="46"/>
                </a:cubicBezTo>
                <a:cubicBezTo>
                  <a:pt x="37" y="39"/>
                  <a:pt x="37" y="39"/>
                  <a:pt x="37" y="39"/>
                </a:cubicBezTo>
                <a:cubicBezTo>
                  <a:pt x="37" y="61"/>
                  <a:pt x="37" y="61"/>
                  <a:pt x="37" y="61"/>
                </a:cubicBezTo>
                <a:lnTo>
                  <a:pt x="81" y="61"/>
                </a:lnTo>
                <a:close/>
                <a:moveTo>
                  <a:pt x="109" y="16"/>
                </a:moveTo>
                <a:cubicBezTo>
                  <a:pt x="96" y="23"/>
                  <a:pt x="96" y="23"/>
                  <a:pt x="96" y="23"/>
                </a:cubicBezTo>
                <a:cubicBezTo>
                  <a:pt x="113" y="31"/>
                  <a:pt x="113" y="31"/>
                  <a:pt x="113" y="31"/>
                </a:cubicBezTo>
                <a:cubicBezTo>
                  <a:pt x="126" y="25"/>
                  <a:pt x="126" y="25"/>
                  <a:pt x="126" y="25"/>
                </a:cubicBezTo>
                <a:cubicBezTo>
                  <a:pt x="139" y="31"/>
                  <a:pt x="139" y="31"/>
                  <a:pt x="139" y="31"/>
                </a:cubicBezTo>
                <a:cubicBezTo>
                  <a:pt x="139" y="9"/>
                  <a:pt x="139" y="9"/>
                  <a:pt x="139" y="9"/>
                </a:cubicBezTo>
                <a:cubicBezTo>
                  <a:pt x="96" y="9"/>
                  <a:pt x="96" y="9"/>
                  <a:pt x="96" y="9"/>
                </a:cubicBezTo>
                <a:lnTo>
                  <a:pt x="109" y="16"/>
                </a:lnTo>
                <a:close/>
                <a:moveTo>
                  <a:pt x="128" y="47"/>
                </a:moveTo>
                <a:cubicBezTo>
                  <a:pt x="143" y="40"/>
                  <a:pt x="143" y="40"/>
                  <a:pt x="143" y="40"/>
                </a:cubicBezTo>
                <a:cubicBezTo>
                  <a:pt x="99" y="40"/>
                  <a:pt x="99" y="40"/>
                  <a:pt x="99" y="40"/>
                </a:cubicBezTo>
                <a:cubicBezTo>
                  <a:pt x="99" y="62"/>
                  <a:pt x="99" y="62"/>
                  <a:pt x="99" y="62"/>
                </a:cubicBezTo>
                <a:cubicBezTo>
                  <a:pt x="111" y="56"/>
                  <a:pt x="111" y="56"/>
                  <a:pt x="111" y="56"/>
                </a:cubicBezTo>
                <a:cubicBezTo>
                  <a:pt x="124" y="62"/>
                  <a:pt x="124" y="62"/>
                  <a:pt x="124" y="62"/>
                </a:cubicBezTo>
                <a:cubicBezTo>
                  <a:pt x="142" y="54"/>
                  <a:pt x="142" y="54"/>
                  <a:pt x="142" y="54"/>
                </a:cubicBezTo>
                <a:lnTo>
                  <a:pt x="128" y="47"/>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en-US" sz="1050"/>
          </a:p>
        </p:txBody>
      </p:sp>
      <p:sp>
        <p:nvSpPr>
          <p:cNvPr id="61" name="TextBox 60">
            <a:extLst>
              <a:ext uri="{FF2B5EF4-FFF2-40B4-BE49-F238E27FC236}">
                <a16:creationId xmlns:a16="http://schemas.microsoft.com/office/drawing/2014/main" id="{69E09ECF-CBAF-4911-A1E4-285C85CCD676}"/>
              </a:ext>
            </a:extLst>
          </p:cNvPr>
          <p:cNvSpPr txBox="1"/>
          <p:nvPr/>
        </p:nvSpPr>
        <p:spPr>
          <a:xfrm>
            <a:off x="2933082" y="3713322"/>
            <a:ext cx="749710" cy="461665"/>
          </a:xfrm>
          <a:prstGeom prst="rect">
            <a:avLst/>
          </a:prstGeom>
          <a:noFill/>
        </p:spPr>
        <p:txBody>
          <a:bodyPr wrap="square" rtlCol="0">
            <a:spAutoFit/>
          </a:bodyPr>
          <a:lstStyle/>
          <a:p>
            <a:r>
              <a:rPr lang="en-US" sz="800"/>
              <a:t>100/10G</a:t>
            </a:r>
          </a:p>
          <a:p>
            <a:r>
              <a:rPr lang="en-US" sz="800"/>
              <a:t>Transport optical link</a:t>
            </a:r>
          </a:p>
        </p:txBody>
      </p:sp>
      <p:sp>
        <p:nvSpPr>
          <p:cNvPr id="65" name="Rectangle 64">
            <a:extLst>
              <a:ext uri="{FF2B5EF4-FFF2-40B4-BE49-F238E27FC236}">
                <a16:creationId xmlns:a16="http://schemas.microsoft.com/office/drawing/2014/main" id="{A387FEF3-C848-4F13-9CFC-229E1A20D3F8}"/>
              </a:ext>
            </a:extLst>
          </p:cNvPr>
          <p:cNvSpPr/>
          <p:nvPr/>
        </p:nvSpPr>
        <p:spPr>
          <a:xfrm>
            <a:off x="4050124" y="2932329"/>
            <a:ext cx="1795445" cy="1934103"/>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457200" tIns="45720" rIns="457200" bIns="45720" numCol="1" spcCol="0" rtlCol="0" fromWordArt="0" anchor="t" anchorCtr="0" forceAA="0" compatLnSpc="1">
            <a:prstTxWarp prst="textNoShape">
              <a:avLst/>
            </a:prstTxWarp>
            <a:noAutofit/>
          </a:bodyPr>
          <a:lstStyle/>
          <a:p>
            <a:pPr algn="ctr"/>
            <a:r>
              <a:rPr lang="en-US" sz="1100"/>
              <a:t>Hub</a:t>
            </a:r>
          </a:p>
        </p:txBody>
      </p:sp>
      <p:sp>
        <p:nvSpPr>
          <p:cNvPr id="66" name="Rectangle 65">
            <a:extLst>
              <a:ext uri="{FF2B5EF4-FFF2-40B4-BE49-F238E27FC236}">
                <a16:creationId xmlns:a16="http://schemas.microsoft.com/office/drawing/2014/main" id="{81C69FD6-8FEA-4DFC-AC0D-99F93951393E}"/>
              </a:ext>
            </a:extLst>
          </p:cNvPr>
          <p:cNvSpPr/>
          <p:nvPr/>
        </p:nvSpPr>
        <p:spPr>
          <a:xfrm>
            <a:off x="7062385" y="2932329"/>
            <a:ext cx="1494376" cy="1934103"/>
          </a:xfrm>
          <a:prstGeom prst="rect">
            <a:avLst/>
          </a:prstGeom>
          <a:noFill/>
          <a:ln>
            <a:prstDash val="dash"/>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457200" tIns="45720" rIns="457200" bIns="45720" numCol="1" spcCol="0" rtlCol="0" fromWordArt="0" anchor="t" anchorCtr="0" forceAA="0" compatLnSpc="1">
            <a:prstTxWarp prst="textNoShape">
              <a:avLst/>
            </a:prstTxWarp>
            <a:noAutofit/>
          </a:bodyPr>
          <a:lstStyle/>
          <a:p>
            <a:pPr algn="ctr"/>
            <a:r>
              <a:rPr lang="en-US" sz="1100"/>
              <a:t>Node</a:t>
            </a:r>
          </a:p>
        </p:txBody>
      </p:sp>
      <p:sp>
        <p:nvSpPr>
          <p:cNvPr id="70" name="Freeform 204">
            <a:extLst>
              <a:ext uri="{FF2B5EF4-FFF2-40B4-BE49-F238E27FC236}">
                <a16:creationId xmlns:a16="http://schemas.microsoft.com/office/drawing/2014/main" id="{2BE3E2F6-DA2A-4321-ACA2-B6CCC9DB698E}"/>
              </a:ext>
            </a:extLst>
          </p:cNvPr>
          <p:cNvSpPr>
            <a:spLocks noChangeAspect="1" noEditPoints="1"/>
          </p:cNvSpPr>
          <p:nvPr/>
        </p:nvSpPr>
        <p:spPr bwMode="auto">
          <a:xfrm>
            <a:off x="4609673" y="3174431"/>
            <a:ext cx="462032" cy="393917"/>
          </a:xfrm>
          <a:custGeom>
            <a:avLst/>
            <a:gdLst>
              <a:gd name="T0" fmla="*/ 89 w 177"/>
              <a:gd name="T1" fmla="*/ 83 h 149"/>
              <a:gd name="T2" fmla="*/ 177 w 177"/>
              <a:gd name="T3" fmla="*/ 55 h 149"/>
              <a:gd name="T4" fmla="*/ 177 w 177"/>
              <a:gd name="T5" fmla="*/ 113 h 149"/>
              <a:gd name="T6" fmla="*/ 89 w 177"/>
              <a:gd name="T7" fmla="*/ 149 h 149"/>
              <a:gd name="T8" fmla="*/ 0 w 177"/>
              <a:gd name="T9" fmla="*/ 113 h 149"/>
              <a:gd name="T10" fmla="*/ 0 w 177"/>
              <a:gd name="T11" fmla="*/ 55 h 149"/>
              <a:gd name="T12" fmla="*/ 89 w 177"/>
              <a:gd name="T13" fmla="*/ 83 h 149"/>
              <a:gd name="T14" fmla="*/ 177 w 177"/>
              <a:gd name="T15" fmla="*/ 36 h 149"/>
              <a:gd name="T16" fmla="*/ 89 w 177"/>
              <a:gd name="T17" fmla="*/ 72 h 149"/>
              <a:gd name="T18" fmla="*/ 0 w 177"/>
              <a:gd name="T19" fmla="*/ 36 h 149"/>
              <a:gd name="T20" fmla="*/ 89 w 177"/>
              <a:gd name="T21" fmla="*/ 0 h 149"/>
              <a:gd name="T22" fmla="*/ 177 w 177"/>
              <a:gd name="T23" fmla="*/ 36 h 149"/>
              <a:gd name="T24" fmla="*/ 48 w 177"/>
              <a:gd name="T25" fmla="*/ 24 h 149"/>
              <a:gd name="T26" fmla="*/ 35 w 177"/>
              <a:gd name="T27" fmla="*/ 30 h 149"/>
              <a:gd name="T28" fmla="*/ 78 w 177"/>
              <a:gd name="T29" fmla="*/ 30 h 149"/>
              <a:gd name="T30" fmla="*/ 78 w 177"/>
              <a:gd name="T31" fmla="*/ 9 h 149"/>
              <a:gd name="T32" fmla="*/ 65 w 177"/>
              <a:gd name="T33" fmla="*/ 15 h 149"/>
              <a:gd name="T34" fmla="*/ 52 w 177"/>
              <a:gd name="T35" fmla="*/ 9 h 149"/>
              <a:gd name="T36" fmla="*/ 35 w 177"/>
              <a:gd name="T37" fmla="*/ 17 h 149"/>
              <a:gd name="T38" fmla="*/ 48 w 177"/>
              <a:gd name="T39" fmla="*/ 24 h 149"/>
              <a:gd name="T40" fmla="*/ 81 w 177"/>
              <a:gd name="T41" fmla="*/ 61 h 149"/>
              <a:gd name="T42" fmla="*/ 67 w 177"/>
              <a:gd name="T43" fmla="*/ 54 h 149"/>
              <a:gd name="T44" fmla="*/ 80 w 177"/>
              <a:gd name="T45" fmla="*/ 48 h 149"/>
              <a:gd name="T46" fmla="*/ 63 w 177"/>
              <a:gd name="T47" fmla="*/ 39 h 149"/>
              <a:gd name="T48" fmla="*/ 50 w 177"/>
              <a:gd name="T49" fmla="*/ 46 h 149"/>
              <a:gd name="T50" fmla="*/ 37 w 177"/>
              <a:gd name="T51" fmla="*/ 39 h 149"/>
              <a:gd name="T52" fmla="*/ 37 w 177"/>
              <a:gd name="T53" fmla="*/ 61 h 149"/>
              <a:gd name="T54" fmla="*/ 81 w 177"/>
              <a:gd name="T55" fmla="*/ 61 h 149"/>
              <a:gd name="T56" fmla="*/ 109 w 177"/>
              <a:gd name="T57" fmla="*/ 16 h 149"/>
              <a:gd name="T58" fmla="*/ 96 w 177"/>
              <a:gd name="T59" fmla="*/ 23 h 149"/>
              <a:gd name="T60" fmla="*/ 113 w 177"/>
              <a:gd name="T61" fmla="*/ 31 h 149"/>
              <a:gd name="T62" fmla="*/ 126 w 177"/>
              <a:gd name="T63" fmla="*/ 25 h 149"/>
              <a:gd name="T64" fmla="*/ 139 w 177"/>
              <a:gd name="T65" fmla="*/ 31 h 149"/>
              <a:gd name="T66" fmla="*/ 139 w 177"/>
              <a:gd name="T67" fmla="*/ 9 h 149"/>
              <a:gd name="T68" fmla="*/ 96 w 177"/>
              <a:gd name="T69" fmla="*/ 9 h 149"/>
              <a:gd name="T70" fmla="*/ 109 w 177"/>
              <a:gd name="T71" fmla="*/ 16 h 149"/>
              <a:gd name="T72" fmla="*/ 128 w 177"/>
              <a:gd name="T73" fmla="*/ 47 h 149"/>
              <a:gd name="T74" fmla="*/ 143 w 177"/>
              <a:gd name="T75" fmla="*/ 40 h 149"/>
              <a:gd name="T76" fmla="*/ 99 w 177"/>
              <a:gd name="T77" fmla="*/ 40 h 149"/>
              <a:gd name="T78" fmla="*/ 99 w 177"/>
              <a:gd name="T79" fmla="*/ 62 h 149"/>
              <a:gd name="T80" fmla="*/ 111 w 177"/>
              <a:gd name="T81" fmla="*/ 56 h 149"/>
              <a:gd name="T82" fmla="*/ 124 w 177"/>
              <a:gd name="T83" fmla="*/ 62 h 149"/>
              <a:gd name="T84" fmla="*/ 142 w 177"/>
              <a:gd name="T85" fmla="*/ 54 h 149"/>
              <a:gd name="T86" fmla="*/ 128 w 177"/>
              <a:gd name="T87" fmla="*/ 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49">
                <a:moveTo>
                  <a:pt x="89" y="83"/>
                </a:moveTo>
                <a:cubicBezTo>
                  <a:pt x="131" y="83"/>
                  <a:pt x="167" y="71"/>
                  <a:pt x="177" y="55"/>
                </a:cubicBezTo>
                <a:cubicBezTo>
                  <a:pt x="177" y="113"/>
                  <a:pt x="177" y="113"/>
                  <a:pt x="177" y="113"/>
                </a:cubicBezTo>
                <a:cubicBezTo>
                  <a:pt x="177" y="133"/>
                  <a:pt x="138" y="149"/>
                  <a:pt x="89" y="149"/>
                </a:cubicBezTo>
                <a:cubicBezTo>
                  <a:pt x="40" y="149"/>
                  <a:pt x="0" y="133"/>
                  <a:pt x="0" y="113"/>
                </a:cubicBezTo>
                <a:cubicBezTo>
                  <a:pt x="0" y="55"/>
                  <a:pt x="0" y="55"/>
                  <a:pt x="0" y="55"/>
                </a:cubicBezTo>
                <a:cubicBezTo>
                  <a:pt x="11" y="71"/>
                  <a:pt x="46" y="83"/>
                  <a:pt x="89" y="83"/>
                </a:cubicBezTo>
                <a:moveTo>
                  <a:pt x="177" y="36"/>
                </a:moveTo>
                <a:cubicBezTo>
                  <a:pt x="177" y="56"/>
                  <a:pt x="138" y="72"/>
                  <a:pt x="89" y="72"/>
                </a:cubicBezTo>
                <a:cubicBezTo>
                  <a:pt x="40" y="72"/>
                  <a:pt x="0" y="56"/>
                  <a:pt x="0" y="36"/>
                </a:cubicBezTo>
                <a:cubicBezTo>
                  <a:pt x="0" y="16"/>
                  <a:pt x="40" y="0"/>
                  <a:pt x="89" y="0"/>
                </a:cubicBezTo>
                <a:cubicBezTo>
                  <a:pt x="138" y="0"/>
                  <a:pt x="177" y="16"/>
                  <a:pt x="177" y="36"/>
                </a:cubicBezTo>
                <a:close/>
                <a:moveTo>
                  <a:pt x="48" y="24"/>
                </a:moveTo>
                <a:cubicBezTo>
                  <a:pt x="35" y="30"/>
                  <a:pt x="35" y="30"/>
                  <a:pt x="35" y="30"/>
                </a:cubicBezTo>
                <a:cubicBezTo>
                  <a:pt x="78" y="30"/>
                  <a:pt x="78" y="30"/>
                  <a:pt x="78" y="30"/>
                </a:cubicBezTo>
                <a:cubicBezTo>
                  <a:pt x="78" y="9"/>
                  <a:pt x="78" y="9"/>
                  <a:pt x="78" y="9"/>
                </a:cubicBezTo>
                <a:cubicBezTo>
                  <a:pt x="65" y="15"/>
                  <a:pt x="65" y="15"/>
                  <a:pt x="65" y="15"/>
                </a:cubicBezTo>
                <a:cubicBezTo>
                  <a:pt x="52" y="9"/>
                  <a:pt x="52" y="9"/>
                  <a:pt x="52" y="9"/>
                </a:cubicBezTo>
                <a:cubicBezTo>
                  <a:pt x="35" y="17"/>
                  <a:pt x="35" y="17"/>
                  <a:pt x="35" y="17"/>
                </a:cubicBezTo>
                <a:lnTo>
                  <a:pt x="48" y="24"/>
                </a:lnTo>
                <a:close/>
                <a:moveTo>
                  <a:pt x="81" y="61"/>
                </a:moveTo>
                <a:cubicBezTo>
                  <a:pt x="67" y="54"/>
                  <a:pt x="67" y="54"/>
                  <a:pt x="67" y="54"/>
                </a:cubicBezTo>
                <a:cubicBezTo>
                  <a:pt x="80" y="48"/>
                  <a:pt x="80" y="48"/>
                  <a:pt x="80" y="48"/>
                </a:cubicBezTo>
                <a:cubicBezTo>
                  <a:pt x="63" y="39"/>
                  <a:pt x="63" y="39"/>
                  <a:pt x="63" y="39"/>
                </a:cubicBezTo>
                <a:cubicBezTo>
                  <a:pt x="50" y="46"/>
                  <a:pt x="50" y="46"/>
                  <a:pt x="50" y="46"/>
                </a:cubicBezTo>
                <a:cubicBezTo>
                  <a:pt x="37" y="39"/>
                  <a:pt x="37" y="39"/>
                  <a:pt x="37" y="39"/>
                </a:cubicBezTo>
                <a:cubicBezTo>
                  <a:pt x="37" y="61"/>
                  <a:pt x="37" y="61"/>
                  <a:pt x="37" y="61"/>
                </a:cubicBezTo>
                <a:lnTo>
                  <a:pt x="81" y="61"/>
                </a:lnTo>
                <a:close/>
                <a:moveTo>
                  <a:pt x="109" y="16"/>
                </a:moveTo>
                <a:cubicBezTo>
                  <a:pt x="96" y="23"/>
                  <a:pt x="96" y="23"/>
                  <a:pt x="96" y="23"/>
                </a:cubicBezTo>
                <a:cubicBezTo>
                  <a:pt x="113" y="31"/>
                  <a:pt x="113" y="31"/>
                  <a:pt x="113" y="31"/>
                </a:cubicBezTo>
                <a:cubicBezTo>
                  <a:pt x="126" y="25"/>
                  <a:pt x="126" y="25"/>
                  <a:pt x="126" y="25"/>
                </a:cubicBezTo>
                <a:cubicBezTo>
                  <a:pt x="139" y="31"/>
                  <a:pt x="139" y="31"/>
                  <a:pt x="139" y="31"/>
                </a:cubicBezTo>
                <a:cubicBezTo>
                  <a:pt x="139" y="9"/>
                  <a:pt x="139" y="9"/>
                  <a:pt x="139" y="9"/>
                </a:cubicBezTo>
                <a:cubicBezTo>
                  <a:pt x="96" y="9"/>
                  <a:pt x="96" y="9"/>
                  <a:pt x="96" y="9"/>
                </a:cubicBezTo>
                <a:lnTo>
                  <a:pt x="109" y="16"/>
                </a:lnTo>
                <a:close/>
                <a:moveTo>
                  <a:pt x="128" y="47"/>
                </a:moveTo>
                <a:cubicBezTo>
                  <a:pt x="143" y="40"/>
                  <a:pt x="143" y="40"/>
                  <a:pt x="143" y="40"/>
                </a:cubicBezTo>
                <a:cubicBezTo>
                  <a:pt x="99" y="40"/>
                  <a:pt x="99" y="40"/>
                  <a:pt x="99" y="40"/>
                </a:cubicBezTo>
                <a:cubicBezTo>
                  <a:pt x="99" y="62"/>
                  <a:pt x="99" y="62"/>
                  <a:pt x="99" y="62"/>
                </a:cubicBezTo>
                <a:cubicBezTo>
                  <a:pt x="111" y="56"/>
                  <a:pt x="111" y="56"/>
                  <a:pt x="111" y="56"/>
                </a:cubicBezTo>
                <a:cubicBezTo>
                  <a:pt x="124" y="62"/>
                  <a:pt x="124" y="62"/>
                  <a:pt x="124" y="62"/>
                </a:cubicBezTo>
                <a:cubicBezTo>
                  <a:pt x="142" y="54"/>
                  <a:pt x="142" y="54"/>
                  <a:pt x="142" y="54"/>
                </a:cubicBezTo>
                <a:lnTo>
                  <a:pt x="128" y="47"/>
                </a:lnTo>
                <a:close/>
              </a:path>
            </a:pathLst>
          </a:custGeom>
          <a:solidFill>
            <a:schemeClr val="accent2"/>
          </a:solidFill>
          <a:ln>
            <a:noFill/>
          </a:ln>
          <a:extLst/>
        </p:spPr>
        <p:txBody>
          <a:bodyPr vert="horz" wrap="square" lIns="68580" tIns="34290" rIns="68580" bIns="34290" numCol="1" anchor="t" anchorCtr="0" compatLnSpc="1">
            <a:prstTxWarp prst="textNoShape">
              <a:avLst/>
            </a:prstTxWarp>
          </a:bodyPr>
          <a:lstStyle/>
          <a:p>
            <a:endParaRPr lang="en-US" sz="1050"/>
          </a:p>
        </p:txBody>
      </p:sp>
      <p:sp>
        <p:nvSpPr>
          <p:cNvPr id="73" name="Circle: Hollow 72">
            <a:extLst>
              <a:ext uri="{FF2B5EF4-FFF2-40B4-BE49-F238E27FC236}">
                <a16:creationId xmlns:a16="http://schemas.microsoft.com/office/drawing/2014/main" id="{A801B564-7969-4B5F-A82C-5CE2F9525F41}"/>
              </a:ext>
            </a:extLst>
          </p:cNvPr>
          <p:cNvSpPr/>
          <p:nvPr/>
        </p:nvSpPr>
        <p:spPr>
          <a:xfrm>
            <a:off x="5601131" y="3188966"/>
            <a:ext cx="1607974" cy="366598"/>
          </a:xfrm>
          <a:prstGeom prst="donut">
            <a:avLst/>
          </a:prstGeom>
          <a:gradFill flip="none" rotWithShape="1">
            <a:gsLst>
              <a:gs pos="80000">
                <a:srgbClr val="0070C0"/>
              </a:gs>
              <a:gs pos="20000">
                <a:srgbClr val="FFC000"/>
              </a:gs>
              <a:gs pos="0">
                <a:srgbClr val="FF0000"/>
              </a:gs>
              <a:gs pos="40000">
                <a:srgbClr val="FFFF00"/>
              </a:gs>
              <a:gs pos="60000">
                <a:srgbClr val="00B050"/>
              </a:gs>
              <a:gs pos="100000">
                <a:srgbClr val="7030A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74" name="TextBox 73">
            <a:extLst>
              <a:ext uri="{FF2B5EF4-FFF2-40B4-BE49-F238E27FC236}">
                <a16:creationId xmlns:a16="http://schemas.microsoft.com/office/drawing/2014/main" id="{CFBF3592-709E-4B5F-9012-6F679F374D82}"/>
              </a:ext>
            </a:extLst>
          </p:cNvPr>
          <p:cNvSpPr txBox="1"/>
          <p:nvPr/>
        </p:nvSpPr>
        <p:spPr>
          <a:xfrm>
            <a:off x="5955240" y="3583884"/>
            <a:ext cx="827850" cy="338554"/>
          </a:xfrm>
          <a:prstGeom prst="rect">
            <a:avLst/>
          </a:prstGeom>
          <a:noFill/>
        </p:spPr>
        <p:txBody>
          <a:bodyPr wrap="square" rtlCol="0">
            <a:spAutoFit/>
          </a:bodyPr>
          <a:lstStyle/>
          <a:p>
            <a:r>
              <a:rPr lang="en-US" sz="800"/>
              <a:t>10GE DWDM</a:t>
            </a:r>
          </a:p>
          <a:p>
            <a:r>
              <a:rPr lang="en-US" sz="800"/>
              <a:t>optical link</a:t>
            </a:r>
          </a:p>
        </p:txBody>
      </p:sp>
      <p:sp>
        <p:nvSpPr>
          <p:cNvPr id="75" name="TextBox 74">
            <a:extLst>
              <a:ext uri="{FF2B5EF4-FFF2-40B4-BE49-F238E27FC236}">
                <a16:creationId xmlns:a16="http://schemas.microsoft.com/office/drawing/2014/main" id="{AA7DB209-0638-49A5-9E7D-6224CD191351}"/>
              </a:ext>
            </a:extLst>
          </p:cNvPr>
          <p:cNvSpPr txBox="1"/>
          <p:nvPr/>
        </p:nvSpPr>
        <p:spPr>
          <a:xfrm>
            <a:off x="1010883" y="3791071"/>
            <a:ext cx="600383" cy="215444"/>
          </a:xfrm>
          <a:prstGeom prst="rect">
            <a:avLst/>
          </a:prstGeom>
          <a:noFill/>
        </p:spPr>
        <p:txBody>
          <a:bodyPr wrap="square" rtlCol="0">
            <a:spAutoFit/>
          </a:bodyPr>
          <a:lstStyle/>
          <a:p>
            <a:pPr algn="ctr"/>
            <a:r>
              <a:rPr lang="en-US" sz="800"/>
              <a:t>Test Port</a:t>
            </a:r>
          </a:p>
        </p:txBody>
      </p:sp>
      <p:cxnSp>
        <p:nvCxnSpPr>
          <p:cNvPr id="76" name="Straight Arrow Connector 75">
            <a:extLst>
              <a:ext uri="{FF2B5EF4-FFF2-40B4-BE49-F238E27FC236}">
                <a16:creationId xmlns:a16="http://schemas.microsoft.com/office/drawing/2014/main" id="{5B64DE84-6729-4375-90B4-FED6C4C641AF}"/>
              </a:ext>
            </a:extLst>
          </p:cNvPr>
          <p:cNvCxnSpPr>
            <a:cxnSpLocks/>
          </p:cNvCxnSpPr>
          <p:nvPr/>
        </p:nvCxnSpPr>
        <p:spPr>
          <a:xfrm flipH="1">
            <a:off x="1498270" y="3336204"/>
            <a:ext cx="225990" cy="10205"/>
          </a:xfrm>
          <a:prstGeom prst="straightConnector1">
            <a:avLst/>
          </a:prstGeom>
          <a:ln>
            <a:headEnd type="triangl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81" name="Straight Arrow Connector 80">
            <a:extLst>
              <a:ext uri="{FF2B5EF4-FFF2-40B4-BE49-F238E27FC236}">
                <a16:creationId xmlns:a16="http://schemas.microsoft.com/office/drawing/2014/main" id="{93CE2E11-0652-4A08-99DB-4B2D58DA3B1B}"/>
              </a:ext>
            </a:extLst>
          </p:cNvPr>
          <p:cNvCxnSpPr>
            <a:cxnSpLocks/>
          </p:cNvCxnSpPr>
          <p:nvPr/>
        </p:nvCxnSpPr>
        <p:spPr>
          <a:xfrm>
            <a:off x="7131229" y="3626194"/>
            <a:ext cx="295145" cy="496804"/>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84" name="Straight Arrow Connector 83">
            <a:extLst>
              <a:ext uri="{FF2B5EF4-FFF2-40B4-BE49-F238E27FC236}">
                <a16:creationId xmlns:a16="http://schemas.microsoft.com/office/drawing/2014/main" id="{35683863-A7F1-4375-86FC-F23A1EA1C142}"/>
              </a:ext>
            </a:extLst>
          </p:cNvPr>
          <p:cNvCxnSpPr>
            <a:cxnSpLocks/>
          </p:cNvCxnSpPr>
          <p:nvPr/>
        </p:nvCxnSpPr>
        <p:spPr>
          <a:xfrm>
            <a:off x="4125823" y="3548923"/>
            <a:ext cx="295145" cy="496804"/>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cxnSp>
        <p:nvCxnSpPr>
          <p:cNvPr id="85" name="Straight Arrow Connector 84">
            <a:extLst>
              <a:ext uri="{FF2B5EF4-FFF2-40B4-BE49-F238E27FC236}">
                <a16:creationId xmlns:a16="http://schemas.microsoft.com/office/drawing/2014/main" id="{CE87CF49-A3E1-4246-9417-938B65965715}"/>
              </a:ext>
            </a:extLst>
          </p:cNvPr>
          <p:cNvCxnSpPr>
            <a:cxnSpLocks/>
          </p:cNvCxnSpPr>
          <p:nvPr/>
        </p:nvCxnSpPr>
        <p:spPr>
          <a:xfrm flipH="1">
            <a:off x="5260412" y="3467281"/>
            <a:ext cx="342329" cy="578446"/>
          </a:xfrm>
          <a:prstGeom prst="straightConnector1">
            <a:avLst/>
          </a:prstGeom>
          <a:ln>
            <a:headEnd type="triangle" w="med" len="med"/>
            <a:tailEnd type="triangle" w="med" len="med"/>
          </a:ln>
        </p:spPr>
        <p:style>
          <a:lnRef idx="3">
            <a:schemeClr val="accent1"/>
          </a:lnRef>
          <a:fillRef idx="0">
            <a:schemeClr val="accent1"/>
          </a:fillRef>
          <a:effectRef idx="2">
            <a:schemeClr val="accent1"/>
          </a:effectRef>
          <a:fontRef idx="minor">
            <a:schemeClr val="tx1"/>
          </a:fontRef>
        </p:style>
      </p:cxnSp>
      <p:sp>
        <p:nvSpPr>
          <p:cNvPr id="86" name="TextBox 85">
            <a:extLst>
              <a:ext uri="{FF2B5EF4-FFF2-40B4-BE49-F238E27FC236}">
                <a16:creationId xmlns:a16="http://schemas.microsoft.com/office/drawing/2014/main" id="{7381D0BC-A425-4388-8675-74ED5A89060F}"/>
              </a:ext>
            </a:extLst>
          </p:cNvPr>
          <p:cNvSpPr txBox="1"/>
          <p:nvPr/>
        </p:nvSpPr>
        <p:spPr>
          <a:xfrm>
            <a:off x="4453372" y="4501335"/>
            <a:ext cx="835866" cy="215444"/>
          </a:xfrm>
          <a:prstGeom prst="rect">
            <a:avLst/>
          </a:prstGeom>
          <a:noFill/>
        </p:spPr>
        <p:txBody>
          <a:bodyPr wrap="square" rtlCol="0">
            <a:spAutoFit/>
          </a:bodyPr>
          <a:lstStyle/>
          <a:p>
            <a:pPr algn="ctr"/>
            <a:r>
              <a:rPr lang="en-US" sz="800"/>
              <a:t>T-BERD/MTS</a:t>
            </a:r>
          </a:p>
        </p:txBody>
      </p:sp>
      <p:sp>
        <p:nvSpPr>
          <p:cNvPr id="87" name="TextBox 86">
            <a:extLst>
              <a:ext uri="{FF2B5EF4-FFF2-40B4-BE49-F238E27FC236}">
                <a16:creationId xmlns:a16="http://schemas.microsoft.com/office/drawing/2014/main" id="{15935C0D-C249-4808-A9BC-969B90C800CC}"/>
              </a:ext>
            </a:extLst>
          </p:cNvPr>
          <p:cNvSpPr txBox="1"/>
          <p:nvPr/>
        </p:nvSpPr>
        <p:spPr>
          <a:xfrm>
            <a:off x="7470320" y="4496713"/>
            <a:ext cx="835866" cy="215444"/>
          </a:xfrm>
          <a:prstGeom prst="rect">
            <a:avLst/>
          </a:prstGeom>
          <a:noFill/>
        </p:spPr>
        <p:txBody>
          <a:bodyPr wrap="square" rtlCol="0">
            <a:spAutoFit/>
          </a:bodyPr>
          <a:lstStyle/>
          <a:p>
            <a:pPr algn="ctr"/>
            <a:r>
              <a:rPr lang="en-US" sz="800"/>
              <a:t>T-BERD/MTS</a:t>
            </a:r>
          </a:p>
        </p:txBody>
      </p:sp>
      <p:sp>
        <p:nvSpPr>
          <p:cNvPr id="92" name="TextBox 91">
            <a:extLst>
              <a:ext uri="{FF2B5EF4-FFF2-40B4-BE49-F238E27FC236}">
                <a16:creationId xmlns:a16="http://schemas.microsoft.com/office/drawing/2014/main" id="{40F7FBAC-F220-4730-8AD6-312A37F94372}"/>
              </a:ext>
            </a:extLst>
          </p:cNvPr>
          <p:cNvSpPr txBox="1"/>
          <p:nvPr/>
        </p:nvSpPr>
        <p:spPr>
          <a:xfrm>
            <a:off x="323602" y="4980261"/>
            <a:ext cx="2457498" cy="523220"/>
          </a:xfrm>
          <a:prstGeom prst="rect">
            <a:avLst/>
          </a:prstGeom>
          <a:noFill/>
        </p:spPr>
        <p:txBody>
          <a:bodyPr wrap="square" rtlCol="0">
            <a:spAutoFit/>
          </a:bodyPr>
          <a:lstStyle/>
          <a:p>
            <a:r>
              <a:rPr lang="en-US" sz="1400"/>
              <a:t>Fiber Centralized Test Head</a:t>
            </a:r>
          </a:p>
          <a:p>
            <a:r>
              <a:rPr lang="fr-FR" sz="1400"/>
              <a:t>D</a:t>
            </a:r>
            <a:r>
              <a:rPr lang="en-US" sz="1400"/>
              <a:t>WDM route validation</a:t>
            </a:r>
          </a:p>
        </p:txBody>
      </p:sp>
      <p:sp>
        <p:nvSpPr>
          <p:cNvPr id="93" name="TextBox 92">
            <a:extLst>
              <a:ext uri="{FF2B5EF4-FFF2-40B4-BE49-F238E27FC236}">
                <a16:creationId xmlns:a16="http://schemas.microsoft.com/office/drawing/2014/main" id="{B0A07359-640D-4C80-A32B-C241D45DDCF8}"/>
              </a:ext>
            </a:extLst>
          </p:cNvPr>
          <p:cNvSpPr txBox="1"/>
          <p:nvPr/>
        </p:nvSpPr>
        <p:spPr>
          <a:xfrm>
            <a:off x="4277198" y="4980261"/>
            <a:ext cx="4543200" cy="307777"/>
          </a:xfrm>
          <a:prstGeom prst="rect">
            <a:avLst/>
          </a:prstGeom>
          <a:noFill/>
        </p:spPr>
        <p:txBody>
          <a:bodyPr wrap="square" rtlCol="0">
            <a:spAutoFit/>
          </a:bodyPr>
          <a:lstStyle/>
          <a:p>
            <a:r>
              <a:rPr lang="en-US" sz="1400"/>
              <a:t> Fiber link commissioning at the Hub or at the node</a:t>
            </a:r>
          </a:p>
        </p:txBody>
      </p:sp>
      <p:sp>
        <p:nvSpPr>
          <p:cNvPr id="30" name="Circle: Hollow 72">
            <a:extLst>
              <a:ext uri="{FF2B5EF4-FFF2-40B4-BE49-F238E27FC236}">
                <a16:creationId xmlns:a16="http://schemas.microsoft.com/office/drawing/2014/main" id="{0C12906F-E83D-42CD-B5DA-8C0DE3342024}"/>
              </a:ext>
            </a:extLst>
          </p:cNvPr>
          <p:cNvSpPr/>
          <p:nvPr/>
        </p:nvSpPr>
        <p:spPr>
          <a:xfrm>
            <a:off x="2430883" y="3209712"/>
            <a:ext cx="1737446" cy="366598"/>
          </a:xfrm>
          <a:prstGeom prst="donut">
            <a:avLst/>
          </a:prstGeom>
          <a:gradFill flip="none" rotWithShape="1">
            <a:gsLst>
              <a:gs pos="80000">
                <a:srgbClr val="0070C0"/>
              </a:gs>
              <a:gs pos="20000">
                <a:srgbClr val="FFC000"/>
              </a:gs>
              <a:gs pos="0">
                <a:srgbClr val="FF0000"/>
              </a:gs>
              <a:gs pos="40000">
                <a:srgbClr val="FFFF00"/>
              </a:gs>
              <a:gs pos="60000">
                <a:srgbClr val="00B050"/>
              </a:gs>
              <a:gs pos="100000">
                <a:srgbClr val="7030A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tx1"/>
              </a:solidFill>
            </a:endParaRPr>
          </a:p>
        </p:txBody>
      </p:sp>
      <p:sp>
        <p:nvSpPr>
          <p:cNvPr id="4" name="TextBox 3">
            <a:extLst>
              <a:ext uri="{FF2B5EF4-FFF2-40B4-BE49-F238E27FC236}">
                <a16:creationId xmlns:a16="http://schemas.microsoft.com/office/drawing/2014/main" id="{D1754F1E-8D38-4260-B2DF-93A4F2D9C19B}"/>
              </a:ext>
            </a:extLst>
          </p:cNvPr>
          <p:cNvSpPr txBox="1"/>
          <p:nvPr/>
        </p:nvSpPr>
        <p:spPr>
          <a:xfrm>
            <a:off x="342900" y="1107731"/>
            <a:ext cx="7998958"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Measures the fiber performance and the quality of any fiber optic interconnections to support migration to 10GE or 100GE transmission</a:t>
            </a:r>
          </a:p>
        </p:txBody>
      </p:sp>
      <p:sp>
        <p:nvSpPr>
          <p:cNvPr id="33" name="Freeform 15">
            <a:extLst>
              <a:ext uri="{FF2B5EF4-FFF2-40B4-BE49-F238E27FC236}">
                <a16:creationId xmlns:a16="http://schemas.microsoft.com/office/drawing/2014/main" id="{2BD30CEE-2F15-4450-9B64-5E07CFD8DC3B}"/>
              </a:ext>
            </a:extLst>
          </p:cNvPr>
          <p:cNvSpPr>
            <a:spLocks noChangeAspect="1" noEditPoints="1"/>
          </p:cNvSpPr>
          <p:nvPr/>
        </p:nvSpPr>
        <p:spPr bwMode="auto">
          <a:xfrm>
            <a:off x="1711879" y="4227805"/>
            <a:ext cx="493625" cy="270318"/>
          </a:xfrm>
          <a:custGeom>
            <a:avLst/>
            <a:gdLst>
              <a:gd name="T0" fmla="*/ 316 w 332"/>
              <a:gd name="T1" fmla="*/ 94 h 178"/>
              <a:gd name="T2" fmla="*/ 316 w 332"/>
              <a:gd name="T3" fmla="*/ 94 h 178"/>
              <a:gd name="T4" fmla="*/ 316 w 332"/>
              <a:gd name="T5" fmla="*/ 83 h 178"/>
              <a:gd name="T6" fmla="*/ 316 w 332"/>
              <a:gd name="T7" fmla="*/ 83 h 178"/>
              <a:gd name="T8" fmla="*/ 330 w 332"/>
              <a:gd name="T9" fmla="*/ 16 h 178"/>
              <a:gd name="T10" fmla="*/ 318 w 332"/>
              <a:gd name="T11" fmla="*/ 1 h 178"/>
              <a:gd name="T12" fmla="*/ 254 w 332"/>
              <a:gd name="T13" fmla="*/ 8 h 178"/>
              <a:gd name="T14" fmla="*/ 78 w 332"/>
              <a:gd name="T15" fmla="*/ 8 h 178"/>
              <a:gd name="T16" fmla="*/ 14 w 332"/>
              <a:gd name="T17" fmla="*/ 1 h 178"/>
              <a:gd name="T18" fmla="*/ 2 w 332"/>
              <a:gd name="T19" fmla="*/ 16 h 178"/>
              <a:gd name="T20" fmla="*/ 16 w 332"/>
              <a:gd name="T21" fmla="*/ 83 h 178"/>
              <a:gd name="T22" fmla="*/ 16 w 332"/>
              <a:gd name="T23" fmla="*/ 83 h 178"/>
              <a:gd name="T24" fmla="*/ 16 w 332"/>
              <a:gd name="T25" fmla="*/ 94 h 178"/>
              <a:gd name="T26" fmla="*/ 16 w 332"/>
              <a:gd name="T27" fmla="*/ 94 h 178"/>
              <a:gd name="T28" fmla="*/ 2 w 332"/>
              <a:gd name="T29" fmla="*/ 161 h 178"/>
              <a:gd name="T30" fmla="*/ 14 w 332"/>
              <a:gd name="T31" fmla="*/ 176 h 178"/>
              <a:gd name="T32" fmla="*/ 78 w 332"/>
              <a:gd name="T33" fmla="*/ 169 h 178"/>
              <a:gd name="T34" fmla="*/ 254 w 332"/>
              <a:gd name="T35" fmla="*/ 169 h 178"/>
              <a:gd name="T36" fmla="*/ 318 w 332"/>
              <a:gd name="T37" fmla="*/ 176 h 178"/>
              <a:gd name="T38" fmla="*/ 330 w 332"/>
              <a:gd name="T39" fmla="*/ 161 h 178"/>
              <a:gd name="T40" fmla="*/ 316 w 332"/>
              <a:gd name="T41" fmla="*/ 94 h 178"/>
              <a:gd name="T42" fmla="*/ 255 w 332"/>
              <a:gd name="T43" fmla="*/ 143 h 178"/>
              <a:gd name="T44" fmla="*/ 252 w 332"/>
              <a:gd name="T45" fmla="*/ 146 h 178"/>
              <a:gd name="T46" fmla="*/ 76 w 332"/>
              <a:gd name="T47" fmla="*/ 146 h 178"/>
              <a:gd name="T48" fmla="*/ 73 w 332"/>
              <a:gd name="T49" fmla="*/ 143 h 178"/>
              <a:gd name="T50" fmla="*/ 73 w 332"/>
              <a:gd name="T51" fmla="*/ 40 h 178"/>
              <a:gd name="T52" fmla="*/ 76 w 332"/>
              <a:gd name="T53" fmla="*/ 37 h 178"/>
              <a:gd name="T54" fmla="*/ 252 w 332"/>
              <a:gd name="T55" fmla="*/ 37 h 178"/>
              <a:gd name="T56" fmla="*/ 255 w 332"/>
              <a:gd name="T57" fmla="*/ 40 h 178"/>
              <a:gd name="T58" fmla="*/ 255 w 332"/>
              <a:gd name="T59" fmla="*/ 14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2" h="178">
                <a:moveTo>
                  <a:pt x="316" y="94"/>
                </a:moveTo>
                <a:cubicBezTo>
                  <a:pt x="316" y="94"/>
                  <a:pt x="316" y="94"/>
                  <a:pt x="316" y="94"/>
                </a:cubicBezTo>
                <a:cubicBezTo>
                  <a:pt x="316" y="83"/>
                  <a:pt x="316" y="83"/>
                  <a:pt x="316" y="83"/>
                </a:cubicBezTo>
                <a:cubicBezTo>
                  <a:pt x="316" y="83"/>
                  <a:pt x="316" y="83"/>
                  <a:pt x="316" y="83"/>
                </a:cubicBezTo>
                <a:cubicBezTo>
                  <a:pt x="316" y="54"/>
                  <a:pt x="329" y="26"/>
                  <a:pt x="330" y="16"/>
                </a:cubicBezTo>
                <a:cubicBezTo>
                  <a:pt x="332" y="6"/>
                  <a:pt x="325" y="2"/>
                  <a:pt x="318" y="1"/>
                </a:cubicBezTo>
                <a:cubicBezTo>
                  <a:pt x="306" y="0"/>
                  <a:pt x="293" y="8"/>
                  <a:pt x="254" y="8"/>
                </a:cubicBezTo>
                <a:cubicBezTo>
                  <a:pt x="78" y="8"/>
                  <a:pt x="78" y="8"/>
                  <a:pt x="78" y="8"/>
                </a:cubicBezTo>
                <a:cubicBezTo>
                  <a:pt x="39" y="8"/>
                  <a:pt x="26" y="0"/>
                  <a:pt x="14" y="1"/>
                </a:cubicBezTo>
                <a:cubicBezTo>
                  <a:pt x="7" y="2"/>
                  <a:pt x="0" y="6"/>
                  <a:pt x="2" y="16"/>
                </a:cubicBezTo>
                <a:cubicBezTo>
                  <a:pt x="3" y="26"/>
                  <a:pt x="16" y="54"/>
                  <a:pt x="16" y="83"/>
                </a:cubicBezTo>
                <a:cubicBezTo>
                  <a:pt x="16" y="83"/>
                  <a:pt x="16" y="83"/>
                  <a:pt x="16" y="83"/>
                </a:cubicBezTo>
                <a:cubicBezTo>
                  <a:pt x="16" y="94"/>
                  <a:pt x="16" y="94"/>
                  <a:pt x="16" y="94"/>
                </a:cubicBezTo>
                <a:cubicBezTo>
                  <a:pt x="16" y="94"/>
                  <a:pt x="16" y="94"/>
                  <a:pt x="16" y="94"/>
                </a:cubicBezTo>
                <a:cubicBezTo>
                  <a:pt x="16" y="123"/>
                  <a:pt x="3" y="151"/>
                  <a:pt x="2" y="161"/>
                </a:cubicBezTo>
                <a:cubicBezTo>
                  <a:pt x="0" y="171"/>
                  <a:pt x="7" y="175"/>
                  <a:pt x="14" y="176"/>
                </a:cubicBezTo>
                <a:cubicBezTo>
                  <a:pt x="26" y="178"/>
                  <a:pt x="39" y="169"/>
                  <a:pt x="78" y="169"/>
                </a:cubicBezTo>
                <a:cubicBezTo>
                  <a:pt x="254" y="169"/>
                  <a:pt x="254" y="169"/>
                  <a:pt x="254" y="169"/>
                </a:cubicBezTo>
                <a:cubicBezTo>
                  <a:pt x="293" y="169"/>
                  <a:pt x="306" y="178"/>
                  <a:pt x="318" y="176"/>
                </a:cubicBezTo>
                <a:cubicBezTo>
                  <a:pt x="325" y="175"/>
                  <a:pt x="332" y="171"/>
                  <a:pt x="330" y="161"/>
                </a:cubicBezTo>
                <a:cubicBezTo>
                  <a:pt x="329" y="151"/>
                  <a:pt x="316" y="123"/>
                  <a:pt x="316" y="94"/>
                </a:cubicBezTo>
                <a:close/>
                <a:moveTo>
                  <a:pt x="255" y="143"/>
                </a:moveTo>
                <a:cubicBezTo>
                  <a:pt x="255" y="145"/>
                  <a:pt x="254" y="146"/>
                  <a:pt x="252" y="146"/>
                </a:cubicBezTo>
                <a:cubicBezTo>
                  <a:pt x="76" y="146"/>
                  <a:pt x="76" y="146"/>
                  <a:pt x="76" y="146"/>
                </a:cubicBezTo>
                <a:cubicBezTo>
                  <a:pt x="75" y="146"/>
                  <a:pt x="73" y="145"/>
                  <a:pt x="73" y="143"/>
                </a:cubicBezTo>
                <a:cubicBezTo>
                  <a:pt x="73" y="40"/>
                  <a:pt x="73" y="40"/>
                  <a:pt x="73" y="40"/>
                </a:cubicBezTo>
                <a:cubicBezTo>
                  <a:pt x="73" y="38"/>
                  <a:pt x="75" y="37"/>
                  <a:pt x="76" y="37"/>
                </a:cubicBezTo>
                <a:cubicBezTo>
                  <a:pt x="252" y="37"/>
                  <a:pt x="252" y="37"/>
                  <a:pt x="252" y="37"/>
                </a:cubicBezTo>
                <a:cubicBezTo>
                  <a:pt x="254" y="37"/>
                  <a:pt x="255" y="38"/>
                  <a:pt x="255" y="40"/>
                </a:cubicBezTo>
                <a:lnTo>
                  <a:pt x="255" y="143"/>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4" name="Freeform 27">
            <a:extLst>
              <a:ext uri="{FF2B5EF4-FFF2-40B4-BE49-F238E27FC236}">
                <a16:creationId xmlns:a16="http://schemas.microsoft.com/office/drawing/2014/main" id="{8A45FF6E-6C52-4BCA-B688-387DED566E6E}"/>
              </a:ext>
            </a:extLst>
          </p:cNvPr>
          <p:cNvSpPr>
            <a:spLocks noChangeAspect="1" noEditPoints="1"/>
          </p:cNvSpPr>
          <p:nvPr/>
        </p:nvSpPr>
        <p:spPr bwMode="auto">
          <a:xfrm>
            <a:off x="4530492" y="3979008"/>
            <a:ext cx="664880" cy="497594"/>
          </a:xfrm>
          <a:custGeom>
            <a:avLst/>
            <a:gdLst>
              <a:gd name="T0" fmla="*/ 308 w 308"/>
              <a:gd name="T1" fmla="*/ 41 h 227"/>
              <a:gd name="T2" fmla="*/ 292 w 308"/>
              <a:gd name="T3" fmla="*/ 41 h 227"/>
              <a:gd name="T4" fmla="*/ 292 w 308"/>
              <a:gd name="T5" fmla="*/ 10 h 227"/>
              <a:gd name="T6" fmla="*/ 281 w 308"/>
              <a:gd name="T7" fmla="*/ 0 h 227"/>
              <a:gd name="T8" fmla="*/ 258 w 308"/>
              <a:gd name="T9" fmla="*/ 0 h 227"/>
              <a:gd name="T10" fmla="*/ 258 w 308"/>
              <a:gd name="T11" fmla="*/ 10 h 227"/>
              <a:gd name="T12" fmla="*/ 50 w 308"/>
              <a:gd name="T13" fmla="*/ 10 h 227"/>
              <a:gd name="T14" fmla="*/ 50 w 308"/>
              <a:gd name="T15" fmla="*/ 0 h 227"/>
              <a:gd name="T16" fmla="*/ 27 w 308"/>
              <a:gd name="T17" fmla="*/ 0 h 227"/>
              <a:gd name="T18" fmla="*/ 15 w 308"/>
              <a:gd name="T19" fmla="*/ 10 h 227"/>
              <a:gd name="T20" fmla="*/ 15 w 308"/>
              <a:gd name="T21" fmla="*/ 41 h 227"/>
              <a:gd name="T22" fmla="*/ 0 w 308"/>
              <a:gd name="T23" fmla="*/ 41 h 227"/>
              <a:gd name="T24" fmla="*/ 0 w 308"/>
              <a:gd name="T25" fmla="*/ 186 h 227"/>
              <a:gd name="T26" fmla="*/ 15 w 308"/>
              <a:gd name="T27" fmla="*/ 186 h 227"/>
              <a:gd name="T28" fmla="*/ 15 w 308"/>
              <a:gd name="T29" fmla="*/ 217 h 227"/>
              <a:gd name="T30" fmla="*/ 27 w 308"/>
              <a:gd name="T31" fmla="*/ 227 h 227"/>
              <a:gd name="T32" fmla="*/ 50 w 308"/>
              <a:gd name="T33" fmla="*/ 227 h 227"/>
              <a:gd name="T34" fmla="*/ 50 w 308"/>
              <a:gd name="T35" fmla="*/ 221 h 227"/>
              <a:gd name="T36" fmla="*/ 258 w 308"/>
              <a:gd name="T37" fmla="*/ 221 h 227"/>
              <a:gd name="T38" fmla="*/ 258 w 308"/>
              <a:gd name="T39" fmla="*/ 227 h 227"/>
              <a:gd name="T40" fmla="*/ 281 w 308"/>
              <a:gd name="T41" fmla="*/ 227 h 227"/>
              <a:gd name="T42" fmla="*/ 292 w 308"/>
              <a:gd name="T43" fmla="*/ 217 h 227"/>
              <a:gd name="T44" fmla="*/ 292 w 308"/>
              <a:gd name="T45" fmla="*/ 186 h 227"/>
              <a:gd name="T46" fmla="*/ 308 w 308"/>
              <a:gd name="T47" fmla="*/ 186 h 227"/>
              <a:gd name="T48" fmla="*/ 308 w 308"/>
              <a:gd name="T49" fmla="*/ 41 h 227"/>
              <a:gd name="T50" fmla="*/ 15 w 308"/>
              <a:gd name="T51" fmla="*/ 56 h 227"/>
              <a:gd name="T52" fmla="*/ 25 w 308"/>
              <a:gd name="T53" fmla="*/ 56 h 227"/>
              <a:gd name="T54" fmla="*/ 25 w 308"/>
              <a:gd name="T55" fmla="*/ 171 h 227"/>
              <a:gd name="T56" fmla="*/ 15 w 308"/>
              <a:gd name="T57" fmla="*/ 171 h 227"/>
              <a:gd name="T58" fmla="*/ 15 w 308"/>
              <a:gd name="T59" fmla="*/ 56 h 227"/>
              <a:gd name="T60" fmla="*/ 234 w 308"/>
              <a:gd name="T61" fmla="*/ 175 h 227"/>
              <a:gd name="T62" fmla="*/ 54 w 308"/>
              <a:gd name="T63" fmla="*/ 175 h 227"/>
              <a:gd name="T64" fmla="*/ 54 w 308"/>
              <a:gd name="T65" fmla="*/ 38 h 227"/>
              <a:gd name="T66" fmla="*/ 234 w 308"/>
              <a:gd name="T67" fmla="*/ 38 h 227"/>
              <a:gd name="T68" fmla="*/ 234 w 308"/>
              <a:gd name="T69" fmla="*/ 175 h 227"/>
              <a:gd name="T70" fmla="*/ 293 w 308"/>
              <a:gd name="T71" fmla="*/ 171 h 227"/>
              <a:gd name="T72" fmla="*/ 282 w 308"/>
              <a:gd name="T73" fmla="*/ 171 h 227"/>
              <a:gd name="T74" fmla="*/ 282 w 308"/>
              <a:gd name="T75" fmla="*/ 56 h 227"/>
              <a:gd name="T76" fmla="*/ 282 w 308"/>
              <a:gd name="T77" fmla="*/ 56 h 227"/>
              <a:gd name="T78" fmla="*/ 282 w 308"/>
              <a:gd name="T79" fmla="*/ 56 h 227"/>
              <a:gd name="T80" fmla="*/ 293 w 308"/>
              <a:gd name="T81" fmla="*/ 56 h 227"/>
              <a:gd name="T82" fmla="*/ 293 w 308"/>
              <a:gd name="T83" fmla="*/ 17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227">
                <a:moveTo>
                  <a:pt x="308" y="41"/>
                </a:moveTo>
                <a:cubicBezTo>
                  <a:pt x="292" y="41"/>
                  <a:pt x="292" y="41"/>
                  <a:pt x="292" y="41"/>
                </a:cubicBezTo>
                <a:cubicBezTo>
                  <a:pt x="292" y="10"/>
                  <a:pt x="292" y="10"/>
                  <a:pt x="292" y="10"/>
                </a:cubicBezTo>
                <a:cubicBezTo>
                  <a:pt x="291" y="5"/>
                  <a:pt x="287" y="0"/>
                  <a:pt x="281" y="0"/>
                </a:cubicBezTo>
                <a:cubicBezTo>
                  <a:pt x="258" y="0"/>
                  <a:pt x="258" y="0"/>
                  <a:pt x="258" y="0"/>
                </a:cubicBezTo>
                <a:cubicBezTo>
                  <a:pt x="258" y="10"/>
                  <a:pt x="258" y="10"/>
                  <a:pt x="258" y="10"/>
                </a:cubicBezTo>
                <a:cubicBezTo>
                  <a:pt x="50" y="10"/>
                  <a:pt x="50" y="10"/>
                  <a:pt x="50" y="10"/>
                </a:cubicBezTo>
                <a:cubicBezTo>
                  <a:pt x="50" y="0"/>
                  <a:pt x="50" y="0"/>
                  <a:pt x="50" y="0"/>
                </a:cubicBezTo>
                <a:cubicBezTo>
                  <a:pt x="27" y="0"/>
                  <a:pt x="27" y="0"/>
                  <a:pt x="27" y="0"/>
                </a:cubicBezTo>
                <a:cubicBezTo>
                  <a:pt x="21" y="0"/>
                  <a:pt x="16" y="5"/>
                  <a:pt x="15" y="10"/>
                </a:cubicBezTo>
                <a:cubicBezTo>
                  <a:pt x="15" y="41"/>
                  <a:pt x="15" y="41"/>
                  <a:pt x="15" y="41"/>
                </a:cubicBezTo>
                <a:cubicBezTo>
                  <a:pt x="0" y="41"/>
                  <a:pt x="0" y="41"/>
                  <a:pt x="0" y="41"/>
                </a:cubicBezTo>
                <a:cubicBezTo>
                  <a:pt x="0" y="186"/>
                  <a:pt x="0" y="186"/>
                  <a:pt x="0" y="186"/>
                </a:cubicBezTo>
                <a:cubicBezTo>
                  <a:pt x="15" y="186"/>
                  <a:pt x="15" y="186"/>
                  <a:pt x="15" y="186"/>
                </a:cubicBezTo>
                <a:cubicBezTo>
                  <a:pt x="15" y="217"/>
                  <a:pt x="15" y="217"/>
                  <a:pt x="15" y="217"/>
                </a:cubicBezTo>
                <a:cubicBezTo>
                  <a:pt x="16" y="223"/>
                  <a:pt x="21" y="227"/>
                  <a:pt x="27" y="227"/>
                </a:cubicBezTo>
                <a:cubicBezTo>
                  <a:pt x="50" y="227"/>
                  <a:pt x="50" y="227"/>
                  <a:pt x="50" y="227"/>
                </a:cubicBezTo>
                <a:cubicBezTo>
                  <a:pt x="50" y="221"/>
                  <a:pt x="50" y="221"/>
                  <a:pt x="50" y="221"/>
                </a:cubicBezTo>
                <a:cubicBezTo>
                  <a:pt x="258" y="221"/>
                  <a:pt x="258" y="221"/>
                  <a:pt x="258" y="221"/>
                </a:cubicBezTo>
                <a:cubicBezTo>
                  <a:pt x="258" y="227"/>
                  <a:pt x="258" y="227"/>
                  <a:pt x="258" y="227"/>
                </a:cubicBezTo>
                <a:cubicBezTo>
                  <a:pt x="281" y="227"/>
                  <a:pt x="281" y="227"/>
                  <a:pt x="281" y="227"/>
                </a:cubicBezTo>
                <a:cubicBezTo>
                  <a:pt x="287" y="227"/>
                  <a:pt x="291" y="223"/>
                  <a:pt x="292" y="217"/>
                </a:cubicBezTo>
                <a:cubicBezTo>
                  <a:pt x="292" y="186"/>
                  <a:pt x="292" y="186"/>
                  <a:pt x="292" y="186"/>
                </a:cubicBezTo>
                <a:cubicBezTo>
                  <a:pt x="308" y="186"/>
                  <a:pt x="308" y="186"/>
                  <a:pt x="308" y="186"/>
                </a:cubicBezTo>
                <a:lnTo>
                  <a:pt x="308" y="41"/>
                </a:lnTo>
                <a:close/>
                <a:moveTo>
                  <a:pt x="15" y="56"/>
                </a:moveTo>
                <a:cubicBezTo>
                  <a:pt x="25" y="56"/>
                  <a:pt x="25" y="56"/>
                  <a:pt x="25" y="56"/>
                </a:cubicBezTo>
                <a:cubicBezTo>
                  <a:pt x="25" y="171"/>
                  <a:pt x="25" y="171"/>
                  <a:pt x="25" y="171"/>
                </a:cubicBezTo>
                <a:cubicBezTo>
                  <a:pt x="15" y="171"/>
                  <a:pt x="15" y="171"/>
                  <a:pt x="15" y="171"/>
                </a:cubicBezTo>
                <a:lnTo>
                  <a:pt x="15" y="56"/>
                </a:lnTo>
                <a:close/>
                <a:moveTo>
                  <a:pt x="234" y="175"/>
                </a:moveTo>
                <a:cubicBezTo>
                  <a:pt x="54" y="175"/>
                  <a:pt x="54" y="175"/>
                  <a:pt x="54" y="175"/>
                </a:cubicBezTo>
                <a:cubicBezTo>
                  <a:pt x="54" y="38"/>
                  <a:pt x="54" y="38"/>
                  <a:pt x="54" y="38"/>
                </a:cubicBezTo>
                <a:cubicBezTo>
                  <a:pt x="234" y="38"/>
                  <a:pt x="234" y="38"/>
                  <a:pt x="234" y="38"/>
                </a:cubicBezTo>
                <a:lnTo>
                  <a:pt x="234" y="175"/>
                </a:lnTo>
                <a:close/>
                <a:moveTo>
                  <a:pt x="293" y="171"/>
                </a:moveTo>
                <a:cubicBezTo>
                  <a:pt x="282" y="171"/>
                  <a:pt x="282" y="171"/>
                  <a:pt x="282" y="171"/>
                </a:cubicBezTo>
                <a:cubicBezTo>
                  <a:pt x="282" y="56"/>
                  <a:pt x="282" y="56"/>
                  <a:pt x="282" y="56"/>
                </a:cubicBezTo>
                <a:cubicBezTo>
                  <a:pt x="282" y="56"/>
                  <a:pt x="282" y="56"/>
                  <a:pt x="282" y="56"/>
                </a:cubicBezTo>
                <a:cubicBezTo>
                  <a:pt x="282" y="56"/>
                  <a:pt x="282" y="56"/>
                  <a:pt x="282" y="56"/>
                </a:cubicBezTo>
                <a:cubicBezTo>
                  <a:pt x="293" y="56"/>
                  <a:pt x="293" y="56"/>
                  <a:pt x="293" y="56"/>
                </a:cubicBezTo>
                <a:lnTo>
                  <a:pt x="293" y="171"/>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5" name="Freeform 27">
            <a:extLst>
              <a:ext uri="{FF2B5EF4-FFF2-40B4-BE49-F238E27FC236}">
                <a16:creationId xmlns:a16="http://schemas.microsoft.com/office/drawing/2014/main" id="{D6E48199-F59E-467A-ABBC-A730A83BDFE6}"/>
              </a:ext>
            </a:extLst>
          </p:cNvPr>
          <p:cNvSpPr>
            <a:spLocks noChangeAspect="1" noEditPoints="1"/>
          </p:cNvSpPr>
          <p:nvPr/>
        </p:nvSpPr>
        <p:spPr bwMode="auto">
          <a:xfrm>
            <a:off x="7555813" y="3974834"/>
            <a:ext cx="664880" cy="497594"/>
          </a:xfrm>
          <a:custGeom>
            <a:avLst/>
            <a:gdLst>
              <a:gd name="T0" fmla="*/ 308 w 308"/>
              <a:gd name="T1" fmla="*/ 41 h 227"/>
              <a:gd name="T2" fmla="*/ 292 w 308"/>
              <a:gd name="T3" fmla="*/ 41 h 227"/>
              <a:gd name="T4" fmla="*/ 292 w 308"/>
              <a:gd name="T5" fmla="*/ 10 h 227"/>
              <a:gd name="T6" fmla="*/ 281 w 308"/>
              <a:gd name="T7" fmla="*/ 0 h 227"/>
              <a:gd name="T8" fmla="*/ 258 w 308"/>
              <a:gd name="T9" fmla="*/ 0 h 227"/>
              <a:gd name="T10" fmla="*/ 258 w 308"/>
              <a:gd name="T11" fmla="*/ 10 h 227"/>
              <a:gd name="T12" fmla="*/ 50 w 308"/>
              <a:gd name="T13" fmla="*/ 10 h 227"/>
              <a:gd name="T14" fmla="*/ 50 w 308"/>
              <a:gd name="T15" fmla="*/ 0 h 227"/>
              <a:gd name="T16" fmla="*/ 27 w 308"/>
              <a:gd name="T17" fmla="*/ 0 h 227"/>
              <a:gd name="T18" fmla="*/ 15 w 308"/>
              <a:gd name="T19" fmla="*/ 10 h 227"/>
              <a:gd name="T20" fmla="*/ 15 w 308"/>
              <a:gd name="T21" fmla="*/ 41 h 227"/>
              <a:gd name="T22" fmla="*/ 0 w 308"/>
              <a:gd name="T23" fmla="*/ 41 h 227"/>
              <a:gd name="T24" fmla="*/ 0 w 308"/>
              <a:gd name="T25" fmla="*/ 186 h 227"/>
              <a:gd name="T26" fmla="*/ 15 w 308"/>
              <a:gd name="T27" fmla="*/ 186 h 227"/>
              <a:gd name="T28" fmla="*/ 15 w 308"/>
              <a:gd name="T29" fmla="*/ 217 h 227"/>
              <a:gd name="T30" fmla="*/ 27 w 308"/>
              <a:gd name="T31" fmla="*/ 227 h 227"/>
              <a:gd name="T32" fmla="*/ 50 w 308"/>
              <a:gd name="T33" fmla="*/ 227 h 227"/>
              <a:gd name="T34" fmla="*/ 50 w 308"/>
              <a:gd name="T35" fmla="*/ 221 h 227"/>
              <a:gd name="T36" fmla="*/ 258 w 308"/>
              <a:gd name="T37" fmla="*/ 221 h 227"/>
              <a:gd name="T38" fmla="*/ 258 w 308"/>
              <a:gd name="T39" fmla="*/ 227 h 227"/>
              <a:gd name="T40" fmla="*/ 281 w 308"/>
              <a:gd name="T41" fmla="*/ 227 h 227"/>
              <a:gd name="T42" fmla="*/ 292 w 308"/>
              <a:gd name="T43" fmla="*/ 217 h 227"/>
              <a:gd name="T44" fmla="*/ 292 w 308"/>
              <a:gd name="T45" fmla="*/ 186 h 227"/>
              <a:gd name="T46" fmla="*/ 308 w 308"/>
              <a:gd name="T47" fmla="*/ 186 h 227"/>
              <a:gd name="T48" fmla="*/ 308 w 308"/>
              <a:gd name="T49" fmla="*/ 41 h 227"/>
              <a:gd name="T50" fmla="*/ 15 w 308"/>
              <a:gd name="T51" fmla="*/ 56 h 227"/>
              <a:gd name="T52" fmla="*/ 25 w 308"/>
              <a:gd name="T53" fmla="*/ 56 h 227"/>
              <a:gd name="T54" fmla="*/ 25 w 308"/>
              <a:gd name="T55" fmla="*/ 171 h 227"/>
              <a:gd name="T56" fmla="*/ 15 w 308"/>
              <a:gd name="T57" fmla="*/ 171 h 227"/>
              <a:gd name="T58" fmla="*/ 15 w 308"/>
              <a:gd name="T59" fmla="*/ 56 h 227"/>
              <a:gd name="T60" fmla="*/ 234 w 308"/>
              <a:gd name="T61" fmla="*/ 175 h 227"/>
              <a:gd name="T62" fmla="*/ 54 w 308"/>
              <a:gd name="T63" fmla="*/ 175 h 227"/>
              <a:gd name="T64" fmla="*/ 54 w 308"/>
              <a:gd name="T65" fmla="*/ 38 h 227"/>
              <a:gd name="T66" fmla="*/ 234 w 308"/>
              <a:gd name="T67" fmla="*/ 38 h 227"/>
              <a:gd name="T68" fmla="*/ 234 w 308"/>
              <a:gd name="T69" fmla="*/ 175 h 227"/>
              <a:gd name="T70" fmla="*/ 293 w 308"/>
              <a:gd name="T71" fmla="*/ 171 h 227"/>
              <a:gd name="T72" fmla="*/ 282 w 308"/>
              <a:gd name="T73" fmla="*/ 171 h 227"/>
              <a:gd name="T74" fmla="*/ 282 w 308"/>
              <a:gd name="T75" fmla="*/ 56 h 227"/>
              <a:gd name="T76" fmla="*/ 282 w 308"/>
              <a:gd name="T77" fmla="*/ 56 h 227"/>
              <a:gd name="T78" fmla="*/ 282 w 308"/>
              <a:gd name="T79" fmla="*/ 56 h 227"/>
              <a:gd name="T80" fmla="*/ 293 w 308"/>
              <a:gd name="T81" fmla="*/ 56 h 227"/>
              <a:gd name="T82" fmla="*/ 293 w 308"/>
              <a:gd name="T83" fmla="*/ 17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227">
                <a:moveTo>
                  <a:pt x="308" y="41"/>
                </a:moveTo>
                <a:cubicBezTo>
                  <a:pt x="292" y="41"/>
                  <a:pt x="292" y="41"/>
                  <a:pt x="292" y="41"/>
                </a:cubicBezTo>
                <a:cubicBezTo>
                  <a:pt x="292" y="10"/>
                  <a:pt x="292" y="10"/>
                  <a:pt x="292" y="10"/>
                </a:cubicBezTo>
                <a:cubicBezTo>
                  <a:pt x="291" y="5"/>
                  <a:pt x="287" y="0"/>
                  <a:pt x="281" y="0"/>
                </a:cubicBezTo>
                <a:cubicBezTo>
                  <a:pt x="258" y="0"/>
                  <a:pt x="258" y="0"/>
                  <a:pt x="258" y="0"/>
                </a:cubicBezTo>
                <a:cubicBezTo>
                  <a:pt x="258" y="10"/>
                  <a:pt x="258" y="10"/>
                  <a:pt x="258" y="10"/>
                </a:cubicBezTo>
                <a:cubicBezTo>
                  <a:pt x="50" y="10"/>
                  <a:pt x="50" y="10"/>
                  <a:pt x="50" y="10"/>
                </a:cubicBezTo>
                <a:cubicBezTo>
                  <a:pt x="50" y="0"/>
                  <a:pt x="50" y="0"/>
                  <a:pt x="50" y="0"/>
                </a:cubicBezTo>
                <a:cubicBezTo>
                  <a:pt x="27" y="0"/>
                  <a:pt x="27" y="0"/>
                  <a:pt x="27" y="0"/>
                </a:cubicBezTo>
                <a:cubicBezTo>
                  <a:pt x="21" y="0"/>
                  <a:pt x="16" y="5"/>
                  <a:pt x="15" y="10"/>
                </a:cubicBezTo>
                <a:cubicBezTo>
                  <a:pt x="15" y="41"/>
                  <a:pt x="15" y="41"/>
                  <a:pt x="15" y="41"/>
                </a:cubicBezTo>
                <a:cubicBezTo>
                  <a:pt x="0" y="41"/>
                  <a:pt x="0" y="41"/>
                  <a:pt x="0" y="41"/>
                </a:cubicBezTo>
                <a:cubicBezTo>
                  <a:pt x="0" y="186"/>
                  <a:pt x="0" y="186"/>
                  <a:pt x="0" y="186"/>
                </a:cubicBezTo>
                <a:cubicBezTo>
                  <a:pt x="15" y="186"/>
                  <a:pt x="15" y="186"/>
                  <a:pt x="15" y="186"/>
                </a:cubicBezTo>
                <a:cubicBezTo>
                  <a:pt x="15" y="217"/>
                  <a:pt x="15" y="217"/>
                  <a:pt x="15" y="217"/>
                </a:cubicBezTo>
                <a:cubicBezTo>
                  <a:pt x="16" y="223"/>
                  <a:pt x="21" y="227"/>
                  <a:pt x="27" y="227"/>
                </a:cubicBezTo>
                <a:cubicBezTo>
                  <a:pt x="50" y="227"/>
                  <a:pt x="50" y="227"/>
                  <a:pt x="50" y="227"/>
                </a:cubicBezTo>
                <a:cubicBezTo>
                  <a:pt x="50" y="221"/>
                  <a:pt x="50" y="221"/>
                  <a:pt x="50" y="221"/>
                </a:cubicBezTo>
                <a:cubicBezTo>
                  <a:pt x="258" y="221"/>
                  <a:pt x="258" y="221"/>
                  <a:pt x="258" y="221"/>
                </a:cubicBezTo>
                <a:cubicBezTo>
                  <a:pt x="258" y="227"/>
                  <a:pt x="258" y="227"/>
                  <a:pt x="258" y="227"/>
                </a:cubicBezTo>
                <a:cubicBezTo>
                  <a:pt x="281" y="227"/>
                  <a:pt x="281" y="227"/>
                  <a:pt x="281" y="227"/>
                </a:cubicBezTo>
                <a:cubicBezTo>
                  <a:pt x="287" y="227"/>
                  <a:pt x="291" y="223"/>
                  <a:pt x="292" y="217"/>
                </a:cubicBezTo>
                <a:cubicBezTo>
                  <a:pt x="292" y="186"/>
                  <a:pt x="292" y="186"/>
                  <a:pt x="292" y="186"/>
                </a:cubicBezTo>
                <a:cubicBezTo>
                  <a:pt x="308" y="186"/>
                  <a:pt x="308" y="186"/>
                  <a:pt x="308" y="186"/>
                </a:cubicBezTo>
                <a:lnTo>
                  <a:pt x="308" y="41"/>
                </a:lnTo>
                <a:close/>
                <a:moveTo>
                  <a:pt x="15" y="56"/>
                </a:moveTo>
                <a:cubicBezTo>
                  <a:pt x="25" y="56"/>
                  <a:pt x="25" y="56"/>
                  <a:pt x="25" y="56"/>
                </a:cubicBezTo>
                <a:cubicBezTo>
                  <a:pt x="25" y="171"/>
                  <a:pt x="25" y="171"/>
                  <a:pt x="25" y="171"/>
                </a:cubicBezTo>
                <a:cubicBezTo>
                  <a:pt x="15" y="171"/>
                  <a:pt x="15" y="171"/>
                  <a:pt x="15" y="171"/>
                </a:cubicBezTo>
                <a:lnTo>
                  <a:pt x="15" y="56"/>
                </a:lnTo>
                <a:close/>
                <a:moveTo>
                  <a:pt x="234" y="175"/>
                </a:moveTo>
                <a:cubicBezTo>
                  <a:pt x="54" y="175"/>
                  <a:pt x="54" y="175"/>
                  <a:pt x="54" y="175"/>
                </a:cubicBezTo>
                <a:cubicBezTo>
                  <a:pt x="54" y="38"/>
                  <a:pt x="54" y="38"/>
                  <a:pt x="54" y="38"/>
                </a:cubicBezTo>
                <a:cubicBezTo>
                  <a:pt x="234" y="38"/>
                  <a:pt x="234" y="38"/>
                  <a:pt x="234" y="38"/>
                </a:cubicBezTo>
                <a:lnTo>
                  <a:pt x="234" y="175"/>
                </a:lnTo>
                <a:close/>
                <a:moveTo>
                  <a:pt x="293" y="171"/>
                </a:moveTo>
                <a:cubicBezTo>
                  <a:pt x="282" y="171"/>
                  <a:pt x="282" y="171"/>
                  <a:pt x="282" y="171"/>
                </a:cubicBezTo>
                <a:cubicBezTo>
                  <a:pt x="282" y="56"/>
                  <a:pt x="282" y="56"/>
                  <a:pt x="282" y="56"/>
                </a:cubicBezTo>
                <a:cubicBezTo>
                  <a:pt x="282" y="56"/>
                  <a:pt x="282" y="56"/>
                  <a:pt x="282" y="56"/>
                </a:cubicBezTo>
                <a:cubicBezTo>
                  <a:pt x="282" y="56"/>
                  <a:pt x="282" y="56"/>
                  <a:pt x="282" y="56"/>
                </a:cubicBezTo>
                <a:cubicBezTo>
                  <a:pt x="293" y="56"/>
                  <a:pt x="293" y="56"/>
                  <a:pt x="293" y="56"/>
                </a:cubicBezTo>
                <a:lnTo>
                  <a:pt x="293" y="171"/>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36" name="TextBox 45">
            <a:extLst>
              <a:ext uri="{FF2B5EF4-FFF2-40B4-BE49-F238E27FC236}">
                <a16:creationId xmlns:a16="http://schemas.microsoft.com/office/drawing/2014/main" id="{F861A9AF-4E12-4F47-8AEC-DE18D378FF37}"/>
              </a:ext>
            </a:extLst>
          </p:cNvPr>
          <p:cNvSpPr txBox="1"/>
          <p:nvPr/>
        </p:nvSpPr>
        <p:spPr>
          <a:xfrm>
            <a:off x="1527310" y="4518566"/>
            <a:ext cx="909602" cy="215444"/>
          </a:xfrm>
          <a:prstGeom prst="rect">
            <a:avLst/>
          </a:prstGeom>
          <a:noFill/>
        </p:spPr>
        <p:txBody>
          <a:bodyPr wrap="square" rtlCol="0">
            <a:spAutoFit/>
          </a:bodyPr>
          <a:lstStyle/>
          <a:p>
            <a:r>
              <a:rPr lang="en-US" sz="800"/>
              <a:t>T-BERD/MTS</a:t>
            </a:r>
          </a:p>
        </p:txBody>
      </p:sp>
      <p:pic>
        <p:nvPicPr>
          <p:cNvPr id="3" name="Picture 2">
            <a:extLst>
              <a:ext uri="{FF2B5EF4-FFF2-40B4-BE49-F238E27FC236}">
                <a16:creationId xmlns:a16="http://schemas.microsoft.com/office/drawing/2014/main" id="{FFBD770A-4E5A-402F-9AE5-B596E51B568B}"/>
              </a:ext>
            </a:extLst>
          </p:cNvPr>
          <p:cNvPicPr>
            <a:picLocks noChangeAspect="1"/>
          </p:cNvPicPr>
          <p:nvPr/>
        </p:nvPicPr>
        <p:blipFill>
          <a:blip r:embed="rId3">
            <a:duotone>
              <a:prstClr val="black"/>
              <a:schemeClr val="accent6">
                <a:tint val="45000"/>
                <a:satMod val="400000"/>
              </a:schemeClr>
            </a:duotone>
          </a:blip>
          <a:stretch>
            <a:fillRect/>
          </a:stretch>
        </p:blipFill>
        <p:spPr>
          <a:xfrm>
            <a:off x="7425990" y="3229019"/>
            <a:ext cx="838317" cy="562053"/>
          </a:xfrm>
          <a:prstGeom prst="rect">
            <a:avLst/>
          </a:prstGeom>
        </p:spPr>
      </p:pic>
    </p:spTree>
    <p:extLst>
      <p:ext uri="{BB962C8B-B14F-4D97-AF65-F5344CB8AC3E}">
        <p14:creationId xmlns:p14="http://schemas.microsoft.com/office/powerpoint/2010/main" val="55658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p:txBody>
          <a:bodyPr/>
          <a:lstStyle/>
          <a:p>
            <a:r>
              <a:rPr lang="en-US" dirty="0"/>
              <a:t>Fiber Characterization</a:t>
            </a:r>
            <a:br>
              <a:rPr lang="en-US" dirty="0">
                <a:cs typeface="Arial"/>
              </a:rPr>
            </a:br>
            <a:r>
              <a:rPr lang="en-US" sz="1400" b="0" i="1" dirty="0">
                <a:cs typeface="Arial"/>
              </a:rPr>
              <a:t>Qualifying fiber for high speed transmission</a:t>
            </a:r>
            <a:endParaRPr lang="en-US" sz="1600" b="0" i="1" dirty="0">
              <a:cs typeface="Arial"/>
            </a:endParaRPr>
          </a:p>
        </p:txBody>
      </p:sp>
      <p:sp>
        <p:nvSpPr>
          <p:cNvPr id="626691" name="Rectangle 3"/>
          <p:cNvSpPr>
            <a:spLocks noGrp="1" noChangeArrowheads="1"/>
          </p:cNvSpPr>
          <p:nvPr>
            <p:ph idx="1"/>
          </p:nvPr>
        </p:nvSpPr>
        <p:spPr>
          <a:xfrm>
            <a:off x="342901" y="1739441"/>
            <a:ext cx="4517231" cy="3520440"/>
          </a:xfrm>
        </p:spPr>
        <p:txBody>
          <a:bodyPr vert="horz" lIns="0" tIns="45720" rIns="0" bIns="45720" rtlCol="0" anchor="t">
            <a:noAutofit/>
          </a:bodyPr>
          <a:lstStyle/>
          <a:p>
            <a:pPr marL="128270" indent="-128270"/>
            <a:r>
              <a:rPr lang="en-US" dirty="0"/>
              <a:t>A comprehensive suite of point-to-point physical layer tests</a:t>
            </a:r>
          </a:p>
          <a:p>
            <a:pPr marL="342265" lvl="1" indent="-123190"/>
            <a:r>
              <a:rPr lang="en-US" dirty="0"/>
              <a:t>Performed during the fiber installation, final commissioning as well as upgrades</a:t>
            </a:r>
            <a:endParaRPr lang="en-US" dirty="0">
              <a:cs typeface="Arial"/>
            </a:endParaRPr>
          </a:p>
          <a:p>
            <a:pPr marL="342265" lvl="1" indent="-123190"/>
            <a:r>
              <a:rPr lang="en-US" dirty="0"/>
              <a:t>Maximization of existing fiber plant – Mesh network, different fiber types</a:t>
            </a:r>
            <a:endParaRPr lang="en-US" dirty="0">
              <a:cs typeface="Arial"/>
            </a:endParaRPr>
          </a:p>
          <a:p>
            <a:pPr marL="342265" lvl="1" indent="-123190"/>
            <a:r>
              <a:rPr lang="en-US" dirty="0"/>
              <a:t>Loss budgets are tighter – need precise loss measurement – Bi-directional testing</a:t>
            </a:r>
            <a:endParaRPr lang="en-US" dirty="0">
              <a:cs typeface="Arial"/>
            </a:endParaRPr>
          </a:p>
          <a:p>
            <a:pPr marL="342265" lvl="1" indent="-123190"/>
            <a:endParaRPr lang="en-US" dirty="0">
              <a:cs typeface="Arial"/>
            </a:endParaRPr>
          </a:p>
          <a:p>
            <a:pPr marL="128270" indent="-128270"/>
            <a:endParaRPr lang="en-US" dirty="0">
              <a:cs typeface="Arial"/>
            </a:endParaRPr>
          </a:p>
        </p:txBody>
      </p:sp>
      <p:graphicFrame>
        <p:nvGraphicFramePr>
          <p:cNvPr id="626850" name="Group 162"/>
          <p:cNvGraphicFramePr>
            <a:graphicFrameLocks noGrp="1"/>
          </p:cNvGraphicFramePr>
          <p:nvPr>
            <p:extLst>
              <p:ext uri="{D42A27DB-BD31-4B8C-83A1-F6EECF244321}">
                <p14:modId xmlns:p14="http://schemas.microsoft.com/office/powerpoint/2010/main" val="2451012288"/>
              </p:ext>
            </p:extLst>
          </p:nvPr>
        </p:nvGraphicFramePr>
        <p:xfrm>
          <a:off x="5383501" y="511663"/>
          <a:ext cx="2990851" cy="3598111"/>
        </p:xfrm>
        <a:graphic>
          <a:graphicData uri="http://schemas.openxmlformats.org/drawingml/2006/table">
            <a:tbl>
              <a:tblPr/>
              <a:tblGrid>
                <a:gridCol w="1910954">
                  <a:extLst>
                    <a:ext uri="{9D8B030D-6E8A-4147-A177-3AD203B41FA5}">
                      <a16:colId xmlns:a16="http://schemas.microsoft.com/office/drawing/2014/main" val="20000"/>
                    </a:ext>
                  </a:extLst>
                </a:gridCol>
                <a:gridCol w="1079897">
                  <a:extLst>
                    <a:ext uri="{9D8B030D-6E8A-4147-A177-3AD203B41FA5}">
                      <a16:colId xmlns:a16="http://schemas.microsoft.com/office/drawing/2014/main" val="20001"/>
                    </a:ext>
                  </a:extLst>
                </a:gridCol>
              </a:tblGrid>
              <a:tr h="334600">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900" b="1" i="0" u="none" strike="noStrike" cap="none" normalizeH="0" baseline="0">
                          <a:ln>
                            <a:noFill/>
                          </a:ln>
                          <a:solidFill>
                            <a:schemeClr val="bg1"/>
                          </a:solidFill>
                          <a:effectLst/>
                          <a:latin typeface="Arial" pitchFamily="34" charset="0"/>
                          <a:ea typeface="MS Mincho" pitchFamily="49" charset="-128"/>
                          <a:cs typeface="Times New Roman" pitchFamily="18" charset="0"/>
                        </a:rPr>
                        <a:t>Test Parameters</a:t>
                      </a:r>
                      <a:endParaRPr kumimoji="0" lang="en-US" altLang="ja-JP" sz="900" b="0" i="0" u="none" strike="noStrike" cap="none" normalizeH="0" baseline="0">
                        <a:ln>
                          <a:noFill/>
                        </a:ln>
                        <a:solidFill>
                          <a:schemeClr val="bg1"/>
                        </a:solidFill>
                        <a:effectLst/>
                        <a:latin typeface="Arial" pitchFamily="34" charset="0"/>
                        <a:ea typeface="MS Mincho" pitchFamily="49" charset="-128"/>
                        <a:cs typeface="Times New Roman" pitchFamily="18"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900" b="1" i="0" u="none" strike="noStrike" cap="none" normalizeH="0" baseline="0">
                          <a:ln>
                            <a:noFill/>
                          </a:ln>
                          <a:solidFill>
                            <a:schemeClr val="bg1"/>
                          </a:solidFill>
                          <a:effectLst/>
                          <a:latin typeface="Arial" pitchFamily="34" charset="0"/>
                          <a:ea typeface="MS Mincho" pitchFamily="49" charset="-128"/>
                          <a:cs typeface="Times New Roman" pitchFamily="18" charset="0"/>
                        </a:rPr>
                        <a:t>Measurement</a:t>
                      </a:r>
                      <a:endParaRPr kumimoji="0" lang="en-US" altLang="ja-JP" sz="900" b="0" i="0" u="none" strike="noStrike" cap="none" normalizeH="0" baseline="0">
                        <a:ln>
                          <a:noFill/>
                        </a:ln>
                        <a:solidFill>
                          <a:schemeClr val="bg1"/>
                        </a:solidFill>
                        <a:effectLst/>
                        <a:latin typeface="Arial" pitchFamily="34" charset="0"/>
                        <a:ea typeface="MS Mincho" pitchFamily="49" charset="-128"/>
                        <a:cs typeface="Times New Roman" pitchFamily="18" charset="0"/>
                      </a:endParaRP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313687">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Connector Inspection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Inspection Scope</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562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Bi-directional Insertion Loss measurement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Loss Test Set</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58526">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dirty="0">
                          <a:ln>
                            <a:noFill/>
                          </a:ln>
                          <a:solidFill>
                            <a:sysClr val="windowText" lastClr="000000"/>
                          </a:solidFill>
                          <a:effectLst/>
                          <a:latin typeface="Arial" pitchFamily="34" charset="0"/>
                          <a:ea typeface="MS Mincho" pitchFamily="49" charset="-128"/>
                          <a:cs typeface="Times New Roman" pitchFamily="18" charset="0"/>
                        </a:rPr>
                        <a:t>Bi-directional Optical Return Loss (ORL) measurements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Loss Test Set</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8526">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dirty="0">
                          <a:ln>
                            <a:noFill/>
                          </a:ln>
                          <a:solidFill>
                            <a:sysClr val="windowText" lastClr="000000"/>
                          </a:solidFill>
                          <a:effectLst/>
                          <a:latin typeface="Arial" pitchFamily="34" charset="0"/>
                          <a:ea typeface="MS Mincho" pitchFamily="49" charset="-128"/>
                          <a:cs typeface="Times New Roman" pitchFamily="18" charset="0"/>
                        </a:rPr>
                        <a:t>Bi-Directional connectors/splice measurements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OTDR</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31562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dirty="0">
                          <a:ln>
                            <a:noFill/>
                          </a:ln>
                          <a:solidFill>
                            <a:sysClr val="windowText" lastClr="000000"/>
                          </a:solidFill>
                          <a:effectLst/>
                          <a:latin typeface="Arial" pitchFamily="34" charset="0"/>
                          <a:ea typeface="MS Mincho" pitchFamily="49" charset="-128"/>
                          <a:cs typeface="Times New Roman" pitchFamily="18" charset="0"/>
                        </a:rPr>
                        <a:t>Distance Measurement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OTDR</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3687">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Reflectance measurements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OTDR</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458526">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Polarization Mode Dispersion (PMD) measurements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PMD analyzer</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3687">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Chromatic Dispersion (CD) measurement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CD analyzer</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8"/>
                  </a:ext>
                </a:extLst>
              </a:tr>
              <a:tr h="315624">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a:ln>
                            <a:noFill/>
                          </a:ln>
                          <a:solidFill>
                            <a:sysClr val="windowText" lastClr="000000"/>
                          </a:solidFill>
                          <a:effectLst/>
                          <a:latin typeface="Arial" pitchFamily="34" charset="0"/>
                          <a:ea typeface="MS Mincho" pitchFamily="49" charset="-128"/>
                          <a:cs typeface="Times New Roman" pitchFamily="18" charset="0"/>
                        </a:rPr>
                        <a:t>Attenuation Profile (AP) measurements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449263" algn="dec"/>
                          <a:tab pos="457200" algn="dec"/>
                        </a:tabLst>
                      </a:pPr>
                      <a:r>
                        <a:rPr kumimoji="0" lang="en-US" altLang="ja-JP" sz="700" b="0" i="0" u="none" strike="noStrike" cap="none" normalizeH="0" baseline="0" dirty="0">
                          <a:ln>
                            <a:noFill/>
                          </a:ln>
                          <a:solidFill>
                            <a:sysClr val="windowText" lastClr="000000"/>
                          </a:solidFill>
                          <a:effectLst/>
                          <a:latin typeface="Arial" pitchFamily="34" charset="0"/>
                          <a:ea typeface="MS Mincho" pitchFamily="49" charset="-128"/>
                          <a:cs typeface="Times New Roman" pitchFamily="18" charset="0"/>
                        </a:rPr>
                        <a:t>Spectral Analyzer</a:t>
                      </a:r>
                    </a:p>
                  </a:txBody>
                  <a:tcPr marL="68580" marR="68580" marT="34290" marB="34290" horzOverflow="overflow">
                    <a:lnL w="12700" cap="flat" cmpd="sng" algn="ctr">
                      <a:solidFill>
                        <a:srgbClr val="000000"/>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grpSp>
        <p:nvGrpSpPr>
          <p:cNvPr id="10" name="Group 136">
            <a:extLst>
              <a:ext uri="{FF2B5EF4-FFF2-40B4-BE49-F238E27FC236}">
                <a16:creationId xmlns:a16="http://schemas.microsoft.com/office/drawing/2014/main" id="{E2E487A3-8462-4A9D-812F-7568AF39DFAB}"/>
              </a:ext>
            </a:extLst>
          </p:cNvPr>
          <p:cNvGrpSpPr>
            <a:grpSpLocks/>
          </p:cNvGrpSpPr>
          <p:nvPr/>
        </p:nvGrpSpPr>
        <p:grpSpPr bwMode="auto">
          <a:xfrm>
            <a:off x="4016106" y="4697442"/>
            <a:ext cx="4003675" cy="439737"/>
            <a:chOff x="371" y="3013"/>
            <a:chExt cx="2522" cy="277"/>
          </a:xfrm>
        </p:grpSpPr>
        <p:sp>
          <p:nvSpPr>
            <p:cNvPr id="11" name="Oval 5">
              <a:extLst>
                <a:ext uri="{FF2B5EF4-FFF2-40B4-BE49-F238E27FC236}">
                  <a16:creationId xmlns:a16="http://schemas.microsoft.com/office/drawing/2014/main" id="{1A9A9B80-5AA9-4417-BBAF-C2378165F9CE}"/>
                </a:ext>
              </a:extLst>
            </p:cNvPr>
            <p:cNvSpPr>
              <a:spLocks noChangeAspect="1" noChangeArrowheads="1"/>
            </p:cNvSpPr>
            <p:nvPr/>
          </p:nvSpPr>
          <p:spPr bwMode="auto">
            <a:xfrm>
              <a:off x="2619" y="3038"/>
              <a:ext cx="37" cy="19"/>
            </a:xfrm>
            <a:prstGeom prst="ellipse">
              <a:avLst/>
            </a:prstGeom>
            <a:gradFill rotWithShape="1">
              <a:gsLst>
                <a:gs pos="0">
                  <a:srgbClr val="FFFF00"/>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2" name="Freeform 6">
              <a:extLst>
                <a:ext uri="{FF2B5EF4-FFF2-40B4-BE49-F238E27FC236}">
                  <a16:creationId xmlns:a16="http://schemas.microsoft.com/office/drawing/2014/main" id="{F246BF9C-0861-4DE8-A768-E3EB57D6CF38}"/>
                </a:ext>
              </a:extLst>
            </p:cNvPr>
            <p:cNvSpPr>
              <a:spLocks noChangeAspect="1"/>
            </p:cNvSpPr>
            <p:nvPr/>
          </p:nvSpPr>
          <p:spPr bwMode="auto">
            <a:xfrm>
              <a:off x="480" y="3043"/>
              <a:ext cx="2100" cy="214"/>
            </a:xfrm>
            <a:custGeom>
              <a:avLst/>
              <a:gdLst>
                <a:gd name="T0" fmla="*/ 0 w 3608"/>
                <a:gd name="T1" fmla="*/ 3 h 1854"/>
                <a:gd name="T2" fmla="*/ 427 w 3608"/>
                <a:gd name="T3" fmla="*/ 2 h 1854"/>
                <a:gd name="T4" fmla="*/ 356 w 3608"/>
                <a:gd name="T5" fmla="*/ 1 h 1854"/>
                <a:gd name="T6" fmla="*/ 711 w 3608"/>
                <a:gd name="T7" fmla="*/ 0 h 1854"/>
                <a:gd name="T8" fmla="*/ 0 60000 65536"/>
                <a:gd name="T9" fmla="*/ 0 60000 65536"/>
                <a:gd name="T10" fmla="*/ 0 60000 65536"/>
                <a:gd name="T11" fmla="*/ 0 60000 65536"/>
                <a:gd name="T12" fmla="*/ 0 w 3608"/>
                <a:gd name="T13" fmla="*/ 0 h 1854"/>
                <a:gd name="T14" fmla="*/ 3608 w 3608"/>
                <a:gd name="T15" fmla="*/ 1854 h 1854"/>
              </a:gdLst>
              <a:ahLst/>
              <a:cxnLst>
                <a:cxn ang="T8">
                  <a:pos x="T0" y="T1"/>
                </a:cxn>
                <a:cxn ang="T9">
                  <a:pos x="T2" y="T3"/>
                </a:cxn>
                <a:cxn ang="T10">
                  <a:pos x="T4" y="T5"/>
                </a:cxn>
                <a:cxn ang="T11">
                  <a:pos x="T6" y="T7"/>
                </a:cxn>
              </a:cxnLst>
              <a:rect l="T12" t="T13" r="T14" b="T15"/>
              <a:pathLst>
                <a:path w="3608" h="1854">
                  <a:moveTo>
                    <a:pt x="0" y="1854"/>
                  </a:moveTo>
                  <a:cubicBezTo>
                    <a:pt x="932" y="1710"/>
                    <a:pt x="1864" y="1565"/>
                    <a:pt x="2165" y="1359"/>
                  </a:cubicBezTo>
                  <a:cubicBezTo>
                    <a:pt x="2465" y="1153"/>
                    <a:pt x="1563" y="844"/>
                    <a:pt x="1804" y="618"/>
                  </a:cubicBezTo>
                  <a:cubicBezTo>
                    <a:pt x="2045" y="391"/>
                    <a:pt x="2826" y="195"/>
                    <a:pt x="3608" y="0"/>
                  </a:cubicBezTo>
                </a:path>
              </a:pathLst>
            </a:custGeom>
            <a:noFill/>
            <a:ln w="11176" cap="rnd">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Freeform 7">
              <a:extLst>
                <a:ext uri="{FF2B5EF4-FFF2-40B4-BE49-F238E27FC236}">
                  <a16:creationId xmlns:a16="http://schemas.microsoft.com/office/drawing/2014/main" id="{B924746B-E4BB-4B57-8ECA-FF0ED24C8D85}"/>
                </a:ext>
              </a:extLst>
            </p:cNvPr>
            <p:cNvSpPr>
              <a:spLocks noChangeAspect="1"/>
            </p:cNvSpPr>
            <p:nvPr/>
          </p:nvSpPr>
          <p:spPr bwMode="auto">
            <a:xfrm>
              <a:off x="551" y="3046"/>
              <a:ext cx="2100" cy="214"/>
            </a:xfrm>
            <a:custGeom>
              <a:avLst/>
              <a:gdLst>
                <a:gd name="T0" fmla="*/ 0 w 3608"/>
                <a:gd name="T1" fmla="*/ 3 h 1854"/>
                <a:gd name="T2" fmla="*/ 427 w 3608"/>
                <a:gd name="T3" fmla="*/ 2 h 1854"/>
                <a:gd name="T4" fmla="*/ 356 w 3608"/>
                <a:gd name="T5" fmla="*/ 1 h 1854"/>
                <a:gd name="T6" fmla="*/ 711 w 3608"/>
                <a:gd name="T7" fmla="*/ 0 h 1854"/>
                <a:gd name="T8" fmla="*/ 0 60000 65536"/>
                <a:gd name="T9" fmla="*/ 0 60000 65536"/>
                <a:gd name="T10" fmla="*/ 0 60000 65536"/>
                <a:gd name="T11" fmla="*/ 0 60000 65536"/>
                <a:gd name="T12" fmla="*/ 0 w 3608"/>
                <a:gd name="T13" fmla="*/ 0 h 1854"/>
                <a:gd name="T14" fmla="*/ 3608 w 3608"/>
                <a:gd name="T15" fmla="*/ 1854 h 1854"/>
              </a:gdLst>
              <a:ahLst/>
              <a:cxnLst>
                <a:cxn ang="T8">
                  <a:pos x="T0" y="T1"/>
                </a:cxn>
                <a:cxn ang="T9">
                  <a:pos x="T2" y="T3"/>
                </a:cxn>
                <a:cxn ang="T10">
                  <a:pos x="T4" y="T5"/>
                </a:cxn>
                <a:cxn ang="T11">
                  <a:pos x="T6" y="T7"/>
                </a:cxn>
              </a:cxnLst>
              <a:rect l="T12" t="T13" r="T14" b="T15"/>
              <a:pathLst>
                <a:path w="3608" h="1854">
                  <a:moveTo>
                    <a:pt x="0" y="1854"/>
                  </a:moveTo>
                  <a:cubicBezTo>
                    <a:pt x="932" y="1710"/>
                    <a:pt x="1864" y="1565"/>
                    <a:pt x="2164" y="1359"/>
                  </a:cubicBezTo>
                  <a:cubicBezTo>
                    <a:pt x="2465" y="1153"/>
                    <a:pt x="1563" y="844"/>
                    <a:pt x="1804" y="618"/>
                  </a:cubicBezTo>
                  <a:cubicBezTo>
                    <a:pt x="2044" y="391"/>
                    <a:pt x="2826" y="195"/>
                    <a:pt x="3608" y="0"/>
                  </a:cubicBezTo>
                </a:path>
              </a:pathLst>
            </a:custGeom>
            <a:noFill/>
            <a:ln w="11176" cap="rnd">
              <a:solidFill>
                <a:srgbClr val="FFCC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 name="Freeform 8">
              <a:extLst>
                <a:ext uri="{FF2B5EF4-FFF2-40B4-BE49-F238E27FC236}">
                  <a16:creationId xmlns:a16="http://schemas.microsoft.com/office/drawing/2014/main" id="{24C930F6-B7E9-4635-AB70-32A4704C60C5}"/>
                </a:ext>
              </a:extLst>
            </p:cNvPr>
            <p:cNvSpPr>
              <a:spLocks noChangeAspect="1"/>
            </p:cNvSpPr>
            <p:nvPr/>
          </p:nvSpPr>
          <p:spPr bwMode="auto">
            <a:xfrm>
              <a:off x="637" y="3046"/>
              <a:ext cx="2100" cy="214"/>
            </a:xfrm>
            <a:custGeom>
              <a:avLst/>
              <a:gdLst>
                <a:gd name="T0" fmla="*/ 0 w 3608"/>
                <a:gd name="T1" fmla="*/ 3 h 1854"/>
                <a:gd name="T2" fmla="*/ 427 w 3608"/>
                <a:gd name="T3" fmla="*/ 2 h 1854"/>
                <a:gd name="T4" fmla="*/ 356 w 3608"/>
                <a:gd name="T5" fmla="*/ 1 h 1854"/>
                <a:gd name="T6" fmla="*/ 711 w 3608"/>
                <a:gd name="T7" fmla="*/ 0 h 1854"/>
                <a:gd name="T8" fmla="*/ 0 60000 65536"/>
                <a:gd name="T9" fmla="*/ 0 60000 65536"/>
                <a:gd name="T10" fmla="*/ 0 60000 65536"/>
                <a:gd name="T11" fmla="*/ 0 60000 65536"/>
                <a:gd name="T12" fmla="*/ 0 w 3608"/>
                <a:gd name="T13" fmla="*/ 0 h 1854"/>
                <a:gd name="T14" fmla="*/ 3608 w 3608"/>
                <a:gd name="T15" fmla="*/ 1854 h 1854"/>
              </a:gdLst>
              <a:ahLst/>
              <a:cxnLst>
                <a:cxn ang="T8">
                  <a:pos x="T0" y="T1"/>
                </a:cxn>
                <a:cxn ang="T9">
                  <a:pos x="T2" y="T3"/>
                </a:cxn>
                <a:cxn ang="T10">
                  <a:pos x="T4" y="T5"/>
                </a:cxn>
                <a:cxn ang="T11">
                  <a:pos x="T6" y="T7"/>
                </a:cxn>
              </a:cxnLst>
              <a:rect l="T12" t="T13" r="T14" b="T15"/>
              <a:pathLst>
                <a:path w="3608" h="1854">
                  <a:moveTo>
                    <a:pt x="0" y="1854"/>
                  </a:moveTo>
                  <a:cubicBezTo>
                    <a:pt x="933" y="1710"/>
                    <a:pt x="1865" y="1565"/>
                    <a:pt x="2165" y="1359"/>
                  </a:cubicBezTo>
                  <a:cubicBezTo>
                    <a:pt x="2466" y="1153"/>
                    <a:pt x="1564" y="844"/>
                    <a:pt x="1805" y="618"/>
                  </a:cubicBezTo>
                  <a:cubicBezTo>
                    <a:pt x="2045" y="391"/>
                    <a:pt x="2827" y="195"/>
                    <a:pt x="3608" y="0"/>
                  </a:cubicBezTo>
                </a:path>
              </a:pathLst>
            </a:custGeom>
            <a:noFill/>
            <a:ln w="11176">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 name="Oval 9">
              <a:extLst>
                <a:ext uri="{FF2B5EF4-FFF2-40B4-BE49-F238E27FC236}">
                  <a16:creationId xmlns:a16="http://schemas.microsoft.com/office/drawing/2014/main" id="{BA2AB50D-E58C-413C-85E2-F96BA8874A8F}"/>
                </a:ext>
              </a:extLst>
            </p:cNvPr>
            <p:cNvSpPr>
              <a:spLocks noChangeAspect="1" noChangeArrowheads="1"/>
            </p:cNvSpPr>
            <p:nvPr/>
          </p:nvSpPr>
          <p:spPr bwMode="auto">
            <a:xfrm>
              <a:off x="521" y="3247"/>
              <a:ext cx="37" cy="20"/>
            </a:xfrm>
            <a:prstGeom prst="ellipse">
              <a:avLst/>
            </a:prstGeom>
            <a:gradFill rotWithShape="1">
              <a:gsLst>
                <a:gs pos="0">
                  <a:srgbClr val="FFFF00"/>
                </a:gs>
                <a:gs pos="100000">
                  <a:srgbClr val="FF00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16" name="Oval 10">
              <a:extLst>
                <a:ext uri="{FF2B5EF4-FFF2-40B4-BE49-F238E27FC236}">
                  <a16:creationId xmlns:a16="http://schemas.microsoft.com/office/drawing/2014/main" id="{08BE2264-EB15-4342-BED5-9ACDF26DE49A}"/>
                </a:ext>
              </a:extLst>
            </p:cNvPr>
            <p:cNvSpPr>
              <a:spLocks noChangeAspect="1" noChangeArrowheads="1"/>
            </p:cNvSpPr>
            <p:nvPr/>
          </p:nvSpPr>
          <p:spPr bwMode="auto">
            <a:xfrm>
              <a:off x="454" y="3237"/>
              <a:ext cx="105" cy="43"/>
            </a:xfrm>
            <a:prstGeom prst="ellipse">
              <a:avLst/>
            </a:prstGeom>
            <a:gradFill rotWithShape="1">
              <a:gsLst>
                <a:gs pos="0">
                  <a:srgbClr val="AA6600"/>
                </a:gs>
                <a:gs pos="50000">
                  <a:srgbClr val="FF9900"/>
                </a:gs>
                <a:gs pos="100000">
                  <a:srgbClr val="AA6600"/>
                </a:gs>
              </a:gsLst>
              <a:lin ang="5400000" scaled="1"/>
            </a:gradFill>
            <a:ln w="9525">
              <a:round/>
              <a:headEnd/>
              <a:tailEnd/>
            </a:ln>
            <a:scene3d>
              <a:camera prst="legacyPerspectiveFront">
                <a:rot lat="20999993" lon="5400000" rev="0"/>
              </a:camera>
              <a:lightRig rig="legacyFlat4" dir="b"/>
            </a:scene3d>
            <a:sp3d extrusionH="608000" prstMaterial="legacyMatte">
              <a:bevelT w="13500" h="13500" prst="angle"/>
              <a:bevelB w="13500" h="13500" prst="angle"/>
              <a:extrusionClr>
                <a:srgbClr val="FF9900"/>
              </a:extrusionClr>
            </a:sp3d>
          </p:spPr>
          <p:txBody>
            <a:bodyPr wrap="none" anchor="ctr">
              <a:flatTx/>
            </a:bodyPr>
            <a:lstStyle/>
            <a:p>
              <a:endParaRPr lang="fr-FR"/>
            </a:p>
          </p:txBody>
        </p:sp>
        <p:grpSp>
          <p:nvGrpSpPr>
            <p:cNvPr id="17" name="Group 11">
              <a:extLst>
                <a:ext uri="{FF2B5EF4-FFF2-40B4-BE49-F238E27FC236}">
                  <a16:creationId xmlns:a16="http://schemas.microsoft.com/office/drawing/2014/main" id="{32985049-2CFA-4E7C-8F01-9D74A9FDB38A}"/>
                </a:ext>
              </a:extLst>
            </p:cNvPr>
            <p:cNvGrpSpPr>
              <a:grpSpLocks noChangeAspect="1"/>
            </p:cNvGrpSpPr>
            <p:nvPr/>
          </p:nvGrpSpPr>
          <p:grpSpPr bwMode="auto">
            <a:xfrm flipH="1">
              <a:off x="371" y="3222"/>
              <a:ext cx="260" cy="68"/>
              <a:chOff x="4408" y="556"/>
              <a:chExt cx="481" cy="224"/>
            </a:xfrm>
          </p:grpSpPr>
          <p:sp>
            <p:nvSpPr>
              <p:cNvPr id="25" name="AutoShape 12">
                <a:extLst>
                  <a:ext uri="{FF2B5EF4-FFF2-40B4-BE49-F238E27FC236}">
                    <a16:creationId xmlns:a16="http://schemas.microsoft.com/office/drawing/2014/main" id="{D67F28FE-7210-49D5-BE8C-65DA841F2D51}"/>
                  </a:ext>
                </a:extLst>
              </p:cNvPr>
              <p:cNvSpPr>
                <a:spLocks noChangeAspect="1" noChangeArrowheads="1"/>
              </p:cNvSpPr>
              <p:nvPr/>
            </p:nvSpPr>
            <p:spPr bwMode="auto">
              <a:xfrm rot="-5400000">
                <a:off x="4770" y="595"/>
                <a:ext cx="83" cy="154"/>
              </a:xfrm>
              <a:prstGeom prst="can">
                <a:avLst>
                  <a:gd name="adj" fmla="val 46386"/>
                </a:avLst>
              </a:prstGeom>
              <a:gradFill rotWithShape="1">
                <a:gsLst>
                  <a:gs pos="0">
                    <a:srgbClr val="9B9B9B"/>
                  </a:gs>
                  <a:gs pos="100000">
                    <a:srgbClr val="EAEAEA">
                      <a:alpha val="67998"/>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26" name="Rectangle 13">
                <a:extLst>
                  <a:ext uri="{FF2B5EF4-FFF2-40B4-BE49-F238E27FC236}">
                    <a16:creationId xmlns:a16="http://schemas.microsoft.com/office/drawing/2014/main" id="{1AABCF67-D649-4E86-98B4-0BCB71AFDCAE}"/>
                  </a:ext>
                </a:extLst>
              </p:cNvPr>
              <p:cNvSpPr>
                <a:spLocks noChangeAspect="1" noChangeArrowheads="1"/>
              </p:cNvSpPr>
              <p:nvPr/>
            </p:nvSpPr>
            <p:spPr bwMode="auto">
              <a:xfrm>
                <a:off x="4408" y="556"/>
                <a:ext cx="348" cy="224"/>
              </a:xfrm>
              <a:prstGeom prst="rect">
                <a:avLst/>
              </a:prstGeom>
              <a:gradFill rotWithShape="1">
                <a:gsLst>
                  <a:gs pos="0">
                    <a:srgbClr val="8F8F00"/>
                  </a:gs>
                  <a:gs pos="50000">
                    <a:srgbClr val="FFFF00"/>
                  </a:gs>
                  <a:gs pos="100000">
                    <a:srgbClr val="8F8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7" name="Rectangle 14">
                <a:extLst>
                  <a:ext uri="{FF2B5EF4-FFF2-40B4-BE49-F238E27FC236}">
                    <a16:creationId xmlns:a16="http://schemas.microsoft.com/office/drawing/2014/main" id="{D58C5719-A7F3-4B5E-8C1E-10913B8A416C}"/>
                  </a:ext>
                </a:extLst>
              </p:cNvPr>
              <p:cNvSpPr>
                <a:spLocks noChangeAspect="1" noChangeArrowheads="1"/>
              </p:cNvSpPr>
              <p:nvPr/>
            </p:nvSpPr>
            <p:spPr bwMode="auto">
              <a:xfrm>
                <a:off x="4756" y="573"/>
                <a:ext cx="41" cy="199"/>
              </a:xfrm>
              <a:prstGeom prst="rect">
                <a:avLst/>
              </a:prstGeom>
              <a:gradFill rotWithShape="1">
                <a:gsLst>
                  <a:gs pos="0">
                    <a:srgbClr val="C2C2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grpSp>
        <p:sp>
          <p:nvSpPr>
            <p:cNvPr id="18" name="Text Box 15">
              <a:extLst>
                <a:ext uri="{FF2B5EF4-FFF2-40B4-BE49-F238E27FC236}">
                  <a16:creationId xmlns:a16="http://schemas.microsoft.com/office/drawing/2014/main" id="{ECA888DC-24C7-460A-905C-B7739B44A7BE}"/>
                </a:ext>
              </a:extLst>
            </p:cNvPr>
            <p:cNvSpPr txBox="1">
              <a:spLocks noChangeAspect="1" noChangeArrowheads="1"/>
            </p:cNvSpPr>
            <p:nvPr/>
          </p:nvSpPr>
          <p:spPr bwMode="auto">
            <a:xfrm>
              <a:off x="2440" y="3067"/>
              <a:ext cx="24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lnSpc>
                  <a:spcPct val="90000"/>
                </a:lnSpc>
                <a:spcBef>
                  <a:spcPct val="20000"/>
                </a:spcBef>
                <a:spcAft>
                  <a:spcPct val="0"/>
                </a:spcAft>
                <a:defRPr sz="1400">
                  <a:solidFill>
                    <a:schemeClr val="tx1"/>
                  </a:solidFill>
                  <a:latin typeface="Arial" charset="0"/>
                </a:defRPr>
              </a:lvl6pPr>
              <a:lvl7pPr marL="2971800" indent="-228600" eaLnBrk="0" fontAlgn="base" hangingPunct="0">
                <a:lnSpc>
                  <a:spcPct val="90000"/>
                </a:lnSpc>
                <a:spcBef>
                  <a:spcPct val="20000"/>
                </a:spcBef>
                <a:spcAft>
                  <a:spcPct val="0"/>
                </a:spcAft>
                <a:defRPr sz="1400">
                  <a:solidFill>
                    <a:schemeClr val="tx1"/>
                  </a:solidFill>
                  <a:latin typeface="Arial" charset="0"/>
                </a:defRPr>
              </a:lvl7pPr>
              <a:lvl8pPr marL="3429000" indent="-228600" eaLnBrk="0" fontAlgn="base" hangingPunct="0">
                <a:lnSpc>
                  <a:spcPct val="90000"/>
                </a:lnSpc>
                <a:spcBef>
                  <a:spcPct val="20000"/>
                </a:spcBef>
                <a:spcAft>
                  <a:spcPct val="0"/>
                </a:spcAft>
                <a:defRPr sz="1400">
                  <a:solidFill>
                    <a:schemeClr val="tx1"/>
                  </a:solidFill>
                  <a:latin typeface="Arial" charset="0"/>
                </a:defRPr>
              </a:lvl8pPr>
              <a:lvl9pPr marL="3886200" indent="-228600" eaLnBrk="0" fontAlgn="base" hangingPunct="0">
                <a:lnSpc>
                  <a:spcPct val="90000"/>
                </a:lnSpc>
                <a:spcBef>
                  <a:spcPct val="20000"/>
                </a:spcBef>
                <a:spcAft>
                  <a:spcPct val="0"/>
                </a:spcAft>
                <a:defRPr sz="1400">
                  <a:solidFill>
                    <a:schemeClr val="tx1"/>
                  </a:solidFill>
                  <a:latin typeface="Arial" charset="0"/>
                </a:defRPr>
              </a:lvl9pPr>
            </a:lstStyle>
            <a:p>
              <a:pPr eaLnBrk="1" hangingPunct="1">
                <a:lnSpc>
                  <a:spcPct val="100000"/>
                </a:lnSpc>
                <a:spcBef>
                  <a:spcPct val="0"/>
                </a:spcBef>
              </a:pPr>
              <a:r>
                <a:rPr lang="fr-FR" sz="1100" dirty="0"/>
                <a:t>RU</a:t>
              </a:r>
              <a:endParaRPr lang="en-US" sz="1100" dirty="0"/>
            </a:p>
          </p:txBody>
        </p:sp>
        <p:sp>
          <p:nvSpPr>
            <p:cNvPr id="19" name="Text Box 16">
              <a:extLst>
                <a:ext uri="{FF2B5EF4-FFF2-40B4-BE49-F238E27FC236}">
                  <a16:creationId xmlns:a16="http://schemas.microsoft.com/office/drawing/2014/main" id="{9F5F2604-0212-47F5-A73A-4A39AD2CDA5A}"/>
                </a:ext>
              </a:extLst>
            </p:cNvPr>
            <p:cNvSpPr txBox="1">
              <a:spLocks noChangeAspect="1" noChangeArrowheads="1"/>
            </p:cNvSpPr>
            <p:nvPr/>
          </p:nvSpPr>
          <p:spPr bwMode="auto">
            <a:xfrm>
              <a:off x="371" y="3022"/>
              <a:ext cx="24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lnSpc>
                  <a:spcPct val="90000"/>
                </a:lnSpc>
                <a:spcBef>
                  <a:spcPct val="20000"/>
                </a:spcBef>
                <a:spcAft>
                  <a:spcPct val="0"/>
                </a:spcAft>
                <a:defRPr sz="1400">
                  <a:solidFill>
                    <a:schemeClr val="tx1"/>
                  </a:solidFill>
                  <a:latin typeface="Arial" charset="0"/>
                </a:defRPr>
              </a:lvl6pPr>
              <a:lvl7pPr marL="2971800" indent="-228600" eaLnBrk="0" fontAlgn="base" hangingPunct="0">
                <a:lnSpc>
                  <a:spcPct val="90000"/>
                </a:lnSpc>
                <a:spcBef>
                  <a:spcPct val="20000"/>
                </a:spcBef>
                <a:spcAft>
                  <a:spcPct val="0"/>
                </a:spcAft>
                <a:defRPr sz="1400">
                  <a:solidFill>
                    <a:schemeClr val="tx1"/>
                  </a:solidFill>
                  <a:latin typeface="Arial" charset="0"/>
                </a:defRPr>
              </a:lvl7pPr>
              <a:lvl8pPr marL="3429000" indent="-228600" eaLnBrk="0" fontAlgn="base" hangingPunct="0">
                <a:lnSpc>
                  <a:spcPct val="90000"/>
                </a:lnSpc>
                <a:spcBef>
                  <a:spcPct val="20000"/>
                </a:spcBef>
                <a:spcAft>
                  <a:spcPct val="0"/>
                </a:spcAft>
                <a:defRPr sz="1400">
                  <a:solidFill>
                    <a:schemeClr val="tx1"/>
                  </a:solidFill>
                  <a:latin typeface="Arial" charset="0"/>
                </a:defRPr>
              </a:lvl8pPr>
              <a:lvl9pPr marL="3886200" indent="-228600" eaLnBrk="0" fontAlgn="base" hangingPunct="0">
                <a:lnSpc>
                  <a:spcPct val="90000"/>
                </a:lnSpc>
                <a:spcBef>
                  <a:spcPct val="20000"/>
                </a:spcBef>
                <a:spcAft>
                  <a:spcPct val="0"/>
                </a:spcAft>
                <a:defRPr sz="1400">
                  <a:solidFill>
                    <a:schemeClr val="tx1"/>
                  </a:solidFill>
                  <a:latin typeface="Arial" charset="0"/>
                </a:defRPr>
              </a:lvl9pPr>
            </a:lstStyle>
            <a:p>
              <a:pPr eaLnBrk="1" hangingPunct="1">
                <a:lnSpc>
                  <a:spcPct val="100000"/>
                </a:lnSpc>
                <a:spcBef>
                  <a:spcPct val="0"/>
                </a:spcBef>
              </a:pPr>
              <a:r>
                <a:rPr lang="fr-FR" sz="1100" dirty="0"/>
                <a:t>CU</a:t>
              </a:r>
              <a:endParaRPr lang="en-US" sz="1100" dirty="0"/>
            </a:p>
          </p:txBody>
        </p:sp>
        <p:sp>
          <p:nvSpPr>
            <p:cNvPr id="20" name="Oval 17">
              <a:extLst>
                <a:ext uri="{FF2B5EF4-FFF2-40B4-BE49-F238E27FC236}">
                  <a16:creationId xmlns:a16="http://schemas.microsoft.com/office/drawing/2014/main" id="{043E80E5-8911-408D-835E-5F6DAE7A7AC0}"/>
                </a:ext>
              </a:extLst>
            </p:cNvPr>
            <p:cNvSpPr>
              <a:spLocks noChangeAspect="1" noChangeArrowheads="1"/>
            </p:cNvSpPr>
            <p:nvPr/>
          </p:nvSpPr>
          <p:spPr bwMode="auto">
            <a:xfrm>
              <a:off x="2391" y="3029"/>
              <a:ext cx="105" cy="44"/>
            </a:xfrm>
            <a:prstGeom prst="ellipse">
              <a:avLst/>
            </a:prstGeom>
            <a:gradFill rotWithShape="1">
              <a:gsLst>
                <a:gs pos="0">
                  <a:srgbClr val="AA6600"/>
                </a:gs>
                <a:gs pos="50000">
                  <a:srgbClr val="FF9900"/>
                </a:gs>
                <a:gs pos="100000">
                  <a:srgbClr val="AA6600"/>
                </a:gs>
              </a:gsLst>
              <a:lin ang="5400000" scaled="1"/>
            </a:gradFill>
            <a:ln w="9525">
              <a:round/>
              <a:headEnd/>
              <a:tailEnd/>
            </a:ln>
            <a:scene3d>
              <a:camera prst="legacyPerspectiveFront">
                <a:rot lat="20999993" lon="5400000" rev="0"/>
              </a:camera>
              <a:lightRig rig="legacyFlat4" dir="b"/>
            </a:scene3d>
            <a:sp3d extrusionH="608000" prstMaterial="legacyMatte">
              <a:bevelT w="13500" h="13500" prst="angle"/>
              <a:bevelB w="13500" h="13500" prst="angle"/>
              <a:extrusionClr>
                <a:srgbClr val="FF9900"/>
              </a:extrusionClr>
            </a:sp3d>
          </p:spPr>
          <p:txBody>
            <a:bodyPr wrap="none" anchor="ctr">
              <a:flatTx/>
            </a:bodyPr>
            <a:lstStyle/>
            <a:p>
              <a:endParaRPr lang="fr-FR"/>
            </a:p>
          </p:txBody>
        </p:sp>
        <p:grpSp>
          <p:nvGrpSpPr>
            <p:cNvPr id="21" name="Group 18">
              <a:extLst>
                <a:ext uri="{FF2B5EF4-FFF2-40B4-BE49-F238E27FC236}">
                  <a16:creationId xmlns:a16="http://schemas.microsoft.com/office/drawing/2014/main" id="{2E5A3E0D-1145-4D0E-80F3-16ABA5480F5B}"/>
                </a:ext>
              </a:extLst>
            </p:cNvPr>
            <p:cNvGrpSpPr>
              <a:grpSpLocks noChangeAspect="1"/>
            </p:cNvGrpSpPr>
            <p:nvPr/>
          </p:nvGrpSpPr>
          <p:grpSpPr bwMode="auto">
            <a:xfrm>
              <a:off x="2632" y="3013"/>
              <a:ext cx="261" cy="68"/>
              <a:chOff x="4408" y="556"/>
              <a:chExt cx="481" cy="224"/>
            </a:xfrm>
          </p:grpSpPr>
          <p:sp>
            <p:nvSpPr>
              <p:cNvPr id="22" name="AutoShape 19">
                <a:extLst>
                  <a:ext uri="{FF2B5EF4-FFF2-40B4-BE49-F238E27FC236}">
                    <a16:creationId xmlns:a16="http://schemas.microsoft.com/office/drawing/2014/main" id="{771FD581-ECA6-4F55-879B-D627B29F2941}"/>
                  </a:ext>
                </a:extLst>
              </p:cNvPr>
              <p:cNvSpPr>
                <a:spLocks noChangeAspect="1" noChangeArrowheads="1"/>
              </p:cNvSpPr>
              <p:nvPr/>
            </p:nvSpPr>
            <p:spPr bwMode="auto">
              <a:xfrm rot="-5400000">
                <a:off x="4770" y="595"/>
                <a:ext cx="83" cy="154"/>
              </a:xfrm>
              <a:prstGeom prst="can">
                <a:avLst>
                  <a:gd name="adj" fmla="val 46386"/>
                </a:avLst>
              </a:prstGeom>
              <a:gradFill rotWithShape="1">
                <a:gsLst>
                  <a:gs pos="0">
                    <a:srgbClr val="9B9B9B"/>
                  </a:gs>
                  <a:gs pos="100000">
                    <a:srgbClr val="EAEAEA">
                      <a:alpha val="67998"/>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a:p>
            </p:txBody>
          </p:sp>
          <p:sp>
            <p:nvSpPr>
              <p:cNvPr id="23" name="Rectangle 20">
                <a:extLst>
                  <a:ext uri="{FF2B5EF4-FFF2-40B4-BE49-F238E27FC236}">
                    <a16:creationId xmlns:a16="http://schemas.microsoft.com/office/drawing/2014/main" id="{5E727EA5-CED6-42D3-AE53-73DFD5768056}"/>
                  </a:ext>
                </a:extLst>
              </p:cNvPr>
              <p:cNvSpPr>
                <a:spLocks noChangeAspect="1" noChangeArrowheads="1"/>
              </p:cNvSpPr>
              <p:nvPr/>
            </p:nvSpPr>
            <p:spPr bwMode="auto">
              <a:xfrm>
                <a:off x="4408" y="556"/>
                <a:ext cx="348" cy="224"/>
              </a:xfrm>
              <a:prstGeom prst="rect">
                <a:avLst/>
              </a:prstGeom>
              <a:gradFill rotWithShape="1">
                <a:gsLst>
                  <a:gs pos="0">
                    <a:srgbClr val="8F8F00"/>
                  </a:gs>
                  <a:gs pos="50000">
                    <a:srgbClr val="FFFF00"/>
                  </a:gs>
                  <a:gs pos="100000">
                    <a:srgbClr val="8F8F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sp>
            <p:nvSpPr>
              <p:cNvPr id="24" name="Rectangle 21">
                <a:extLst>
                  <a:ext uri="{FF2B5EF4-FFF2-40B4-BE49-F238E27FC236}">
                    <a16:creationId xmlns:a16="http://schemas.microsoft.com/office/drawing/2014/main" id="{E96CBC6E-8874-4669-9D9F-CAF521149FDE}"/>
                  </a:ext>
                </a:extLst>
              </p:cNvPr>
              <p:cNvSpPr>
                <a:spLocks noChangeAspect="1" noChangeArrowheads="1"/>
              </p:cNvSpPr>
              <p:nvPr/>
            </p:nvSpPr>
            <p:spPr bwMode="auto">
              <a:xfrm>
                <a:off x="4756" y="573"/>
                <a:ext cx="41" cy="199"/>
              </a:xfrm>
              <a:prstGeom prst="rect">
                <a:avLst/>
              </a:prstGeom>
              <a:gradFill rotWithShape="1">
                <a:gsLst>
                  <a:gs pos="0">
                    <a:srgbClr val="C2C200"/>
                  </a:gs>
                  <a:gs pos="100000">
                    <a:srgbClr val="FFFF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fr-FR"/>
              </a:p>
            </p:txBody>
          </p:sp>
        </p:grpSp>
      </p:grpSp>
      <p:sp>
        <p:nvSpPr>
          <p:cNvPr id="28" name="Freeform 27">
            <a:extLst>
              <a:ext uri="{FF2B5EF4-FFF2-40B4-BE49-F238E27FC236}">
                <a16:creationId xmlns:a16="http://schemas.microsoft.com/office/drawing/2014/main" id="{692E846C-012E-481E-BA70-8BDA0B71B5B7}"/>
              </a:ext>
            </a:extLst>
          </p:cNvPr>
          <p:cNvSpPr>
            <a:spLocks noChangeAspect="1" noEditPoints="1"/>
          </p:cNvSpPr>
          <p:nvPr/>
        </p:nvSpPr>
        <p:spPr bwMode="auto">
          <a:xfrm>
            <a:off x="3288736" y="4834406"/>
            <a:ext cx="664880" cy="497594"/>
          </a:xfrm>
          <a:custGeom>
            <a:avLst/>
            <a:gdLst>
              <a:gd name="T0" fmla="*/ 308 w 308"/>
              <a:gd name="T1" fmla="*/ 41 h 227"/>
              <a:gd name="T2" fmla="*/ 292 w 308"/>
              <a:gd name="T3" fmla="*/ 41 h 227"/>
              <a:gd name="T4" fmla="*/ 292 w 308"/>
              <a:gd name="T5" fmla="*/ 10 h 227"/>
              <a:gd name="T6" fmla="*/ 281 w 308"/>
              <a:gd name="T7" fmla="*/ 0 h 227"/>
              <a:gd name="T8" fmla="*/ 258 w 308"/>
              <a:gd name="T9" fmla="*/ 0 h 227"/>
              <a:gd name="T10" fmla="*/ 258 w 308"/>
              <a:gd name="T11" fmla="*/ 10 h 227"/>
              <a:gd name="T12" fmla="*/ 50 w 308"/>
              <a:gd name="T13" fmla="*/ 10 h 227"/>
              <a:gd name="T14" fmla="*/ 50 w 308"/>
              <a:gd name="T15" fmla="*/ 0 h 227"/>
              <a:gd name="T16" fmla="*/ 27 w 308"/>
              <a:gd name="T17" fmla="*/ 0 h 227"/>
              <a:gd name="T18" fmla="*/ 15 w 308"/>
              <a:gd name="T19" fmla="*/ 10 h 227"/>
              <a:gd name="T20" fmla="*/ 15 w 308"/>
              <a:gd name="T21" fmla="*/ 41 h 227"/>
              <a:gd name="T22" fmla="*/ 0 w 308"/>
              <a:gd name="T23" fmla="*/ 41 h 227"/>
              <a:gd name="T24" fmla="*/ 0 w 308"/>
              <a:gd name="T25" fmla="*/ 186 h 227"/>
              <a:gd name="T26" fmla="*/ 15 w 308"/>
              <a:gd name="T27" fmla="*/ 186 h 227"/>
              <a:gd name="T28" fmla="*/ 15 w 308"/>
              <a:gd name="T29" fmla="*/ 217 h 227"/>
              <a:gd name="T30" fmla="*/ 27 w 308"/>
              <a:gd name="T31" fmla="*/ 227 h 227"/>
              <a:gd name="T32" fmla="*/ 50 w 308"/>
              <a:gd name="T33" fmla="*/ 227 h 227"/>
              <a:gd name="T34" fmla="*/ 50 w 308"/>
              <a:gd name="T35" fmla="*/ 221 h 227"/>
              <a:gd name="T36" fmla="*/ 258 w 308"/>
              <a:gd name="T37" fmla="*/ 221 h 227"/>
              <a:gd name="T38" fmla="*/ 258 w 308"/>
              <a:gd name="T39" fmla="*/ 227 h 227"/>
              <a:gd name="T40" fmla="*/ 281 w 308"/>
              <a:gd name="T41" fmla="*/ 227 h 227"/>
              <a:gd name="T42" fmla="*/ 292 w 308"/>
              <a:gd name="T43" fmla="*/ 217 h 227"/>
              <a:gd name="T44" fmla="*/ 292 w 308"/>
              <a:gd name="T45" fmla="*/ 186 h 227"/>
              <a:gd name="T46" fmla="*/ 308 w 308"/>
              <a:gd name="T47" fmla="*/ 186 h 227"/>
              <a:gd name="T48" fmla="*/ 308 w 308"/>
              <a:gd name="T49" fmla="*/ 41 h 227"/>
              <a:gd name="T50" fmla="*/ 15 w 308"/>
              <a:gd name="T51" fmla="*/ 56 h 227"/>
              <a:gd name="T52" fmla="*/ 25 w 308"/>
              <a:gd name="T53" fmla="*/ 56 h 227"/>
              <a:gd name="T54" fmla="*/ 25 w 308"/>
              <a:gd name="T55" fmla="*/ 171 h 227"/>
              <a:gd name="T56" fmla="*/ 15 w 308"/>
              <a:gd name="T57" fmla="*/ 171 h 227"/>
              <a:gd name="T58" fmla="*/ 15 w 308"/>
              <a:gd name="T59" fmla="*/ 56 h 227"/>
              <a:gd name="T60" fmla="*/ 234 w 308"/>
              <a:gd name="T61" fmla="*/ 175 h 227"/>
              <a:gd name="T62" fmla="*/ 54 w 308"/>
              <a:gd name="T63" fmla="*/ 175 h 227"/>
              <a:gd name="T64" fmla="*/ 54 w 308"/>
              <a:gd name="T65" fmla="*/ 38 h 227"/>
              <a:gd name="T66" fmla="*/ 234 w 308"/>
              <a:gd name="T67" fmla="*/ 38 h 227"/>
              <a:gd name="T68" fmla="*/ 234 w 308"/>
              <a:gd name="T69" fmla="*/ 175 h 227"/>
              <a:gd name="T70" fmla="*/ 293 w 308"/>
              <a:gd name="T71" fmla="*/ 171 h 227"/>
              <a:gd name="T72" fmla="*/ 282 w 308"/>
              <a:gd name="T73" fmla="*/ 171 h 227"/>
              <a:gd name="T74" fmla="*/ 282 w 308"/>
              <a:gd name="T75" fmla="*/ 56 h 227"/>
              <a:gd name="T76" fmla="*/ 282 w 308"/>
              <a:gd name="T77" fmla="*/ 56 h 227"/>
              <a:gd name="T78" fmla="*/ 282 w 308"/>
              <a:gd name="T79" fmla="*/ 56 h 227"/>
              <a:gd name="T80" fmla="*/ 293 w 308"/>
              <a:gd name="T81" fmla="*/ 56 h 227"/>
              <a:gd name="T82" fmla="*/ 293 w 308"/>
              <a:gd name="T83" fmla="*/ 17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8" h="227">
                <a:moveTo>
                  <a:pt x="308" y="41"/>
                </a:moveTo>
                <a:cubicBezTo>
                  <a:pt x="292" y="41"/>
                  <a:pt x="292" y="41"/>
                  <a:pt x="292" y="41"/>
                </a:cubicBezTo>
                <a:cubicBezTo>
                  <a:pt x="292" y="10"/>
                  <a:pt x="292" y="10"/>
                  <a:pt x="292" y="10"/>
                </a:cubicBezTo>
                <a:cubicBezTo>
                  <a:pt x="291" y="5"/>
                  <a:pt x="287" y="0"/>
                  <a:pt x="281" y="0"/>
                </a:cubicBezTo>
                <a:cubicBezTo>
                  <a:pt x="258" y="0"/>
                  <a:pt x="258" y="0"/>
                  <a:pt x="258" y="0"/>
                </a:cubicBezTo>
                <a:cubicBezTo>
                  <a:pt x="258" y="10"/>
                  <a:pt x="258" y="10"/>
                  <a:pt x="258" y="10"/>
                </a:cubicBezTo>
                <a:cubicBezTo>
                  <a:pt x="50" y="10"/>
                  <a:pt x="50" y="10"/>
                  <a:pt x="50" y="10"/>
                </a:cubicBezTo>
                <a:cubicBezTo>
                  <a:pt x="50" y="0"/>
                  <a:pt x="50" y="0"/>
                  <a:pt x="50" y="0"/>
                </a:cubicBezTo>
                <a:cubicBezTo>
                  <a:pt x="27" y="0"/>
                  <a:pt x="27" y="0"/>
                  <a:pt x="27" y="0"/>
                </a:cubicBezTo>
                <a:cubicBezTo>
                  <a:pt x="21" y="0"/>
                  <a:pt x="16" y="5"/>
                  <a:pt x="15" y="10"/>
                </a:cubicBezTo>
                <a:cubicBezTo>
                  <a:pt x="15" y="41"/>
                  <a:pt x="15" y="41"/>
                  <a:pt x="15" y="41"/>
                </a:cubicBezTo>
                <a:cubicBezTo>
                  <a:pt x="0" y="41"/>
                  <a:pt x="0" y="41"/>
                  <a:pt x="0" y="41"/>
                </a:cubicBezTo>
                <a:cubicBezTo>
                  <a:pt x="0" y="186"/>
                  <a:pt x="0" y="186"/>
                  <a:pt x="0" y="186"/>
                </a:cubicBezTo>
                <a:cubicBezTo>
                  <a:pt x="15" y="186"/>
                  <a:pt x="15" y="186"/>
                  <a:pt x="15" y="186"/>
                </a:cubicBezTo>
                <a:cubicBezTo>
                  <a:pt x="15" y="217"/>
                  <a:pt x="15" y="217"/>
                  <a:pt x="15" y="217"/>
                </a:cubicBezTo>
                <a:cubicBezTo>
                  <a:pt x="16" y="223"/>
                  <a:pt x="21" y="227"/>
                  <a:pt x="27" y="227"/>
                </a:cubicBezTo>
                <a:cubicBezTo>
                  <a:pt x="50" y="227"/>
                  <a:pt x="50" y="227"/>
                  <a:pt x="50" y="227"/>
                </a:cubicBezTo>
                <a:cubicBezTo>
                  <a:pt x="50" y="221"/>
                  <a:pt x="50" y="221"/>
                  <a:pt x="50" y="221"/>
                </a:cubicBezTo>
                <a:cubicBezTo>
                  <a:pt x="258" y="221"/>
                  <a:pt x="258" y="221"/>
                  <a:pt x="258" y="221"/>
                </a:cubicBezTo>
                <a:cubicBezTo>
                  <a:pt x="258" y="227"/>
                  <a:pt x="258" y="227"/>
                  <a:pt x="258" y="227"/>
                </a:cubicBezTo>
                <a:cubicBezTo>
                  <a:pt x="281" y="227"/>
                  <a:pt x="281" y="227"/>
                  <a:pt x="281" y="227"/>
                </a:cubicBezTo>
                <a:cubicBezTo>
                  <a:pt x="287" y="227"/>
                  <a:pt x="291" y="223"/>
                  <a:pt x="292" y="217"/>
                </a:cubicBezTo>
                <a:cubicBezTo>
                  <a:pt x="292" y="186"/>
                  <a:pt x="292" y="186"/>
                  <a:pt x="292" y="186"/>
                </a:cubicBezTo>
                <a:cubicBezTo>
                  <a:pt x="308" y="186"/>
                  <a:pt x="308" y="186"/>
                  <a:pt x="308" y="186"/>
                </a:cubicBezTo>
                <a:lnTo>
                  <a:pt x="308" y="41"/>
                </a:lnTo>
                <a:close/>
                <a:moveTo>
                  <a:pt x="15" y="56"/>
                </a:moveTo>
                <a:cubicBezTo>
                  <a:pt x="25" y="56"/>
                  <a:pt x="25" y="56"/>
                  <a:pt x="25" y="56"/>
                </a:cubicBezTo>
                <a:cubicBezTo>
                  <a:pt x="25" y="171"/>
                  <a:pt x="25" y="171"/>
                  <a:pt x="25" y="171"/>
                </a:cubicBezTo>
                <a:cubicBezTo>
                  <a:pt x="15" y="171"/>
                  <a:pt x="15" y="171"/>
                  <a:pt x="15" y="171"/>
                </a:cubicBezTo>
                <a:lnTo>
                  <a:pt x="15" y="56"/>
                </a:lnTo>
                <a:close/>
                <a:moveTo>
                  <a:pt x="234" y="175"/>
                </a:moveTo>
                <a:cubicBezTo>
                  <a:pt x="54" y="175"/>
                  <a:pt x="54" y="175"/>
                  <a:pt x="54" y="175"/>
                </a:cubicBezTo>
                <a:cubicBezTo>
                  <a:pt x="54" y="38"/>
                  <a:pt x="54" y="38"/>
                  <a:pt x="54" y="38"/>
                </a:cubicBezTo>
                <a:cubicBezTo>
                  <a:pt x="234" y="38"/>
                  <a:pt x="234" y="38"/>
                  <a:pt x="234" y="38"/>
                </a:cubicBezTo>
                <a:lnTo>
                  <a:pt x="234" y="175"/>
                </a:lnTo>
                <a:close/>
                <a:moveTo>
                  <a:pt x="293" y="171"/>
                </a:moveTo>
                <a:cubicBezTo>
                  <a:pt x="282" y="171"/>
                  <a:pt x="282" y="171"/>
                  <a:pt x="282" y="171"/>
                </a:cubicBezTo>
                <a:cubicBezTo>
                  <a:pt x="282" y="56"/>
                  <a:pt x="282" y="56"/>
                  <a:pt x="282" y="56"/>
                </a:cubicBezTo>
                <a:cubicBezTo>
                  <a:pt x="282" y="56"/>
                  <a:pt x="282" y="56"/>
                  <a:pt x="282" y="56"/>
                </a:cubicBezTo>
                <a:cubicBezTo>
                  <a:pt x="282" y="56"/>
                  <a:pt x="282" y="56"/>
                  <a:pt x="282" y="56"/>
                </a:cubicBezTo>
                <a:cubicBezTo>
                  <a:pt x="293" y="56"/>
                  <a:pt x="293" y="56"/>
                  <a:pt x="293" y="56"/>
                </a:cubicBezTo>
                <a:lnTo>
                  <a:pt x="293" y="171"/>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9" name="Freeform 23">
            <a:extLst>
              <a:ext uri="{FF2B5EF4-FFF2-40B4-BE49-F238E27FC236}">
                <a16:creationId xmlns:a16="http://schemas.microsoft.com/office/drawing/2014/main" id="{91FF2061-3C77-4B6D-AC31-C94FAB991B9B}"/>
              </a:ext>
            </a:extLst>
          </p:cNvPr>
          <p:cNvSpPr>
            <a:spLocks noChangeAspect="1" noEditPoints="1"/>
          </p:cNvSpPr>
          <p:nvPr/>
        </p:nvSpPr>
        <p:spPr bwMode="auto">
          <a:xfrm>
            <a:off x="8108446" y="4572573"/>
            <a:ext cx="531813" cy="377553"/>
          </a:xfrm>
          <a:custGeom>
            <a:avLst/>
            <a:gdLst>
              <a:gd name="T0" fmla="*/ 308 w 308"/>
              <a:gd name="T1" fmla="*/ 50 h 215"/>
              <a:gd name="T2" fmla="*/ 308 w 308"/>
              <a:gd name="T3" fmla="*/ 11 h 215"/>
              <a:gd name="T4" fmla="*/ 297 w 308"/>
              <a:gd name="T5" fmla="*/ 0 h 215"/>
              <a:gd name="T6" fmla="*/ 274 w 308"/>
              <a:gd name="T7" fmla="*/ 0 h 215"/>
              <a:gd name="T8" fmla="*/ 274 w 308"/>
              <a:gd name="T9" fmla="*/ 0 h 215"/>
              <a:gd name="T10" fmla="*/ 231 w 308"/>
              <a:gd name="T11" fmla="*/ 0 h 215"/>
              <a:gd name="T12" fmla="*/ 231 w 308"/>
              <a:gd name="T13" fmla="*/ 12 h 215"/>
              <a:gd name="T14" fmla="*/ 85 w 308"/>
              <a:gd name="T15" fmla="*/ 12 h 215"/>
              <a:gd name="T16" fmla="*/ 85 w 308"/>
              <a:gd name="T17" fmla="*/ 0 h 215"/>
              <a:gd name="T18" fmla="*/ 50 w 308"/>
              <a:gd name="T19" fmla="*/ 0 h 215"/>
              <a:gd name="T20" fmla="*/ 50 w 308"/>
              <a:gd name="T21" fmla="*/ 0 h 215"/>
              <a:gd name="T22" fmla="*/ 27 w 308"/>
              <a:gd name="T23" fmla="*/ 0 h 215"/>
              <a:gd name="T24" fmla="*/ 15 w 308"/>
              <a:gd name="T25" fmla="*/ 11 h 215"/>
              <a:gd name="T26" fmla="*/ 15 w 308"/>
              <a:gd name="T27" fmla="*/ 35 h 215"/>
              <a:gd name="T28" fmla="*/ 0 w 308"/>
              <a:gd name="T29" fmla="*/ 35 h 215"/>
              <a:gd name="T30" fmla="*/ 0 w 308"/>
              <a:gd name="T31" fmla="*/ 180 h 215"/>
              <a:gd name="T32" fmla="*/ 15 w 308"/>
              <a:gd name="T33" fmla="*/ 180 h 215"/>
              <a:gd name="T34" fmla="*/ 15 w 308"/>
              <a:gd name="T35" fmla="*/ 204 h 215"/>
              <a:gd name="T36" fmla="*/ 27 w 308"/>
              <a:gd name="T37" fmla="*/ 215 h 215"/>
              <a:gd name="T38" fmla="*/ 50 w 308"/>
              <a:gd name="T39" fmla="*/ 215 h 215"/>
              <a:gd name="T40" fmla="*/ 50 w 308"/>
              <a:gd name="T41" fmla="*/ 215 h 215"/>
              <a:gd name="T42" fmla="*/ 85 w 308"/>
              <a:gd name="T43" fmla="*/ 215 h 215"/>
              <a:gd name="T44" fmla="*/ 85 w 308"/>
              <a:gd name="T45" fmla="*/ 202 h 215"/>
              <a:gd name="T46" fmla="*/ 231 w 308"/>
              <a:gd name="T47" fmla="*/ 202 h 215"/>
              <a:gd name="T48" fmla="*/ 231 w 308"/>
              <a:gd name="T49" fmla="*/ 215 h 215"/>
              <a:gd name="T50" fmla="*/ 274 w 308"/>
              <a:gd name="T51" fmla="*/ 215 h 215"/>
              <a:gd name="T52" fmla="*/ 274 w 308"/>
              <a:gd name="T53" fmla="*/ 215 h 215"/>
              <a:gd name="T54" fmla="*/ 297 w 308"/>
              <a:gd name="T55" fmla="*/ 215 h 215"/>
              <a:gd name="T56" fmla="*/ 308 w 308"/>
              <a:gd name="T57" fmla="*/ 204 h 215"/>
              <a:gd name="T58" fmla="*/ 308 w 308"/>
              <a:gd name="T59" fmla="*/ 165 h 215"/>
              <a:gd name="T60" fmla="*/ 302 w 308"/>
              <a:gd name="T61" fmla="*/ 165 h 215"/>
              <a:gd name="T62" fmla="*/ 302 w 308"/>
              <a:gd name="T63" fmla="*/ 50 h 215"/>
              <a:gd name="T64" fmla="*/ 308 w 308"/>
              <a:gd name="T65" fmla="*/ 50 h 215"/>
              <a:gd name="T66" fmla="*/ 15 w 308"/>
              <a:gd name="T67" fmla="*/ 50 h 215"/>
              <a:gd name="T68" fmla="*/ 25 w 308"/>
              <a:gd name="T69" fmla="*/ 50 h 215"/>
              <a:gd name="T70" fmla="*/ 25 w 308"/>
              <a:gd name="T71" fmla="*/ 165 h 215"/>
              <a:gd name="T72" fmla="*/ 15 w 308"/>
              <a:gd name="T73" fmla="*/ 165 h 215"/>
              <a:gd name="T74" fmla="*/ 15 w 308"/>
              <a:gd name="T75" fmla="*/ 50 h 215"/>
              <a:gd name="T76" fmla="*/ 232 w 308"/>
              <a:gd name="T77" fmla="*/ 173 h 215"/>
              <a:gd name="T78" fmla="*/ 57 w 308"/>
              <a:gd name="T79" fmla="*/ 173 h 215"/>
              <a:gd name="T80" fmla="*/ 57 w 308"/>
              <a:gd name="T81" fmla="*/ 39 h 215"/>
              <a:gd name="T82" fmla="*/ 232 w 308"/>
              <a:gd name="T83" fmla="*/ 39 h 215"/>
              <a:gd name="T84" fmla="*/ 232 w 308"/>
              <a:gd name="T85" fmla="*/ 17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215">
                <a:moveTo>
                  <a:pt x="308" y="50"/>
                </a:moveTo>
                <a:cubicBezTo>
                  <a:pt x="308" y="11"/>
                  <a:pt x="308" y="11"/>
                  <a:pt x="308" y="11"/>
                </a:cubicBezTo>
                <a:cubicBezTo>
                  <a:pt x="307" y="5"/>
                  <a:pt x="303" y="1"/>
                  <a:pt x="297" y="0"/>
                </a:cubicBezTo>
                <a:cubicBezTo>
                  <a:pt x="274" y="0"/>
                  <a:pt x="274" y="0"/>
                  <a:pt x="274" y="0"/>
                </a:cubicBezTo>
                <a:cubicBezTo>
                  <a:pt x="274" y="0"/>
                  <a:pt x="274" y="0"/>
                  <a:pt x="274" y="0"/>
                </a:cubicBezTo>
                <a:cubicBezTo>
                  <a:pt x="231" y="0"/>
                  <a:pt x="231" y="0"/>
                  <a:pt x="231" y="0"/>
                </a:cubicBezTo>
                <a:cubicBezTo>
                  <a:pt x="231" y="12"/>
                  <a:pt x="231" y="12"/>
                  <a:pt x="231" y="12"/>
                </a:cubicBezTo>
                <a:cubicBezTo>
                  <a:pt x="85" y="12"/>
                  <a:pt x="85" y="12"/>
                  <a:pt x="85" y="12"/>
                </a:cubicBezTo>
                <a:cubicBezTo>
                  <a:pt x="85" y="0"/>
                  <a:pt x="85" y="0"/>
                  <a:pt x="85" y="0"/>
                </a:cubicBezTo>
                <a:cubicBezTo>
                  <a:pt x="50" y="0"/>
                  <a:pt x="50" y="0"/>
                  <a:pt x="50" y="0"/>
                </a:cubicBezTo>
                <a:cubicBezTo>
                  <a:pt x="50" y="0"/>
                  <a:pt x="50" y="0"/>
                  <a:pt x="50" y="0"/>
                </a:cubicBezTo>
                <a:cubicBezTo>
                  <a:pt x="27" y="0"/>
                  <a:pt x="27" y="0"/>
                  <a:pt x="27" y="0"/>
                </a:cubicBezTo>
                <a:cubicBezTo>
                  <a:pt x="21" y="1"/>
                  <a:pt x="16" y="5"/>
                  <a:pt x="15" y="11"/>
                </a:cubicBezTo>
                <a:cubicBezTo>
                  <a:pt x="15" y="35"/>
                  <a:pt x="15" y="35"/>
                  <a:pt x="15" y="35"/>
                </a:cubicBezTo>
                <a:cubicBezTo>
                  <a:pt x="0" y="35"/>
                  <a:pt x="0" y="35"/>
                  <a:pt x="0" y="35"/>
                </a:cubicBezTo>
                <a:cubicBezTo>
                  <a:pt x="0" y="180"/>
                  <a:pt x="0" y="180"/>
                  <a:pt x="0" y="180"/>
                </a:cubicBezTo>
                <a:cubicBezTo>
                  <a:pt x="15" y="180"/>
                  <a:pt x="15" y="180"/>
                  <a:pt x="15" y="180"/>
                </a:cubicBezTo>
                <a:cubicBezTo>
                  <a:pt x="15" y="204"/>
                  <a:pt x="15" y="204"/>
                  <a:pt x="15" y="204"/>
                </a:cubicBezTo>
                <a:cubicBezTo>
                  <a:pt x="16" y="210"/>
                  <a:pt x="21" y="214"/>
                  <a:pt x="27" y="215"/>
                </a:cubicBezTo>
                <a:cubicBezTo>
                  <a:pt x="50" y="215"/>
                  <a:pt x="50" y="215"/>
                  <a:pt x="50" y="215"/>
                </a:cubicBezTo>
                <a:cubicBezTo>
                  <a:pt x="50" y="215"/>
                  <a:pt x="50" y="215"/>
                  <a:pt x="50" y="215"/>
                </a:cubicBezTo>
                <a:cubicBezTo>
                  <a:pt x="85" y="215"/>
                  <a:pt x="85" y="215"/>
                  <a:pt x="85" y="215"/>
                </a:cubicBezTo>
                <a:cubicBezTo>
                  <a:pt x="85" y="202"/>
                  <a:pt x="85" y="202"/>
                  <a:pt x="85" y="202"/>
                </a:cubicBezTo>
                <a:cubicBezTo>
                  <a:pt x="231" y="202"/>
                  <a:pt x="231" y="202"/>
                  <a:pt x="231" y="202"/>
                </a:cubicBezTo>
                <a:cubicBezTo>
                  <a:pt x="231" y="215"/>
                  <a:pt x="231" y="215"/>
                  <a:pt x="231" y="215"/>
                </a:cubicBezTo>
                <a:cubicBezTo>
                  <a:pt x="274" y="215"/>
                  <a:pt x="274" y="215"/>
                  <a:pt x="274" y="215"/>
                </a:cubicBezTo>
                <a:cubicBezTo>
                  <a:pt x="274" y="215"/>
                  <a:pt x="274" y="215"/>
                  <a:pt x="274" y="215"/>
                </a:cubicBezTo>
                <a:cubicBezTo>
                  <a:pt x="297" y="215"/>
                  <a:pt x="297" y="215"/>
                  <a:pt x="297" y="215"/>
                </a:cubicBezTo>
                <a:cubicBezTo>
                  <a:pt x="303" y="214"/>
                  <a:pt x="307" y="210"/>
                  <a:pt x="308" y="204"/>
                </a:cubicBezTo>
                <a:cubicBezTo>
                  <a:pt x="308" y="165"/>
                  <a:pt x="308" y="165"/>
                  <a:pt x="308" y="165"/>
                </a:cubicBezTo>
                <a:cubicBezTo>
                  <a:pt x="302" y="165"/>
                  <a:pt x="302" y="165"/>
                  <a:pt x="302" y="165"/>
                </a:cubicBezTo>
                <a:cubicBezTo>
                  <a:pt x="302" y="50"/>
                  <a:pt x="302" y="50"/>
                  <a:pt x="302" y="50"/>
                </a:cubicBezTo>
                <a:lnTo>
                  <a:pt x="308" y="50"/>
                </a:lnTo>
                <a:close/>
                <a:moveTo>
                  <a:pt x="15" y="50"/>
                </a:moveTo>
                <a:cubicBezTo>
                  <a:pt x="25" y="50"/>
                  <a:pt x="25" y="50"/>
                  <a:pt x="25" y="50"/>
                </a:cubicBezTo>
                <a:cubicBezTo>
                  <a:pt x="25" y="165"/>
                  <a:pt x="25" y="165"/>
                  <a:pt x="25" y="165"/>
                </a:cubicBezTo>
                <a:cubicBezTo>
                  <a:pt x="15" y="165"/>
                  <a:pt x="15" y="165"/>
                  <a:pt x="15" y="165"/>
                </a:cubicBezTo>
                <a:lnTo>
                  <a:pt x="15" y="50"/>
                </a:lnTo>
                <a:close/>
                <a:moveTo>
                  <a:pt x="232" y="173"/>
                </a:moveTo>
                <a:cubicBezTo>
                  <a:pt x="57" y="173"/>
                  <a:pt x="57" y="173"/>
                  <a:pt x="57" y="173"/>
                </a:cubicBezTo>
                <a:cubicBezTo>
                  <a:pt x="57" y="39"/>
                  <a:pt x="57" y="39"/>
                  <a:pt x="57" y="39"/>
                </a:cubicBezTo>
                <a:cubicBezTo>
                  <a:pt x="232" y="39"/>
                  <a:pt x="232" y="39"/>
                  <a:pt x="232" y="39"/>
                </a:cubicBezTo>
                <a:lnTo>
                  <a:pt x="232" y="173"/>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4" name="TextBox 3">
            <a:extLst>
              <a:ext uri="{FF2B5EF4-FFF2-40B4-BE49-F238E27FC236}">
                <a16:creationId xmlns:a16="http://schemas.microsoft.com/office/drawing/2014/main" id="{7F2D4835-0DF6-44E2-B3C1-474C9ED22446}"/>
              </a:ext>
            </a:extLst>
          </p:cNvPr>
          <p:cNvSpPr txBox="1"/>
          <p:nvPr/>
        </p:nvSpPr>
        <p:spPr>
          <a:xfrm>
            <a:off x="3200400" y="320040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Tree>
    <p:extLst>
      <p:ext uri="{BB962C8B-B14F-4D97-AF65-F5344CB8AC3E}">
        <p14:creationId xmlns:p14="http://schemas.microsoft.com/office/powerpoint/2010/main" val="2952750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3C1D3E-C656-4864-9639-5AC9E130AC9B}"/>
              </a:ext>
            </a:extLst>
          </p:cNvPr>
          <p:cNvSpPr>
            <a:spLocks noGrp="1"/>
          </p:cNvSpPr>
          <p:nvPr>
            <p:ph sz="half" idx="1"/>
          </p:nvPr>
        </p:nvSpPr>
        <p:spPr>
          <a:xfrm>
            <a:off x="4832907" y="4240424"/>
            <a:ext cx="4057650" cy="1526759"/>
          </a:xfrm>
        </p:spPr>
        <p:txBody>
          <a:bodyPr/>
          <a:lstStyle/>
          <a:p>
            <a:pPr marL="0" indent="0">
              <a:buNone/>
            </a:pPr>
            <a:r>
              <a:rPr lang="en-US" b="1" dirty="0"/>
              <a:t>  Polarization Mode Dispersion (PMD)</a:t>
            </a:r>
          </a:p>
          <a:p>
            <a:r>
              <a:rPr lang="en-US" sz="1500" dirty="0"/>
              <a:t>Different polarization modes travel at different velocities causing a Differential Group Delay (DGD) resulting in pulse broadening</a:t>
            </a:r>
          </a:p>
          <a:p>
            <a:r>
              <a:rPr lang="en-US" sz="1500" dirty="0">
                <a:latin typeface="Arial" charset="0"/>
                <a:cs typeface="Arial" charset="0"/>
              </a:rPr>
              <a:t>PMD varies with </a:t>
            </a:r>
            <a:r>
              <a:rPr lang="en-US" sz="1500" dirty="0">
                <a:latin typeface="Arial" charset="0"/>
                <a:cs typeface="Arial" charset="0"/>
                <a:sym typeface="Symbol" pitchFamily="18" charset="2"/>
              </a:rPr>
              <a:t>time, T°, movement</a:t>
            </a:r>
            <a:endParaRPr lang="en-US" sz="1500" dirty="0"/>
          </a:p>
        </p:txBody>
      </p:sp>
      <p:sp>
        <p:nvSpPr>
          <p:cNvPr id="4" name="Content Placeholder 3">
            <a:extLst>
              <a:ext uri="{FF2B5EF4-FFF2-40B4-BE49-F238E27FC236}">
                <a16:creationId xmlns:a16="http://schemas.microsoft.com/office/drawing/2014/main" id="{0BCDA87F-1931-487F-915B-9F1B58CECE70}"/>
              </a:ext>
            </a:extLst>
          </p:cNvPr>
          <p:cNvSpPr>
            <a:spLocks noGrp="1"/>
          </p:cNvSpPr>
          <p:nvPr>
            <p:ph sz="half" idx="2"/>
          </p:nvPr>
        </p:nvSpPr>
        <p:spPr>
          <a:xfrm>
            <a:off x="199544" y="4240425"/>
            <a:ext cx="4715357" cy="1526759"/>
          </a:xfrm>
        </p:spPr>
        <p:txBody>
          <a:bodyPr/>
          <a:lstStyle/>
          <a:p>
            <a:pPr marL="0" indent="0">
              <a:buNone/>
            </a:pPr>
            <a:r>
              <a:rPr lang="en-US" b="1" dirty="0"/>
              <a:t>  Chromatic Dispersion (CD) </a:t>
            </a:r>
          </a:p>
          <a:p>
            <a:r>
              <a:rPr lang="en-US" sz="1500" dirty="0"/>
              <a:t>Different wavelengths (colors) travel at different speeds down the fiber causing the pulses to spread</a:t>
            </a:r>
          </a:p>
          <a:p>
            <a:r>
              <a:rPr lang="en-US" sz="1500" dirty="0"/>
              <a:t> 1x measurement (doesn’t change) </a:t>
            </a:r>
          </a:p>
          <a:p>
            <a:endParaRPr lang="en-US" sz="1500" dirty="0"/>
          </a:p>
          <a:p>
            <a:pPr marL="0" indent="0">
              <a:buNone/>
            </a:pPr>
            <a:endParaRPr lang="en-US" sz="1500" dirty="0"/>
          </a:p>
        </p:txBody>
      </p:sp>
      <p:pic>
        <p:nvPicPr>
          <p:cNvPr id="2" name="Picture 1">
            <a:extLst>
              <a:ext uri="{FF2B5EF4-FFF2-40B4-BE49-F238E27FC236}">
                <a16:creationId xmlns:a16="http://schemas.microsoft.com/office/drawing/2014/main" id="{1B5A8217-5498-4567-805B-A2AC031370E2}"/>
              </a:ext>
            </a:extLst>
          </p:cNvPr>
          <p:cNvPicPr>
            <a:picLocks noChangeAspect="1"/>
          </p:cNvPicPr>
          <p:nvPr/>
        </p:nvPicPr>
        <p:blipFill>
          <a:blip r:embed="rId3"/>
          <a:stretch>
            <a:fillRect/>
          </a:stretch>
        </p:blipFill>
        <p:spPr>
          <a:xfrm>
            <a:off x="1660358" y="854241"/>
            <a:ext cx="5522495" cy="3063593"/>
          </a:xfrm>
          <a:prstGeom prst="rect">
            <a:avLst/>
          </a:prstGeom>
        </p:spPr>
      </p:pic>
      <p:sp>
        <p:nvSpPr>
          <p:cNvPr id="118" name="TextBox 117">
            <a:extLst>
              <a:ext uri="{FF2B5EF4-FFF2-40B4-BE49-F238E27FC236}">
                <a16:creationId xmlns:a16="http://schemas.microsoft.com/office/drawing/2014/main" id="{C1C5A120-7981-477D-96B8-31BD09C5A0A5}"/>
              </a:ext>
            </a:extLst>
          </p:cNvPr>
          <p:cNvSpPr txBox="1"/>
          <p:nvPr/>
        </p:nvSpPr>
        <p:spPr>
          <a:xfrm>
            <a:off x="1251949" y="3929089"/>
            <a:ext cx="6402715" cy="300082"/>
          </a:xfrm>
          <a:prstGeom prst="rect">
            <a:avLst/>
          </a:prstGeom>
          <a:noFill/>
        </p:spPr>
        <p:txBody>
          <a:bodyPr wrap="none" rtlCol="0">
            <a:spAutoFit/>
          </a:bodyPr>
          <a:lstStyle/>
          <a:p>
            <a:r>
              <a:rPr lang="en-US" sz="1350" dirty="0"/>
              <a:t>Both CD &amp; PMD can become an issue as you move to Higher Data Rates (10G+)</a:t>
            </a:r>
          </a:p>
        </p:txBody>
      </p:sp>
      <p:sp>
        <p:nvSpPr>
          <p:cNvPr id="6" name="Titre 5">
            <a:extLst>
              <a:ext uri="{FF2B5EF4-FFF2-40B4-BE49-F238E27FC236}">
                <a16:creationId xmlns:a16="http://schemas.microsoft.com/office/drawing/2014/main" id="{64BADB6F-BC4D-4FE7-AA33-5D14058DB098}"/>
              </a:ext>
            </a:extLst>
          </p:cNvPr>
          <p:cNvSpPr>
            <a:spLocks noGrp="1"/>
          </p:cNvSpPr>
          <p:nvPr>
            <p:ph type="title"/>
          </p:nvPr>
        </p:nvSpPr>
        <p:spPr/>
        <p:txBody>
          <a:bodyPr/>
          <a:lstStyle/>
          <a:p>
            <a:r>
              <a:rPr lang="en-US" dirty="0"/>
              <a:t>CD/PMD Overview</a:t>
            </a:r>
          </a:p>
        </p:txBody>
      </p:sp>
    </p:spTree>
    <p:extLst>
      <p:ext uri="{BB962C8B-B14F-4D97-AF65-F5344CB8AC3E}">
        <p14:creationId xmlns:p14="http://schemas.microsoft.com/office/powerpoint/2010/main" val="1927943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half" idx="1"/>
            <p:extLst/>
          </p:nvPr>
        </p:nvGraphicFramePr>
        <p:xfrm>
          <a:off x="1639514" y="2159326"/>
          <a:ext cx="5864973" cy="2710799"/>
        </p:xfrm>
        <a:graphic>
          <a:graphicData uri="http://schemas.openxmlformats.org/drawingml/2006/table">
            <a:tbl>
              <a:tblPr firstRow="1" firstCol="1" bandRow="1">
                <a:tableStyleId>{F5AB1C69-6EDB-4FF4-983F-18BD219EF322}</a:tableStyleId>
              </a:tblPr>
              <a:tblGrid>
                <a:gridCol w="1774548">
                  <a:extLst>
                    <a:ext uri="{9D8B030D-6E8A-4147-A177-3AD203B41FA5}">
                      <a16:colId xmlns:a16="http://schemas.microsoft.com/office/drawing/2014/main" val="20000"/>
                    </a:ext>
                  </a:extLst>
                </a:gridCol>
                <a:gridCol w="1408785">
                  <a:extLst>
                    <a:ext uri="{9D8B030D-6E8A-4147-A177-3AD203B41FA5}">
                      <a16:colId xmlns:a16="http://schemas.microsoft.com/office/drawing/2014/main" val="20001"/>
                    </a:ext>
                  </a:extLst>
                </a:gridCol>
                <a:gridCol w="1312292">
                  <a:extLst>
                    <a:ext uri="{9D8B030D-6E8A-4147-A177-3AD203B41FA5}">
                      <a16:colId xmlns:a16="http://schemas.microsoft.com/office/drawing/2014/main" val="20002"/>
                    </a:ext>
                  </a:extLst>
                </a:gridCol>
                <a:gridCol w="1369348">
                  <a:extLst>
                    <a:ext uri="{9D8B030D-6E8A-4147-A177-3AD203B41FA5}">
                      <a16:colId xmlns:a16="http://schemas.microsoft.com/office/drawing/2014/main" val="20003"/>
                    </a:ext>
                  </a:extLst>
                </a:gridCol>
              </a:tblGrid>
              <a:tr h="358058">
                <a:tc>
                  <a:txBody>
                    <a:bodyPr/>
                    <a:lstStyle/>
                    <a:p>
                      <a:pPr marL="0" marR="0" algn="just" fontAlgn="base">
                        <a:lnSpc>
                          <a:spcPts val="1345"/>
                        </a:lnSpc>
                        <a:spcBef>
                          <a:spcPts val="1275"/>
                        </a:spcBef>
                        <a:spcAft>
                          <a:spcPts val="0"/>
                        </a:spcAft>
                      </a:pPr>
                      <a:r>
                        <a:rPr lang="en-US" sz="1200" dirty="0">
                          <a:effectLst/>
                        </a:rPr>
                        <a:t>Transmission Type</a:t>
                      </a:r>
                      <a:endParaRPr lang="en-US" sz="1200" dirty="0">
                        <a:effectLst/>
                        <a:latin typeface="Verdana"/>
                        <a:ea typeface="Times New Roman"/>
                        <a:cs typeface="Times New Roman"/>
                      </a:endParaRPr>
                    </a:p>
                  </a:txBody>
                  <a:tcPr marL="51435" marR="51435" marT="0" marB="0" anchor="ctr"/>
                </a:tc>
                <a:tc>
                  <a:txBody>
                    <a:bodyPr/>
                    <a:lstStyle/>
                    <a:p>
                      <a:pPr marL="0" marR="0" algn="just" fontAlgn="base">
                        <a:lnSpc>
                          <a:spcPts val="1345"/>
                        </a:lnSpc>
                        <a:spcBef>
                          <a:spcPts val="1275"/>
                        </a:spcBef>
                        <a:spcAft>
                          <a:spcPts val="0"/>
                        </a:spcAft>
                      </a:pPr>
                      <a:r>
                        <a:rPr lang="en-US" sz="1200" dirty="0">
                          <a:effectLst/>
                        </a:rPr>
                        <a:t>Transport Speed </a:t>
                      </a:r>
                      <a:endParaRPr lang="en-US" sz="1200" dirty="0">
                        <a:effectLst/>
                        <a:latin typeface="Verdana"/>
                        <a:ea typeface="Times New Roman"/>
                        <a:cs typeface="Times New Roman"/>
                      </a:endParaRPr>
                    </a:p>
                  </a:txBody>
                  <a:tcPr marL="51435" marR="51435" marT="0" marB="0" anchor="ctr"/>
                </a:tc>
                <a:tc>
                  <a:txBody>
                    <a:bodyPr/>
                    <a:lstStyle/>
                    <a:p>
                      <a:pPr marL="0" marR="0" algn="l" fontAlgn="base">
                        <a:lnSpc>
                          <a:spcPts val="1345"/>
                        </a:lnSpc>
                        <a:spcBef>
                          <a:spcPts val="1275"/>
                        </a:spcBef>
                        <a:spcAft>
                          <a:spcPts val="0"/>
                        </a:spcAft>
                      </a:pPr>
                      <a:r>
                        <a:rPr lang="en-US" sz="1200" dirty="0">
                          <a:effectLst/>
                        </a:rPr>
                        <a:t>PMD Max</a:t>
                      </a:r>
                      <a:endParaRPr lang="en-US" sz="1200" dirty="0">
                        <a:effectLst/>
                        <a:latin typeface="Verdana"/>
                        <a:ea typeface="Times New Roman"/>
                        <a:cs typeface="Times New Roman"/>
                      </a:endParaRPr>
                    </a:p>
                  </a:txBody>
                  <a:tcPr marL="51435" marR="51435" marT="0" marB="0" anchor="ctr"/>
                </a:tc>
                <a:tc>
                  <a:txBody>
                    <a:bodyPr/>
                    <a:lstStyle/>
                    <a:p>
                      <a:pPr marL="0" marR="0" algn="l" fontAlgn="base">
                        <a:lnSpc>
                          <a:spcPts val="1345"/>
                        </a:lnSpc>
                        <a:spcBef>
                          <a:spcPts val="1275"/>
                        </a:spcBef>
                        <a:spcAft>
                          <a:spcPts val="0"/>
                        </a:spcAft>
                      </a:pPr>
                      <a:r>
                        <a:rPr lang="en-US" sz="1200" dirty="0">
                          <a:effectLst/>
                        </a:rPr>
                        <a:t>CD Max</a:t>
                      </a:r>
                      <a:endParaRPr lang="en-US" sz="1200" dirty="0">
                        <a:effectLst/>
                        <a:latin typeface="Verdana"/>
                        <a:ea typeface="Times New Roman"/>
                        <a:cs typeface="Times New Roman"/>
                      </a:endParaRPr>
                    </a:p>
                  </a:txBody>
                  <a:tcPr marL="51435" marR="51435" marT="0" marB="0" anchor="ctr"/>
                </a:tc>
                <a:extLst>
                  <a:ext uri="{0D108BD9-81ED-4DB2-BD59-A6C34878D82A}">
                    <a16:rowId xmlns:a16="http://schemas.microsoft.com/office/drawing/2014/main" val="10000"/>
                  </a:ext>
                </a:extLst>
              </a:tr>
              <a:tr h="384297">
                <a:tc>
                  <a:txBody>
                    <a:bodyPr/>
                    <a:lstStyle/>
                    <a:p>
                      <a:pPr marL="0" marR="0" algn="ctr" fontAlgn="base">
                        <a:lnSpc>
                          <a:spcPts val="1345"/>
                        </a:lnSpc>
                        <a:spcBef>
                          <a:spcPts val="1275"/>
                        </a:spcBef>
                        <a:spcAft>
                          <a:spcPts val="0"/>
                        </a:spcAft>
                      </a:pPr>
                      <a:r>
                        <a:rPr lang="en-US" sz="1100" dirty="0">
                          <a:effectLst/>
                        </a:rPr>
                        <a:t>SONET</a:t>
                      </a:r>
                      <a:endParaRPr lang="en-US" sz="1100" dirty="0">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OC-192/STM-64</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10 picoseconds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1176 </a:t>
                      </a:r>
                      <a:r>
                        <a:rPr lang="en-US" sz="1100" dirty="0" err="1">
                          <a:effectLst/>
                        </a:rPr>
                        <a:t>ps</a:t>
                      </a:r>
                      <a:r>
                        <a:rPr lang="en-US" sz="1100" dirty="0">
                          <a:effectLst/>
                        </a:rPr>
                        <a:t>/nm</a:t>
                      </a:r>
                      <a:endParaRPr lang="en-US" sz="1100" dirty="0">
                        <a:solidFill>
                          <a:schemeClr val="bg2">
                            <a:lumMod val="75000"/>
                          </a:schemeClr>
                        </a:solidFill>
                        <a:effectLst/>
                        <a:latin typeface="Verdana"/>
                        <a:ea typeface="Times New Roman"/>
                        <a:cs typeface="Times New Roman"/>
                      </a:endParaRPr>
                    </a:p>
                  </a:txBody>
                  <a:tcPr marL="51435" marR="51435" marT="0" marB="0" anchor="ctr"/>
                </a:tc>
                <a:extLst>
                  <a:ext uri="{0D108BD9-81ED-4DB2-BD59-A6C34878D82A}">
                    <a16:rowId xmlns:a16="http://schemas.microsoft.com/office/drawing/2014/main" val="10001"/>
                  </a:ext>
                </a:extLst>
              </a:tr>
              <a:tr h="384297">
                <a:tc>
                  <a:txBody>
                    <a:bodyPr/>
                    <a:lstStyle/>
                    <a:p>
                      <a:pPr marL="0" marR="0" algn="ctr" fontAlgn="base">
                        <a:lnSpc>
                          <a:spcPts val="1345"/>
                        </a:lnSpc>
                        <a:spcBef>
                          <a:spcPts val="1275"/>
                        </a:spcBef>
                        <a:spcAft>
                          <a:spcPts val="0"/>
                        </a:spcAft>
                      </a:pPr>
                      <a:r>
                        <a:rPr lang="en-US" sz="1100" dirty="0">
                          <a:effectLst/>
                        </a:rPr>
                        <a:t>Ethernet</a:t>
                      </a:r>
                      <a:endParaRPr lang="en-US" sz="1100" dirty="0">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10 Gb/s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5 picoseconds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738 </a:t>
                      </a:r>
                      <a:r>
                        <a:rPr lang="en-US" sz="1100" dirty="0" err="1">
                          <a:effectLst/>
                        </a:rPr>
                        <a:t>ps</a:t>
                      </a:r>
                      <a:r>
                        <a:rPr lang="en-US" sz="1100" dirty="0">
                          <a:effectLst/>
                        </a:rPr>
                        <a:t>/nm</a:t>
                      </a:r>
                      <a:endParaRPr lang="en-US" sz="1100" dirty="0">
                        <a:solidFill>
                          <a:schemeClr val="bg2">
                            <a:lumMod val="75000"/>
                          </a:schemeClr>
                        </a:solidFill>
                        <a:effectLst/>
                        <a:latin typeface="Verdana"/>
                        <a:ea typeface="Times New Roman"/>
                        <a:cs typeface="Times New Roman"/>
                      </a:endParaRPr>
                    </a:p>
                  </a:txBody>
                  <a:tcPr marL="51435" marR="51435" marT="0" marB="0" anchor="ctr"/>
                </a:tc>
                <a:extLst>
                  <a:ext uri="{0D108BD9-81ED-4DB2-BD59-A6C34878D82A}">
                    <a16:rowId xmlns:a16="http://schemas.microsoft.com/office/drawing/2014/main" val="10002"/>
                  </a:ext>
                </a:extLst>
              </a:tr>
              <a:tr h="418293">
                <a:tc>
                  <a:txBody>
                    <a:bodyPr/>
                    <a:lstStyle/>
                    <a:p>
                      <a:pPr marL="0" marR="0" algn="ctr" fontAlgn="base">
                        <a:lnSpc>
                          <a:spcPts val="1345"/>
                        </a:lnSpc>
                        <a:spcBef>
                          <a:spcPts val="1275"/>
                        </a:spcBef>
                        <a:spcAft>
                          <a:spcPts val="0"/>
                        </a:spcAft>
                      </a:pPr>
                      <a:r>
                        <a:rPr lang="en-US" sz="1100" dirty="0">
                          <a:effectLst/>
                        </a:rPr>
                        <a:t>SONET</a:t>
                      </a:r>
                      <a:endParaRPr lang="en-US" sz="1100" dirty="0">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OC-768/STM-256</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2.5 picoseconds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64 </a:t>
                      </a:r>
                      <a:r>
                        <a:rPr lang="en-US" sz="1100" dirty="0" err="1">
                          <a:effectLst/>
                        </a:rPr>
                        <a:t>ps</a:t>
                      </a:r>
                      <a:r>
                        <a:rPr lang="en-US" sz="1100" dirty="0">
                          <a:effectLst/>
                        </a:rPr>
                        <a:t>/nm</a:t>
                      </a:r>
                      <a:endParaRPr lang="en-US" sz="1100" dirty="0">
                        <a:solidFill>
                          <a:schemeClr val="bg2">
                            <a:lumMod val="75000"/>
                          </a:schemeClr>
                        </a:solidFill>
                        <a:effectLst/>
                        <a:latin typeface="Verdana"/>
                        <a:ea typeface="Times New Roman"/>
                        <a:cs typeface="Times New Roman"/>
                      </a:endParaRPr>
                    </a:p>
                  </a:txBody>
                  <a:tcPr marL="51435" marR="51435" marT="0" marB="0" anchor="ctr"/>
                </a:tc>
                <a:extLst>
                  <a:ext uri="{0D108BD9-81ED-4DB2-BD59-A6C34878D82A}">
                    <a16:rowId xmlns:a16="http://schemas.microsoft.com/office/drawing/2014/main" val="10003"/>
                  </a:ext>
                </a:extLst>
              </a:tr>
              <a:tr h="498898">
                <a:tc>
                  <a:txBody>
                    <a:bodyPr/>
                    <a:lstStyle/>
                    <a:p>
                      <a:pPr marL="0" marR="0" algn="ctr" fontAlgn="base">
                        <a:lnSpc>
                          <a:spcPts val="1345"/>
                        </a:lnSpc>
                        <a:spcBef>
                          <a:spcPts val="0"/>
                        </a:spcBef>
                        <a:spcAft>
                          <a:spcPts val="0"/>
                        </a:spcAft>
                      </a:pPr>
                      <a:r>
                        <a:rPr lang="en-US" sz="1100" dirty="0">
                          <a:effectLst/>
                        </a:rPr>
                        <a:t>Ethernet</a:t>
                      </a:r>
                    </a:p>
                    <a:p>
                      <a:pPr marL="0" marR="0" algn="ctr" fontAlgn="base">
                        <a:lnSpc>
                          <a:spcPts val="1345"/>
                        </a:lnSpc>
                        <a:spcBef>
                          <a:spcPts val="0"/>
                        </a:spcBef>
                        <a:spcAft>
                          <a:spcPts val="0"/>
                        </a:spcAft>
                      </a:pPr>
                      <a:r>
                        <a:rPr lang="en-US" sz="1100" dirty="0">
                          <a:effectLst/>
                        </a:rPr>
                        <a:t>Coherent detection</a:t>
                      </a:r>
                      <a:endParaRPr lang="en-US" sz="1100" dirty="0">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100Gb/s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25 picoseconds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30000 </a:t>
                      </a:r>
                      <a:r>
                        <a:rPr lang="en-US" sz="1100" dirty="0" err="1">
                          <a:effectLst/>
                        </a:rPr>
                        <a:t>ps</a:t>
                      </a:r>
                      <a:r>
                        <a:rPr lang="en-US" sz="1100" dirty="0">
                          <a:effectLst/>
                        </a:rPr>
                        <a:t>/nm</a:t>
                      </a:r>
                      <a:endParaRPr lang="en-US" sz="1100" dirty="0">
                        <a:solidFill>
                          <a:schemeClr val="bg2">
                            <a:lumMod val="75000"/>
                          </a:schemeClr>
                        </a:solidFill>
                        <a:effectLst/>
                        <a:latin typeface="Verdana"/>
                        <a:ea typeface="Times New Roman"/>
                        <a:cs typeface="Times New Roman"/>
                      </a:endParaRPr>
                    </a:p>
                  </a:txBody>
                  <a:tcPr marL="51435" marR="51435" marT="0" marB="0" anchor="ctr"/>
                </a:tc>
                <a:extLst>
                  <a:ext uri="{0D108BD9-81ED-4DB2-BD59-A6C34878D82A}">
                    <a16:rowId xmlns:a16="http://schemas.microsoft.com/office/drawing/2014/main" val="10004"/>
                  </a:ext>
                </a:extLst>
              </a:tr>
              <a:tr h="666956">
                <a:tc>
                  <a:txBody>
                    <a:bodyPr/>
                    <a:lstStyle/>
                    <a:p>
                      <a:pPr marL="0" marR="0" algn="ctr" fontAlgn="base">
                        <a:lnSpc>
                          <a:spcPts val="1345"/>
                        </a:lnSpc>
                        <a:spcBef>
                          <a:spcPts val="0"/>
                        </a:spcBef>
                        <a:spcAft>
                          <a:spcPts val="0"/>
                        </a:spcAft>
                      </a:pPr>
                      <a:r>
                        <a:rPr lang="en-US" sz="1100" dirty="0">
                          <a:effectLst/>
                        </a:rPr>
                        <a:t>Ethernet</a:t>
                      </a:r>
                    </a:p>
                    <a:p>
                      <a:pPr marL="0" marR="0" algn="ctr" fontAlgn="base">
                        <a:lnSpc>
                          <a:spcPts val="1345"/>
                        </a:lnSpc>
                        <a:spcBef>
                          <a:spcPts val="0"/>
                        </a:spcBef>
                        <a:spcAft>
                          <a:spcPts val="0"/>
                        </a:spcAft>
                      </a:pPr>
                      <a:r>
                        <a:rPr lang="en-US" sz="1100" dirty="0">
                          <a:effectLst/>
                        </a:rPr>
                        <a:t>Non coherent detection</a:t>
                      </a:r>
                      <a:endParaRPr lang="en-US" sz="1100" dirty="0">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100Gb/s</a:t>
                      </a:r>
                    </a:p>
                    <a:p>
                      <a:pPr marL="0" marR="0" algn="ctr" fontAlgn="base">
                        <a:lnSpc>
                          <a:spcPts val="1345"/>
                        </a:lnSpc>
                        <a:spcBef>
                          <a:spcPts val="1275"/>
                        </a:spcBef>
                        <a:spcAft>
                          <a:spcPts val="0"/>
                        </a:spcAft>
                      </a:pPr>
                      <a:r>
                        <a:rPr lang="en-US" sz="1100" dirty="0">
                          <a:effectLst/>
                        </a:rPr>
                        <a:t>(4x25 Gb/s)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1.0 picoseconds</a:t>
                      </a:r>
                      <a:endParaRPr lang="en-US" sz="1100" dirty="0">
                        <a:solidFill>
                          <a:schemeClr val="bg2">
                            <a:lumMod val="75000"/>
                          </a:schemeClr>
                        </a:solidFill>
                        <a:effectLst/>
                        <a:latin typeface="Verdana"/>
                        <a:ea typeface="Times New Roman"/>
                        <a:cs typeface="Times New Roman"/>
                      </a:endParaRPr>
                    </a:p>
                  </a:txBody>
                  <a:tcPr marL="51435" marR="51435" marT="0" marB="0" anchor="ctr"/>
                </a:tc>
                <a:tc>
                  <a:txBody>
                    <a:bodyPr/>
                    <a:lstStyle/>
                    <a:p>
                      <a:pPr marL="0" marR="0" algn="ctr" fontAlgn="base">
                        <a:lnSpc>
                          <a:spcPts val="1345"/>
                        </a:lnSpc>
                        <a:spcBef>
                          <a:spcPts val="1275"/>
                        </a:spcBef>
                        <a:spcAft>
                          <a:spcPts val="0"/>
                        </a:spcAft>
                      </a:pPr>
                      <a:r>
                        <a:rPr lang="en-US" sz="1100" dirty="0">
                          <a:effectLst/>
                        </a:rPr>
                        <a:t>500 </a:t>
                      </a:r>
                      <a:r>
                        <a:rPr lang="en-US" sz="1100" dirty="0" err="1">
                          <a:effectLst/>
                        </a:rPr>
                        <a:t>ps</a:t>
                      </a:r>
                      <a:r>
                        <a:rPr lang="en-US" sz="1100" dirty="0">
                          <a:effectLst/>
                        </a:rPr>
                        <a:t>/nm</a:t>
                      </a:r>
                      <a:endParaRPr lang="en-US" sz="1100" dirty="0">
                        <a:solidFill>
                          <a:schemeClr val="bg2">
                            <a:lumMod val="75000"/>
                          </a:schemeClr>
                        </a:solidFill>
                        <a:effectLst/>
                        <a:latin typeface="Verdana"/>
                        <a:ea typeface="Times New Roman"/>
                        <a:cs typeface="Times New Roman"/>
                      </a:endParaRPr>
                    </a:p>
                  </a:txBody>
                  <a:tcPr marL="51435" marR="51435" marT="0" marB="0" anchor="ctr"/>
                </a:tc>
                <a:extLst>
                  <a:ext uri="{0D108BD9-81ED-4DB2-BD59-A6C34878D82A}">
                    <a16:rowId xmlns:a16="http://schemas.microsoft.com/office/drawing/2014/main" val="10005"/>
                  </a:ext>
                </a:extLst>
              </a:tr>
            </a:tbl>
          </a:graphicData>
        </a:graphic>
      </p:graphicFrame>
      <p:sp>
        <p:nvSpPr>
          <p:cNvPr id="3" name="Title 2"/>
          <p:cNvSpPr>
            <a:spLocks noGrp="1"/>
          </p:cNvSpPr>
          <p:nvPr>
            <p:ph type="title"/>
          </p:nvPr>
        </p:nvSpPr>
        <p:spPr/>
        <p:txBody>
          <a:bodyPr/>
          <a:lstStyle/>
          <a:p>
            <a:r>
              <a:rPr lang="en-US" dirty="0"/>
              <a:t>Dispersion Parameters</a:t>
            </a:r>
          </a:p>
        </p:txBody>
      </p:sp>
      <p:sp>
        <p:nvSpPr>
          <p:cNvPr id="2" name="Rectangle 1"/>
          <p:cNvSpPr/>
          <p:nvPr/>
        </p:nvSpPr>
        <p:spPr>
          <a:xfrm>
            <a:off x="795454" y="1519594"/>
            <a:ext cx="7144309" cy="507831"/>
          </a:xfrm>
          <a:prstGeom prst="rect">
            <a:avLst/>
          </a:prstGeom>
        </p:spPr>
        <p:txBody>
          <a:bodyPr wrap="square">
            <a:spAutoFit/>
          </a:bodyPr>
          <a:lstStyle/>
          <a:p>
            <a:pPr defTabSz="342892"/>
            <a:r>
              <a:rPr lang="en-US" altLang="en-US" sz="1350" dirty="0">
                <a:solidFill>
                  <a:schemeClr val="accent2"/>
                </a:solidFill>
              </a:rPr>
              <a:t>Transmission limits determined by the network equipment manufacturers and related to the type of transmission, speed and coding format being implemented.</a:t>
            </a:r>
          </a:p>
        </p:txBody>
      </p:sp>
      <p:sp>
        <p:nvSpPr>
          <p:cNvPr id="5" name="Oval 4">
            <a:extLst>
              <a:ext uri="{FF2B5EF4-FFF2-40B4-BE49-F238E27FC236}">
                <a16:creationId xmlns:a16="http://schemas.microsoft.com/office/drawing/2014/main" id="{91F7E17B-F978-4CB6-AC1E-6C41D5CAD028}"/>
              </a:ext>
            </a:extLst>
          </p:cNvPr>
          <p:cNvSpPr/>
          <p:nvPr/>
        </p:nvSpPr>
        <p:spPr>
          <a:xfrm>
            <a:off x="4825370" y="2811501"/>
            <a:ext cx="1257300" cy="5143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6" name="Oval 5">
            <a:extLst>
              <a:ext uri="{FF2B5EF4-FFF2-40B4-BE49-F238E27FC236}">
                <a16:creationId xmlns:a16="http://schemas.microsoft.com/office/drawing/2014/main" id="{39B67A9A-52A3-47BC-81CC-1F2AC67F4999}"/>
              </a:ext>
            </a:extLst>
          </p:cNvPr>
          <p:cNvSpPr/>
          <p:nvPr/>
        </p:nvSpPr>
        <p:spPr>
          <a:xfrm>
            <a:off x="6164928" y="2811501"/>
            <a:ext cx="1257300" cy="514350"/>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pic>
        <p:nvPicPr>
          <p:cNvPr id="7" name="Picture 6">
            <a:extLst>
              <a:ext uri="{FF2B5EF4-FFF2-40B4-BE49-F238E27FC236}">
                <a16:creationId xmlns:a16="http://schemas.microsoft.com/office/drawing/2014/main" id="{932C91BD-A99C-4D6E-8E11-F29885A78B1E}"/>
              </a:ext>
            </a:extLst>
          </p:cNvPr>
          <p:cNvPicPr>
            <a:picLocks noChangeAspect="1"/>
          </p:cNvPicPr>
          <p:nvPr/>
        </p:nvPicPr>
        <p:blipFill>
          <a:blip r:embed="rId2"/>
          <a:stretch>
            <a:fillRect/>
          </a:stretch>
        </p:blipFill>
        <p:spPr>
          <a:xfrm>
            <a:off x="6533180" y="907738"/>
            <a:ext cx="2552787" cy="231603"/>
          </a:xfrm>
          <a:prstGeom prst="rect">
            <a:avLst/>
          </a:prstGeom>
        </p:spPr>
      </p:pic>
      <p:sp>
        <p:nvSpPr>
          <p:cNvPr id="8" name="Rectangle 7">
            <a:extLst>
              <a:ext uri="{FF2B5EF4-FFF2-40B4-BE49-F238E27FC236}">
                <a16:creationId xmlns:a16="http://schemas.microsoft.com/office/drawing/2014/main" id="{93ACEB0E-DB20-421E-A29D-FD388015CE81}"/>
              </a:ext>
            </a:extLst>
          </p:cNvPr>
          <p:cNvSpPr/>
          <p:nvPr/>
        </p:nvSpPr>
        <p:spPr>
          <a:xfrm>
            <a:off x="2197074" y="4870125"/>
            <a:ext cx="5864973" cy="276999"/>
          </a:xfrm>
          <a:prstGeom prst="rect">
            <a:avLst/>
          </a:prstGeom>
        </p:spPr>
        <p:txBody>
          <a:bodyPr wrap="square">
            <a:spAutoFit/>
          </a:bodyPr>
          <a:lstStyle/>
          <a:p>
            <a:r>
              <a:rPr lang="en-US" sz="1200" i="1" dirty="0">
                <a:solidFill>
                  <a:srgbClr val="000000"/>
                </a:solidFill>
                <a:latin typeface="Arial" panose="020B0604020202020204" pitchFamily="34" charset="0"/>
              </a:rPr>
              <a:t>Main dispersion thresholds according to the transmission rate </a:t>
            </a:r>
            <a:endParaRPr lang="en-US" sz="1200" dirty="0"/>
          </a:p>
        </p:txBody>
      </p:sp>
    </p:spTree>
    <p:extLst>
      <p:ext uri="{BB962C8B-B14F-4D97-AF65-F5344CB8AC3E}">
        <p14:creationId xmlns:p14="http://schemas.microsoft.com/office/powerpoint/2010/main" val="2342600008"/>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DWDM Link Qualification</a:t>
            </a:r>
          </a:p>
        </p:txBody>
      </p:sp>
      <p:pic>
        <p:nvPicPr>
          <p:cNvPr id="24" name="Picture 43">
            <a:extLst>
              <a:ext uri="{FF2B5EF4-FFF2-40B4-BE49-F238E27FC236}">
                <a16:creationId xmlns:a16="http://schemas.microsoft.com/office/drawing/2014/main" id="{179FCF89-4F4D-4BD3-9F84-98ABF677800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667" y="3895223"/>
            <a:ext cx="2888955" cy="974432"/>
          </a:xfrm>
          <a:prstGeom prst="rect">
            <a:avLst/>
          </a:prstGeom>
        </p:spPr>
      </p:pic>
      <p:pic>
        <p:nvPicPr>
          <p:cNvPr id="26" name="Image 25">
            <a:extLst>
              <a:ext uri="{FF2B5EF4-FFF2-40B4-BE49-F238E27FC236}">
                <a16:creationId xmlns:a16="http://schemas.microsoft.com/office/drawing/2014/main" id="{FA20BF64-FBE9-4C19-87ED-347C5B8742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964" y="4011292"/>
            <a:ext cx="2071429" cy="1239250"/>
          </a:xfrm>
          <a:prstGeom prst="rect">
            <a:avLst/>
          </a:prstGeom>
        </p:spPr>
      </p:pic>
      <p:cxnSp>
        <p:nvCxnSpPr>
          <p:cNvPr id="12" name="Connecteur droit 11">
            <a:extLst>
              <a:ext uri="{FF2B5EF4-FFF2-40B4-BE49-F238E27FC236}">
                <a16:creationId xmlns:a16="http://schemas.microsoft.com/office/drawing/2014/main" id="{A83E4116-72A9-4E76-A49E-18F75149BE0F}"/>
              </a:ext>
            </a:extLst>
          </p:cNvPr>
          <p:cNvCxnSpPr>
            <a:cxnSpLocks/>
          </p:cNvCxnSpPr>
          <p:nvPr/>
        </p:nvCxnSpPr>
        <p:spPr>
          <a:xfrm flipV="1">
            <a:off x="3622586" y="2313732"/>
            <a:ext cx="747544" cy="4257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A41D8C04-31B9-4876-84C6-9118111F71B7}"/>
              </a:ext>
            </a:extLst>
          </p:cNvPr>
          <p:cNvCxnSpPr/>
          <p:nvPr/>
        </p:nvCxnSpPr>
        <p:spPr>
          <a:xfrm>
            <a:off x="4370130" y="1902304"/>
            <a:ext cx="0" cy="14328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31" name="Groupe 30">
            <a:extLst>
              <a:ext uri="{FF2B5EF4-FFF2-40B4-BE49-F238E27FC236}">
                <a16:creationId xmlns:a16="http://schemas.microsoft.com/office/drawing/2014/main" id="{78EA00CA-3855-413F-966C-49887EBF1D44}"/>
              </a:ext>
            </a:extLst>
          </p:cNvPr>
          <p:cNvGrpSpPr/>
          <p:nvPr/>
        </p:nvGrpSpPr>
        <p:grpSpPr>
          <a:xfrm>
            <a:off x="342901" y="2218207"/>
            <a:ext cx="3337939" cy="1314146"/>
            <a:chOff x="671539" y="1397814"/>
            <a:chExt cx="3337939" cy="1314146"/>
          </a:xfrm>
        </p:grpSpPr>
        <p:cxnSp>
          <p:nvCxnSpPr>
            <p:cNvPr id="21" name="Connecteur droit 20">
              <a:extLst>
                <a:ext uri="{FF2B5EF4-FFF2-40B4-BE49-F238E27FC236}">
                  <a16:creationId xmlns:a16="http://schemas.microsoft.com/office/drawing/2014/main" id="{61214342-38B0-41DF-9670-E9C8886BDC4C}"/>
                </a:ext>
              </a:extLst>
            </p:cNvPr>
            <p:cNvCxnSpPr>
              <a:cxnSpLocks/>
            </p:cNvCxnSpPr>
            <p:nvPr/>
          </p:nvCxnSpPr>
          <p:spPr>
            <a:xfrm>
              <a:off x="1724796" y="2105526"/>
              <a:ext cx="825116"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2" name="Groupe 41">
              <a:extLst>
                <a:ext uri="{FF2B5EF4-FFF2-40B4-BE49-F238E27FC236}">
                  <a16:creationId xmlns:a16="http://schemas.microsoft.com/office/drawing/2014/main" id="{A8901E8C-14DE-44C3-BA9D-F466BFCFB178}"/>
                </a:ext>
              </a:extLst>
            </p:cNvPr>
            <p:cNvGrpSpPr/>
            <p:nvPr/>
          </p:nvGrpSpPr>
          <p:grpSpPr>
            <a:xfrm rot="10800000">
              <a:off x="2557552" y="1789933"/>
              <a:ext cx="215444" cy="922027"/>
              <a:chOff x="1509352" y="1644512"/>
              <a:chExt cx="215444" cy="922027"/>
            </a:xfrm>
          </p:grpSpPr>
          <p:sp>
            <p:nvSpPr>
              <p:cNvPr id="45" name="Trapèze 44">
                <a:extLst>
                  <a:ext uri="{FF2B5EF4-FFF2-40B4-BE49-F238E27FC236}">
                    <a16:creationId xmlns:a16="http://schemas.microsoft.com/office/drawing/2014/main" id="{D52EABC1-A848-4993-9DF2-C48209E885A4}"/>
                  </a:ext>
                </a:extLst>
              </p:cNvPr>
              <p:cNvSpPr/>
              <p:nvPr/>
            </p:nvSpPr>
            <p:spPr>
              <a:xfrm rot="5400000">
                <a:off x="1168382" y="2010126"/>
                <a:ext cx="922027" cy="190800"/>
              </a:xfrm>
              <a:prstGeom prst="trapezoid">
                <a:avLst>
                  <a:gd name="adj" fmla="val 129983"/>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wordArtVert" wrap="square" lIns="457200" tIns="45720" rIns="457200" bIns="45720" numCol="1" spcCol="0" rtlCol="0" fromWordArt="0" anchor="ctr" anchorCtr="1" forceAA="0" compatLnSpc="1">
                <a:prstTxWarp prst="textNoShape">
                  <a:avLst/>
                </a:prstTxWarp>
                <a:noAutofit/>
              </a:bodyPr>
              <a:lstStyle/>
              <a:p>
                <a:pPr algn="ctr"/>
                <a:endParaRPr lang="en-US" sz="800">
                  <a:latin typeface="Arial Narrow" panose="020B0606020202030204" pitchFamily="34" charset="0"/>
                </a:endParaRPr>
              </a:p>
            </p:txBody>
          </p:sp>
          <p:sp>
            <p:nvSpPr>
              <p:cNvPr id="46" name="ZoneTexte 45">
                <a:extLst>
                  <a:ext uri="{FF2B5EF4-FFF2-40B4-BE49-F238E27FC236}">
                    <a16:creationId xmlns:a16="http://schemas.microsoft.com/office/drawing/2014/main" id="{5134DB37-4688-40B6-A084-3BDBEE16503D}"/>
                  </a:ext>
                </a:extLst>
              </p:cNvPr>
              <p:cNvSpPr txBox="1"/>
              <p:nvPr/>
            </p:nvSpPr>
            <p:spPr>
              <a:xfrm rot="16200000">
                <a:off x="1368448" y="1997804"/>
                <a:ext cx="497252" cy="215444"/>
              </a:xfrm>
              <a:prstGeom prst="rect">
                <a:avLst/>
              </a:prstGeom>
              <a:noFill/>
            </p:spPr>
            <p:txBody>
              <a:bodyPr wrap="none" rtlCol="0">
                <a:spAutoFit/>
              </a:bodyPr>
              <a:lstStyle/>
              <a:p>
                <a:r>
                  <a:rPr lang="fr-FR" sz="800" err="1"/>
                  <a:t>xWDM</a:t>
                </a:r>
                <a:endParaRPr lang="en-US" sz="800"/>
              </a:p>
            </p:txBody>
          </p:sp>
        </p:grpSp>
        <p:cxnSp>
          <p:nvCxnSpPr>
            <p:cNvPr id="47" name="Connecteur droit 46">
              <a:extLst>
                <a:ext uri="{FF2B5EF4-FFF2-40B4-BE49-F238E27FC236}">
                  <a16:creationId xmlns:a16="http://schemas.microsoft.com/office/drawing/2014/main" id="{FBD59C04-209B-4D65-80F7-68AB79ED956B}"/>
                </a:ext>
              </a:extLst>
            </p:cNvPr>
            <p:cNvCxnSpPr>
              <a:cxnSpLocks/>
            </p:cNvCxnSpPr>
            <p:nvPr/>
          </p:nvCxnSpPr>
          <p:spPr>
            <a:xfrm>
              <a:off x="2748353" y="1995177"/>
              <a:ext cx="825116"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9" name="Groupe 48">
              <a:extLst>
                <a:ext uri="{FF2B5EF4-FFF2-40B4-BE49-F238E27FC236}">
                  <a16:creationId xmlns:a16="http://schemas.microsoft.com/office/drawing/2014/main" id="{90A2F1CB-B153-429C-9267-DDE7B0F9F007}"/>
                </a:ext>
              </a:extLst>
            </p:cNvPr>
            <p:cNvGrpSpPr/>
            <p:nvPr/>
          </p:nvGrpSpPr>
          <p:grpSpPr>
            <a:xfrm rot="10800000">
              <a:off x="3578503" y="1397814"/>
              <a:ext cx="215444" cy="922027"/>
              <a:chOff x="1509352" y="1644512"/>
              <a:chExt cx="215444" cy="922027"/>
            </a:xfrm>
          </p:grpSpPr>
          <p:sp>
            <p:nvSpPr>
              <p:cNvPr id="51" name="Trapèze 50">
                <a:extLst>
                  <a:ext uri="{FF2B5EF4-FFF2-40B4-BE49-F238E27FC236}">
                    <a16:creationId xmlns:a16="http://schemas.microsoft.com/office/drawing/2014/main" id="{8A1FE130-F2D4-4EA6-8C84-F993D84DB857}"/>
                  </a:ext>
                </a:extLst>
              </p:cNvPr>
              <p:cNvSpPr/>
              <p:nvPr/>
            </p:nvSpPr>
            <p:spPr>
              <a:xfrm rot="5400000">
                <a:off x="1168382" y="2010126"/>
                <a:ext cx="922027" cy="190800"/>
              </a:xfrm>
              <a:prstGeom prst="trapezoid">
                <a:avLst>
                  <a:gd name="adj" fmla="val 129983"/>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3500000" scaled="1"/>
                <a:tileRect/>
              </a:gra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wordArtVert" wrap="square" lIns="457200" tIns="45720" rIns="457200" bIns="45720" numCol="1" spcCol="0" rtlCol="0" fromWordArt="0" anchor="ctr" anchorCtr="1" forceAA="0" compatLnSpc="1">
                <a:prstTxWarp prst="textNoShape">
                  <a:avLst/>
                </a:prstTxWarp>
                <a:noAutofit/>
              </a:bodyPr>
              <a:lstStyle/>
              <a:p>
                <a:pPr algn="ctr"/>
                <a:endParaRPr lang="en-US" sz="800">
                  <a:latin typeface="Arial Narrow" panose="020B0606020202030204" pitchFamily="34" charset="0"/>
                </a:endParaRPr>
              </a:p>
            </p:txBody>
          </p:sp>
          <p:sp>
            <p:nvSpPr>
              <p:cNvPr id="53" name="ZoneTexte 52">
                <a:extLst>
                  <a:ext uri="{FF2B5EF4-FFF2-40B4-BE49-F238E27FC236}">
                    <a16:creationId xmlns:a16="http://schemas.microsoft.com/office/drawing/2014/main" id="{2B56FACE-5409-44A7-A894-970DCDB5D08D}"/>
                  </a:ext>
                </a:extLst>
              </p:cNvPr>
              <p:cNvSpPr txBox="1"/>
              <p:nvPr/>
            </p:nvSpPr>
            <p:spPr>
              <a:xfrm rot="16200000">
                <a:off x="1368448" y="1997804"/>
                <a:ext cx="497252" cy="215444"/>
              </a:xfrm>
              <a:prstGeom prst="rect">
                <a:avLst/>
              </a:prstGeom>
              <a:noFill/>
            </p:spPr>
            <p:txBody>
              <a:bodyPr wrap="none" rtlCol="0">
                <a:spAutoFit/>
              </a:bodyPr>
              <a:lstStyle/>
              <a:p>
                <a:r>
                  <a:rPr lang="fr-FR" sz="800" err="1"/>
                  <a:t>xWDM</a:t>
                </a:r>
                <a:endParaRPr lang="en-US" sz="800"/>
              </a:p>
            </p:txBody>
          </p:sp>
        </p:grpSp>
        <p:cxnSp>
          <p:nvCxnSpPr>
            <p:cNvPr id="54" name="Connecteur droit 53">
              <a:extLst>
                <a:ext uri="{FF2B5EF4-FFF2-40B4-BE49-F238E27FC236}">
                  <a16:creationId xmlns:a16="http://schemas.microsoft.com/office/drawing/2014/main" id="{0A38C57D-7505-4581-8292-B4155BA5B582}"/>
                </a:ext>
              </a:extLst>
            </p:cNvPr>
            <p:cNvCxnSpPr>
              <a:cxnSpLocks/>
            </p:cNvCxnSpPr>
            <p:nvPr/>
          </p:nvCxnSpPr>
          <p:spPr>
            <a:xfrm>
              <a:off x="2748353" y="2499572"/>
              <a:ext cx="240174" cy="0"/>
            </a:xfrm>
            <a:prstGeom prst="line">
              <a:avLst/>
            </a:prstGeom>
            <a:ln w="28575" cmpd="sng">
              <a:solidFill>
                <a:srgbClr val="ED1744"/>
              </a:solidFill>
            </a:ln>
            <a:effectLst/>
          </p:spPr>
          <p:style>
            <a:lnRef idx="2">
              <a:schemeClr val="accent1"/>
            </a:lnRef>
            <a:fillRef idx="0">
              <a:schemeClr val="accent1"/>
            </a:fillRef>
            <a:effectRef idx="1">
              <a:schemeClr val="accent1"/>
            </a:effectRef>
            <a:fontRef idx="minor">
              <a:schemeClr val="tx1"/>
            </a:fontRef>
          </p:style>
        </p:cxnSp>
        <p:cxnSp>
          <p:nvCxnSpPr>
            <p:cNvPr id="56" name="Connecteur droit 55">
              <a:extLst>
                <a:ext uri="{FF2B5EF4-FFF2-40B4-BE49-F238E27FC236}">
                  <a16:creationId xmlns:a16="http://schemas.microsoft.com/office/drawing/2014/main" id="{E3A05F1F-C89E-4EC6-B135-CD104E3EEBD1}"/>
                </a:ext>
              </a:extLst>
            </p:cNvPr>
            <p:cNvCxnSpPr>
              <a:cxnSpLocks/>
            </p:cNvCxnSpPr>
            <p:nvPr/>
          </p:nvCxnSpPr>
          <p:spPr>
            <a:xfrm>
              <a:off x="3769304" y="2107225"/>
              <a:ext cx="240174" cy="0"/>
            </a:xfrm>
            <a:prstGeom prst="line">
              <a:avLst/>
            </a:prstGeom>
            <a:ln w="28575" cmpd="sng">
              <a:solidFill>
                <a:srgbClr val="00B050"/>
              </a:solidFill>
            </a:ln>
            <a:effectLst/>
          </p:spPr>
          <p:style>
            <a:lnRef idx="2">
              <a:schemeClr val="accent1"/>
            </a:lnRef>
            <a:fillRef idx="0">
              <a:schemeClr val="accent1"/>
            </a:fillRef>
            <a:effectRef idx="1">
              <a:schemeClr val="accent1"/>
            </a:effectRef>
            <a:fontRef idx="minor">
              <a:schemeClr val="tx1"/>
            </a:fontRef>
          </p:style>
        </p:cxnSp>
        <p:pic>
          <p:nvPicPr>
            <p:cNvPr id="64" name="Picture 43">
              <a:extLst>
                <a:ext uri="{FF2B5EF4-FFF2-40B4-BE49-F238E27FC236}">
                  <a16:creationId xmlns:a16="http://schemas.microsoft.com/office/drawing/2014/main" id="{A34127C5-932F-4DB4-9618-38983EE479D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1539" y="1648262"/>
              <a:ext cx="1060897" cy="974432"/>
            </a:xfrm>
            <a:prstGeom prst="rect">
              <a:avLst/>
            </a:prstGeom>
          </p:spPr>
        </p:pic>
      </p:grpSp>
      <p:sp>
        <p:nvSpPr>
          <p:cNvPr id="32" name="Rectangle 31">
            <a:extLst>
              <a:ext uri="{FF2B5EF4-FFF2-40B4-BE49-F238E27FC236}">
                <a16:creationId xmlns:a16="http://schemas.microsoft.com/office/drawing/2014/main" id="{211522BD-C6D9-40B4-89FA-E940F39B3F9A}"/>
              </a:ext>
            </a:extLst>
          </p:cNvPr>
          <p:cNvSpPr/>
          <p:nvPr/>
        </p:nvSpPr>
        <p:spPr>
          <a:xfrm>
            <a:off x="4394774" y="1858169"/>
            <a:ext cx="3688815" cy="923330"/>
          </a:xfrm>
          <a:prstGeom prst="rect">
            <a:avLst/>
          </a:prstGeom>
        </p:spPr>
        <p:txBody>
          <a:bodyPr wrap="square">
            <a:spAutoFit/>
          </a:bodyPr>
          <a:lstStyle/>
          <a:p>
            <a:r>
              <a:rPr lang="fr-FR"/>
              <a:t>D</a:t>
            </a:r>
            <a:r>
              <a:rPr lang="en-US">
                <a:solidFill>
                  <a:schemeClr val="dk1"/>
                </a:solidFill>
              </a:rPr>
              <a:t>WDM route validation</a:t>
            </a:r>
          </a:p>
          <a:p>
            <a:r>
              <a:rPr lang="fr-FR">
                <a:solidFill>
                  <a:schemeClr val="dk1"/>
                </a:solidFill>
              </a:rPr>
              <a:t>Component and</a:t>
            </a:r>
            <a:endParaRPr lang="en-US">
              <a:solidFill>
                <a:schemeClr val="dk1"/>
              </a:solidFill>
            </a:endParaRPr>
          </a:p>
          <a:p>
            <a:r>
              <a:rPr lang="fr-FR">
                <a:solidFill>
                  <a:schemeClr val="dk1"/>
                </a:solidFill>
              </a:rPr>
              <a:t>E</a:t>
            </a:r>
            <a:r>
              <a:rPr lang="en-US" err="1">
                <a:solidFill>
                  <a:schemeClr val="dk1"/>
                </a:solidFill>
              </a:rPr>
              <a:t>nd</a:t>
            </a:r>
            <a:r>
              <a:rPr lang="en-US">
                <a:solidFill>
                  <a:schemeClr val="dk1"/>
                </a:solidFill>
              </a:rPr>
              <a:t>-to-end loss</a:t>
            </a:r>
          </a:p>
        </p:txBody>
      </p:sp>
      <p:cxnSp>
        <p:nvCxnSpPr>
          <p:cNvPr id="65" name="Connecteur droit 64">
            <a:extLst>
              <a:ext uri="{FF2B5EF4-FFF2-40B4-BE49-F238E27FC236}">
                <a16:creationId xmlns:a16="http://schemas.microsoft.com/office/drawing/2014/main" id="{CDD735DE-941D-4D24-BBE0-A8CC89E865D4}"/>
              </a:ext>
            </a:extLst>
          </p:cNvPr>
          <p:cNvCxnSpPr>
            <a:cxnSpLocks/>
          </p:cNvCxnSpPr>
          <p:nvPr/>
        </p:nvCxnSpPr>
        <p:spPr>
          <a:xfrm>
            <a:off x="3622586" y="4464486"/>
            <a:ext cx="949414" cy="33286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2E8F87BA-D73C-45B2-B195-3AB90343FF24}"/>
              </a:ext>
            </a:extLst>
          </p:cNvPr>
          <p:cNvCxnSpPr/>
          <p:nvPr/>
        </p:nvCxnSpPr>
        <p:spPr>
          <a:xfrm>
            <a:off x="4572000" y="3813700"/>
            <a:ext cx="0" cy="14328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9F5928CF-CE11-44FD-8B98-5DA8D4AD593F}"/>
              </a:ext>
            </a:extLst>
          </p:cNvPr>
          <p:cNvSpPr/>
          <p:nvPr/>
        </p:nvSpPr>
        <p:spPr>
          <a:xfrm>
            <a:off x="4630966" y="4163133"/>
            <a:ext cx="3688815" cy="646331"/>
          </a:xfrm>
          <a:prstGeom prst="rect">
            <a:avLst/>
          </a:prstGeom>
        </p:spPr>
        <p:txBody>
          <a:bodyPr wrap="square">
            <a:spAutoFit/>
          </a:bodyPr>
          <a:lstStyle/>
          <a:p>
            <a:r>
              <a:rPr lang="fr-FR" dirty="0"/>
              <a:t>Continuity check</a:t>
            </a:r>
          </a:p>
          <a:p>
            <a:r>
              <a:rPr lang="fr-FR" dirty="0">
                <a:solidFill>
                  <a:schemeClr val="dk1"/>
                </a:solidFill>
              </a:rPr>
              <a:t>Power </a:t>
            </a:r>
            <a:r>
              <a:rPr lang="fr-FR" dirty="0" err="1">
                <a:solidFill>
                  <a:schemeClr val="dk1"/>
                </a:solidFill>
              </a:rPr>
              <a:t>level</a:t>
            </a:r>
            <a:endParaRPr lang="en-US" dirty="0">
              <a:solidFill>
                <a:schemeClr val="dk1"/>
              </a:solidFill>
            </a:endParaRPr>
          </a:p>
        </p:txBody>
      </p:sp>
      <p:pic>
        <p:nvPicPr>
          <p:cNvPr id="69" name="Image 68">
            <a:extLst>
              <a:ext uri="{FF2B5EF4-FFF2-40B4-BE49-F238E27FC236}">
                <a16:creationId xmlns:a16="http://schemas.microsoft.com/office/drawing/2014/main" id="{A469FF26-E64F-49B0-ABCF-2ED5CC6F336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6126" y="2252688"/>
            <a:ext cx="2061266" cy="1432800"/>
          </a:xfrm>
          <a:prstGeom prst="rect">
            <a:avLst/>
          </a:prstGeom>
        </p:spPr>
      </p:pic>
    </p:spTree>
    <p:extLst>
      <p:ext uri="{BB962C8B-B14F-4D97-AF65-F5344CB8AC3E}">
        <p14:creationId xmlns:p14="http://schemas.microsoft.com/office/powerpoint/2010/main" val="74110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Optics Testing</a:t>
            </a:r>
          </a:p>
        </p:txBody>
      </p:sp>
      <p:pic>
        <p:nvPicPr>
          <p:cNvPr id="8" name="Picture 7" descr="Screen Clippi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901" y="1674196"/>
            <a:ext cx="3817403" cy="899816"/>
          </a:xfrm>
          <a:prstGeom prst="rect">
            <a:avLst/>
          </a:prstGeom>
        </p:spPr>
      </p:pic>
      <p:pic>
        <p:nvPicPr>
          <p:cNvPr id="9" name="Picture 8" descr="100gbangert:0 - VNC Viewe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2975" y="2669955"/>
            <a:ext cx="3157255" cy="1846089"/>
          </a:xfrm>
          <a:prstGeom prst="rect">
            <a:avLst/>
          </a:prstGeom>
        </p:spPr>
      </p:pic>
      <p:pic>
        <p:nvPicPr>
          <p:cNvPr id="10" name="Picture 9" descr="Screen Clippi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9256" y="3312266"/>
            <a:ext cx="3326091" cy="2303118"/>
          </a:xfrm>
          <a:prstGeom prst="rect">
            <a:avLst/>
          </a:prstGeom>
        </p:spPr>
      </p:pic>
      <p:sp>
        <p:nvSpPr>
          <p:cNvPr id="11" name="Callout: Line with Accent Bar 10"/>
          <p:cNvSpPr/>
          <p:nvPr/>
        </p:nvSpPr>
        <p:spPr>
          <a:xfrm>
            <a:off x="5619854" y="1604218"/>
            <a:ext cx="3524146" cy="646331"/>
          </a:xfrm>
          <a:prstGeom prst="accentCallout1">
            <a:avLst>
              <a:gd name="adj1" fmla="val 18750"/>
              <a:gd name="adj2" fmla="val -8333"/>
              <a:gd name="adj3" fmla="val 49080"/>
              <a:gd name="adj4" fmla="val -41613"/>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t>Tune optic by wavelength, frequency, or channel number</a:t>
            </a:r>
          </a:p>
        </p:txBody>
      </p:sp>
      <p:sp>
        <p:nvSpPr>
          <p:cNvPr id="12" name="Callout: Line with Accent Bar 11"/>
          <p:cNvSpPr/>
          <p:nvPr/>
        </p:nvSpPr>
        <p:spPr>
          <a:xfrm>
            <a:off x="5619855" y="2492239"/>
            <a:ext cx="3440063" cy="646331"/>
          </a:xfrm>
          <a:prstGeom prst="accentCallout1">
            <a:avLst>
              <a:gd name="adj1" fmla="val 18750"/>
              <a:gd name="adj2" fmla="val -8333"/>
              <a:gd name="adj3" fmla="val 107621"/>
              <a:gd name="adj4" fmla="val -52387"/>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t>Run BER test with optic in self loop</a:t>
            </a:r>
          </a:p>
        </p:txBody>
      </p:sp>
      <p:sp>
        <p:nvSpPr>
          <p:cNvPr id="3" name="Content Placeholder 2"/>
          <p:cNvSpPr>
            <a:spLocks noGrp="1"/>
          </p:cNvSpPr>
          <p:nvPr>
            <p:ph sz="half" idx="4294967295"/>
          </p:nvPr>
        </p:nvSpPr>
        <p:spPr>
          <a:xfrm flipH="1">
            <a:off x="742691" y="4693760"/>
            <a:ext cx="3503488" cy="921625"/>
          </a:xfrm>
          <a:prstGeom prst="accentCallout1">
            <a:avLst>
              <a:gd name="adj1" fmla="val 25782"/>
              <a:gd name="adj2" fmla="val -9155"/>
              <a:gd name="adj3" fmla="val -33473"/>
              <a:gd name="adj4" fmla="val -30833"/>
            </a:avLst>
          </a:prstGeom>
        </p:spPr>
        <p:style>
          <a:lnRef idx="2">
            <a:schemeClr val="accent1"/>
          </a:lnRef>
          <a:fillRef idx="1">
            <a:schemeClr val="lt1"/>
          </a:fillRef>
          <a:effectRef idx="0">
            <a:schemeClr val="accent1"/>
          </a:effectRef>
          <a:fontRef idx="minor">
            <a:schemeClr val="dk1"/>
          </a:fontRef>
        </p:style>
        <p:txBody>
          <a:bodyPr/>
          <a:lstStyle/>
          <a:p>
            <a:pPr marL="0" indent="0">
              <a:buNone/>
            </a:pPr>
            <a:r>
              <a:rPr lang="en-US"/>
              <a:t>PDF report includes optics serial number and tuning information</a:t>
            </a:r>
          </a:p>
        </p:txBody>
      </p:sp>
      <p:pic>
        <p:nvPicPr>
          <p:cNvPr id="14" name="Picture 13">
            <a:extLst>
              <a:ext uri="{FF2B5EF4-FFF2-40B4-BE49-F238E27FC236}">
                <a16:creationId xmlns:a16="http://schemas.microsoft.com/office/drawing/2014/main" id="{85CF29D0-4F4A-475F-8619-6DD5E872A848}"/>
              </a:ext>
            </a:extLst>
          </p:cNvPr>
          <p:cNvPicPr>
            <a:picLocks noChangeAspect="1"/>
          </p:cNvPicPr>
          <p:nvPr/>
        </p:nvPicPr>
        <p:blipFill>
          <a:blip r:embed="rId5"/>
          <a:stretch>
            <a:fillRect/>
          </a:stretch>
        </p:blipFill>
        <p:spPr>
          <a:xfrm>
            <a:off x="6507131" y="907738"/>
            <a:ext cx="2552787" cy="231603"/>
          </a:xfrm>
          <a:prstGeom prst="rect">
            <a:avLst/>
          </a:prstGeom>
        </p:spPr>
      </p:pic>
    </p:spTree>
    <p:extLst>
      <p:ext uri="{BB962C8B-B14F-4D97-AF65-F5344CB8AC3E}">
        <p14:creationId xmlns:p14="http://schemas.microsoft.com/office/powerpoint/2010/main" val="1951284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Network Connectivity and Throughput Testing</a:t>
            </a:r>
          </a:p>
        </p:txBody>
      </p:sp>
      <p:pic>
        <p:nvPicPr>
          <p:cNvPr id="4" name="Picture 3" descr="100gbangert:0 - VNC Viewer"/>
          <p:cNvPicPr>
            <a:picLocks noChangeAspect="1"/>
          </p:cNvPicPr>
          <p:nvPr/>
        </p:nvPicPr>
        <p:blipFill rotWithShape="1">
          <a:blip r:embed="rId2" cstate="screen">
            <a:extLst>
              <a:ext uri="{28A0092B-C50C-407E-A947-70E740481C1C}">
                <a14:useLocalDpi xmlns:a14="http://schemas.microsoft.com/office/drawing/2010/main"/>
              </a:ext>
            </a:extLst>
          </a:blip>
          <a:srcRect l="611" t="4700" r="735" b="1711"/>
          <a:stretch/>
        </p:blipFill>
        <p:spPr>
          <a:xfrm>
            <a:off x="430925" y="2013389"/>
            <a:ext cx="4792718" cy="2789155"/>
          </a:xfrm>
          <a:prstGeom prst="rect">
            <a:avLst/>
          </a:prstGeom>
        </p:spPr>
      </p:pic>
      <p:sp>
        <p:nvSpPr>
          <p:cNvPr id="5" name="Callout: Line with Accent Bar 4"/>
          <p:cNvSpPr/>
          <p:nvPr/>
        </p:nvSpPr>
        <p:spPr>
          <a:xfrm>
            <a:off x="5840571" y="2004897"/>
            <a:ext cx="3219346" cy="1200329"/>
          </a:xfrm>
          <a:prstGeom prst="accentCallout1">
            <a:avLst>
              <a:gd name="adj1" fmla="val 18750"/>
              <a:gd name="adj2" fmla="val -8333"/>
              <a:gd name="adj3" fmla="val 79727"/>
              <a:gd name="adj4" fmla="val -80463"/>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t>Test Connectivity from RPD location to CCAP location through active and passive components</a:t>
            </a:r>
          </a:p>
        </p:txBody>
      </p:sp>
      <p:sp>
        <p:nvSpPr>
          <p:cNvPr id="6" name="Callout: Line with Accent Bar 5"/>
          <p:cNvSpPr/>
          <p:nvPr/>
        </p:nvSpPr>
        <p:spPr>
          <a:xfrm>
            <a:off x="5840571" y="3780447"/>
            <a:ext cx="3219346" cy="369332"/>
          </a:xfrm>
          <a:prstGeom prst="accentCallout1">
            <a:avLst>
              <a:gd name="adj1" fmla="val 18750"/>
              <a:gd name="adj2" fmla="val -8333"/>
              <a:gd name="adj3" fmla="val 120006"/>
              <a:gd name="adj4" fmla="val -39327"/>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a:t>Measure 10G throughput</a:t>
            </a:r>
          </a:p>
        </p:txBody>
      </p:sp>
      <p:sp>
        <p:nvSpPr>
          <p:cNvPr id="7" name="TextBox 6"/>
          <p:cNvSpPr txBox="1"/>
          <p:nvPr/>
        </p:nvSpPr>
        <p:spPr>
          <a:xfrm>
            <a:off x="1601060" y="5094334"/>
            <a:ext cx="5941883" cy="307777"/>
          </a:xfrm>
          <a:prstGeom prst="rect">
            <a:avLst/>
          </a:prstGeom>
          <a:noFill/>
        </p:spPr>
        <p:txBody>
          <a:bodyPr wrap="none" rtlCol="0">
            <a:spAutoFit/>
          </a:bodyPr>
          <a:lstStyle/>
          <a:p>
            <a:r>
              <a:rPr lang="en-US" sz="1400"/>
              <a:t>Showing simplified </a:t>
            </a:r>
            <a:r>
              <a:rPr lang="en-US" sz="1400" err="1"/>
              <a:t>QuickCheck</a:t>
            </a:r>
            <a:r>
              <a:rPr lang="en-US" sz="1400"/>
              <a:t>, RFC 2544 or Y.1564 could also be used</a:t>
            </a:r>
          </a:p>
        </p:txBody>
      </p:sp>
      <p:pic>
        <p:nvPicPr>
          <p:cNvPr id="9" name="Picture 8">
            <a:extLst>
              <a:ext uri="{FF2B5EF4-FFF2-40B4-BE49-F238E27FC236}">
                <a16:creationId xmlns:a16="http://schemas.microsoft.com/office/drawing/2014/main" id="{2894B920-2768-45BB-B158-8C2A58EF2241}"/>
              </a:ext>
            </a:extLst>
          </p:cNvPr>
          <p:cNvPicPr>
            <a:picLocks noChangeAspect="1"/>
          </p:cNvPicPr>
          <p:nvPr/>
        </p:nvPicPr>
        <p:blipFill>
          <a:blip r:embed="rId3"/>
          <a:stretch>
            <a:fillRect/>
          </a:stretch>
        </p:blipFill>
        <p:spPr>
          <a:xfrm>
            <a:off x="6507131" y="907738"/>
            <a:ext cx="2552787" cy="231603"/>
          </a:xfrm>
          <a:prstGeom prst="rect">
            <a:avLst/>
          </a:prstGeom>
        </p:spPr>
      </p:pic>
      <p:pic>
        <p:nvPicPr>
          <p:cNvPr id="8" name="Picture 7">
            <a:extLst>
              <a:ext uri="{FF2B5EF4-FFF2-40B4-BE49-F238E27FC236}">
                <a16:creationId xmlns:a16="http://schemas.microsoft.com/office/drawing/2014/main" id="{75187271-9125-428C-864A-44FFD7A2E5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4537" y="1151386"/>
            <a:ext cx="945972" cy="841464"/>
          </a:xfrm>
          <a:prstGeom prst="rect">
            <a:avLst/>
          </a:prstGeom>
        </p:spPr>
      </p:pic>
    </p:spTree>
    <p:extLst>
      <p:ext uri="{BB962C8B-B14F-4D97-AF65-F5344CB8AC3E}">
        <p14:creationId xmlns:p14="http://schemas.microsoft.com/office/powerpoint/2010/main" val="2483458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ChangeArrowheads="1"/>
          </p:cNvSpPr>
          <p:nvPr/>
        </p:nvSpPr>
        <p:spPr bwMode="auto">
          <a:xfrm>
            <a:off x="1443043" y="900117"/>
            <a:ext cx="6451997" cy="55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en-US" sz="2100" b="1">
              <a:solidFill>
                <a:schemeClr val="bg1"/>
              </a:solidFill>
            </a:endParaRPr>
          </a:p>
        </p:txBody>
      </p:sp>
      <p:sp>
        <p:nvSpPr>
          <p:cNvPr id="7" name="Content Placeholder 6"/>
          <p:cNvSpPr>
            <a:spLocks noGrp="1"/>
          </p:cNvSpPr>
          <p:nvPr>
            <p:ph sz="half" idx="1"/>
          </p:nvPr>
        </p:nvSpPr>
        <p:spPr/>
        <p:txBody>
          <a:bodyPr/>
          <a:lstStyle/>
          <a:p>
            <a:r>
              <a:rPr lang="en-US"/>
              <a:t>Newer industry standard for single and multiple service Ethernet and IP service activation test</a:t>
            </a:r>
          </a:p>
          <a:p>
            <a:r>
              <a:rPr lang="en-US"/>
              <a:t>Measure Key Performance Indicators and Bandwidth Profile</a:t>
            </a:r>
          </a:p>
          <a:p>
            <a:pPr lvl="1"/>
            <a:r>
              <a:rPr lang="en-US"/>
              <a:t>CIR, EIR (Throughput)</a:t>
            </a:r>
          </a:p>
          <a:p>
            <a:pPr lvl="1"/>
            <a:r>
              <a:rPr lang="en-US"/>
              <a:t>Frame Delay – FD (Latency)</a:t>
            </a:r>
          </a:p>
          <a:p>
            <a:pPr lvl="1"/>
            <a:r>
              <a:rPr lang="en-US"/>
              <a:t>Frame Delay Variation – FDV (Jitter)</a:t>
            </a:r>
          </a:p>
          <a:p>
            <a:pPr lvl="1"/>
            <a:r>
              <a:rPr lang="en-US"/>
              <a:t>Frame Loss Rate - FLR</a:t>
            </a:r>
          </a:p>
          <a:p>
            <a:pPr lvl="1"/>
            <a:r>
              <a:rPr lang="en-US"/>
              <a:t>Committed Burst Size – CBS</a:t>
            </a:r>
          </a:p>
          <a:p>
            <a:pPr lvl="1"/>
            <a:r>
              <a:rPr lang="en-US"/>
              <a:t>Policing</a:t>
            </a:r>
          </a:p>
          <a:p>
            <a:r>
              <a:rPr lang="en-US"/>
              <a:t>Fully automated with report generation</a:t>
            </a:r>
          </a:p>
        </p:txBody>
      </p:sp>
      <p:sp>
        <p:nvSpPr>
          <p:cNvPr id="6" name="Title 5"/>
          <p:cNvSpPr>
            <a:spLocks noGrp="1"/>
          </p:cNvSpPr>
          <p:nvPr>
            <p:ph type="title"/>
          </p:nvPr>
        </p:nvSpPr>
        <p:spPr/>
        <p:txBody>
          <a:bodyPr/>
          <a:lstStyle/>
          <a:p>
            <a:r>
              <a:rPr lang="en-US" dirty="0"/>
              <a:t>Y.1564 </a:t>
            </a:r>
            <a:r>
              <a:rPr lang="en-US" dirty="0" err="1"/>
              <a:t>SAMComplete</a:t>
            </a:r>
            <a:endParaRPr lang="en-US" dirty="0"/>
          </a:p>
        </p:txBody>
      </p:sp>
      <p:pic>
        <p:nvPicPr>
          <p:cNvPr id="10" name="Content Placeholder 9" descr="SamComplete - results 1_small.jpg">
            <a:extLst>
              <a:ext uri="{FF2B5EF4-FFF2-40B4-BE49-F238E27FC236}">
                <a16:creationId xmlns:a16="http://schemas.microsoft.com/office/drawing/2014/main" id="{6F85D2FB-844D-4D65-8129-491ECA4BE6E1}"/>
              </a:ext>
            </a:extLst>
          </p:cNvPr>
          <p:cNvPicPr>
            <a:picLocks noGrp="1" noChangeAspect="1"/>
          </p:cNvPicPr>
          <p:nvPr>
            <p:ph sz="quarter" idx="14"/>
          </p:nvPr>
        </p:nvPicPr>
        <p:blipFill>
          <a:blip r:embed="rId3" cstate="hqprint">
            <a:extLst>
              <a:ext uri="{28A0092B-C50C-407E-A947-70E740481C1C}">
                <a14:useLocalDpi xmlns:a14="http://schemas.microsoft.com/office/drawing/2010/main"/>
              </a:ext>
            </a:extLst>
          </a:blip>
          <a:srcRect/>
          <a:stretch>
            <a:fillRect/>
          </a:stretch>
        </p:blipFill>
        <p:spPr>
          <a:xfrm>
            <a:off x="5234622" y="2697120"/>
            <a:ext cx="2926080" cy="2043201"/>
          </a:xfrm>
          <a:prstGeom prst="rect">
            <a:avLst/>
          </a:prstGeom>
        </p:spPr>
      </p:pic>
      <p:pic>
        <p:nvPicPr>
          <p:cNvPr id="8" name="Picture 7">
            <a:extLst>
              <a:ext uri="{FF2B5EF4-FFF2-40B4-BE49-F238E27FC236}">
                <a16:creationId xmlns:a16="http://schemas.microsoft.com/office/drawing/2014/main" id="{66756D59-A9DE-426E-BA10-68DC5CC5FE62}"/>
              </a:ext>
            </a:extLst>
          </p:cNvPr>
          <p:cNvPicPr>
            <a:picLocks noChangeAspect="1"/>
          </p:cNvPicPr>
          <p:nvPr/>
        </p:nvPicPr>
        <p:blipFill>
          <a:blip r:embed="rId4"/>
          <a:stretch>
            <a:fillRect/>
          </a:stretch>
        </p:blipFill>
        <p:spPr>
          <a:xfrm>
            <a:off x="6507131" y="907738"/>
            <a:ext cx="2552787" cy="231603"/>
          </a:xfrm>
          <a:prstGeom prst="rect">
            <a:avLst/>
          </a:prstGeom>
        </p:spPr>
      </p:pic>
    </p:spTree>
    <p:extLst>
      <p:ext uri="{BB962C8B-B14F-4D97-AF65-F5344CB8AC3E}">
        <p14:creationId xmlns:p14="http://schemas.microsoft.com/office/powerpoint/2010/main" val="20854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PTP use in Remote PHY (or 5G)</a:t>
            </a:r>
          </a:p>
        </p:txBody>
      </p:sp>
      <p:sp>
        <p:nvSpPr>
          <p:cNvPr id="6" name="Freeform 204"/>
          <p:cNvSpPr>
            <a:spLocks noChangeAspect="1" noEditPoints="1"/>
          </p:cNvSpPr>
          <p:nvPr/>
        </p:nvSpPr>
        <p:spPr bwMode="auto">
          <a:xfrm>
            <a:off x="4122419" y="3147272"/>
            <a:ext cx="429815" cy="366713"/>
          </a:xfrm>
          <a:custGeom>
            <a:avLst/>
            <a:gdLst>
              <a:gd name="T0" fmla="*/ 89 w 177"/>
              <a:gd name="T1" fmla="*/ 83 h 149"/>
              <a:gd name="T2" fmla="*/ 177 w 177"/>
              <a:gd name="T3" fmla="*/ 55 h 149"/>
              <a:gd name="T4" fmla="*/ 177 w 177"/>
              <a:gd name="T5" fmla="*/ 113 h 149"/>
              <a:gd name="T6" fmla="*/ 89 w 177"/>
              <a:gd name="T7" fmla="*/ 149 h 149"/>
              <a:gd name="T8" fmla="*/ 0 w 177"/>
              <a:gd name="T9" fmla="*/ 113 h 149"/>
              <a:gd name="T10" fmla="*/ 0 w 177"/>
              <a:gd name="T11" fmla="*/ 55 h 149"/>
              <a:gd name="T12" fmla="*/ 89 w 177"/>
              <a:gd name="T13" fmla="*/ 83 h 149"/>
              <a:gd name="T14" fmla="*/ 177 w 177"/>
              <a:gd name="T15" fmla="*/ 36 h 149"/>
              <a:gd name="T16" fmla="*/ 89 w 177"/>
              <a:gd name="T17" fmla="*/ 72 h 149"/>
              <a:gd name="T18" fmla="*/ 0 w 177"/>
              <a:gd name="T19" fmla="*/ 36 h 149"/>
              <a:gd name="T20" fmla="*/ 89 w 177"/>
              <a:gd name="T21" fmla="*/ 0 h 149"/>
              <a:gd name="T22" fmla="*/ 177 w 177"/>
              <a:gd name="T23" fmla="*/ 36 h 149"/>
              <a:gd name="T24" fmla="*/ 48 w 177"/>
              <a:gd name="T25" fmla="*/ 24 h 149"/>
              <a:gd name="T26" fmla="*/ 35 w 177"/>
              <a:gd name="T27" fmla="*/ 30 h 149"/>
              <a:gd name="T28" fmla="*/ 78 w 177"/>
              <a:gd name="T29" fmla="*/ 30 h 149"/>
              <a:gd name="T30" fmla="*/ 78 w 177"/>
              <a:gd name="T31" fmla="*/ 9 h 149"/>
              <a:gd name="T32" fmla="*/ 65 w 177"/>
              <a:gd name="T33" fmla="*/ 15 h 149"/>
              <a:gd name="T34" fmla="*/ 52 w 177"/>
              <a:gd name="T35" fmla="*/ 9 h 149"/>
              <a:gd name="T36" fmla="*/ 35 w 177"/>
              <a:gd name="T37" fmla="*/ 17 h 149"/>
              <a:gd name="T38" fmla="*/ 48 w 177"/>
              <a:gd name="T39" fmla="*/ 24 h 149"/>
              <a:gd name="T40" fmla="*/ 81 w 177"/>
              <a:gd name="T41" fmla="*/ 61 h 149"/>
              <a:gd name="T42" fmla="*/ 67 w 177"/>
              <a:gd name="T43" fmla="*/ 54 h 149"/>
              <a:gd name="T44" fmla="*/ 80 w 177"/>
              <a:gd name="T45" fmla="*/ 48 h 149"/>
              <a:gd name="T46" fmla="*/ 63 w 177"/>
              <a:gd name="T47" fmla="*/ 39 h 149"/>
              <a:gd name="T48" fmla="*/ 50 w 177"/>
              <a:gd name="T49" fmla="*/ 46 h 149"/>
              <a:gd name="T50" fmla="*/ 37 w 177"/>
              <a:gd name="T51" fmla="*/ 39 h 149"/>
              <a:gd name="T52" fmla="*/ 37 w 177"/>
              <a:gd name="T53" fmla="*/ 61 h 149"/>
              <a:gd name="T54" fmla="*/ 81 w 177"/>
              <a:gd name="T55" fmla="*/ 61 h 149"/>
              <a:gd name="T56" fmla="*/ 109 w 177"/>
              <a:gd name="T57" fmla="*/ 16 h 149"/>
              <a:gd name="T58" fmla="*/ 96 w 177"/>
              <a:gd name="T59" fmla="*/ 23 h 149"/>
              <a:gd name="T60" fmla="*/ 113 w 177"/>
              <a:gd name="T61" fmla="*/ 31 h 149"/>
              <a:gd name="T62" fmla="*/ 126 w 177"/>
              <a:gd name="T63" fmla="*/ 25 h 149"/>
              <a:gd name="T64" fmla="*/ 139 w 177"/>
              <a:gd name="T65" fmla="*/ 31 h 149"/>
              <a:gd name="T66" fmla="*/ 139 w 177"/>
              <a:gd name="T67" fmla="*/ 9 h 149"/>
              <a:gd name="T68" fmla="*/ 96 w 177"/>
              <a:gd name="T69" fmla="*/ 9 h 149"/>
              <a:gd name="T70" fmla="*/ 109 w 177"/>
              <a:gd name="T71" fmla="*/ 16 h 149"/>
              <a:gd name="T72" fmla="*/ 128 w 177"/>
              <a:gd name="T73" fmla="*/ 47 h 149"/>
              <a:gd name="T74" fmla="*/ 143 w 177"/>
              <a:gd name="T75" fmla="*/ 40 h 149"/>
              <a:gd name="T76" fmla="*/ 99 w 177"/>
              <a:gd name="T77" fmla="*/ 40 h 149"/>
              <a:gd name="T78" fmla="*/ 99 w 177"/>
              <a:gd name="T79" fmla="*/ 62 h 149"/>
              <a:gd name="T80" fmla="*/ 111 w 177"/>
              <a:gd name="T81" fmla="*/ 56 h 149"/>
              <a:gd name="T82" fmla="*/ 124 w 177"/>
              <a:gd name="T83" fmla="*/ 62 h 149"/>
              <a:gd name="T84" fmla="*/ 142 w 177"/>
              <a:gd name="T85" fmla="*/ 54 h 149"/>
              <a:gd name="T86" fmla="*/ 128 w 177"/>
              <a:gd name="T87" fmla="*/ 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49">
                <a:moveTo>
                  <a:pt x="89" y="83"/>
                </a:moveTo>
                <a:cubicBezTo>
                  <a:pt x="131" y="83"/>
                  <a:pt x="167" y="71"/>
                  <a:pt x="177" y="55"/>
                </a:cubicBezTo>
                <a:cubicBezTo>
                  <a:pt x="177" y="113"/>
                  <a:pt x="177" y="113"/>
                  <a:pt x="177" y="113"/>
                </a:cubicBezTo>
                <a:cubicBezTo>
                  <a:pt x="177" y="133"/>
                  <a:pt x="138" y="149"/>
                  <a:pt x="89" y="149"/>
                </a:cubicBezTo>
                <a:cubicBezTo>
                  <a:pt x="40" y="149"/>
                  <a:pt x="0" y="133"/>
                  <a:pt x="0" y="113"/>
                </a:cubicBezTo>
                <a:cubicBezTo>
                  <a:pt x="0" y="55"/>
                  <a:pt x="0" y="55"/>
                  <a:pt x="0" y="55"/>
                </a:cubicBezTo>
                <a:cubicBezTo>
                  <a:pt x="11" y="71"/>
                  <a:pt x="46" y="83"/>
                  <a:pt x="89" y="83"/>
                </a:cubicBezTo>
                <a:moveTo>
                  <a:pt x="177" y="36"/>
                </a:moveTo>
                <a:cubicBezTo>
                  <a:pt x="177" y="56"/>
                  <a:pt x="138" y="72"/>
                  <a:pt x="89" y="72"/>
                </a:cubicBezTo>
                <a:cubicBezTo>
                  <a:pt x="40" y="72"/>
                  <a:pt x="0" y="56"/>
                  <a:pt x="0" y="36"/>
                </a:cubicBezTo>
                <a:cubicBezTo>
                  <a:pt x="0" y="16"/>
                  <a:pt x="40" y="0"/>
                  <a:pt x="89" y="0"/>
                </a:cubicBezTo>
                <a:cubicBezTo>
                  <a:pt x="138" y="0"/>
                  <a:pt x="177" y="16"/>
                  <a:pt x="177" y="36"/>
                </a:cubicBezTo>
                <a:close/>
                <a:moveTo>
                  <a:pt x="48" y="24"/>
                </a:moveTo>
                <a:cubicBezTo>
                  <a:pt x="35" y="30"/>
                  <a:pt x="35" y="30"/>
                  <a:pt x="35" y="30"/>
                </a:cubicBezTo>
                <a:cubicBezTo>
                  <a:pt x="78" y="30"/>
                  <a:pt x="78" y="30"/>
                  <a:pt x="78" y="30"/>
                </a:cubicBezTo>
                <a:cubicBezTo>
                  <a:pt x="78" y="9"/>
                  <a:pt x="78" y="9"/>
                  <a:pt x="78" y="9"/>
                </a:cubicBezTo>
                <a:cubicBezTo>
                  <a:pt x="65" y="15"/>
                  <a:pt x="65" y="15"/>
                  <a:pt x="65" y="15"/>
                </a:cubicBezTo>
                <a:cubicBezTo>
                  <a:pt x="52" y="9"/>
                  <a:pt x="52" y="9"/>
                  <a:pt x="52" y="9"/>
                </a:cubicBezTo>
                <a:cubicBezTo>
                  <a:pt x="35" y="17"/>
                  <a:pt x="35" y="17"/>
                  <a:pt x="35" y="17"/>
                </a:cubicBezTo>
                <a:lnTo>
                  <a:pt x="48" y="24"/>
                </a:lnTo>
                <a:close/>
                <a:moveTo>
                  <a:pt x="81" y="61"/>
                </a:moveTo>
                <a:cubicBezTo>
                  <a:pt x="67" y="54"/>
                  <a:pt x="67" y="54"/>
                  <a:pt x="67" y="54"/>
                </a:cubicBezTo>
                <a:cubicBezTo>
                  <a:pt x="80" y="48"/>
                  <a:pt x="80" y="48"/>
                  <a:pt x="80" y="48"/>
                </a:cubicBezTo>
                <a:cubicBezTo>
                  <a:pt x="63" y="39"/>
                  <a:pt x="63" y="39"/>
                  <a:pt x="63" y="39"/>
                </a:cubicBezTo>
                <a:cubicBezTo>
                  <a:pt x="50" y="46"/>
                  <a:pt x="50" y="46"/>
                  <a:pt x="50" y="46"/>
                </a:cubicBezTo>
                <a:cubicBezTo>
                  <a:pt x="37" y="39"/>
                  <a:pt x="37" y="39"/>
                  <a:pt x="37" y="39"/>
                </a:cubicBezTo>
                <a:cubicBezTo>
                  <a:pt x="37" y="61"/>
                  <a:pt x="37" y="61"/>
                  <a:pt x="37" y="61"/>
                </a:cubicBezTo>
                <a:lnTo>
                  <a:pt x="81" y="61"/>
                </a:lnTo>
                <a:close/>
                <a:moveTo>
                  <a:pt x="109" y="16"/>
                </a:moveTo>
                <a:cubicBezTo>
                  <a:pt x="96" y="23"/>
                  <a:pt x="96" y="23"/>
                  <a:pt x="96" y="23"/>
                </a:cubicBezTo>
                <a:cubicBezTo>
                  <a:pt x="113" y="31"/>
                  <a:pt x="113" y="31"/>
                  <a:pt x="113" y="31"/>
                </a:cubicBezTo>
                <a:cubicBezTo>
                  <a:pt x="126" y="25"/>
                  <a:pt x="126" y="25"/>
                  <a:pt x="126" y="25"/>
                </a:cubicBezTo>
                <a:cubicBezTo>
                  <a:pt x="139" y="31"/>
                  <a:pt x="139" y="31"/>
                  <a:pt x="139" y="31"/>
                </a:cubicBezTo>
                <a:cubicBezTo>
                  <a:pt x="139" y="9"/>
                  <a:pt x="139" y="9"/>
                  <a:pt x="139" y="9"/>
                </a:cubicBezTo>
                <a:cubicBezTo>
                  <a:pt x="96" y="9"/>
                  <a:pt x="96" y="9"/>
                  <a:pt x="96" y="9"/>
                </a:cubicBezTo>
                <a:lnTo>
                  <a:pt x="109" y="16"/>
                </a:lnTo>
                <a:close/>
                <a:moveTo>
                  <a:pt x="128" y="47"/>
                </a:moveTo>
                <a:cubicBezTo>
                  <a:pt x="143" y="40"/>
                  <a:pt x="143" y="40"/>
                  <a:pt x="143" y="40"/>
                </a:cubicBezTo>
                <a:cubicBezTo>
                  <a:pt x="99" y="40"/>
                  <a:pt x="99" y="40"/>
                  <a:pt x="99" y="40"/>
                </a:cubicBezTo>
                <a:cubicBezTo>
                  <a:pt x="99" y="62"/>
                  <a:pt x="99" y="62"/>
                  <a:pt x="99" y="62"/>
                </a:cubicBezTo>
                <a:cubicBezTo>
                  <a:pt x="111" y="56"/>
                  <a:pt x="111" y="56"/>
                  <a:pt x="111" y="56"/>
                </a:cubicBezTo>
                <a:cubicBezTo>
                  <a:pt x="124" y="62"/>
                  <a:pt x="124" y="62"/>
                  <a:pt x="124" y="62"/>
                </a:cubicBezTo>
                <a:cubicBezTo>
                  <a:pt x="142" y="54"/>
                  <a:pt x="142" y="54"/>
                  <a:pt x="142" y="54"/>
                </a:cubicBezTo>
                <a:lnTo>
                  <a:pt x="128" y="47"/>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dirty="0"/>
          </a:p>
        </p:txBody>
      </p:sp>
      <p:sp>
        <p:nvSpPr>
          <p:cNvPr id="7" name="Freeform 136"/>
          <p:cNvSpPr>
            <a:spLocks noChangeAspect="1" noEditPoints="1"/>
          </p:cNvSpPr>
          <p:nvPr/>
        </p:nvSpPr>
        <p:spPr bwMode="auto">
          <a:xfrm>
            <a:off x="1879895" y="2585350"/>
            <a:ext cx="621507" cy="364331"/>
          </a:xfrm>
          <a:custGeom>
            <a:avLst/>
            <a:gdLst>
              <a:gd name="T0" fmla="*/ 520 w 522"/>
              <a:gd name="T1" fmla="*/ 147 h 306"/>
              <a:gd name="T2" fmla="*/ 0 w 522"/>
              <a:gd name="T3" fmla="*/ 147 h 306"/>
              <a:gd name="T4" fmla="*/ 39 w 522"/>
              <a:gd name="T5" fmla="*/ 105 h 306"/>
              <a:gd name="T6" fmla="*/ 75 w 522"/>
              <a:gd name="T7" fmla="*/ 105 h 306"/>
              <a:gd name="T8" fmla="*/ 75 w 522"/>
              <a:gd name="T9" fmla="*/ 54 h 306"/>
              <a:gd name="T10" fmla="*/ 110 w 522"/>
              <a:gd name="T11" fmla="*/ 54 h 306"/>
              <a:gd name="T12" fmla="*/ 110 w 522"/>
              <a:gd name="T13" fmla="*/ 105 h 306"/>
              <a:gd name="T14" fmla="*/ 481 w 522"/>
              <a:gd name="T15" fmla="*/ 105 h 306"/>
              <a:gd name="T16" fmla="*/ 520 w 522"/>
              <a:gd name="T17" fmla="*/ 147 h 306"/>
              <a:gd name="T18" fmla="*/ 108 w 522"/>
              <a:gd name="T19" fmla="*/ 0 h 306"/>
              <a:gd name="T20" fmla="*/ 73 w 522"/>
              <a:gd name="T21" fmla="*/ 0 h 306"/>
              <a:gd name="T22" fmla="*/ 73 w 522"/>
              <a:gd name="T23" fmla="*/ 35 h 306"/>
              <a:gd name="T24" fmla="*/ 108 w 522"/>
              <a:gd name="T25" fmla="*/ 35 h 306"/>
              <a:gd name="T26" fmla="*/ 108 w 522"/>
              <a:gd name="T27" fmla="*/ 0 h 306"/>
              <a:gd name="T28" fmla="*/ 522 w 522"/>
              <a:gd name="T29" fmla="*/ 165 h 306"/>
              <a:gd name="T30" fmla="*/ 522 w 522"/>
              <a:gd name="T31" fmla="*/ 306 h 306"/>
              <a:gd name="T32" fmla="*/ 0 w 522"/>
              <a:gd name="T33" fmla="*/ 306 h 306"/>
              <a:gd name="T34" fmla="*/ 0 w 522"/>
              <a:gd name="T35" fmla="*/ 165 h 306"/>
              <a:gd name="T36" fmla="*/ 522 w 522"/>
              <a:gd name="T37" fmla="*/ 165 h 306"/>
              <a:gd name="T38" fmla="*/ 83 w 522"/>
              <a:gd name="T39" fmla="*/ 219 h 306"/>
              <a:gd name="T40" fmla="*/ 49 w 522"/>
              <a:gd name="T41" fmla="*/ 219 h 306"/>
              <a:gd name="T42" fmla="*/ 49 w 522"/>
              <a:gd name="T43" fmla="*/ 254 h 306"/>
              <a:gd name="T44" fmla="*/ 83 w 522"/>
              <a:gd name="T45" fmla="*/ 254 h 306"/>
              <a:gd name="T46" fmla="*/ 83 w 522"/>
              <a:gd name="T47" fmla="*/ 219 h 306"/>
              <a:gd name="T48" fmla="*/ 136 w 522"/>
              <a:gd name="T49" fmla="*/ 219 h 306"/>
              <a:gd name="T50" fmla="*/ 102 w 522"/>
              <a:gd name="T51" fmla="*/ 219 h 306"/>
              <a:gd name="T52" fmla="*/ 102 w 522"/>
              <a:gd name="T53" fmla="*/ 254 h 306"/>
              <a:gd name="T54" fmla="*/ 136 w 522"/>
              <a:gd name="T55" fmla="*/ 254 h 306"/>
              <a:gd name="T56" fmla="*/ 136 w 522"/>
              <a:gd name="T57" fmla="*/ 219 h 306"/>
              <a:gd name="T58" fmla="*/ 185 w 522"/>
              <a:gd name="T59" fmla="*/ 219 h 306"/>
              <a:gd name="T60" fmla="*/ 150 w 522"/>
              <a:gd name="T61" fmla="*/ 219 h 306"/>
              <a:gd name="T62" fmla="*/ 150 w 522"/>
              <a:gd name="T63" fmla="*/ 254 h 306"/>
              <a:gd name="T64" fmla="*/ 185 w 522"/>
              <a:gd name="T65" fmla="*/ 254 h 306"/>
              <a:gd name="T66" fmla="*/ 185 w 522"/>
              <a:gd name="T67" fmla="*/ 219 h 306"/>
              <a:gd name="T68" fmla="*/ 362 w 522"/>
              <a:gd name="T69" fmla="*/ 219 h 306"/>
              <a:gd name="T70" fmla="*/ 327 w 522"/>
              <a:gd name="T71" fmla="*/ 219 h 306"/>
              <a:gd name="T72" fmla="*/ 327 w 522"/>
              <a:gd name="T73" fmla="*/ 254 h 306"/>
              <a:gd name="T74" fmla="*/ 362 w 522"/>
              <a:gd name="T75" fmla="*/ 254 h 306"/>
              <a:gd name="T76" fmla="*/ 362 w 522"/>
              <a:gd name="T77" fmla="*/ 219 h 306"/>
              <a:gd name="T78" fmla="*/ 414 w 522"/>
              <a:gd name="T79" fmla="*/ 219 h 306"/>
              <a:gd name="T80" fmla="*/ 380 w 522"/>
              <a:gd name="T81" fmla="*/ 219 h 306"/>
              <a:gd name="T82" fmla="*/ 380 w 522"/>
              <a:gd name="T83" fmla="*/ 254 h 306"/>
              <a:gd name="T84" fmla="*/ 414 w 522"/>
              <a:gd name="T85" fmla="*/ 254 h 306"/>
              <a:gd name="T86" fmla="*/ 414 w 522"/>
              <a:gd name="T87" fmla="*/ 219 h 306"/>
              <a:gd name="T88" fmla="*/ 465 w 522"/>
              <a:gd name="T89" fmla="*/ 219 h 306"/>
              <a:gd name="T90" fmla="*/ 431 w 522"/>
              <a:gd name="T91" fmla="*/ 219 h 306"/>
              <a:gd name="T92" fmla="*/ 431 w 522"/>
              <a:gd name="T93" fmla="*/ 254 h 306"/>
              <a:gd name="T94" fmla="*/ 465 w 522"/>
              <a:gd name="T95" fmla="*/ 254 h 306"/>
              <a:gd name="T96" fmla="*/ 465 w 522"/>
              <a:gd name="T97" fmla="*/ 219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2" h="306">
                <a:moveTo>
                  <a:pt x="520" y="147"/>
                </a:moveTo>
                <a:lnTo>
                  <a:pt x="0" y="147"/>
                </a:lnTo>
                <a:lnTo>
                  <a:pt x="39" y="105"/>
                </a:lnTo>
                <a:lnTo>
                  <a:pt x="75" y="105"/>
                </a:lnTo>
                <a:lnTo>
                  <a:pt x="75" y="54"/>
                </a:lnTo>
                <a:lnTo>
                  <a:pt x="110" y="54"/>
                </a:lnTo>
                <a:lnTo>
                  <a:pt x="110" y="105"/>
                </a:lnTo>
                <a:lnTo>
                  <a:pt x="481" y="105"/>
                </a:lnTo>
                <a:lnTo>
                  <a:pt x="520" y="147"/>
                </a:lnTo>
                <a:close/>
                <a:moveTo>
                  <a:pt x="108" y="0"/>
                </a:moveTo>
                <a:lnTo>
                  <a:pt x="73" y="0"/>
                </a:lnTo>
                <a:lnTo>
                  <a:pt x="73" y="35"/>
                </a:lnTo>
                <a:lnTo>
                  <a:pt x="108" y="35"/>
                </a:lnTo>
                <a:lnTo>
                  <a:pt x="108" y="0"/>
                </a:lnTo>
                <a:close/>
                <a:moveTo>
                  <a:pt x="522" y="165"/>
                </a:moveTo>
                <a:lnTo>
                  <a:pt x="522" y="306"/>
                </a:lnTo>
                <a:lnTo>
                  <a:pt x="0" y="306"/>
                </a:lnTo>
                <a:lnTo>
                  <a:pt x="0" y="165"/>
                </a:lnTo>
                <a:lnTo>
                  <a:pt x="522" y="165"/>
                </a:lnTo>
                <a:close/>
                <a:moveTo>
                  <a:pt x="83" y="219"/>
                </a:moveTo>
                <a:lnTo>
                  <a:pt x="49" y="219"/>
                </a:lnTo>
                <a:lnTo>
                  <a:pt x="49" y="254"/>
                </a:lnTo>
                <a:lnTo>
                  <a:pt x="83" y="254"/>
                </a:lnTo>
                <a:lnTo>
                  <a:pt x="83" y="219"/>
                </a:lnTo>
                <a:close/>
                <a:moveTo>
                  <a:pt x="136" y="219"/>
                </a:moveTo>
                <a:lnTo>
                  <a:pt x="102" y="219"/>
                </a:lnTo>
                <a:lnTo>
                  <a:pt x="102" y="254"/>
                </a:lnTo>
                <a:lnTo>
                  <a:pt x="136" y="254"/>
                </a:lnTo>
                <a:lnTo>
                  <a:pt x="136" y="219"/>
                </a:lnTo>
                <a:close/>
                <a:moveTo>
                  <a:pt x="185" y="219"/>
                </a:moveTo>
                <a:lnTo>
                  <a:pt x="150" y="219"/>
                </a:lnTo>
                <a:lnTo>
                  <a:pt x="150" y="254"/>
                </a:lnTo>
                <a:lnTo>
                  <a:pt x="185" y="254"/>
                </a:lnTo>
                <a:lnTo>
                  <a:pt x="185" y="219"/>
                </a:lnTo>
                <a:close/>
                <a:moveTo>
                  <a:pt x="362" y="219"/>
                </a:moveTo>
                <a:lnTo>
                  <a:pt x="327" y="219"/>
                </a:lnTo>
                <a:lnTo>
                  <a:pt x="327" y="254"/>
                </a:lnTo>
                <a:lnTo>
                  <a:pt x="362" y="254"/>
                </a:lnTo>
                <a:lnTo>
                  <a:pt x="362" y="219"/>
                </a:lnTo>
                <a:close/>
                <a:moveTo>
                  <a:pt x="414" y="219"/>
                </a:moveTo>
                <a:lnTo>
                  <a:pt x="380" y="219"/>
                </a:lnTo>
                <a:lnTo>
                  <a:pt x="380" y="254"/>
                </a:lnTo>
                <a:lnTo>
                  <a:pt x="414" y="254"/>
                </a:lnTo>
                <a:lnTo>
                  <a:pt x="414" y="219"/>
                </a:lnTo>
                <a:close/>
                <a:moveTo>
                  <a:pt x="465" y="219"/>
                </a:moveTo>
                <a:lnTo>
                  <a:pt x="431" y="219"/>
                </a:lnTo>
                <a:lnTo>
                  <a:pt x="431" y="254"/>
                </a:lnTo>
                <a:lnTo>
                  <a:pt x="465" y="254"/>
                </a:lnTo>
                <a:lnTo>
                  <a:pt x="465" y="219"/>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dirty="0"/>
          </a:p>
        </p:txBody>
      </p:sp>
      <p:sp>
        <p:nvSpPr>
          <p:cNvPr id="8" name="Freeform 204"/>
          <p:cNvSpPr>
            <a:spLocks noChangeAspect="1" noEditPoints="1"/>
          </p:cNvSpPr>
          <p:nvPr/>
        </p:nvSpPr>
        <p:spPr bwMode="auto">
          <a:xfrm>
            <a:off x="3215514" y="3147272"/>
            <a:ext cx="429815" cy="366713"/>
          </a:xfrm>
          <a:custGeom>
            <a:avLst/>
            <a:gdLst>
              <a:gd name="T0" fmla="*/ 89 w 177"/>
              <a:gd name="T1" fmla="*/ 83 h 149"/>
              <a:gd name="T2" fmla="*/ 177 w 177"/>
              <a:gd name="T3" fmla="*/ 55 h 149"/>
              <a:gd name="T4" fmla="*/ 177 w 177"/>
              <a:gd name="T5" fmla="*/ 113 h 149"/>
              <a:gd name="T6" fmla="*/ 89 w 177"/>
              <a:gd name="T7" fmla="*/ 149 h 149"/>
              <a:gd name="T8" fmla="*/ 0 w 177"/>
              <a:gd name="T9" fmla="*/ 113 h 149"/>
              <a:gd name="T10" fmla="*/ 0 w 177"/>
              <a:gd name="T11" fmla="*/ 55 h 149"/>
              <a:gd name="T12" fmla="*/ 89 w 177"/>
              <a:gd name="T13" fmla="*/ 83 h 149"/>
              <a:gd name="T14" fmla="*/ 177 w 177"/>
              <a:gd name="T15" fmla="*/ 36 h 149"/>
              <a:gd name="T16" fmla="*/ 89 w 177"/>
              <a:gd name="T17" fmla="*/ 72 h 149"/>
              <a:gd name="T18" fmla="*/ 0 w 177"/>
              <a:gd name="T19" fmla="*/ 36 h 149"/>
              <a:gd name="T20" fmla="*/ 89 w 177"/>
              <a:gd name="T21" fmla="*/ 0 h 149"/>
              <a:gd name="T22" fmla="*/ 177 w 177"/>
              <a:gd name="T23" fmla="*/ 36 h 149"/>
              <a:gd name="T24" fmla="*/ 48 w 177"/>
              <a:gd name="T25" fmla="*/ 24 h 149"/>
              <a:gd name="T26" fmla="*/ 35 w 177"/>
              <a:gd name="T27" fmla="*/ 30 h 149"/>
              <a:gd name="T28" fmla="*/ 78 w 177"/>
              <a:gd name="T29" fmla="*/ 30 h 149"/>
              <a:gd name="T30" fmla="*/ 78 w 177"/>
              <a:gd name="T31" fmla="*/ 9 h 149"/>
              <a:gd name="T32" fmla="*/ 65 w 177"/>
              <a:gd name="T33" fmla="*/ 15 h 149"/>
              <a:gd name="T34" fmla="*/ 52 w 177"/>
              <a:gd name="T35" fmla="*/ 9 h 149"/>
              <a:gd name="T36" fmla="*/ 35 w 177"/>
              <a:gd name="T37" fmla="*/ 17 h 149"/>
              <a:gd name="T38" fmla="*/ 48 w 177"/>
              <a:gd name="T39" fmla="*/ 24 h 149"/>
              <a:gd name="T40" fmla="*/ 81 w 177"/>
              <a:gd name="T41" fmla="*/ 61 h 149"/>
              <a:gd name="T42" fmla="*/ 67 w 177"/>
              <a:gd name="T43" fmla="*/ 54 h 149"/>
              <a:gd name="T44" fmla="*/ 80 w 177"/>
              <a:gd name="T45" fmla="*/ 48 h 149"/>
              <a:gd name="T46" fmla="*/ 63 w 177"/>
              <a:gd name="T47" fmla="*/ 39 h 149"/>
              <a:gd name="T48" fmla="*/ 50 w 177"/>
              <a:gd name="T49" fmla="*/ 46 h 149"/>
              <a:gd name="T50" fmla="*/ 37 w 177"/>
              <a:gd name="T51" fmla="*/ 39 h 149"/>
              <a:gd name="T52" fmla="*/ 37 w 177"/>
              <a:gd name="T53" fmla="*/ 61 h 149"/>
              <a:gd name="T54" fmla="*/ 81 w 177"/>
              <a:gd name="T55" fmla="*/ 61 h 149"/>
              <a:gd name="T56" fmla="*/ 109 w 177"/>
              <a:gd name="T57" fmla="*/ 16 h 149"/>
              <a:gd name="T58" fmla="*/ 96 w 177"/>
              <a:gd name="T59" fmla="*/ 23 h 149"/>
              <a:gd name="T60" fmla="*/ 113 w 177"/>
              <a:gd name="T61" fmla="*/ 31 h 149"/>
              <a:gd name="T62" fmla="*/ 126 w 177"/>
              <a:gd name="T63" fmla="*/ 25 h 149"/>
              <a:gd name="T64" fmla="*/ 139 w 177"/>
              <a:gd name="T65" fmla="*/ 31 h 149"/>
              <a:gd name="T66" fmla="*/ 139 w 177"/>
              <a:gd name="T67" fmla="*/ 9 h 149"/>
              <a:gd name="T68" fmla="*/ 96 w 177"/>
              <a:gd name="T69" fmla="*/ 9 h 149"/>
              <a:gd name="T70" fmla="*/ 109 w 177"/>
              <a:gd name="T71" fmla="*/ 16 h 149"/>
              <a:gd name="T72" fmla="*/ 128 w 177"/>
              <a:gd name="T73" fmla="*/ 47 h 149"/>
              <a:gd name="T74" fmla="*/ 143 w 177"/>
              <a:gd name="T75" fmla="*/ 40 h 149"/>
              <a:gd name="T76" fmla="*/ 99 w 177"/>
              <a:gd name="T77" fmla="*/ 40 h 149"/>
              <a:gd name="T78" fmla="*/ 99 w 177"/>
              <a:gd name="T79" fmla="*/ 62 h 149"/>
              <a:gd name="T80" fmla="*/ 111 w 177"/>
              <a:gd name="T81" fmla="*/ 56 h 149"/>
              <a:gd name="T82" fmla="*/ 124 w 177"/>
              <a:gd name="T83" fmla="*/ 62 h 149"/>
              <a:gd name="T84" fmla="*/ 142 w 177"/>
              <a:gd name="T85" fmla="*/ 54 h 149"/>
              <a:gd name="T86" fmla="*/ 128 w 177"/>
              <a:gd name="T87" fmla="*/ 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7" h="149">
                <a:moveTo>
                  <a:pt x="89" y="83"/>
                </a:moveTo>
                <a:cubicBezTo>
                  <a:pt x="131" y="83"/>
                  <a:pt x="167" y="71"/>
                  <a:pt x="177" y="55"/>
                </a:cubicBezTo>
                <a:cubicBezTo>
                  <a:pt x="177" y="113"/>
                  <a:pt x="177" y="113"/>
                  <a:pt x="177" y="113"/>
                </a:cubicBezTo>
                <a:cubicBezTo>
                  <a:pt x="177" y="133"/>
                  <a:pt x="138" y="149"/>
                  <a:pt x="89" y="149"/>
                </a:cubicBezTo>
                <a:cubicBezTo>
                  <a:pt x="40" y="149"/>
                  <a:pt x="0" y="133"/>
                  <a:pt x="0" y="113"/>
                </a:cubicBezTo>
                <a:cubicBezTo>
                  <a:pt x="0" y="55"/>
                  <a:pt x="0" y="55"/>
                  <a:pt x="0" y="55"/>
                </a:cubicBezTo>
                <a:cubicBezTo>
                  <a:pt x="11" y="71"/>
                  <a:pt x="46" y="83"/>
                  <a:pt x="89" y="83"/>
                </a:cubicBezTo>
                <a:moveTo>
                  <a:pt x="177" y="36"/>
                </a:moveTo>
                <a:cubicBezTo>
                  <a:pt x="177" y="56"/>
                  <a:pt x="138" y="72"/>
                  <a:pt x="89" y="72"/>
                </a:cubicBezTo>
                <a:cubicBezTo>
                  <a:pt x="40" y="72"/>
                  <a:pt x="0" y="56"/>
                  <a:pt x="0" y="36"/>
                </a:cubicBezTo>
                <a:cubicBezTo>
                  <a:pt x="0" y="16"/>
                  <a:pt x="40" y="0"/>
                  <a:pt x="89" y="0"/>
                </a:cubicBezTo>
                <a:cubicBezTo>
                  <a:pt x="138" y="0"/>
                  <a:pt x="177" y="16"/>
                  <a:pt x="177" y="36"/>
                </a:cubicBezTo>
                <a:close/>
                <a:moveTo>
                  <a:pt x="48" y="24"/>
                </a:moveTo>
                <a:cubicBezTo>
                  <a:pt x="35" y="30"/>
                  <a:pt x="35" y="30"/>
                  <a:pt x="35" y="30"/>
                </a:cubicBezTo>
                <a:cubicBezTo>
                  <a:pt x="78" y="30"/>
                  <a:pt x="78" y="30"/>
                  <a:pt x="78" y="30"/>
                </a:cubicBezTo>
                <a:cubicBezTo>
                  <a:pt x="78" y="9"/>
                  <a:pt x="78" y="9"/>
                  <a:pt x="78" y="9"/>
                </a:cubicBezTo>
                <a:cubicBezTo>
                  <a:pt x="65" y="15"/>
                  <a:pt x="65" y="15"/>
                  <a:pt x="65" y="15"/>
                </a:cubicBezTo>
                <a:cubicBezTo>
                  <a:pt x="52" y="9"/>
                  <a:pt x="52" y="9"/>
                  <a:pt x="52" y="9"/>
                </a:cubicBezTo>
                <a:cubicBezTo>
                  <a:pt x="35" y="17"/>
                  <a:pt x="35" y="17"/>
                  <a:pt x="35" y="17"/>
                </a:cubicBezTo>
                <a:lnTo>
                  <a:pt x="48" y="24"/>
                </a:lnTo>
                <a:close/>
                <a:moveTo>
                  <a:pt x="81" y="61"/>
                </a:moveTo>
                <a:cubicBezTo>
                  <a:pt x="67" y="54"/>
                  <a:pt x="67" y="54"/>
                  <a:pt x="67" y="54"/>
                </a:cubicBezTo>
                <a:cubicBezTo>
                  <a:pt x="80" y="48"/>
                  <a:pt x="80" y="48"/>
                  <a:pt x="80" y="48"/>
                </a:cubicBezTo>
                <a:cubicBezTo>
                  <a:pt x="63" y="39"/>
                  <a:pt x="63" y="39"/>
                  <a:pt x="63" y="39"/>
                </a:cubicBezTo>
                <a:cubicBezTo>
                  <a:pt x="50" y="46"/>
                  <a:pt x="50" y="46"/>
                  <a:pt x="50" y="46"/>
                </a:cubicBezTo>
                <a:cubicBezTo>
                  <a:pt x="37" y="39"/>
                  <a:pt x="37" y="39"/>
                  <a:pt x="37" y="39"/>
                </a:cubicBezTo>
                <a:cubicBezTo>
                  <a:pt x="37" y="61"/>
                  <a:pt x="37" y="61"/>
                  <a:pt x="37" y="61"/>
                </a:cubicBezTo>
                <a:lnTo>
                  <a:pt x="81" y="61"/>
                </a:lnTo>
                <a:close/>
                <a:moveTo>
                  <a:pt x="109" y="16"/>
                </a:moveTo>
                <a:cubicBezTo>
                  <a:pt x="96" y="23"/>
                  <a:pt x="96" y="23"/>
                  <a:pt x="96" y="23"/>
                </a:cubicBezTo>
                <a:cubicBezTo>
                  <a:pt x="113" y="31"/>
                  <a:pt x="113" y="31"/>
                  <a:pt x="113" y="31"/>
                </a:cubicBezTo>
                <a:cubicBezTo>
                  <a:pt x="126" y="25"/>
                  <a:pt x="126" y="25"/>
                  <a:pt x="126" y="25"/>
                </a:cubicBezTo>
                <a:cubicBezTo>
                  <a:pt x="139" y="31"/>
                  <a:pt x="139" y="31"/>
                  <a:pt x="139" y="31"/>
                </a:cubicBezTo>
                <a:cubicBezTo>
                  <a:pt x="139" y="9"/>
                  <a:pt x="139" y="9"/>
                  <a:pt x="139" y="9"/>
                </a:cubicBezTo>
                <a:cubicBezTo>
                  <a:pt x="96" y="9"/>
                  <a:pt x="96" y="9"/>
                  <a:pt x="96" y="9"/>
                </a:cubicBezTo>
                <a:lnTo>
                  <a:pt x="109" y="16"/>
                </a:lnTo>
                <a:close/>
                <a:moveTo>
                  <a:pt x="128" y="47"/>
                </a:moveTo>
                <a:cubicBezTo>
                  <a:pt x="143" y="40"/>
                  <a:pt x="143" y="40"/>
                  <a:pt x="143" y="40"/>
                </a:cubicBezTo>
                <a:cubicBezTo>
                  <a:pt x="99" y="40"/>
                  <a:pt x="99" y="40"/>
                  <a:pt x="99" y="40"/>
                </a:cubicBezTo>
                <a:cubicBezTo>
                  <a:pt x="99" y="62"/>
                  <a:pt x="99" y="62"/>
                  <a:pt x="99" y="62"/>
                </a:cubicBezTo>
                <a:cubicBezTo>
                  <a:pt x="111" y="56"/>
                  <a:pt x="111" y="56"/>
                  <a:pt x="111" y="56"/>
                </a:cubicBezTo>
                <a:cubicBezTo>
                  <a:pt x="124" y="62"/>
                  <a:pt x="124" y="62"/>
                  <a:pt x="124" y="62"/>
                </a:cubicBezTo>
                <a:cubicBezTo>
                  <a:pt x="142" y="54"/>
                  <a:pt x="142" y="54"/>
                  <a:pt x="142" y="54"/>
                </a:cubicBezTo>
                <a:lnTo>
                  <a:pt x="128" y="47"/>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dirty="0"/>
          </a:p>
        </p:txBody>
      </p:sp>
      <p:sp>
        <p:nvSpPr>
          <p:cNvPr id="9" name="Freeform 192"/>
          <p:cNvSpPr>
            <a:spLocks noChangeAspect="1" noEditPoints="1"/>
          </p:cNvSpPr>
          <p:nvPr/>
        </p:nvSpPr>
        <p:spPr bwMode="auto">
          <a:xfrm>
            <a:off x="5239089" y="2707984"/>
            <a:ext cx="621507" cy="241696"/>
          </a:xfrm>
          <a:custGeom>
            <a:avLst/>
            <a:gdLst>
              <a:gd name="T0" fmla="*/ 19 w 257"/>
              <a:gd name="T1" fmla="*/ 0 h 97"/>
              <a:gd name="T2" fmla="*/ 237 w 257"/>
              <a:gd name="T3" fmla="*/ 0 h 97"/>
              <a:gd name="T4" fmla="*/ 256 w 257"/>
              <a:gd name="T5" fmla="*/ 20 h 97"/>
              <a:gd name="T6" fmla="*/ 0 w 257"/>
              <a:gd name="T7" fmla="*/ 20 h 97"/>
              <a:gd name="T8" fmla="*/ 19 w 257"/>
              <a:gd name="T9" fmla="*/ 0 h 97"/>
              <a:gd name="T10" fmla="*/ 0 w 257"/>
              <a:gd name="T11" fmla="*/ 29 h 97"/>
              <a:gd name="T12" fmla="*/ 257 w 257"/>
              <a:gd name="T13" fmla="*/ 29 h 97"/>
              <a:gd name="T14" fmla="*/ 257 w 257"/>
              <a:gd name="T15" fmla="*/ 97 h 97"/>
              <a:gd name="T16" fmla="*/ 0 w 257"/>
              <a:gd name="T17" fmla="*/ 97 h 97"/>
              <a:gd name="T18" fmla="*/ 0 w 257"/>
              <a:gd name="T19" fmla="*/ 29 h 97"/>
              <a:gd name="T20" fmla="*/ 27 w 257"/>
              <a:gd name="T21" fmla="*/ 41 h 97"/>
              <a:gd name="T22" fmla="*/ 13 w 257"/>
              <a:gd name="T23" fmla="*/ 41 h 97"/>
              <a:gd name="T24" fmla="*/ 13 w 257"/>
              <a:gd name="T25" fmla="*/ 55 h 97"/>
              <a:gd name="T26" fmla="*/ 27 w 257"/>
              <a:gd name="T27" fmla="*/ 55 h 97"/>
              <a:gd name="T28" fmla="*/ 27 w 257"/>
              <a:gd name="T29" fmla="*/ 41 h 97"/>
              <a:gd name="T30" fmla="*/ 52 w 257"/>
              <a:gd name="T31" fmla="*/ 41 h 97"/>
              <a:gd name="T32" fmla="*/ 38 w 257"/>
              <a:gd name="T33" fmla="*/ 41 h 97"/>
              <a:gd name="T34" fmla="*/ 38 w 257"/>
              <a:gd name="T35" fmla="*/ 55 h 97"/>
              <a:gd name="T36" fmla="*/ 52 w 257"/>
              <a:gd name="T37" fmla="*/ 55 h 97"/>
              <a:gd name="T38" fmla="*/ 52 w 257"/>
              <a:gd name="T39" fmla="*/ 41 h 97"/>
              <a:gd name="T40" fmla="*/ 220 w 257"/>
              <a:gd name="T41" fmla="*/ 74 h 97"/>
              <a:gd name="T42" fmla="*/ 227 w 257"/>
              <a:gd name="T43" fmla="*/ 67 h 97"/>
              <a:gd name="T44" fmla="*/ 220 w 257"/>
              <a:gd name="T45" fmla="*/ 60 h 97"/>
              <a:gd name="T46" fmla="*/ 95 w 257"/>
              <a:gd name="T47" fmla="*/ 60 h 97"/>
              <a:gd name="T48" fmla="*/ 87 w 257"/>
              <a:gd name="T49" fmla="*/ 67 h 97"/>
              <a:gd name="T50" fmla="*/ 95 w 257"/>
              <a:gd name="T51" fmla="*/ 74 h 97"/>
              <a:gd name="T52" fmla="*/ 220 w 257"/>
              <a:gd name="T53" fmla="*/ 7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97">
                <a:moveTo>
                  <a:pt x="19" y="0"/>
                </a:moveTo>
                <a:cubicBezTo>
                  <a:pt x="237" y="0"/>
                  <a:pt x="237" y="0"/>
                  <a:pt x="237" y="0"/>
                </a:cubicBezTo>
                <a:cubicBezTo>
                  <a:pt x="256" y="20"/>
                  <a:pt x="256" y="20"/>
                  <a:pt x="256" y="20"/>
                </a:cubicBezTo>
                <a:cubicBezTo>
                  <a:pt x="0" y="20"/>
                  <a:pt x="0" y="20"/>
                  <a:pt x="0" y="20"/>
                </a:cubicBezTo>
                <a:lnTo>
                  <a:pt x="19" y="0"/>
                </a:lnTo>
                <a:close/>
                <a:moveTo>
                  <a:pt x="0" y="29"/>
                </a:moveTo>
                <a:cubicBezTo>
                  <a:pt x="257" y="29"/>
                  <a:pt x="257" y="29"/>
                  <a:pt x="257" y="29"/>
                </a:cubicBezTo>
                <a:cubicBezTo>
                  <a:pt x="257" y="97"/>
                  <a:pt x="257" y="97"/>
                  <a:pt x="257" y="97"/>
                </a:cubicBezTo>
                <a:cubicBezTo>
                  <a:pt x="0" y="97"/>
                  <a:pt x="0" y="97"/>
                  <a:pt x="0" y="97"/>
                </a:cubicBezTo>
                <a:lnTo>
                  <a:pt x="0" y="29"/>
                </a:lnTo>
                <a:close/>
                <a:moveTo>
                  <a:pt x="27" y="41"/>
                </a:moveTo>
                <a:cubicBezTo>
                  <a:pt x="13" y="41"/>
                  <a:pt x="13" y="41"/>
                  <a:pt x="13" y="41"/>
                </a:cubicBezTo>
                <a:cubicBezTo>
                  <a:pt x="13" y="55"/>
                  <a:pt x="13" y="55"/>
                  <a:pt x="13" y="55"/>
                </a:cubicBezTo>
                <a:cubicBezTo>
                  <a:pt x="27" y="55"/>
                  <a:pt x="27" y="55"/>
                  <a:pt x="27" y="55"/>
                </a:cubicBezTo>
                <a:lnTo>
                  <a:pt x="27" y="41"/>
                </a:lnTo>
                <a:close/>
                <a:moveTo>
                  <a:pt x="52" y="41"/>
                </a:moveTo>
                <a:cubicBezTo>
                  <a:pt x="38" y="41"/>
                  <a:pt x="38" y="41"/>
                  <a:pt x="38" y="41"/>
                </a:cubicBezTo>
                <a:cubicBezTo>
                  <a:pt x="38" y="55"/>
                  <a:pt x="38" y="55"/>
                  <a:pt x="38" y="55"/>
                </a:cubicBezTo>
                <a:cubicBezTo>
                  <a:pt x="52" y="55"/>
                  <a:pt x="52" y="55"/>
                  <a:pt x="52" y="55"/>
                </a:cubicBezTo>
                <a:lnTo>
                  <a:pt x="52" y="41"/>
                </a:lnTo>
                <a:close/>
                <a:moveTo>
                  <a:pt x="220" y="74"/>
                </a:moveTo>
                <a:cubicBezTo>
                  <a:pt x="224" y="74"/>
                  <a:pt x="227" y="71"/>
                  <a:pt x="227" y="67"/>
                </a:cubicBezTo>
                <a:cubicBezTo>
                  <a:pt x="227" y="63"/>
                  <a:pt x="224" y="60"/>
                  <a:pt x="220" y="60"/>
                </a:cubicBezTo>
                <a:cubicBezTo>
                  <a:pt x="95" y="60"/>
                  <a:pt x="95" y="60"/>
                  <a:pt x="95" y="60"/>
                </a:cubicBezTo>
                <a:cubicBezTo>
                  <a:pt x="91" y="60"/>
                  <a:pt x="87" y="63"/>
                  <a:pt x="87" y="67"/>
                </a:cubicBezTo>
                <a:cubicBezTo>
                  <a:pt x="87" y="71"/>
                  <a:pt x="91" y="74"/>
                  <a:pt x="95" y="74"/>
                </a:cubicBezTo>
                <a:cubicBezTo>
                  <a:pt x="220" y="74"/>
                  <a:pt x="220" y="74"/>
                  <a:pt x="220" y="74"/>
                </a:cubicBezTo>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dirty="0"/>
          </a:p>
        </p:txBody>
      </p:sp>
      <p:sp>
        <p:nvSpPr>
          <p:cNvPr id="12" name="TextBox 11"/>
          <p:cNvSpPr txBox="1"/>
          <p:nvPr/>
        </p:nvSpPr>
        <p:spPr>
          <a:xfrm>
            <a:off x="1712514" y="2936564"/>
            <a:ext cx="928459" cy="261610"/>
          </a:xfrm>
          <a:prstGeom prst="rect">
            <a:avLst/>
          </a:prstGeom>
          <a:noFill/>
        </p:spPr>
        <p:txBody>
          <a:bodyPr wrap="none" rtlCol="0">
            <a:spAutoFit/>
          </a:bodyPr>
          <a:lstStyle/>
          <a:p>
            <a:r>
              <a:rPr lang="en-US" sz="1100" dirty="0"/>
              <a:t>PTP Master</a:t>
            </a:r>
          </a:p>
        </p:txBody>
      </p:sp>
      <p:sp>
        <p:nvSpPr>
          <p:cNvPr id="13" name="TextBox 12"/>
          <p:cNvSpPr txBox="1"/>
          <p:nvPr/>
        </p:nvSpPr>
        <p:spPr>
          <a:xfrm>
            <a:off x="3485945" y="2758425"/>
            <a:ext cx="702436" cy="261610"/>
          </a:xfrm>
          <a:prstGeom prst="rect">
            <a:avLst/>
          </a:prstGeom>
          <a:noFill/>
        </p:spPr>
        <p:txBody>
          <a:bodyPr wrap="none" rtlCol="0">
            <a:spAutoFit/>
          </a:bodyPr>
          <a:lstStyle/>
          <a:p>
            <a:r>
              <a:rPr lang="en-US" sz="1100" dirty="0"/>
              <a:t>Network</a:t>
            </a:r>
          </a:p>
        </p:txBody>
      </p:sp>
      <p:sp>
        <p:nvSpPr>
          <p:cNvPr id="15" name="TextBox 14"/>
          <p:cNvSpPr txBox="1"/>
          <p:nvPr/>
        </p:nvSpPr>
        <p:spPr>
          <a:xfrm>
            <a:off x="5224431" y="3020738"/>
            <a:ext cx="601448" cy="261610"/>
          </a:xfrm>
          <a:prstGeom prst="rect">
            <a:avLst/>
          </a:prstGeom>
          <a:noFill/>
        </p:spPr>
        <p:txBody>
          <a:bodyPr wrap="none" rtlCol="0">
            <a:spAutoFit/>
          </a:bodyPr>
          <a:lstStyle/>
          <a:p>
            <a:pPr algn="ctr"/>
            <a:r>
              <a:rPr lang="en-US" sz="1100" dirty="0"/>
              <a:t>RPD 1</a:t>
            </a:r>
          </a:p>
        </p:txBody>
      </p:sp>
      <p:cxnSp>
        <p:nvCxnSpPr>
          <p:cNvPr id="18" name="Straight Connector 17"/>
          <p:cNvCxnSpPr>
            <a:cxnSpLocks/>
          </p:cNvCxnSpPr>
          <p:nvPr/>
        </p:nvCxnSpPr>
        <p:spPr>
          <a:xfrm>
            <a:off x="3706581" y="3309454"/>
            <a:ext cx="261167" cy="0"/>
          </a:xfrm>
          <a:prstGeom prst="line">
            <a:avLst/>
          </a:prstGeom>
          <a:ln>
            <a:prstDash val="sysDot"/>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a:cxnSpLocks/>
          </p:cNvCxnSpPr>
          <p:nvPr/>
        </p:nvCxnSpPr>
        <p:spPr>
          <a:xfrm flipV="1">
            <a:off x="4620981" y="2917572"/>
            <a:ext cx="552275" cy="223132"/>
          </a:xfrm>
          <a:prstGeom prst="line">
            <a:avLst/>
          </a:prstGeom>
          <a:ln>
            <a:prstDash val="sysDot"/>
          </a:ln>
        </p:spPr>
        <p:style>
          <a:lnRef idx="3">
            <a:schemeClr val="accent1"/>
          </a:lnRef>
          <a:fillRef idx="0">
            <a:schemeClr val="accent1"/>
          </a:fillRef>
          <a:effectRef idx="2">
            <a:schemeClr val="accent1"/>
          </a:effectRef>
          <a:fontRef idx="minor">
            <a:schemeClr val="tx1"/>
          </a:fontRef>
        </p:style>
      </p:cxnSp>
      <p:pic>
        <p:nvPicPr>
          <p:cNvPr id="22" name="Picture 4" descr="C:\Users\gom53855\AppData\Local\Microsoft\Windows\Temporary Internet Files\Content.IE5\X8ROAG6G\1024px-Icon_Clock.svg[1].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1810040" y="2371701"/>
            <a:ext cx="235648" cy="2356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gom53855\AppData\Local\Microsoft\Windows\Temporary Internet Files\Content.IE5\X8ROAG6G\1024px-Icon_Clock.svg[1].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153949" y="3464585"/>
            <a:ext cx="235648" cy="235648"/>
          </a:xfrm>
          <a:prstGeom prst="rect">
            <a:avLst/>
          </a:prstGeom>
          <a:noFill/>
          <a:extLst>
            <a:ext uri="{909E8E84-426E-40DD-AFC4-6F175D3DCCD1}">
              <a14:hiddenFill xmlns:a14="http://schemas.microsoft.com/office/drawing/2010/main">
                <a:solidFill>
                  <a:srgbClr val="FFFFFF"/>
                </a:solidFill>
              </a14:hiddenFill>
            </a:ext>
          </a:extLst>
        </p:spPr>
      </p:pic>
      <p:sp>
        <p:nvSpPr>
          <p:cNvPr id="26" name="Freeform 192"/>
          <p:cNvSpPr>
            <a:spLocks noChangeAspect="1" noEditPoints="1"/>
          </p:cNvSpPr>
          <p:nvPr/>
        </p:nvSpPr>
        <p:spPr bwMode="auto">
          <a:xfrm>
            <a:off x="5214403" y="3715073"/>
            <a:ext cx="621507" cy="241696"/>
          </a:xfrm>
          <a:custGeom>
            <a:avLst/>
            <a:gdLst>
              <a:gd name="T0" fmla="*/ 19 w 257"/>
              <a:gd name="T1" fmla="*/ 0 h 97"/>
              <a:gd name="T2" fmla="*/ 237 w 257"/>
              <a:gd name="T3" fmla="*/ 0 h 97"/>
              <a:gd name="T4" fmla="*/ 256 w 257"/>
              <a:gd name="T5" fmla="*/ 20 h 97"/>
              <a:gd name="T6" fmla="*/ 0 w 257"/>
              <a:gd name="T7" fmla="*/ 20 h 97"/>
              <a:gd name="T8" fmla="*/ 19 w 257"/>
              <a:gd name="T9" fmla="*/ 0 h 97"/>
              <a:gd name="T10" fmla="*/ 0 w 257"/>
              <a:gd name="T11" fmla="*/ 29 h 97"/>
              <a:gd name="T12" fmla="*/ 257 w 257"/>
              <a:gd name="T13" fmla="*/ 29 h 97"/>
              <a:gd name="T14" fmla="*/ 257 w 257"/>
              <a:gd name="T15" fmla="*/ 97 h 97"/>
              <a:gd name="T16" fmla="*/ 0 w 257"/>
              <a:gd name="T17" fmla="*/ 97 h 97"/>
              <a:gd name="T18" fmla="*/ 0 w 257"/>
              <a:gd name="T19" fmla="*/ 29 h 97"/>
              <a:gd name="T20" fmla="*/ 27 w 257"/>
              <a:gd name="T21" fmla="*/ 41 h 97"/>
              <a:gd name="T22" fmla="*/ 13 w 257"/>
              <a:gd name="T23" fmla="*/ 41 h 97"/>
              <a:gd name="T24" fmla="*/ 13 w 257"/>
              <a:gd name="T25" fmla="*/ 55 h 97"/>
              <a:gd name="T26" fmla="*/ 27 w 257"/>
              <a:gd name="T27" fmla="*/ 55 h 97"/>
              <a:gd name="T28" fmla="*/ 27 w 257"/>
              <a:gd name="T29" fmla="*/ 41 h 97"/>
              <a:gd name="T30" fmla="*/ 52 w 257"/>
              <a:gd name="T31" fmla="*/ 41 h 97"/>
              <a:gd name="T32" fmla="*/ 38 w 257"/>
              <a:gd name="T33" fmla="*/ 41 h 97"/>
              <a:gd name="T34" fmla="*/ 38 w 257"/>
              <a:gd name="T35" fmla="*/ 55 h 97"/>
              <a:gd name="T36" fmla="*/ 52 w 257"/>
              <a:gd name="T37" fmla="*/ 55 h 97"/>
              <a:gd name="T38" fmla="*/ 52 w 257"/>
              <a:gd name="T39" fmla="*/ 41 h 97"/>
              <a:gd name="T40" fmla="*/ 220 w 257"/>
              <a:gd name="T41" fmla="*/ 74 h 97"/>
              <a:gd name="T42" fmla="*/ 227 w 257"/>
              <a:gd name="T43" fmla="*/ 67 h 97"/>
              <a:gd name="T44" fmla="*/ 220 w 257"/>
              <a:gd name="T45" fmla="*/ 60 h 97"/>
              <a:gd name="T46" fmla="*/ 95 w 257"/>
              <a:gd name="T47" fmla="*/ 60 h 97"/>
              <a:gd name="T48" fmla="*/ 87 w 257"/>
              <a:gd name="T49" fmla="*/ 67 h 97"/>
              <a:gd name="T50" fmla="*/ 95 w 257"/>
              <a:gd name="T51" fmla="*/ 74 h 97"/>
              <a:gd name="T52" fmla="*/ 220 w 257"/>
              <a:gd name="T53" fmla="*/ 7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97">
                <a:moveTo>
                  <a:pt x="19" y="0"/>
                </a:moveTo>
                <a:cubicBezTo>
                  <a:pt x="237" y="0"/>
                  <a:pt x="237" y="0"/>
                  <a:pt x="237" y="0"/>
                </a:cubicBezTo>
                <a:cubicBezTo>
                  <a:pt x="256" y="20"/>
                  <a:pt x="256" y="20"/>
                  <a:pt x="256" y="20"/>
                </a:cubicBezTo>
                <a:cubicBezTo>
                  <a:pt x="0" y="20"/>
                  <a:pt x="0" y="20"/>
                  <a:pt x="0" y="20"/>
                </a:cubicBezTo>
                <a:lnTo>
                  <a:pt x="19" y="0"/>
                </a:lnTo>
                <a:close/>
                <a:moveTo>
                  <a:pt x="0" y="29"/>
                </a:moveTo>
                <a:cubicBezTo>
                  <a:pt x="257" y="29"/>
                  <a:pt x="257" y="29"/>
                  <a:pt x="257" y="29"/>
                </a:cubicBezTo>
                <a:cubicBezTo>
                  <a:pt x="257" y="97"/>
                  <a:pt x="257" y="97"/>
                  <a:pt x="257" y="97"/>
                </a:cubicBezTo>
                <a:cubicBezTo>
                  <a:pt x="0" y="97"/>
                  <a:pt x="0" y="97"/>
                  <a:pt x="0" y="97"/>
                </a:cubicBezTo>
                <a:lnTo>
                  <a:pt x="0" y="29"/>
                </a:lnTo>
                <a:close/>
                <a:moveTo>
                  <a:pt x="27" y="41"/>
                </a:moveTo>
                <a:cubicBezTo>
                  <a:pt x="13" y="41"/>
                  <a:pt x="13" y="41"/>
                  <a:pt x="13" y="41"/>
                </a:cubicBezTo>
                <a:cubicBezTo>
                  <a:pt x="13" y="55"/>
                  <a:pt x="13" y="55"/>
                  <a:pt x="13" y="55"/>
                </a:cubicBezTo>
                <a:cubicBezTo>
                  <a:pt x="27" y="55"/>
                  <a:pt x="27" y="55"/>
                  <a:pt x="27" y="55"/>
                </a:cubicBezTo>
                <a:lnTo>
                  <a:pt x="27" y="41"/>
                </a:lnTo>
                <a:close/>
                <a:moveTo>
                  <a:pt x="52" y="41"/>
                </a:moveTo>
                <a:cubicBezTo>
                  <a:pt x="38" y="41"/>
                  <a:pt x="38" y="41"/>
                  <a:pt x="38" y="41"/>
                </a:cubicBezTo>
                <a:cubicBezTo>
                  <a:pt x="38" y="55"/>
                  <a:pt x="38" y="55"/>
                  <a:pt x="38" y="55"/>
                </a:cubicBezTo>
                <a:cubicBezTo>
                  <a:pt x="52" y="55"/>
                  <a:pt x="52" y="55"/>
                  <a:pt x="52" y="55"/>
                </a:cubicBezTo>
                <a:lnTo>
                  <a:pt x="52" y="41"/>
                </a:lnTo>
                <a:close/>
                <a:moveTo>
                  <a:pt x="220" y="74"/>
                </a:moveTo>
                <a:cubicBezTo>
                  <a:pt x="224" y="74"/>
                  <a:pt x="227" y="71"/>
                  <a:pt x="227" y="67"/>
                </a:cubicBezTo>
                <a:cubicBezTo>
                  <a:pt x="227" y="63"/>
                  <a:pt x="224" y="60"/>
                  <a:pt x="220" y="60"/>
                </a:cubicBezTo>
                <a:cubicBezTo>
                  <a:pt x="95" y="60"/>
                  <a:pt x="95" y="60"/>
                  <a:pt x="95" y="60"/>
                </a:cubicBezTo>
                <a:cubicBezTo>
                  <a:pt x="91" y="60"/>
                  <a:pt x="87" y="63"/>
                  <a:pt x="87" y="67"/>
                </a:cubicBezTo>
                <a:cubicBezTo>
                  <a:pt x="87" y="71"/>
                  <a:pt x="91" y="74"/>
                  <a:pt x="95" y="74"/>
                </a:cubicBezTo>
                <a:cubicBezTo>
                  <a:pt x="220" y="74"/>
                  <a:pt x="220" y="74"/>
                  <a:pt x="220" y="74"/>
                </a:cubicBezTo>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dirty="0"/>
          </a:p>
        </p:txBody>
      </p:sp>
      <p:sp>
        <p:nvSpPr>
          <p:cNvPr id="27" name="TextBox 26"/>
          <p:cNvSpPr txBox="1"/>
          <p:nvPr/>
        </p:nvSpPr>
        <p:spPr>
          <a:xfrm>
            <a:off x="5249117" y="4061234"/>
            <a:ext cx="601448" cy="261610"/>
          </a:xfrm>
          <a:prstGeom prst="rect">
            <a:avLst/>
          </a:prstGeom>
          <a:noFill/>
        </p:spPr>
        <p:txBody>
          <a:bodyPr wrap="none" rtlCol="0">
            <a:spAutoFit/>
          </a:bodyPr>
          <a:lstStyle/>
          <a:p>
            <a:pPr algn="ctr"/>
            <a:r>
              <a:rPr lang="en-US" sz="1100" dirty="0"/>
              <a:t>RPD 2</a:t>
            </a:r>
          </a:p>
        </p:txBody>
      </p:sp>
      <p:sp>
        <p:nvSpPr>
          <p:cNvPr id="28" name="Freeform 51"/>
          <p:cNvSpPr>
            <a:spLocks noChangeAspect="1" noEditPoints="1"/>
          </p:cNvSpPr>
          <p:nvPr/>
        </p:nvSpPr>
        <p:spPr bwMode="auto">
          <a:xfrm>
            <a:off x="1927865" y="3388841"/>
            <a:ext cx="410765" cy="567928"/>
          </a:xfrm>
          <a:custGeom>
            <a:avLst/>
            <a:gdLst>
              <a:gd name="T0" fmla="*/ 0 w 169"/>
              <a:gd name="T1" fmla="*/ 232 h 232"/>
              <a:gd name="T2" fmla="*/ 169 w 169"/>
              <a:gd name="T3" fmla="*/ 232 h 232"/>
              <a:gd name="T4" fmla="*/ 169 w 169"/>
              <a:gd name="T5" fmla="*/ 29 h 232"/>
              <a:gd name="T6" fmla="*/ 0 w 169"/>
              <a:gd name="T7" fmla="*/ 29 h 232"/>
              <a:gd name="T8" fmla="*/ 0 w 169"/>
              <a:gd name="T9" fmla="*/ 232 h 232"/>
              <a:gd name="T10" fmla="*/ 37 w 169"/>
              <a:gd name="T11" fmla="*/ 199 h 232"/>
              <a:gd name="T12" fmla="*/ 27 w 169"/>
              <a:gd name="T13" fmla="*/ 209 h 232"/>
              <a:gd name="T14" fmla="*/ 17 w 169"/>
              <a:gd name="T15" fmla="*/ 199 h 232"/>
              <a:gd name="T16" fmla="*/ 17 w 169"/>
              <a:gd name="T17" fmla="*/ 100 h 232"/>
              <a:gd name="T18" fmla="*/ 27 w 169"/>
              <a:gd name="T19" fmla="*/ 90 h 232"/>
              <a:gd name="T20" fmla="*/ 37 w 169"/>
              <a:gd name="T21" fmla="*/ 100 h 232"/>
              <a:gd name="T22" fmla="*/ 37 w 169"/>
              <a:gd name="T23" fmla="*/ 199 h 232"/>
              <a:gd name="T24" fmla="*/ 37 w 169"/>
              <a:gd name="T25" fmla="*/ 67 h 232"/>
              <a:gd name="T26" fmla="*/ 17 w 169"/>
              <a:gd name="T27" fmla="*/ 67 h 232"/>
              <a:gd name="T28" fmla="*/ 17 w 169"/>
              <a:gd name="T29" fmla="*/ 47 h 232"/>
              <a:gd name="T30" fmla="*/ 37 w 169"/>
              <a:gd name="T31" fmla="*/ 47 h 232"/>
              <a:gd name="T32" fmla="*/ 37 w 169"/>
              <a:gd name="T33" fmla="*/ 67 h 232"/>
              <a:gd name="T34" fmla="*/ 75 w 169"/>
              <a:gd name="T35" fmla="*/ 199 h 232"/>
              <a:gd name="T36" fmla="*/ 65 w 169"/>
              <a:gd name="T37" fmla="*/ 209 h 232"/>
              <a:gd name="T38" fmla="*/ 55 w 169"/>
              <a:gd name="T39" fmla="*/ 199 h 232"/>
              <a:gd name="T40" fmla="*/ 55 w 169"/>
              <a:gd name="T41" fmla="*/ 100 h 232"/>
              <a:gd name="T42" fmla="*/ 65 w 169"/>
              <a:gd name="T43" fmla="*/ 90 h 232"/>
              <a:gd name="T44" fmla="*/ 75 w 169"/>
              <a:gd name="T45" fmla="*/ 100 h 232"/>
              <a:gd name="T46" fmla="*/ 75 w 169"/>
              <a:gd name="T47" fmla="*/ 199 h 232"/>
              <a:gd name="T48" fmla="*/ 113 w 169"/>
              <a:gd name="T49" fmla="*/ 199 h 232"/>
              <a:gd name="T50" fmla="*/ 103 w 169"/>
              <a:gd name="T51" fmla="*/ 209 h 232"/>
              <a:gd name="T52" fmla="*/ 93 w 169"/>
              <a:gd name="T53" fmla="*/ 199 h 232"/>
              <a:gd name="T54" fmla="*/ 93 w 169"/>
              <a:gd name="T55" fmla="*/ 100 h 232"/>
              <a:gd name="T56" fmla="*/ 103 w 169"/>
              <a:gd name="T57" fmla="*/ 90 h 232"/>
              <a:gd name="T58" fmla="*/ 113 w 169"/>
              <a:gd name="T59" fmla="*/ 100 h 232"/>
              <a:gd name="T60" fmla="*/ 113 w 169"/>
              <a:gd name="T61" fmla="*/ 199 h 232"/>
              <a:gd name="T62" fmla="*/ 151 w 169"/>
              <a:gd name="T63" fmla="*/ 199 h 232"/>
              <a:gd name="T64" fmla="*/ 141 w 169"/>
              <a:gd name="T65" fmla="*/ 209 h 232"/>
              <a:gd name="T66" fmla="*/ 131 w 169"/>
              <a:gd name="T67" fmla="*/ 199 h 232"/>
              <a:gd name="T68" fmla="*/ 131 w 169"/>
              <a:gd name="T69" fmla="*/ 100 h 232"/>
              <a:gd name="T70" fmla="*/ 141 w 169"/>
              <a:gd name="T71" fmla="*/ 90 h 232"/>
              <a:gd name="T72" fmla="*/ 151 w 169"/>
              <a:gd name="T73" fmla="*/ 100 h 232"/>
              <a:gd name="T74" fmla="*/ 151 w 169"/>
              <a:gd name="T75" fmla="*/ 199 h 232"/>
              <a:gd name="T76" fmla="*/ 169 w 169"/>
              <a:gd name="T77" fmla="*/ 20 h 232"/>
              <a:gd name="T78" fmla="*/ 0 w 169"/>
              <a:gd name="T79" fmla="*/ 20 h 232"/>
              <a:gd name="T80" fmla="*/ 20 w 169"/>
              <a:gd name="T81" fmla="*/ 0 h 232"/>
              <a:gd name="T82" fmla="*/ 149 w 169"/>
              <a:gd name="T83" fmla="*/ 0 h 232"/>
              <a:gd name="T84" fmla="*/ 169 w 169"/>
              <a:gd name="T85" fmla="*/ 2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232">
                <a:moveTo>
                  <a:pt x="0" y="232"/>
                </a:moveTo>
                <a:cubicBezTo>
                  <a:pt x="169" y="232"/>
                  <a:pt x="169" y="232"/>
                  <a:pt x="169" y="232"/>
                </a:cubicBezTo>
                <a:cubicBezTo>
                  <a:pt x="169" y="29"/>
                  <a:pt x="169" y="29"/>
                  <a:pt x="169" y="29"/>
                </a:cubicBezTo>
                <a:cubicBezTo>
                  <a:pt x="0" y="29"/>
                  <a:pt x="0" y="29"/>
                  <a:pt x="0" y="29"/>
                </a:cubicBezTo>
                <a:lnTo>
                  <a:pt x="0" y="232"/>
                </a:lnTo>
                <a:close/>
                <a:moveTo>
                  <a:pt x="37" y="199"/>
                </a:moveTo>
                <a:cubicBezTo>
                  <a:pt x="37" y="204"/>
                  <a:pt x="33" y="209"/>
                  <a:pt x="27" y="209"/>
                </a:cubicBezTo>
                <a:cubicBezTo>
                  <a:pt x="22" y="209"/>
                  <a:pt x="17" y="204"/>
                  <a:pt x="17" y="199"/>
                </a:cubicBezTo>
                <a:cubicBezTo>
                  <a:pt x="17" y="100"/>
                  <a:pt x="17" y="100"/>
                  <a:pt x="17" y="100"/>
                </a:cubicBezTo>
                <a:cubicBezTo>
                  <a:pt x="17" y="94"/>
                  <a:pt x="22" y="90"/>
                  <a:pt x="27" y="90"/>
                </a:cubicBezTo>
                <a:cubicBezTo>
                  <a:pt x="33" y="90"/>
                  <a:pt x="37" y="94"/>
                  <a:pt x="37" y="100"/>
                </a:cubicBezTo>
                <a:lnTo>
                  <a:pt x="37" y="199"/>
                </a:lnTo>
                <a:close/>
                <a:moveTo>
                  <a:pt x="37" y="67"/>
                </a:moveTo>
                <a:cubicBezTo>
                  <a:pt x="17" y="67"/>
                  <a:pt x="17" y="67"/>
                  <a:pt x="17" y="67"/>
                </a:cubicBezTo>
                <a:cubicBezTo>
                  <a:pt x="17" y="47"/>
                  <a:pt x="17" y="47"/>
                  <a:pt x="17" y="47"/>
                </a:cubicBezTo>
                <a:cubicBezTo>
                  <a:pt x="37" y="47"/>
                  <a:pt x="37" y="47"/>
                  <a:pt x="37" y="47"/>
                </a:cubicBezTo>
                <a:lnTo>
                  <a:pt x="37" y="67"/>
                </a:lnTo>
                <a:close/>
                <a:moveTo>
                  <a:pt x="75" y="199"/>
                </a:moveTo>
                <a:cubicBezTo>
                  <a:pt x="75" y="204"/>
                  <a:pt x="71" y="209"/>
                  <a:pt x="65" y="209"/>
                </a:cubicBezTo>
                <a:cubicBezTo>
                  <a:pt x="60" y="209"/>
                  <a:pt x="55" y="204"/>
                  <a:pt x="55" y="199"/>
                </a:cubicBezTo>
                <a:cubicBezTo>
                  <a:pt x="55" y="100"/>
                  <a:pt x="55" y="100"/>
                  <a:pt x="55" y="100"/>
                </a:cubicBezTo>
                <a:cubicBezTo>
                  <a:pt x="55" y="94"/>
                  <a:pt x="60" y="90"/>
                  <a:pt x="65" y="90"/>
                </a:cubicBezTo>
                <a:cubicBezTo>
                  <a:pt x="71" y="90"/>
                  <a:pt x="75" y="94"/>
                  <a:pt x="75" y="100"/>
                </a:cubicBezTo>
                <a:lnTo>
                  <a:pt x="75" y="199"/>
                </a:lnTo>
                <a:close/>
                <a:moveTo>
                  <a:pt x="113" y="199"/>
                </a:moveTo>
                <a:cubicBezTo>
                  <a:pt x="113" y="204"/>
                  <a:pt x="109" y="209"/>
                  <a:pt x="103" y="209"/>
                </a:cubicBezTo>
                <a:cubicBezTo>
                  <a:pt x="98" y="209"/>
                  <a:pt x="93" y="204"/>
                  <a:pt x="93" y="199"/>
                </a:cubicBezTo>
                <a:cubicBezTo>
                  <a:pt x="93" y="100"/>
                  <a:pt x="93" y="100"/>
                  <a:pt x="93" y="100"/>
                </a:cubicBezTo>
                <a:cubicBezTo>
                  <a:pt x="93" y="94"/>
                  <a:pt x="98" y="90"/>
                  <a:pt x="103" y="90"/>
                </a:cubicBezTo>
                <a:cubicBezTo>
                  <a:pt x="109" y="90"/>
                  <a:pt x="113" y="94"/>
                  <a:pt x="113" y="100"/>
                </a:cubicBezTo>
                <a:lnTo>
                  <a:pt x="113" y="199"/>
                </a:lnTo>
                <a:close/>
                <a:moveTo>
                  <a:pt x="151" y="199"/>
                </a:moveTo>
                <a:cubicBezTo>
                  <a:pt x="151" y="204"/>
                  <a:pt x="147" y="209"/>
                  <a:pt x="141" y="209"/>
                </a:cubicBezTo>
                <a:cubicBezTo>
                  <a:pt x="136" y="209"/>
                  <a:pt x="131" y="204"/>
                  <a:pt x="131" y="199"/>
                </a:cubicBezTo>
                <a:cubicBezTo>
                  <a:pt x="131" y="100"/>
                  <a:pt x="131" y="100"/>
                  <a:pt x="131" y="100"/>
                </a:cubicBezTo>
                <a:cubicBezTo>
                  <a:pt x="131" y="94"/>
                  <a:pt x="136" y="90"/>
                  <a:pt x="141" y="90"/>
                </a:cubicBezTo>
                <a:cubicBezTo>
                  <a:pt x="147" y="90"/>
                  <a:pt x="151" y="94"/>
                  <a:pt x="151" y="100"/>
                </a:cubicBezTo>
                <a:lnTo>
                  <a:pt x="151" y="199"/>
                </a:lnTo>
                <a:close/>
                <a:moveTo>
                  <a:pt x="169" y="20"/>
                </a:moveTo>
                <a:cubicBezTo>
                  <a:pt x="0" y="20"/>
                  <a:pt x="0" y="20"/>
                  <a:pt x="0" y="20"/>
                </a:cubicBezTo>
                <a:cubicBezTo>
                  <a:pt x="20" y="0"/>
                  <a:pt x="20" y="0"/>
                  <a:pt x="20" y="0"/>
                </a:cubicBezTo>
                <a:cubicBezTo>
                  <a:pt x="149" y="0"/>
                  <a:pt x="149" y="0"/>
                  <a:pt x="149" y="0"/>
                </a:cubicBezTo>
                <a:lnTo>
                  <a:pt x="169" y="20"/>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9" name="TextBox 28"/>
          <p:cNvSpPr txBox="1"/>
          <p:nvPr/>
        </p:nvSpPr>
        <p:spPr>
          <a:xfrm>
            <a:off x="1805274" y="3942275"/>
            <a:ext cx="655949" cy="261610"/>
          </a:xfrm>
          <a:prstGeom prst="rect">
            <a:avLst/>
          </a:prstGeom>
          <a:noFill/>
        </p:spPr>
        <p:txBody>
          <a:bodyPr wrap="none" rtlCol="0">
            <a:spAutoFit/>
          </a:bodyPr>
          <a:lstStyle/>
          <a:p>
            <a:r>
              <a:rPr lang="en-US" sz="1100" dirty="0" err="1"/>
              <a:t>vCMTS</a:t>
            </a:r>
            <a:endParaRPr lang="en-US" sz="1100" dirty="0"/>
          </a:p>
        </p:txBody>
      </p:sp>
      <p:pic>
        <p:nvPicPr>
          <p:cNvPr id="36" name="Picture 4" descr="C:\Users\gom53855\AppData\Local\Microsoft\Windows\Temporary Internet Files\Content.IE5\X8ROAG6G\1024px-Icon_Clock.svg[1].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5184736" y="2454407"/>
            <a:ext cx="235648" cy="235648"/>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132"/>
          <p:cNvSpPr>
            <a:spLocks noChangeAspect="1" noEditPoints="1"/>
          </p:cNvSpPr>
          <p:nvPr/>
        </p:nvSpPr>
        <p:spPr bwMode="auto">
          <a:xfrm>
            <a:off x="7819583" y="2647281"/>
            <a:ext cx="445107" cy="411240"/>
          </a:xfrm>
          <a:custGeom>
            <a:avLst/>
            <a:gdLst>
              <a:gd name="T0" fmla="*/ 479 w 552"/>
              <a:gd name="T1" fmla="*/ 280 h 510"/>
              <a:gd name="T2" fmla="*/ 552 w 552"/>
              <a:gd name="T3" fmla="*/ 280 h 510"/>
              <a:gd name="T4" fmla="*/ 479 w 552"/>
              <a:gd name="T5" fmla="*/ 206 h 510"/>
              <a:gd name="T6" fmla="*/ 479 w 552"/>
              <a:gd name="T7" fmla="*/ 43 h 510"/>
              <a:gd name="T8" fmla="*/ 369 w 552"/>
              <a:gd name="T9" fmla="*/ 43 h 510"/>
              <a:gd name="T10" fmla="*/ 369 w 552"/>
              <a:gd name="T11" fmla="*/ 97 h 510"/>
              <a:gd name="T12" fmla="*/ 276 w 552"/>
              <a:gd name="T13" fmla="*/ 0 h 510"/>
              <a:gd name="T14" fmla="*/ 0 w 552"/>
              <a:gd name="T15" fmla="*/ 280 h 510"/>
              <a:gd name="T16" fmla="*/ 69 w 552"/>
              <a:gd name="T17" fmla="*/ 280 h 510"/>
              <a:gd name="T18" fmla="*/ 69 w 552"/>
              <a:gd name="T19" fmla="*/ 288 h 510"/>
              <a:gd name="T20" fmla="*/ 69 w 552"/>
              <a:gd name="T21" fmla="*/ 288 h 510"/>
              <a:gd name="T22" fmla="*/ 69 w 552"/>
              <a:gd name="T23" fmla="*/ 510 h 510"/>
              <a:gd name="T24" fmla="*/ 140 w 552"/>
              <a:gd name="T25" fmla="*/ 510 h 510"/>
              <a:gd name="T26" fmla="*/ 140 w 552"/>
              <a:gd name="T27" fmla="*/ 280 h 510"/>
              <a:gd name="T28" fmla="*/ 250 w 552"/>
              <a:gd name="T29" fmla="*/ 280 h 510"/>
              <a:gd name="T30" fmla="*/ 250 w 552"/>
              <a:gd name="T31" fmla="*/ 510 h 510"/>
              <a:gd name="T32" fmla="*/ 479 w 552"/>
              <a:gd name="T33" fmla="*/ 510 h 510"/>
              <a:gd name="T34" fmla="*/ 479 w 552"/>
              <a:gd name="T35" fmla="*/ 393 h 510"/>
              <a:gd name="T36" fmla="*/ 479 w 552"/>
              <a:gd name="T37" fmla="*/ 393 h 510"/>
              <a:gd name="T38" fmla="*/ 479 w 552"/>
              <a:gd name="T39" fmla="*/ 280 h 510"/>
              <a:gd name="T40" fmla="*/ 412 w 552"/>
              <a:gd name="T41" fmla="*/ 389 h 510"/>
              <a:gd name="T42" fmla="*/ 302 w 552"/>
              <a:gd name="T43" fmla="*/ 389 h 510"/>
              <a:gd name="T44" fmla="*/ 302 w 552"/>
              <a:gd name="T45" fmla="*/ 280 h 510"/>
              <a:gd name="T46" fmla="*/ 412 w 552"/>
              <a:gd name="T47" fmla="*/ 280 h 510"/>
              <a:gd name="T48" fmla="*/ 412 w 552"/>
              <a:gd name="T49" fmla="*/ 38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10">
                <a:moveTo>
                  <a:pt x="479" y="280"/>
                </a:moveTo>
                <a:lnTo>
                  <a:pt x="552" y="280"/>
                </a:lnTo>
                <a:lnTo>
                  <a:pt x="479" y="206"/>
                </a:lnTo>
                <a:lnTo>
                  <a:pt x="479" y="43"/>
                </a:lnTo>
                <a:lnTo>
                  <a:pt x="369" y="43"/>
                </a:lnTo>
                <a:lnTo>
                  <a:pt x="369" y="97"/>
                </a:lnTo>
                <a:lnTo>
                  <a:pt x="276" y="0"/>
                </a:lnTo>
                <a:lnTo>
                  <a:pt x="0" y="280"/>
                </a:lnTo>
                <a:lnTo>
                  <a:pt x="69" y="280"/>
                </a:lnTo>
                <a:lnTo>
                  <a:pt x="69" y="288"/>
                </a:lnTo>
                <a:lnTo>
                  <a:pt x="69" y="288"/>
                </a:lnTo>
                <a:lnTo>
                  <a:pt x="69" y="510"/>
                </a:lnTo>
                <a:lnTo>
                  <a:pt x="140" y="510"/>
                </a:lnTo>
                <a:lnTo>
                  <a:pt x="140" y="280"/>
                </a:lnTo>
                <a:lnTo>
                  <a:pt x="250" y="280"/>
                </a:lnTo>
                <a:lnTo>
                  <a:pt x="250" y="510"/>
                </a:lnTo>
                <a:lnTo>
                  <a:pt x="479" y="510"/>
                </a:lnTo>
                <a:lnTo>
                  <a:pt x="479" y="393"/>
                </a:lnTo>
                <a:lnTo>
                  <a:pt x="479" y="393"/>
                </a:lnTo>
                <a:lnTo>
                  <a:pt x="479" y="280"/>
                </a:lnTo>
                <a:close/>
                <a:moveTo>
                  <a:pt x="412" y="389"/>
                </a:moveTo>
                <a:lnTo>
                  <a:pt x="302" y="389"/>
                </a:lnTo>
                <a:lnTo>
                  <a:pt x="302" y="280"/>
                </a:lnTo>
                <a:lnTo>
                  <a:pt x="412" y="280"/>
                </a:lnTo>
                <a:lnTo>
                  <a:pt x="412" y="389"/>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a:p>
        </p:txBody>
      </p:sp>
      <p:sp>
        <p:nvSpPr>
          <p:cNvPr id="39" name="Freeform 132"/>
          <p:cNvSpPr>
            <a:spLocks noChangeAspect="1" noEditPoints="1"/>
          </p:cNvSpPr>
          <p:nvPr/>
        </p:nvSpPr>
        <p:spPr bwMode="auto">
          <a:xfrm>
            <a:off x="7819583" y="3711012"/>
            <a:ext cx="445107" cy="411240"/>
          </a:xfrm>
          <a:custGeom>
            <a:avLst/>
            <a:gdLst>
              <a:gd name="T0" fmla="*/ 479 w 552"/>
              <a:gd name="T1" fmla="*/ 280 h 510"/>
              <a:gd name="T2" fmla="*/ 552 w 552"/>
              <a:gd name="T3" fmla="*/ 280 h 510"/>
              <a:gd name="T4" fmla="*/ 479 w 552"/>
              <a:gd name="T5" fmla="*/ 206 h 510"/>
              <a:gd name="T6" fmla="*/ 479 w 552"/>
              <a:gd name="T7" fmla="*/ 43 h 510"/>
              <a:gd name="T8" fmla="*/ 369 w 552"/>
              <a:gd name="T9" fmla="*/ 43 h 510"/>
              <a:gd name="T10" fmla="*/ 369 w 552"/>
              <a:gd name="T11" fmla="*/ 97 h 510"/>
              <a:gd name="T12" fmla="*/ 276 w 552"/>
              <a:gd name="T13" fmla="*/ 0 h 510"/>
              <a:gd name="T14" fmla="*/ 0 w 552"/>
              <a:gd name="T15" fmla="*/ 280 h 510"/>
              <a:gd name="T16" fmla="*/ 69 w 552"/>
              <a:gd name="T17" fmla="*/ 280 h 510"/>
              <a:gd name="T18" fmla="*/ 69 w 552"/>
              <a:gd name="T19" fmla="*/ 288 h 510"/>
              <a:gd name="T20" fmla="*/ 69 w 552"/>
              <a:gd name="T21" fmla="*/ 288 h 510"/>
              <a:gd name="T22" fmla="*/ 69 w 552"/>
              <a:gd name="T23" fmla="*/ 510 h 510"/>
              <a:gd name="T24" fmla="*/ 140 w 552"/>
              <a:gd name="T25" fmla="*/ 510 h 510"/>
              <a:gd name="T26" fmla="*/ 140 w 552"/>
              <a:gd name="T27" fmla="*/ 280 h 510"/>
              <a:gd name="T28" fmla="*/ 250 w 552"/>
              <a:gd name="T29" fmla="*/ 280 h 510"/>
              <a:gd name="T30" fmla="*/ 250 w 552"/>
              <a:gd name="T31" fmla="*/ 510 h 510"/>
              <a:gd name="T32" fmla="*/ 479 w 552"/>
              <a:gd name="T33" fmla="*/ 510 h 510"/>
              <a:gd name="T34" fmla="*/ 479 w 552"/>
              <a:gd name="T35" fmla="*/ 393 h 510"/>
              <a:gd name="T36" fmla="*/ 479 w 552"/>
              <a:gd name="T37" fmla="*/ 393 h 510"/>
              <a:gd name="T38" fmla="*/ 479 w 552"/>
              <a:gd name="T39" fmla="*/ 280 h 510"/>
              <a:gd name="T40" fmla="*/ 412 w 552"/>
              <a:gd name="T41" fmla="*/ 389 h 510"/>
              <a:gd name="T42" fmla="*/ 302 w 552"/>
              <a:gd name="T43" fmla="*/ 389 h 510"/>
              <a:gd name="T44" fmla="*/ 302 w 552"/>
              <a:gd name="T45" fmla="*/ 280 h 510"/>
              <a:gd name="T46" fmla="*/ 412 w 552"/>
              <a:gd name="T47" fmla="*/ 280 h 510"/>
              <a:gd name="T48" fmla="*/ 412 w 552"/>
              <a:gd name="T49" fmla="*/ 38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10">
                <a:moveTo>
                  <a:pt x="479" y="280"/>
                </a:moveTo>
                <a:lnTo>
                  <a:pt x="552" y="280"/>
                </a:lnTo>
                <a:lnTo>
                  <a:pt x="479" y="206"/>
                </a:lnTo>
                <a:lnTo>
                  <a:pt x="479" y="43"/>
                </a:lnTo>
                <a:lnTo>
                  <a:pt x="369" y="43"/>
                </a:lnTo>
                <a:lnTo>
                  <a:pt x="369" y="97"/>
                </a:lnTo>
                <a:lnTo>
                  <a:pt x="276" y="0"/>
                </a:lnTo>
                <a:lnTo>
                  <a:pt x="0" y="280"/>
                </a:lnTo>
                <a:lnTo>
                  <a:pt x="69" y="280"/>
                </a:lnTo>
                <a:lnTo>
                  <a:pt x="69" y="288"/>
                </a:lnTo>
                <a:lnTo>
                  <a:pt x="69" y="288"/>
                </a:lnTo>
                <a:lnTo>
                  <a:pt x="69" y="510"/>
                </a:lnTo>
                <a:lnTo>
                  <a:pt x="140" y="510"/>
                </a:lnTo>
                <a:lnTo>
                  <a:pt x="140" y="280"/>
                </a:lnTo>
                <a:lnTo>
                  <a:pt x="250" y="280"/>
                </a:lnTo>
                <a:lnTo>
                  <a:pt x="250" y="510"/>
                </a:lnTo>
                <a:lnTo>
                  <a:pt x="479" y="510"/>
                </a:lnTo>
                <a:lnTo>
                  <a:pt x="479" y="393"/>
                </a:lnTo>
                <a:lnTo>
                  <a:pt x="479" y="393"/>
                </a:lnTo>
                <a:lnTo>
                  <a:pt x="479" y="280"/>
                </a:lnTo>
                <a:close/>
                <a:moveTo>
                  <a:pt x="412" y="389"/>
                </a:moveTo>
                <a:lnTo>
                  <a:pt x="302" y="389"/>
                </a:lnTo>
                <a:lnTo>
                  <a:pt x="302" y="280"/>
                </a:lnTo>
                <a:lnTo>
                  <a:pt x="412" y="280"/>
                </a:lnTo>
                <a:lnTo>
                  <a:pt x="412" y="389"/>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a:p>
        </p:txBody>
      </p:sp>
      <p:sp>
        <p:nvSpPr>
          <p:cNvPr id="40" name="Callout: Line with Accent Bar 39"/>
          <p:cNvSpPr/>
          <p:nvPr/>
        </p:nvSpPr>
        <p:spPr>
          <a:xfrm>
            <a:off x="2621106" y="1558906"/>
            <a:ext cx="2297692" cy="651553"/>
          </a:xfrm>
          <a:prstGeom prst="accentCallout1">
            <a:avLst>
              <a:gd name="adj1" fmla="val 18750"/>
              <a:gd name="adj2" fmla="val -8333"/>
              <a:gd name="adj3" fmla="val 149033"/>
              <a:gd name="adj4" fmla="val -24436"/>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t>1. PTP Master - source of truth for timing</a:t>
            </a:r>
          </a:p>
        </p:txBody>
      </p:sp>
      <p:cxnSp>
        <p:nvCxnSpPr>
          <p:cNvPr id="42" name="Straight Connector 41"/>
          <p:cNvCxnSpPr>
            <a:cxnSpLocks/>
          </p:cNvCxnSpPr>
          <p:nvPr/>
        </p:nvCxnSpPr>
        <p:spPr>
          <a:xfrm>
            <a:off x="5925712" y="3910402"/>
            <a:ext cx="1738404" cy="0"/>
          </a:xfrm>
          <a:prstGeom prst="line">
            <a:avLst/>
          </a:prstGeom>
          <a:ln>
            <a:prstDash val="sysDot"/>
          </a:ln>
        </p:spPr>
        <p:style>
          <a:lnRef idx="3">
            <a:schemeClr val="accent1"/>
          </a:lnRef>
          <a:fillRef idx="0">
            <a:schemeClr val="accent1"/>
          </a:fillRef>
          <a:effectRef idx="2">
            <a:schemeClr val="accent1"/>
          </a:effectRef>
          <a:fontRef idx="minor">
            <a:schemeClr val="tx1"/>
          </a:fontRef>
        </p:style>
      </p:cxnSp>
      <p:cxnSp>
        <p:nvCxnSpPr>
          <p:cNvPr id="45" name="Straight Connector 44"/>
          <p:cNvCxnSpPr>
            <a:cxnSpLocks/>
          </p:cNvCxnSpPr>
          <p:nvPr/>
        </p:nvCxnSpPr>
        <p:spPr>
          <a:xfrm>
            <a:off x="5925712" y="2900400"/>
            <a:ext cx="1738404" cy="0"/>
          </a:xfrm>
          <a:prstGeom prst="line">
            <a:avLst/>
          </a:prstGeom>
          <a:ln>
            <a:prstDash val="sysDot"/>
          </a:ln>
        </p:spPr>
        <p:style>
          <a:lnRef idx="3">
            <a:schemeClr val="accent1"/>
          </a:lnRef>
          <a:fillRef idx="0">
            <a:schemeClr val="accent1"/>
          </a:fillRef>
          <a:effectRef idx="2">
            <a:schemeClr val="accent1"/>
          </a:effectRef>
          <a:fontRef idx="minor">
            <a:schemeClr val="tx1"/>
          </a:fontRef>
        </p:style>
      </p:cxnSp>
      <p:sp>
        <p:nvSpPr>
          <p:cNvPr id="46" name="Freeform 160"/>
          <p:cNvSpPr>
            <a:spLocks noChangeAspect="1" noEditPoints="1"/>
          </p:cNvSpPr>
          <p:nvPr/>
        </p:nvSpPr>
        <p:spPr bwMode="auto">
          <a:xfrm rot="5400000">
            <a:off x="7627822" y="2815692"/>
            <a:ext cx="255719" cy="99446"/>
          </a:xfrm>
          <a:custGeom>
            <a:avLst/>
            <a:gdLst>
              <a:gd name="T0" fmla="*/ 19 w 257"/>
              <a:gd name="T1" fmla="*/ 0 h 97"/>
              <a:gd name="T2" fmla="*/ 237 w 257"/>
              <a:gd name="T3" fmla="*/ 0 h 97"/>
              <a:gd name="T4" fmla="*/ 256 w 257"/>
              <a:gd name="T5" fmla="*/ 20 h 97"/>
              <a:gd name="T6" fmla="*/ 0 w 257"/>
              <a:gd name="T7" fmla="*/ 20 h 97"/>
              <a:gd name="T8" fmla="*/ 19 w 257"/>
              <a:gd name="T9" fmla="*/ 0 h 97"/>
              <a:gd name="T10" fmla="*/ 257 w 257"/>
              <a:gd name="T11" fmla="*/ 29 h 97"/>
              <a:gd name="T12" fmla="*/ 257 w 257"/>
              <a:gd name="T13" fmla="*/ 97 h 97"/>
              <a:gd name="T14" fmla="*/ 0 w 257"/>
              <a:gd name="T15" fmla="*/ 97 h 97"/>
              <a:gd name="T16" fmla="*/ 0 w 257"/>
              <a:gd name="T17" fmla="*/ 29 h 97"/>
              <a:gd name="T18" fmla="*/ 257 w 257"/>
              <a:gd name="T19" fmla="*/ 29 h 97"/>
              <a:gd name="T20" fmla="*/ 43 w 257"/>
              <a:gd name="T21" fmla="*/ 64 h 97"/>
              <a:gd name="T22" fmla="*/ 34 w 257"/>
              <a:gd name="T23" fmla="*/ 55 h 97"/>
              <a:gd name="T24" fmla="*/ 26 w 257"/>
              <a:gd name="T25" fmla="*/ 64 h 97"/>
              <a:gd name="T26" fmla="*/ 34 w 257"/>
              <a:gd name="T27" fmla="*/ 72 h 97"/>
              <a:gd name="T28" fmla="*/ 43 w 257"/>
              <a:gd name="T29" fmla="*/ 64 h 97"/>
              <a:gd name="T30" fmla="*/ 69 w 257"/>
              <a:gd name="T31" fmla="*/ 64 h 97"/>
              <a:gd name="T32" fmla="*/ 61 w 257"/>
              <a:gd name="T33" fmla="*/ 55 h 97"/>
              <a:gd name="T34" fmla="*/ 52 w 257"/>
              <a:gd name="T35" fmla="*/ 64 h 97"/>
              <a:gd name="T36" fmla="*/ 61 w 257"/>
              <a:gd name="T37" fmla="*/ 72 h 97"/>
              <a:gd name="T38" fmla="*/ 69 w 257"/>
              <a:gd name="T39" fmla="*/ 64 h 97"/>
              <a:gd name="T40" fmla="*/ 96 w 257"/>
              <a:gd name="T41" fmla="*/ 64 h 97"/>
              <a:gd name="T42" fmla="*/ 87 w 257"/>
              <a:gd name="T43" fmla="*/ 55 h 97"/>
              <a:gd name="T44" fmla="*/ 79 w 257"/>
              <a:gd name="T45" fmla="*/ 64 h 97"/>
              <a:gd name="T46" fmla="*/ 87 w 257"/>
              <a:gd name="T47" fmla="*/ 72 h 97"/>
              <a:gd name="T48" fmla="*/ 96 w 257"/>
              <a:gd name="T49" fmla="*/ 64 h 97"/>
              <a:gd name="T50" fmla="*/ 122 w 257"/>
              <a:gd name="T51" fmla="*/ 64 h 97"/>
              <a:gd name="T52" fmla="*/ 114 w 257"/>
              <a:gd name="T53" fmla="*/ 55 h 97"/>
              <a:gd name="T54" fmla="*/ 105 w 257"/>
              <a:gd name="T55" fmla="*/ 64 h 97"/>
              <a:gd name="T56" fmla="*/ 114 w 257"/>
              <a:gd name="T57" fmla="*/ 72 h 97"/>
              <a:gd name="T58" fmla="*/ 122 w 257"/>
              <a:gd name="T59" fmla="*/ 64 h 97"/>
              <a:gd name="T60" fmla="*/ 231 w 257"/>
              <a:gd name="T61" fmla="*/ 53 h 97"/>
              <a:gd name="T62" fmla="*/ 209 w 257"/>
              <a:gd name="T63" fmla="*/ 53 h 97"/>
              <a:gd name="T64" fmla="*/ 209 w 257"/>
              <a:gd name="T65" fmla="*/ 74 h 97"/>
              <a:gd name="T66" fmla="*/ 231 w 257"/>
              <a:gd name="T67" fmla="*/ 74 h 97"/>
              <a:gd name="T68" fmla="*/ 231 w 257"/>
              <a:gd name="T69"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97">
                <a:moveTo>
                  <a:pt x="19" y="0"/>
                </a:moveTo>
                <a:cubicBezTo>
                  <a:pt x="237" y="0"/>
                  <a:pt x="237" y="0"/>
                  <a:pt x="237" y="0"/>
                </a:cubicBezTo>
                <a:cubicBezTo>
                  <a:pt x="256" y="20"/>
                  <a:pt x="256" y="20"/>
                  <a:pt x="256" y="20"/>
                </a:cubicBezTo>
                <a:cubicBezTo>
                  <a:pt x="0" y="20"/>
                  <a:pt x="0" y="20"/>
                  <a:pt x="0" y="20"/>
                </a:cubicBezTo>
                <a:lnTo>
                  <a:pt x="19" y="0"/>
                </a:lnTo>
                <a:close/>
                <a:moveTo>
                  <a:pt x="257" y="29"/>
                </a:moveTo>
                <a:cubicBezTo>
                  <a:pt x="257" y="97"/>
                  <a:pt x="257" y="97"/>
                  <a:pt x="257" y="97"/>
                </a:cubicBezTo>
                <a:cubicBezTo>
                  <a:pt x="0" y="97"/>
                  <a:pt x="0" y="97"/>
                  <a:pt x="0" y="97"/>
                </a:cubicBezTo>
                <a:cubicBezTo>
                  <a:pt x="0" y="29"/>
                  <a:pt x="0" y="29"/>
                  <a:pt x="0" y="29"/>
                </a:cubicBezTo>
                <a:lnTo>
                  <a:pt x="257" y="29"/>
                </a:lnTo>
                <a:close/>
                <a:moveTo>
                  <a:pt x="43" y="64"/>
                </a:moveTo>
                <a:cubicBezTo>
                  <a:pt x="43" y="59"/>
                  <a:pt x="39" y="55"/>
                  <a:pt x="34" y="55"/>
                </a:cubicBezTo>
                <a:cubicBezTo>
                  <a:pt x="29" y="55"/>
                  <a:pt x="26" y="59"/>
                  <a:pt x="26" y="64"/>
                </a:cubicBezTo>
                <a:cubicBezTo>
                  <a:pt x="26" y="68"/>
                  <a:pt x="29" y="72"/>
                  <a:pt x="34" y="72"/>
                </a:cubicBezTo>
                <a:cubicBezTo>
                  <a:pt x="39" y="72"/>
                  <a:pt x="43" y="68"/>
                  <a:pt x="43" y="64"/>
                </a:cubicBezTo>
                <a:close/>
                <a:moveTo>
                  <a:pt x="69" y="64"/>
                </a:moveTo>
                <a:cubicBezTo>
                  <a:pt x="69" y="59"/>
                  <a:pt x="65" y="55"/>
                  <a:pt x="61" y="55"/>
                </a:cubicBezTo>
                <a:cubicBezTo>
                  <a:pt x="56" y="55"/>
                  <a:pt x="52" y="59"/>
                  <a:pt x="52" y="64"/>
                </a:cubicBezTo>
                <a:cubicBezTo>
                  <a:pt x="52" y="68"/>
                  <a:pt x="56" y="72"/>
                  <a:pt x="61" y="72"/>
                </a:cubicBezTo>
                <a:cubicBezTo>
                  <a:pt x="65" y="72"/>
                  <a:pt x="69" y="68"/>
                  <a:pt x="69" y="64"/>
                </a:cubicBezTo>
                <a:close/>
                <a:moveTo>
                  <a:pt x="96" y="64"/>
                </a:moveTo>
                <a:cubicBezTo>
                  <a:pt x="96" y="59"/>
                  <a:pt x="92" y="55"/>
                  <a:pt x="87" y="55"/>
                </a:cubicBezTo>
                <a:cubicBezTo>
                  <a:pt x="82" y="55"/>
                  <a:pt x="79" y="59"/>
                  <a:pt x="79" y="64"/>
                </a:cubicBezTo>
                <a:cubicBezTo>
                  <a:pt x="79" y="68"/>
                  <a:pt x="82" y="72"/>
                  <a:pt x="87" y="72"/>
                </a:cubicBezTo>
                <a:cubicBezTo>
                  <a:pt x="92" y="72"/>
                  <a:pt x="96" y="68"/>
                  <a:pt x="96" y="64"/>
                </a:cubicBezTo>
                <a:close/>
                <a:moveTo>
                  <a:pt x="122" y="64"/>
                </a:moveTo>
                <a:cubicBezTo>
                  <a:pt x="122" y="59"/>
                  <a:pt x="118" y="55"/>
                  <a:pt x="114" y="55"/>
                </a:cubicBezTo>
                <a:cubicBezTo>
                  <a:pt x="109" y="55"/>
                  <a:pt x="105" y="59"/>
                  <a:pt x="105" y="64"/>
                </a:cubicBezTo>
                <a:cubicBezTo>
                  <a:pt x="105" y="68"/>
                  <a:pt x="109" y="72"/>
                  <a:pt x="114" y="72"/>
                </a:cubicBezTo>
                <a:cubicBezTo>
                  <a:pt x="118" y="72"/>
                  <a:pt x="122" y="68"/>
                  <a:pt x="122" y="64"/>
                </a:cubicBezTo>
                <a:close/>
                <a:moveTo>
                  <a:pt x="231" y="53"/>
                </a:moveTo>
                <a:cubicBezTo>
                  <a:pt x="209" y="53"/>
                  <a:pt x="209" y="53"/>
                  <a:pt x="209" y="53"/>
                </a:cubicBezTo>
                <a:cubicBezTo>
                  <a:pt x="209" y="74"/>
                  <a:pt x="209" y="74"/>
                  <a:pt x="209" y="74"/>
                </a:cubicBezTo>
                <a:cubicBezTo>
                  <a:pt x="231" y="74"/>
                  <a:pt x="231" y="74"/>
                  <a:pt x="231" y="74"/>
                </a:cubicBezTo>
                <a:lnTo>
                  <a:pt x="231" y="53"/>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a:p>
        </p:txBody>
      </p:sp>
      <p:sp>
        <p:nvSpPr>
          <p:cNvPr id="47" name="Freeform 160"/>
          <p:cNvSpPr>
            <a:spLocks noChangeAspect="1" noEditPoints="1"/>
          </p:cNvSpPr>
          <p:nvPr/>
        </p:nvSpPr>
        <p:spPr bwMode="auto">
          <a:xfrm rot="5400000">
            <a:off x="7623845" y="3848072"/>
            <a:ext cx="255719" cy="99446"/>
          </a:xfrm>
          <a:custGeom>
            <a:avLst/>
            <a:gdLst>
              <a:gd name="T0" fmla="*/ 19 w 257"/>
              <a:gd name="T1" fmla="*/ 0 h 97"/>
              <a:gd name="T2" fmla="*/ 237 w 257"/>
              <a:gd name="T3" fmla="*/ 0 h 97"/>
              <a:gd name="T4" fmla="*/ 256 w 257"/>
              <a:gd name="T5" fmla="*/ 20 h 97"/>
              <a:gd name="T6" fmla="*/ 0 w 257"/>
              <a:gd name="T7" fmla="*/ 20 h 97"/>
              <a:gd name="T8" fmla="*/ 19 w 257"/>
              <a:gd name="T9" fmla="*/ 0 h 97"/>
              <a:gd name="T10" fmla="*/ 257 w 257"/>
              <a:gd name="T11" fmla="*/ 29 h 97"/>
              <a:gd name="T12" fmla="*/ 257 w 257"/>
              <a:gd name="T13" fmla="*/ 97 h 97"/>
              <a:gd name="T14" fmla="*/ 0 w 257"/>
              <a:gd name="T15" fmla="*/ 97 h 97"/>
              <a:gd name="T16" fmla="*/ 0 w 257"/>
              <a:gd name="T17" fmla="*/ 29 h 97"/>
              <a:gd name="T18" fmla="*/ 257 w 257"/>
              <a:gd name="T19" fmla="*/ 29 h 97"/>
              <a:gd name="T20" fmla="*/ 43 w 257"/>
              <a:gd name="T21" fmla="*/ 64 h 97"/>
              <a:gd name="T22" fmla="*/ 34 w 257"/>
              <a:gd name="T23" fmla="*/ 55 h 97"/>
              <a:gd name="T24" fmla="*/ 26 w 257"/>
              <a:gd name="T25" fmla="*/ 64 h 97"/>
              <a:gd name="T26" fmla="*/ 34 w 257"/>
              <a:gd name="T27" fmla="*/ 72 h 97"/>
              <a:gd name="T28" fmla="*/ 43 w 257"/>
              <a:gd name="T29" fmla="*/ 64 h 97"/>
              <a:gd name="T30" fmla="*/ 69 w 257"/>
              <a:gd name="T31" fmla="*/ 64 h 97"/>
              <a:gd name="T32" fmla="*/ 61 w 257"/>
              <a:gd name="T33" fmla="*/ 55 h 97"/>
              <a:gd name="T34" fmla="*/ 52 w 257"/>
              <a:gd name="T35" fmla="*/ 64 h 97"/>
              <a:gd name="T36" fmla="*/ 61 w 257"/>
              <a:gd name="T37" fmla="*/ 72 h 97"/>
              <a:gd name="T38" fmla="*/ 69 w 257"/>
              <a:gd name="T39" fmla="*/ 64 h 97"/>
              <a:gd name="T40" fmla="*/ 96 w 257"/>
              <a:gd name="T41" fmla="*/ 64 h 97"/>
              <a:gd name="T42" fmla="*/ 87 w 257"/>
              <a:gd name="T43" fmla="*/ 55 h 97"/>
              <a:gd name="T44" fmla="*/ 79 w 257"/>
              <a:gd name="T45" fmla="*/ 64 h 97"/>
              <a:gd name="T46" fmla="*/ 87 w 257"/>
              <a:gd name="T47" fmla="*/ 72 h 97"/>
              <a:gd name="T48" fmla="*/ 96 w 257"/>
              <a:gd name="T49" fmla="*/ 64 h 97"/>
              <a:gd name="T50" fmla="*/ 122 w 257"/>
              <a:gd name="T51" fmla="*/ 64 h 97"/>
              <a:gd name="T52" fmla="*/ 114 w 257"/>
              <a:gd name="T53" fmla="*/ 55 h 97"/>
              <a:gd name="T54" fmla="*/ 105 w 257"/>
              <a:gd name="T55" fmla="*/ 64 h 97"/>
              <a:gd name="T56" fmla="*/ 114 w 257"/>
              <a:gd name="T57" fmla="*/ 72 h 97"/>
              <a:gd name="T58" fmla="*/ 122 w 257"/>
              <a:gd name="T59" fmla="*/ 64 h 97"/>
              <a:gd name="T60" fmla="*/ 231 w 257"/>
              <a:gd name="T61" fmla="*/ 53 h 97"/>
              <a:gd name="T62" fmla="*/ 209 w 257"/>
              <a:gd name="T63" fmla="*/ 53 h 97"/>
              <a:gd name="T64" fmla="*/ 209 w 257"/>
              <a:gd name="T65" fmla="*/ 74 h 97"/>
              <a:gd name="T66" fmla="*/ 231 w 257"/>
              <a:gd name="T67" fmla="*/ 74 h 97"/>
              <a:gd name="T68" fmla="*/ 231 w 257"/>
              <a:gd name="T69" fmla="*/ 5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 h="97">
                <a:moveTo>
                  <a:pt x="19" y="0"/>
                </a:moveTo>
                <a:cubicBezTo>
                  <a:pt x="237" y="0"/>
                  <a:pt x="237" y="0"/>
                  <a:pt x="237" y="0"/>
                </a:cubicBezTo>
                <a:cubicBezTo>
                  <a:pt x="256" y="20"/>
                  <a:pt x="256" y="20"/>
                  <a:pt x="256" y="20"/>
                </a:cubicBezTo>
                <a:cubicBezTo>
                  <a:pt x="0" y="20"/>
                  <a:pt x="0" y="20"/>
                  <a:pt x="0" y="20"/>
                </a:cubicBezTo>
                <a:lnTo>
                  <a:pt x="19" y="0"/>
                </a:lnTo>
                <a:close/>
                <a:moveTo>
                  <a:pt x="257" y="29"/>
                </a:moveTo>
                <a:cubicBezTo>
                  <a:pt x="257" y="97"/>
                  <a:pt x="257" y="97"/>
                  <a:pt x="257" y="97"/>
                </a:cubicBezTo>
                <a:cubicBezTo>
                  <a:pt x="0" y="97"/>
                  <a:pt x="0" y="97"/>
                  <a:pt x="0" y="97"/>
                </a:cubicBezTo>
                <a:cubicBezTo>
                  <a:pt x="0" y="29"/>
                  <a:pt x="0" y="29"/>
                  <a:pt x="0" y="29"/>
                </a:cubicBezTo>
                <a:lnTo>
                  <a:pt x="257" y="29"/>
                </a:lnTo>
                <a:close/>
                <a:moveTo>
                  <a:pt x="43" y="64"/>
                </a:moveTo>
                <a:cubicBezTo>
                  <a:pt x="43" y="59"/>
                  <a:pt x="39" y="55"/>
                  <a:pt x="34" y="55"/>
                </a:cubicBezTo>
                <a:cubicBezTo>
                  <a:pt x="29" y="55"/>
                  <a:pt x="26" y="59"/>
                  <a:pt x="26" y="64"/>
                </a:cubicBezTo>
                <a:cubicBezTo>
                  <a:pt x="26" y="68"/>
                  <a:pt x="29" y="72"/>
                  <a:pt x="34" y="72"/>
                </a:cubicBezTo>
                <a:cubicBezTo>
                  <a:pt x="39" y="72"/>
                  <a:pt x="43" y="68"/>
                  <a:pt x="43" y="64"/>
                </a:cubicBezTo>
                <a:close/>
                <a:moveTo>
                  <a:pt x="69" y="64"/>
                </a:moveTo>
                <a:cubicBezTo>
                  <a:pt x="69" y="59"/>
                  <a:pt x="65" y="55"/>
                  <a:pt x="61" y="55"/>
                </a:cubicBezTo>
                <a:cubicBezTo>
                  <a:pt x="56" y="55"/>
                  <a:pt x="52" y="59"/>
                  <a:pt x="52" y="64"/>
                </a:cubicBezTo>
                <a:cubicBezTo>
                  <a:pt x="52" y="68"/>
                  <a:pt x="56" y="72"/>
                  <a:pt x="61" y="72"/>
                </a:cubicBezTo>
                <a:cubicBezTo>
                  <a:pt x="65" y="72"/>
                  <a:pt x="69" y="68"/>
                  <a:pt x="69" y="64"/>
                </a:cubicBezTo>
                <a:close/>
                <a:moveTo>
                  <a:pt x="96" y="64"/>
                </a:moveTo>
                <a:cubicBezTo>
                  <a:pt x="96" y="59"/>
                  <a:pt x="92" y="55"/>
                  <a:pt x="87" y="55"/>
                </a:cubicBezTo>
                <a:cubicBezTo>
                  <a:pt x="82" y="55"/>
                  <a:pt x="79" y="59"/>
                  <a:pt x="79" y="64"/>
                </a:cubicBezTo>
                <a:cubicBezTo>
                  <a:pt x="79" y="68"/>
                  <a:pt x="82" y="72"/>
                  <a:pt x="87" y="72"/>
                </a:cubicBezTo>
                <a:cubicBezTo>
                  <a:pt x="92" y="72"/>
                  <a:pt x="96" y="68"/>
                  <a:pt x="96" y="64"/>
                </a:cubicBezTo>
                <a:close/>
                <a:moveTo>
                  <a:pt x="122" y="64"/>
                </a:moveTo>
                <a:cubicBezTo>
                  <a:pt x="122" y="59"/>
                  <a:pt x="118" y="55"/>
                  <a:pt x="114" y="55"/>
                </a:cubicBezTo>
                <a:cubicBezTo>
                  <a:pt x="109" y="55"/>
                  <a:pt x="105" y="59"/>
                  <a:pt x="105" y="64"/>
                </a:cubicBezTo>
                <a:cubicBezTo>
                  <a:pt x="105" y="68"/>
                  <a:pt x="109" y="72"/>
                  <a:pt x="114" y="72"/>
                </a:cubicBezTo>
                <a:cubicBezTo>
                  <a:pt x="118" y="72"/>
                  <a:pt x="122" y="68"/>
                  <a:pt x="122" y="64"/>
                </a:cubicBezTo>
                <a:close/>
                <a:moveTo>
                  <a:pt x="231" y="53"/>
                </a:moveTo>
                <a:cubicBezTo>
                  <a:pt x="209" y="53"/>
                  <a:pt x="209" y="53"/>
                  <a:pt x="209" y="53"/>
                </a:cubicBezTo>
                <a:cubicBezTo>
                  <a:pt x="209" y="74"/>
                  <a:pt x="209" y="74"/>
                  <a:pt x="209" y="74"/>
                </a:cubicBezTo>
                <a:cubicBezTo>
                  <a:pt x="231" y="74"/>
                  <a:pt x="231" y="74"/>
                  <a:pt x="231" y="74"/>
                </a:cubicBezTo>
                <a:lnTo>
                  <a:pt x="231" y="53"/>
                </a:lnTo>
                <a:close/>
              </a:path>
            </a:pathLst>
          </a:custGeom>
          <a:solidFill>
            <a:schemeClr val="bg2"/>
          </a:solidFill>
          <a:ln>
            <a:noFill/>
          </a:ln>
          <a:extLst/>
        </p:spPr>
        <p:txBody>
          <a:bodyPr vert="horz" wrap="square" lIns="68580" tIns="34290" rIns="68580" bIns="34290" numCol="1" anchor="t" anchorCtr="0" compatLnSpc="1">
            <a:prstTxWarp prst="textNoShape">
              <a:avLst/>
            </a:prstTxWarp>
          </a:bodyPr>
          <a:lstStyle/>
          <a:p>
            <a:endParaRPr lang="en-US" sz="1200"/>
          </a:p>
        </p:txBody>
      </p:sp>
      <p:sp>
        <p:nvSpPr>
          <p:cNvPr id="48" name="TextBox 47"/>
          <p:cNvSpPr txBox="1"/>
          <p:nvPr/>
        </p:nvSpPr>
        <p:spPr>
          <a:xfrm>
            <a:off x="7496544" y="3087379"/>
            <a:ext cx="976549" cy="261610"/>
          </a:xfrm>
          <a:prstGeom prst="rect">
            <a:avLst/>
          </a:prstGeom>
          <a:noFill/>
        </p:spPr>
        <p:txBody>
          <a:bodyPr wrap="none" rtlCol="0">
            <a:spAutoFit/>
          </a:bodyPr>
          <a:lstStyle/>
          <a:p>
            <a:pPr algn="ctr"/>
            <a:r>
              <a:rPr lang="en-US" sz="1100" dirty="0"/>
              <a:t>Subscriber 1</a:t>
            </a:r>
          </a:p>
        </p:txBody>
      </p:sp>
      <p:sp>
        <p:nvSpPr>
          <p:cNvPr id="49" name="TextBox 48"/>
          <p:cNvSpPr txBox="1"/>
          <p:nvPr/>
        </p:nvSpPr>
        <p:spPr>
          <a:xfrm>
            <a:off x="7553861" y="4180529"/>
            <a:ext cx="976549" cy="261610"/>
          </a:xfrm>
          <a:prstGeom prst="rect">
            <a:avLst/>
          </a:prstGeom>
          <a:noFill/>
        </p:spPr>
        <p:txBody>
          <a:bodyPr wrap="none" rtlCol="0">
            <a:spAutoFit/>
          </a:bodyPr>
          <a:lstStyle/>
          <a:p>
            <a:pPr algn="ctr"/>
            <a:r>
              <a:rPr lang="en-US" sz="1100" dirty="0"/>
              <a:t>Subscriber 2</a:t>
            </a:r>
          </a:p>
        </p:txBody>
      </p:sp>
      <p:pic>
        <p:nvPicPr>
          <p:cNvPr id="50" name="Picture 4" descr="C:\Users\gom53855\AppData\Local\Microsoft\Windows\Temporary Internet Files\Content.IE5\X8ROAG6G\1024px-Icon_Clock.svg[1].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496543" y="2533047"/>
            <a:ext cx="235648" cy="2356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C:\Users\gom53855\AppData\Local\Microsoft\Windows\Temporary Internet Files\Content.IE5\X8ROAG6G\1024px-Icon_Clock.svg[1].png"/>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7481288" y="3539691"/>
            <a:ext cx="235648" cy="235648"/>
          </a:xfrm>
          <a:prstGeom prst="rect">
            <a:avLst/>
          </a:prstGeom>
          <a:noFill/>
          <a:extLst>
            <a:ext uri="{909E8E84-426E-40DD-AFC4-6F175D3DCCD1}">
              <a14:hiddenFill xmlns:a14="http://schemas.microsoft.com/office/drawing/2010/main">
                <a:solidFill>
                  <a:srgbClr val="FFFFFF"/>
                </a:solidFill>
              </a14:hiddenFill>
            </a:ext>
          </a:extLst>
        </p:spPr>
      </p:pic>
      <p:sp>
        <p:nvSpPr>
          <p:cNvPr id="52" name="Callout: Line with Accent Bar 51"/>
          <p:cNvSpPr/>
          <p:nvPr/>
        </p:nvSpPr>
        <p:spPr>
          <a:xfrm flipH="1">
            <a:off x="3893917" y="4853423"/>
            <a:ext cx="2297692" cy="776688"/>
          </a:xfrm>
          <a:prstGeom prst="accentCallout1">
            <a:avLst>
              <a:gd name="adj1" fmla="val 18750"/>
              <a:gd name="adj2" fmla="val -8333"/>
              <a:gd name="adj3" fmla="val -103378"/>
              <a:gd name="adj4" fmla="val -36234"/>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t>3. Each RPD communicates timing information to modems via DTP</a:t>
            </a:r>
          </a:p>
        </p:txBody>
      </p:sp>
      <p:cxnSp>
        <p:nvCxnSpPr>
          <p:cNvPr id="55" name="Straight Connector 54"/>
          <p:cNvCxnSpPr>
            <a:cxnSpLocks/>
          </p:cNvCxnSpPr>
          <p:nvPr/>
        </p:nvCxnSpPr>
        <p:spPr>
          <a:xfrm>
            <a:off x="4620981" y="3502316"/>
            <a:ext cx="552275" cy="219456"/>
          </a:xfrm>
          <a:prstGeom prst="line">
            <a:avLst/>
          </a:prstGeom>
          <a:ln>
            <a:prstDash val="sysDot"/>
          </a:ln>
        </p:spPr>
        <p:style>
          <a:lnRef idx="3">
            <a:schemeClr val="accent1"/>
          </a:lnRef>
          <a:fillRef idx="0">
            <a:schemeClr val="accent1"/>
          </a:fillRef>
          <a:effectRef idx="2">
            <a:schemeClr val="accent1"/>
          </a:effectRef>
          <a:fontRef idx="minor">
            <a:schemeClr val="tx1"/>
          </a:fontRef>
        </p:style>
      </p:cxnSp>
      <p:cxnSp>
        <p:nvCxnSpPr>
          <p:cNvPr id="59" name="Straight Connector 58"/>
          <p:cNvCxnSpPr>
            <a:cxnSpLocks/>
          </p:cNvCxnSpPr>
          <p:nvPr/>
        </p:nvCxnSpPr>
        <p:spPr>
          <a:xfrm>
            <a:off x="2590459" y="2919410"/>
            <a:ext cx="552275" cy="219456"/>
          </a:xfrm>
          <a:prstGeom prst="line">
            <a:avLst/>
          </a:prstGeom>
          <a:ln>
            <a:prstDash val="sysDot"/>
          </a:ln>
        </p:spPr>
        <p:style>
          <a:lnRef idx="3">
            <a:schemeClr val="accent1"/>
          </a:lnRef>
          <a:fillRef idx="0">
            <a:schemeClr val="accent1"/>
          </a:fillRef>
          <a:effectRef idx="2">
            <a:schemeClr val="accent1"/>
          </a:effectRef>
          <a:fontRef idx="minor">
            <a:schemeClr val="tx1"/>
          </a:fontRef>
        </p:style>
      </p:cxnSp>
      <p:cxnSp>
        <p:nvCxnSpPr>
          <p:cNvPr id="60" name="Straight Connector 59"/>
          <p:cNvCxnSpPr>
            <a:cxnSpLocks/>
          </p:cNvCxnSpPr>
          <p:nvPr/>
        </p:nvCxnSpPr>
        <p:spPr>
          <a:xfrm flipV="1">
            <a:off x="2590459" y="3500478"/>
            <a:ext cx="552275" cy="223132"/>
          </a:xfrm>
          <a:prstGeom prst="line">
            <a:avLst/>
          </a:prstGeom>
          <a:ln>
            <a:prstDash val="sysDot"/>
          </a:ln>
        </p:spPr>
        <p:style>
          <a:lnRef idx="3">
            <a:schemeClr val="accent1"/>
          </a:lnRef>
          <a:fillRef idx="0">
            <a:schemeClr val="accent1"/>
          </a:fillRef>
          <a:effectRef idx="2">
            <a:schemeClr val="accent1"/>
          </a:effectRef>
          <a:fontRef idx="minor">
            <a:schemeClr val="tx1"/>
          </a:fontRef>
        </p:style>
      </p:cxnSp>
      <p:grpSp>
        <p:nvGrpSpPr>
          <p:cNvPr id="11" name="Group 10">
            <a:extLst>
              <a:ext uri="{FF2B5EF4-FFF2-40B4-BE49-F238E27FC236}">
                <a16:creationId xmlns:a16="http://schemas.microsoft.com/office/drawing/2014/main" id="{8773C558-AE79-4325-9164-572AF5D0277D}"/>
              </a:ext>
            </a:extLst>
          </p:cNvPr>
          <p:cNvGrpSpPr/>
          <p:nvPr/>
        </p:nvGrpSpPr>
        <p:grpSpPr>
          <a:xfrm>
            <a:off x="196391" y="3942275"/>
            <a:ext cx="4700727" cy="1687836"/>
            <a:chOff x="196390" y="2863786"/>
            <a:chExt cx="4700727" cy="1687836"/>
          </a:xfrm>
        </p:grpSpPr>
        <p:sp>
          <p:nvSpPr>
            <p:cNvPr id="41" name="Callout: Line with Accent Bar 40"/>
            <p:cNvSpPr/>
            <p:nvPr/>
          </p:nvSpPr>
          <p:spPr>
            <a:xfrm flipH="1">
              <a:off x="196390" y="3900069"/>
              <a:ext cx="2297692" cy="651553"/>
            </a:xfrm>
            <a:prstGeom prst="accentCallout1">
              <a:avLst>
                <a:gd name="adj1" fmla="val 18750"/>
                <a:gd name="adj2" fmla="val -8333"/>
                <a:gd name="adj3" fmla="val -104056"/>
                <a:gd name="adj4" fmla="val 6469"/>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t>2. </a:t>
              </a:r>
              <a:r>
                <a:rPr lang="en-US" sz="1400" dirty="0" err="1"/>
                <a:t>vCMTS</a:t>
              </a:r>
              <a:r>
                <a:rPr lang="en-US" sz="1400" dirty="0"/>
                <a:t> and all RPD devices receive their timing information from PTP master</a:t>
              </a:r>
            </a:p>
          </p:txBody>
        </p:sp>
        <p:cxnSp>
          <p:nvCxnSpPr>
            <p:cNvPr id="4" name="Straight Connector 3">
              <a:extLst>
                <a:ext uri="{FF2B5EF4-FFF2-40B4-BE49-F238E27FC236}">
                  <a16:creationId xmlns:a16="http://schemas.microsoft.com/office/drawing/2014/main" id="{62E9F3DD-2E68-45ED-8B10-7A9390BA8203}"/>
                </a:ext>
              </a:extLst>
            </p:cNvPr>
            <p:cNvCxnSpPr>
              <a:cxnSpLocks/>
            </p:cNvCxnSpPr>
            <p:nvPr/>
          </p:nvCxnSpPr>
          <p:spPr>
            <a:xfrm flipV="1">
              <a:off x="2681914" y="2863786"/>
              <a:ext cx="2215203" cy="1295443"/>
            </a:xfrm>
            <a:prstGeom prst="line">
              <a:avLst/>
            </a:prstGeom>
            <a:ln/>
          </p:spPr>
          <p:style>
            <a:lnRef idx="2">
              <a:schemeClr val="accent1"/>
            </a:lnRef>
            <a:fillRef idx="0">
              <a:schemeClr val="accent1"/>
            </a:fillRef>
            <a:effectRef idx="1">
              <a:schemeClr val="accent1"/>
            </a:effectRef>
            <a:fontRef idx="minor">
              <a:schemeClr val="tx1"/>
            </a:fontRef>
          </p:style>
        </p:cxnSp>
      </p:grpSp>
      <p:sp>
        <p:nvSpPr>
          <p:cNvPr id="43" name="Callout: Line with Accent Bar 42">
            <a:extLst>
              <a:ext uri="{FF2B5EF4-FFF2-40B4-BE49-F238E27FC236}">
                <a16:creationId xmlns:a16="http://schemas.microsoft.com/office/drawing/2014/main" id="{1F7EBF6F-F0DE-4725-B8D7-82AC8890A75F}"/>
              </a:ext>
            </a:extLst>
          </p:cNvPr>
          <p:cNvSpPr/>
          <p:nvPr/>
        </p:nvSpPr>
        <p:spPr>
          <a:xfrm flipH="1">
            <a:off x="4918798" y="1558905"/>
            <a:ext cx="2297692" cy="881578"/>
          </a:xfrm>
          <a:prstGeom prst="accentCallout1">
            <a:avLst>
              <a:gd name="adj1" fmla="val 18750"/>
              <a:gd name="adj2" fmla="val -8333"/>
              <a:gd name="adj3" fmla="val 110061"/>
              <a:gd name="adj4" fmla="val -21346"/>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400" dirty="0"/>
              <a:t>4. Modems use timing information for upstream communications – 1 </a:t>
            </a:r>
            <a:r>
              <a:rPr lang="en-US" sz="1400" dirty="0" err="1"/>
              <a:t>ms</a:t>
            </a:r>
            <a:r>
              <a:rPr lang="en-US" sz="1400" dirty="0"/>
              <a:t> alignment required by spec</a:t>
            </a:r>
          </a:p>
        </p:txBody>
      </p:sp>
    </p:spTree>
    <p:extLst>
      <p:ext uri="{BB962C8B-B14F-4D97-AF65-F5344CB8AC3E}">
        <p14:creationId xmlns:p14="http://schemas.microsoft.com/office/powerpoint/2010/main" val="190852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F661-3D3A-4BF3-B586-859AA271D39F}"/>
              </a:ext>
            </a:extLst>
          </p:cNvPr>
          <p:cNvSpPr>
            <a:spLocks noGrp="1"/>
          </p:cNvSpPr>
          <p:nvPr>
            <p:ph type="title"/>
          </p:nvPr>
        </p:nvSpPr>
        <p:spPr/>
        <p:txBody>
          <a:bodyPr/>
          <a:lstStyle/>
          <a:p>
            <a:r>
              <a:rPr lang="en-US" dirty="0"/>
              <a:t>RF Testing</a:t>
            </a:r>
          </a:p>
        </p:txBody>
      </p:sp>
    </p:spTree>
    <p:extLst>
      <p:ext uri="{BB962C8B-B14F-4D97-AF65-F5344CB8AC3E}">
        <p14:creationId xmlns:p14="http://schemas.microsoft.com/office/powerpoint/2010/main" val="3761442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F661-3D3A-4BF3-B586-859AA271D39F}"/>
              </a:ext>
            </a:extLst>
          </p:cNvPr>
          <p:cNvSpPr>
            <a:spLocks noGrp="1"/>
          </p:cNvSpPr>
          <p:nvPr>
            <p:ph type="title"/>
          </p:nvPr>
        </p:nvSpPr>
        <p:spPr/>
        <p:txBody>
          <a:bodyPr/>
          <a:lstStyle/>
          <a:p>
            <a:r>
              <a:rPr lang="en-US" dirty="0"/>
              <a:t>5G Overview</a:t>
            </a:r>
          </a:p>
        </p:txBody>
      </p:sp>
    </p:spTree>
    <p:extLst>
      <p:ext uri="{BB962C8B-B14F-4D97-AF65-F5344CB8AC3E}">
        <p14:creationId xmlns:p14="http://schemas.microsoft.com/office/powerpoint/2010/main" val="3408397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74" y="311468"/>
            <a:ext cx="8458200" cy="684524"/>
          </a:xfrm>
        </p:spPr>
        <p:txBody>
          <a:bodyPr/>
          <a:lstStyle/>
          <a:p>
            <a:r>
              <a:rPr lang="en-US" dirty="0">
                <a:solidFill>
                  <a:schemeClr val="tx1"/>
                </a:solidFill>
              </a:rPr>
              <a:t>RF Testing</a:t>
            </a:r>
          </a:p>
        </p:txBody>
      </p:sp>
      <p:sp>
        <p:nvSpPr>
          <p:cNvPr id="4" name="TextBox 3"/>
          <p:cNvSpPr txBox="1"/>
          <p:nvPr/>
        </p:nvSpPr>
        <p:spPr>
          <a:xfrm>
            <a:off x="342900" y="1398804"/>
            <a:ext cx="5246242" cy="4247317"/>
          </a:xfrm>
          <a:prstGeom prst="rect">
            <a:avLst/>
          </a:prstGeom>
          <a:noFill/>
        </p:spPr>
        <p:txBody>
          <a:bodyPr wrap="square" rtlCol="0">
            <a:spAutoFit/>
          </a:bodyPr>
          <a:lstStyle/>
          <a:p>
            <a:pPr marL="228594" indent="-228594">
              <a:buFont typeface="Arial" panose="020B0604020202020204" pitchFamily="34" charset="0"/>
              <a:buChar char="•"/>
            </a:pPr>
            <a:r>
              <a:rPr lang="en-US" b="1" dirty="0"/>
              <a:t>Interference</a:t>
            </a:r>
            <a:r>
              <a:rPr lang="en-US" dirty="0"/>
              <a:t> </a:t>
            </a:r>
            <a:r>
              <a:rPr lang="en-US" b="1" dirty="0"/>
              <a:t>Analysis</a:t>
            </a:r>
            <a:r>
              <a:rPr lang="en-US" dirty="0"/>
              <a:t> </a:t>
            </a:r>
            <a:r>
              <a:rPr lang="en-US" b="1" dirty="0"/>
              <a:t>(Real-Time Persistence Spectrum)</a:t>
            </a:r>
          </a:p>
          <a:p>
            <a:pPr marL="742931" lvl="1" indent="-285743">
              <a:buFont typeface="Arial" panose="020B0604020202020204" pitchFamily="34" charset="0"/>
              <a:buChar char="-"/>
            </a:pPr>
            <a:r>
              <a:rPr lang="en-US" dirty="0"/>
              <a:t>Real time spectrum analysis with persistence display</a:t>
            </a:r>
          </a:p>
          <a:p>
            <a:pPr marL="742931" lvl="1" indent="-285743">
              <a:buFont typeface="Arial" panose="020B0604020202020204" pitchFamily="34" charset="0"/>
              <a:buChar char="-"/>
            </a:pPr>
            <a:r>
              <a:rPr lang="en-US" dirty="0" err="1"/>
              <a:t>RFoFiber</a:t>
            </a:r>
            <a:r>
              <a:rPr lang="en-US" dirty="0"/>
              <a:t> : Spectrum and Spectrogram</a:t>
            </a:r>
          </a:p>
          <a:p>
            <a:pPr marL="742931" lvl="1" indent="-285743">
              <a:buFont typeface="Arial" panose="020B0604020202020204" pitchFamily="34" charset="0"/>
              <a:buChar char="-"/>
            </a:pPr>
            <a:r>
              <a:rPr lang="en-US" dirty="0" err="1"/>
              <a:t>RFoAir</a:t>
            </a:r>
            <a:r>
              <a:rPr lang="en-US" dirty="0"/>
              <a:t> : Spectrum and Spectrogram (FR1 or sub 6GHz and FR2 from 24GHz to 40GHz)</a:t>
            </a:r>
          </a:p>
          <a:p>
            <a:pPr marL="214308" indent="-214308">
              <a:buFont typeface="Arial" panose="020B0604020202020204" pitchFamily="34" charset="0"/>
              <a:buChar char="•"/>
            </a:pPr>
            <a:r>
              <a:rPr lang="en-US" b="1" dirty="0"/>
              <a:t>Signal</a:t>
            </a:r>
            <a:r>
              <a:rPr lang="en-US" dirty="0"/>
              <a:t> </a:t>
            </a:r>
            <a:r>
              <a:rPr lang="en-US" b="1" dirty="0"/>
              <a:t>Analysis (</a:t>
            </a:r>
            <a:r>
              <a:rPr lang="en-US" b="1" dirty="0" err="1"/>
              <a:t>iBW</a:t>
            </a:r>
            <a:r>
              <a:rPr lang="en-US" b="1" dirty="0"/>
              <a:t> 100MHz)</a:t>
            </a:r>
          </a:p>
          <a:p>
            <a:pPr marL="742931" lvl="1" indent="-285743">
              <a:buFont typeface="Arial" panose="020B0604020202020204" pitchFamily="34" charset="0"/>
              <a:buChar char="-"/>
            </a:pPr>
            <a:r>
              <a:rPr lang="en-US" dirty="0"/>
              <a:t>4G (LTE, LTE-Advance-Pro, NB-IoT, LTE-M), conformance verification, signal modulation quality.</a:t>
            </a:r>
          </a:p>
          <a:p>
            <a:pPr marL="742931" lvl="1" indent="-285743">
              <a:buFont typeface="Arial" panose="020B0604020202020204" pitchFamily="34" charset="0"/>
              <a:buChar char="-"/>
            </a:pPr>
            <a:r>
              <a:rPr lang="en-US" dirty="0"/>
              <a:t>5G carrier aggregation, signal modulation quality, beamforming assessment, and coverage profile</a:t>
            </a:r>
          </a:p>
        </p:txBody>
      </p:sp>
      <p:pic>
        <p:nvPicPr>
          <p:cNvPr id="8" name="Picture 7">
            <a:extLst>
              <a:ext uri="{FF2B5EF4-FFF2-40B4-BE49-F238E27FC236}">
                <a16:creationId xmlns:a16="http://schemas.microsoft.com/office/drawing/2014/main" id="{ADF6BFDE-7122-AA41-8832-131DF61EF1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429935" y="4010638"/>
            <a:ext cx="1357214" cy="1400177"/>
          </a:xfrm>
          <a:prstGeom prst="rect">
            <a:avLst/>
          </a:prstGeom>
        </p:spPr>
      </p:pic>
      <p:pic>
        <p:nvPicPr>
          <p:cNvPr id="12" name="Picture 11">
            <a:extLst>
              <a:ext uri="{FF2B5EF4-FFF2-40B4-BE49-F238E27FC236}">
                <a16:creationId xmlns:a16="http://schemas.microsoft.com/office/drawing/2014/main" id="{0631FDA8-B30E-6942-91CD-1A31C38CDD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82007" y="2191981"/>
            <a:ext cx="1721043" cy="1415845"/>
          </a:xfrm>
          <a:prstGeom prst="rect">
            <a:avLst/>
          </a:prstGeom>
        </p:spPr>
      </p:pic>
    </p:spTree>
    <p:extLst>
      <p:ext uri="{BB962C8B-B14F-4D97-AF65-F5344CB8AC3E}">
        <p14:creationId xmlns:p14="http://schemas.microsoft.com/office/powerpoint/2010/main" val="1495698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1CC6-8CE3-AB4D-8FD2-E43F8A234075}"/>
              </a:ext>
            </a:extLst>
          </p:cNvPr>
          <p:cNvSpPr>
            <a:spLocks noGrp="1"/>
          </p:cNvSpPr>
          <p:nvPr>
            <p:ph type="title"/>
          </p:nvPr>
        </p:nvSpPr>
        <p:spPr/>
        <p:txBody>
          <a:bodyPr/>
          <a:lstStyle/>
          <a:p>
            <a:r>
              <a:rPr lang="en-US" dirty="0" err="1"/>
              <a:t>CellAdvisor</a:t>
            </a:r>
            <a:r>
              <a:rPr lang="en-US" dirty="0"/>
              <a:t> 5G</a:t>
            </a:r>
            <a:br>
              <a:rPr lang="en-US" dirty="0"/>
            </a:br>
            <a:r>
              <a:rPr lang="en-US" sz="1500" b="0" dirty="0"/>
              <a:t>RF Characterization and Conformance Test</a:t>
            </a:r>
            <a:endParaRPr lang="en-US" b="0" dirty="0"/>
          </a:p>
        </p:txBody>
      </p:sp>
      <p:sp>
        <p:nvSpPr>
          <p:cNvPr id="17" name="TextBox 16">
            <a:extLst>
              <a:ext uri="{FF2B5EF4-FFF2-40B4-BE49-F238E27FC236}">
                <a16:creationId xmlns:a16="http://schemas.microsoft.com/office/drawing/2014/main" id="{B5BF358D-F415-8346-9EE0-3D03BB6422FA}"/>
              </a:ext>
            </a:extLst>
          </p:cNvPr>
          <p:cNvSpPr txBox="1"/>
          <p:nvPr/>
        </p:nvSpPr>
        <p:spPr>
          <a:xfrm>
            <a:off x="353961" y="4934613"/>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5G RF Characterization</a:t>
            </a:r>
          </a:p>
          <a:p>
            <a:pPr algn="ctr"/>
            <a:r>
              <a:rPr lang="en-US" sz="900" dirty="0">
                <a:solidFill>
                  <a:schemeClr val="bg1"/>
                </a:solidFill>
              </a:rPr>
              <a:t>Channel Power, Occupied Bandwidth, ACLR </a:t>
            </a:r>
          </a:p>
        </p:txBody>
      </p:sp>
      <p:pic>
        <p:nvPicPr>
          <p:cNvPr id="4" name="Picture 3">
            <a:extLst>
              <a:ext uri="{FF2B5EF4-FFF2-40B4-BE49-F238E27FC236}">
                <a16:creationId xmlns:a16="http://schemas.microsoft.com/office/drawing/2014/main" id="{2077CEF4-17DA-B749-8E44-EB8DAE0E16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1332" y="1722784"/>
            <a:ext cx="4114800" cy="3121898"/>
          </a:xfrm>
          <a:prstGeom prst="rect">
            <a:avLst/>
          </a:prstGeom>
          <a:ln>
            <a:solidFill>
              <a:schemeClr val="tx1"/>
            </a:solidFill>
          </a:ln>
        </p:spPr>
      </p:pic>
      <p:pic>
        <p:nvPicPr>
          <p:cNvPr id="6" name="Picture 5">
            <a:extLst>
              <a:ext uri="{FF2B5EF4-FFF2-40B4-BE49-F238E27FC236}">
                <a16:creationId xmlns:a16="http://schemas.microsoft.com/office/drawing/2014/main" id="{F09A8A86-D2B8-0E40-8CA0-A610B140039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39832" y="1047791"/>
            <a:ext cx="4114800" cy="2123805"/>
          </a:xfrm>
          <a:prstGeom prst="rect">
            <a:avLst/>
          </a:prstGeom>
        </p:spPr>
      </p:pic>
      <p:pic>
        <p:nvPicPr>
          <p:cNvPr id="7" name="Picture 6">
            <a:extLst>
              <a:ext uri="{FF2B5EF4-FFF2-40B4-BE49-F238E27FC236}">
                <a16:creationId xmlns:a16="http://schemas.microsoft.com/office/drawing/2014/main" id="{FE5FCAF3-7A22-3946-8511-7D0D238D67C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05108" y="3372573"/>
            <a:ext cx="4114800" cy="2071788"/>
          </a:xfrm>
          <a:prstGeom prst="rect">
            <a:avLst/>
          </a:prstGeom>
        </p:spPr>
      </p:pic>
      <p:sp>
        <p:nvSpPr>
          <p:cNvPr id="13" name="TextBox 12">
            <a:extLst>
              <a:ext uri="{FF2B5EF4-FFF2-40B4-BE49-F238E27FC236}">
                <a16:creationId xmlns:a16="http://schemas.microsoft.com/office/drawing/2014/main" id="{D302E6D0-A62D-7044-BE83-7CC0618F81AD}"/>
              </a:ext>
            </a:extLst>
          </p:cNvPr>
          <p:cNvSpPr txBox="1"/>
          <p:nvPr/>
        </p:nvSpPr>
        <p:spPr>
          <a:xfrm>
            <a:off x="4765362" y="3000193"/>
            <a:ext cx="4114800" cy="230832"/>
          </a:xfrm>
          <a:prstGeom prst="rect">
            <a:avLst/>
          </a:prstGeom>
          <a:solidFill>
            <a:schemeClr val="accent1">
              <a:lumMod val="75000"/>
            </a:schemeClr>
          </a:solidFill>
        </p:spPr>
        <p:txBody>
          <a:bodyPr wrap="square" rtlCol="0">
            <a:spAutoFit/>
          </a:bodyPr>
          <a:lstStyle/>
          <a:p>
            <a:pPr algn="ctr"/>
            <a:r>
              <a:rPr lang="en-US" sz="900" dirty="0">
                <a:solidFill>
                  <a:schemeClr val="bg1"/>
                </a:solidFill>
              </a:rPr>
              <a:t>Adjacent Channel Leakage Ratio </a:t>
            </a:r>
          </a:p>
        </p:txBody>
      </p:sp>
      <p:sp>
        <p:nvSpPr>
          <p:cNvPr id="14" name="TextBox 13">
            <a:extLst>
              <a:ext uri="{FF2B5EF4-FFF2-40B4-BE49-F238E27FC236}">
                <a16:creationId xmlns:a16="http://schemas.microsoft.com/office/drawing/2014/main" id="{BBDF2003-3831-7743-B50C-42F884F1DADF}"/>
              </a:ext>
            </a:extLst>
          </p:cNvPr>
          <p:cNvSpPr txBox="1"/>
          <p:nvPr/>
        </p:nvSpPr>
        <p:spPr>
          <a:xfrm>
            <a:off x="4801533" y="5406281"/>
            <a:ext cx="4114800" cy="230832"/>
          </a:xfrm>
          <a:prstGeom prst="rect">
            <a:avLst/>
          </a:prstGeom>
          <a:solidFill>
            <a:schemeClr val="accent1">
              <a:lumMod val="75000"/>
            </a:schemeClr>
          </a:solidFill>
        </p:spPr>
        <p:txBody>
          <a:bodyPr wrap="square" rtlCol="0">
            <a:spAutoFit/>
          </a:bodyPr>
          <a:lstStyle/>
          <a:p>
            <a:pPr algn="ctr"/>
            <a:r>
              <a:rPr lang="en-US" sz="900" dirty="0">
                <a:solidFill>
                  <a:schemeClr val="bg1"/>
                </a:solidFill>
              </a:rPr>
              <a:t>Spurious Emission Mask</a:t>
            </a:r>
          </a:p>
        </p:txBody>
      </p:sp>
      <p:pic>
        <p:nvPicPr>
          <p:cNvPr id="11" name="Picture 10">
            <a:extLst>
              <a:ext uri="{FF2B5EF4-FFF2-40B4-BE49-F238E27FC236}">
                <a16:creationId xmlns:a16="http://schemas.microsoft.com/office/drawing/2014/main" id="{7C82F8EE-5709-9945-B968-AF75D43C2AA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8499" y="2022510"/>
            <a:ext cx="685800" cy="707510"/>
          </a:xfrm>
          <a:prstGeom prst="rect">
            <a:avLst/>
          </a:prstGeom>
          <a:effectLst>
            <a:glow rad="152400">
              <a:schemeClr val="bg1">
                <a:alpha val="75000"/>
              </a:schemeClr>
            </a:glow>
          </a:effectLst>
        </p:spPr>
      </p:pic>
    </p:spTree>
    <p:extLst>
      <p:ext uri="{BB962C8B-B14F-4D97-AF65-F5344CB8AC3E}">
        <p14:creationId xmlns:p14="http://schemas.microsoft.com/office/powerpoint/2010/main" val="2693337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71CC6-8CE3-AB4D-8FD2-E43F8A234075}"/>
              </a:ext>
            </a:extLst>
          </p:cNvPr>
          <p:cNvSpPr>
            <a:spLocks noGrp="1"/>
          </p:cNvSpPr>
          <p:nvPr>
            <p:ph type="title"/>
          </p:nvPr>
        </p:nvSpPr>
        <p:spPr/>
        <p:txBody>
          <a:bodyPr/>
          <a:lstStyle/>
          <a:p>
            <a:r>
              <a:rPr lang="en-US" dirty="0" err="1"/>
              <a:t>CellAdvisor</a:t>
            </a:r>
            <a:r>
              <a:rPr lang="en-US" dirty="0"/>
              <a:t> 5G</a:t>
            </a:r>
            <a:br>
              <a:rPr lang="en-US" dirty="0"/>
            </a:br>
            <a:r>
              <a:rPr lang="en-US" sz="1500" b="0" dirty="0"/>
              <a:t>Persistence Spectrum and Spectrogram</a:t>
            </a:r>
            <a:endParaRPr lang="en-US" b="0" dirty="0"/>
          </a:p>
        </p:txBody>
      </p:sp>
      <p:pic>
        <p:nvPicPr>
          <p:cNvPr id="8" name="Picture 7">
            <a:extLst>
              <a:ext uri="{FF2B5EF4-FFF2-40B4-BE49-F238E27FC236}">
                <a16:creationId xmlns:a16="http://schemas.microsoft.com/office/drawing/2014/main" id="{7D54BDBB-39B1-9C4F-874C-C6CB95CCCB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9583" y="2263894"/>
            <a:ext cx="4114800" cy="2450570"/>
          </a:xfrm>
          <a:prstGeom prst="rect">
            <a:avLst/>
          </a:prstGeom>
          <a:ln>
            <a:solidFill>
              <a:schemeClr val="tx1"/>
            </a:solidFill>
          </a:ln>
        </p:spPr>
      </p:pic>
      <p:sp>
        <p:nvSpPr>
          <p:cNvPr id="19" name="TextBox 18">
            <a:extLst>
              <a:ext uri="{FF2B5EF4-FFF2-40B4-BE49-F238E27FC236}">
                <a16:creationId xmlns:a16="http://schemas.microsoft.com/office/drawing/2014/main" id="{C1F98B7A-55A0-B44A-9BEA-B1F6FDE87796}"/>
              </a:ext>
            </a:extLst>
          </p:cNvPr>
          <p:cNvSpPr txBox="1"/>
          <p:nvPr/>
        </p:nvSpPr>
        <p:spPr>
          <a:xfrm>
            <a:off x="513719" y="4804397"/>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Persistence Real Time Spectrum</a:t>
            </a:r>
          </a:p>
          <a:p>
            <a:pPr algn="ctr"/>
            <a:r>
              <a:rPr lang="en-US" sz="900" dirty="0">
                <a:solidFill>
                  <a:schemeClr val="bg1"/>
                </a:solidFill>
              </a:rPr>
              <a:t>Spectrum Analysis, Spectrogram, 3D Spectrogram</a:t>
            </a:r>
          </a:p>
        </p:txBody>
      </p:sp>
      <p:pic>
        <p:nvPicPr>
          <p:cNvPr id="5" name="Picture 4">
            <a:extLst>
              <a:ext uri="{FF2B5EF4-FFF2-40B4-BE49-F238E27FC236}">
                <a16:creationId xmlns:a16="http://schemas.microsoft.com/office/drawing/2014/main" id="{DF082C8E-CAD3-B64E-8929-A982A96FF37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5165"/>
          <a:stretch/>
        </p:blipFill>
        <p:spPr>
          <a:xfrm>
            <a:off x="4758158" y="2263575"/>
            <a:ext cx="4114800" cy="2454477"/>
          </a:xfrm>
          <a:prstGeom prst="rect">
            <a:avLst/>
          </a:prstGeom>
          <a:ln>
            <a:solidFill>
              <a:schemeClr val="tx1"/>
            </a:solidFill>
          </a:ln>
        </p:spPr>
      </p:pic>
      <p:sp>
        <p:nvSpPr>
          <p:cNvPr id="11" name="TextBox 10">
            <a:extLst>
              <a:ext uri="{FF2B5EF4-FFF2-40B4-BE49-F238E27FC236}">
                <a16:creationId xmlns:a16="http://schemas.microsoft.com/office/drawing/2014/main" id="{408D0775-0A7F-C145-9F5E-53ED426A3FBB}"/>
              </a:ext>
            </a:extLst>
          </p:cNvPr>
          <p:cNvSpPr txBox="1"/>
          <p:nvPr/>
        </p:nvSpPr>
        <p:spPr>
          <a:xfrm>
            <a:off x="4734138" y="4797163"/>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Persistence Real Time Spectrogram</a:t>
            </a:r>
          </a:p>
          <a:p>
            <a:pPr algn="ctr"/>
            <a:r>
              <a:rPr lang="en-US" sz="900" dirty="0">
                <a:solidFill>
                  <a:schemeClr val="bg1"/>
                </a:solidFill>
              </a:rPr>
              <a:t>Spectrum Analysis, Spectrogram, 3D Spectrogram</a:t>
            </a:r>
          </a:p>
        </p:txBody>
      </p:sp>
      <p:pic>
        <p:nvPicPr>
          <p:cNvPr id="9" name="Picture 8">
            <a:extLst>
              <a:ext uri="{FF2B5EF4-FFF2-40B4-BE49-F238E27FC236}">
                <a16:creationId xmlns:a16="http://schemas.microsoft.com/office/drawing/2014/main" id="{BC5BE3B2-397B-5145-BC1E-6C543CF728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499" y="2022510"/>
            <a:ext cx="685800" cy="707510"/>
          </a:xfrm>
          <a:prstGeom prst="rect">
            <a:avLst/>
          </a:prstGeom>
          <a:effectLst>
            <a:glow rad="152400">
              <a:schemeClr val="bg1">
                <a:alpha val="75000"/>
              </a:schemeClr>
            </a:glow>
          </a:effectLst>
        </p:spPr>
      </p:pic>
    </p:spTree>
    <p:extLst>
      <p:ext uri="{BB962C8B-B14F-4D97-AF65-F5344CB8AC3E}">
        <p14:creationId xmlns:p14="http://schemas.microsoft.com/office/powerpoint/2010/main" val="3676585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EF796F-CCF4-374F-85D2-544FC6E241ED}"/>
              </a:ext>
            </a:extLst>
          </p:cNvPr>
          <p:cNvGrpSpPr/>
          <p:nvPr/>
        </p:nvGrpSpPr>
        <p:grpSpPr>
          <a:xfrm>
            <a:off x="466936" y="2220383"/>
            <a:ext cx="4116842" cy="2884529"/>
            <a:chOff x="791917" y="1817509"/>
            <a:chExt cx="5489122" cy="3846038"/>
          </a:xfrm>
        </p:grpSpPr>
        <p:pic>
          <p:nvPicPr>
            <p:cNvPr id="4" name="Picture 3">
              <a:extLst>
                <a:ext uri="{FF2B5EF4-FFF2-40B4-BE49-F238E27FC236}">
                  <a16:creationId xmlns:a16="http://schemas.microsoft.com/office/drawing/2014/main" id="{78A02540-9C7E-0E4F-8769-C338BAF8DE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94639" y="1817509"/>
              <a:ext cx="5486400" cy="3262491"/>
            </a:xfrm>
            <a:prstGeom prst="rect">
              <a:avLst/>
            </a:prstGeom>
            <a:ln>
              <a:solidFill>
                <a:schemeClr val="tx1"/>
              </a:solidFill>
            </a:ln>
          </p:spPr>
        </p:pic>
        <p:sp>
          <p:nvSpPr>
            <p:cNvPr id="11" name="TextBox 10">
              <a:extLst>
                <a:ext uri="{FF2B5EF4-FFF2-40B4-BE49-F238E27FC236}">
                  <a16:creationId xmlns:a16="http://schemas.microsoft.com/office/drawing/2014/main" id="{408D0775-0A7F-C145-9F5E-53ED426A3FBB}"/>
                </a:ext>
              </a:extLst>
            </p:cNvPr>
            <p:cNvSpPr txBox="1"/>
            <p:nvPr/>
          </p:nvSpPr>
          <p:spPr>
            <a:xfrm>
              <a:off x="791917" y="5140327"/>
              <a:ext cx="5486399" cy="523220"/>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Channel Scanner</a:t>
              </a:r>
            </a:p>
            <a:p>
              <a:pPr algn="ctr"/>
              <a:r>
                <a:rPr lang="en-US" sz="900" dirty="0">
                  <a:solidFill>
                    <a:schemeClr val="bg1"/>
                  </a:solidFill>
                </a:rPr>
                <a:t>Customizable for Multi-Frequency Band, Multi-Carrier Bandwidth</a:t>
              </a:r>
            </a:p>
          </p:txBody>
        </p:sp>
      </p:grpSp>
      <p:sp>
        <p:nvSpPr>
          <p:cNvPr id="2" name="Title 1">
            <a:extLst>
              <a:ext uri="{FF2B5EF4-FFF2-40B4-BE49-F238E27FC236}">
                <a16:creationId xmlns:a16="http://schemas.microsoft.com/office/drawing/2014/main" id="{4BA71CC6-8CE3-AB4D-8FD2-E43F8A234075}"/>
              </a:ext>
            </a:extLst>
          </p:cNvPr>
          <p:cNvSpPr>
            <a:spLocks noGrp="1"/>
          </p:cNvSpPr>
          <p:nvPr>
            <p:ph type="title"/>
          </p:nvPr>
        </p:nvSpPr>
        <p:spPr/>
        <p:txBody>
          <a:bodyPr/>
          <a:lstStyle/>
          <a:p>
            <a:r>
              <a:rPr lang="en-US" dirty="0" err="1"/>
              <a:t>CellAdvisor</a:t>
            </a:r>
            <a:r>
              <a:rPr lang="en-US" dirty="0"/>
              <a:t> 5G</a:t>
            </a:r>
            <a:br>
              <a:rPr lang="en-US" dirty="0"/>
            </a:br>
            <a:r>
              <a:rPr lang="en-US" sz="1500" b="0" dirty="0"/>
              <a:t>Channel Scanner and RSSI Power</a:t>
            </a:r>
            <a:endParaRPr lang="en-US" b="0" dirty="0"/>
          </a:p>
        </p:txBody>
      </p:sp>
      <p:grpSp>
        <p:nvGrpSpPr>
          <p:cNvPr id="5" name="Group 4">
            <a:extLst>
              <a:ext uri="{FF2B5EF4-FFF2-40B4-BE49-F238E27FC236}">
                <a16:creationId xmlns:a16="http://schemas.microsoft.com/office/drawing/2014/main" id="{EEF0A322-B014-304C-A24C-7E1C991D3496}"/>
              </a:ext>
            </a:extLst>
          </p:cNvPr>
          <p:cNvGrpSpPr/>
          <p:nvPr/>
        </p:nvGrpSpPr>
        <p:grpSpPr>
          <a:xfrm>
            <a:off x="4713185" y="2221243"/>
            <a:ext cx="4119910" cy="2873969"/>
            <a:chOff x="662381" y="1875101"/>
            <a:chExt cx="5493213" cy="3831958"/>
          </a:xfrm>
        </p:grpSpPr>
        <p:pic>
          <p:nvPicPr>
            <p:cNvPr id="12" name="Picture 11">
              <a:extLst>
                <a:ext uri="{FF2B5EF4-FFF2-40B4-BE49-F238E27FC236}">
                  <a16:creationId xmlns:a16="http://schemas.microsoft.com/office/drawing/2014/main" id="{1EE09082-0D06-1A43-8A28-28FB4E106C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9194" y="1875101"/>
              <a:ext cx="5486400" cy="3261344"/>
            </a:xfrm>
            <a:prstGeom prst="rect">
              <a:avLst/>
            </a:prstGeom>
            <a:ln>
              <a:solidFill>
                <a:schemeClr val="tx1"/>
              </a:solidFill>
            </a:ln>
          </p:spPr>
        </p:pic>
        <p:sp>
          <p:nvSpPr>
            <p:cNvPr id="19" name="TextBox 18">
              <a:extLst>
                <a:ext uri="{FF2B5EF4-FFF2-40B4-BE49-F238E27FC236}">
                  <a16:creationId xmlns:a16="http://schemas.microsoft.com/office/drawing/2014/main" id="{C1F98B7A-55A0-B44A-9BEA-B1F6FDE87796}"/>
                </a:ext>
              </a:extLst>
            </p:cNvPr>
            <p:cNvSpPr txBox="1"/>
            <p:nvPr/>
          </p:nvSpPr>
          <p:spPr>
            <a:xfrm>
              <a:off x="662381" y="5183839"/>
              <a:ext cx="5486400" cy="523220"/>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Multi-Frequency RSSI</a:t>
              </a:r>
            </a:p>
            <a:p>
              <a:pPr algn="ctr"/>
              <a:r>
                <a:rPr lang="en-US" sz="900" dirty="0">
                  <a:solidFill>
                    <a:schemeClr val="bg1"/>
                  </a:solidFill>
                </a:rPr>
                <a:t>Spectrum and RSSI Power Trend</a:t>
              </a:r>
            </a:p>
          </p:txBody>
        </p:sp>
      </p:grpSp>
      <p:pic>
        <p:nvPicPr>
          <p:cNvPr id="13" name="Picture 12">
            <a:extLst>
              <a:ext uri="{FF2B5EF4-FFF2-40B4-BE49-F238E27FC236}">
                <a16:creationId xmlns:a16="http://schemas.microsoft.com/office/drawing/2014/main" id="{52FD385F-5FE9-204A-9B1E-854CA5E891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499" y="2022510"/>
            <a:ext cx="685800" cy="707510"/>
          </a:xfrm>
          <a:prstGeom prst="rect">
            <a:avLst/>
          </a:prstGeom>
          <a:effectLst>
            <a:glow rad="152400">
              <a:schemeClr val="bg1">
                <a:alpha val="75000"/>
              </a:schemeClr>
            </a:glow>
          </a:effectLst>
        </p:spPr>
      </p:pic>
    </p:spTree>
    <p:extLst>
      <p:ext uri="{BB962C8B-B14F-4D97-AF65-F5344CB8AC3E}">
        <p14:creationId xmlns:p14="http://schemas.microsoft.com/office/powerpoint/2010/main" val="1885931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E9E33E5-E1C6-D04C-BBA4-213C728E639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6646" y="2220384"/>
            <a:ext cx="4114800" cy="2573866"/>
          </a:xfrm>
          <a:prstGeom prst="rect">
            <a:avLst/>
          </a:prstGeom>
          <a:ln>
            <a:solidFill>
              <a:schemeClr val="tx1"/>
            </a:solidFill>
          </a:ln>
        </p:spPr>
      </p:pic>
      <p:sp>
        <p:nvSpPr>
          <p:cNvPr id="2" name="Title 1">
            <a:extLst>
              <a:ext uri="{FF2B5EF4-FFF2-40B4-BE49-F238E27FC236}">
                <a16:creationId xmlns:a16="http://schemas.microsoft.com/office/drawing/2014/main" id="{4BA71CC6-8CE3-AB4D-8FD2-E43F8A234075}"/>
              </a:ext>
            </a:extLst>
          </p:cNvPr>
          <p:cNvSpPr>
            <a:spLocks noGrp="1"/>
          </p:cNvSpPr>
          <p:nvPr>
            <p:ph type="title"/>
          </p:nvPr>
        </p:nvSpPr>
        <p:spPr>
          <a:xfrm>
            <a:off x="342900" y="1023540"/>
            <a:ext cx="8458200" cy="513393"/>
          </a:xfrm>
        </p:spPr>
        <p:txBody>
          <a:bodyPr/>
          <a:lstStyle/>
          <a:p>
            <a:r>
              <a:rPr lang="en-US" dirty="0" err="1"/>
              <a:t>CellAdvisor</a:t>
            </a:r>
            <a:r>
              <a:rPr lang="en-US" dirty="0"/>
              <a:t> 5G</a:t>
            </a:r>
            <a:br>
              <a:rPr lang="en-US" dirty="0"/>
            </a:br>
            <a:r>
              <a:rPr lang="en-US" sz="1500" b="0" dirty="0"/>
              <a:t>Interference Analysis: Triangulation and Radar Chart</a:t>
            </a:r>
            <a:endParaRPr lang="en-US" b="0" dirty="0"/>
          </a:p>
        </p:txBody>
      </p:sp>
      <p:pic>
        <p:nvPicPr>
          <p:cNvPr id="7" name="Picture 6">
            <a:extLst>
              <a:ext uri="{FF2B5EF4-FFF2-40B4-BE49-F238E27FC236}">
                <a16:creationId xmlns:a16="http://schemas.microsoft.com/office/drawing/2014/main" id="{5AFD8ECB-2585-B643-847F-6BC19B1531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659980" y="2216152"/>
            <a:ext cx="4114800" cy="2582333"/>
          </a:xfrm>
          <a:prstGeom prst="rect">
            <a:avLst/>
          </a:prstGeom>
          <a:ln>
            <a:solidFill>
              <a:schemeClr val="tx1"/>
            </a:solidFill>
          </a:ln>
        </p:spPr>
      </p:pic>
      <p:sp>
        <p:nvSpPr>
          <p:cNvPr id="14" name="TextBox 13">
            <a:extLst>
              <a:ext uri="{FF2B5EF4-FFF2-40B4-BE49-F238E27FC236}">
                <a16:creationId xmlns:a16="http://schemas.microsoft.com/office/drawing/2014/main" id="{2F2E2DFE-B5DF-6841-9BF5-3136B222B7EB}"/>
              </a:ext>
            </a:extLst>
          </p:cNvPr>
          <p:cNvSpPr txBox="1"/>
          <p:nvPr/>
        </p:nvSpPr>
        <p:spPr>
          <a:xfrm>
            <a:off x="416137" y="4839497"/>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Interference Finding</a:t>
            </a:r>
          </a:p>
          <a:p>
            <a:pPr algn="ctr"/>
            <a:r>
              <a:rPr lang="en-US" sz="900" dirty="0">
                <a:solidFill>
                  <a:schemeClr val="bg1"/>
                </a:solidFill>
              </a:rPr>
              <a:t>Location: Triangulation</a:t>
            </a:r>
          </a:p>
        </p:txBody>
      </p:sp>
      <p:sp>
        <p:nvSpPr>
          <p:cNvPr id="16" name="TextBox 15">
            <a:extLst>
              <a:ext uri="{FF2B5EF4-FFF2-40B4-BE49-F238E27FC236}">
                <a16:creationId xmlns:a16="http://schemas.microsoft.com/office/drawing/2014/main" id="{7F5EDF17-7B83-D541-B9C6-4EBCCF2AC081}"/>
              </a:ext>
            </a:extLst>
          </p:cNvPr>
          <p:cNvSpPr txBox="1"/>
          <p:nvPr/>
        </p:nvSpPr>
        <p:spPr>
          <a:xfrm>
            <a:off x="4645237" y="4843730"/>
            <a:ext cx="4114800" cy="392415"/>
          </a:xfrm>
          <a:prstGeom prst="rect">
            <a:avLst/>
          </a:prstGeom>
          <a:solidFill>
            <a:schemeClr val="accent1">
              <a:lumMod val="75000"/>
            </a:schemeClr>
          </a:solidFill>
        </p:spPr>
        <p:txBody>
          <a:bodyPr wrap="square" rtlCol="0">
            <a:spAutoFit/>
          </a:bodyPr>
          <a:lstStyle/>
          <a:p>
            <a:pPr algn="ctr"/>
            <a:r>
              <a:rPr lang="en-US" sz="1050" b="1" dirty="0">
                <a:solidFill>
                  <a:schemeClr val="bg1"/>
                </a:solidFill>
              </a:rPr>
              <a:t>Interference Finding</a:t>
            </a:r>
          </a:p>
          <a:p>
            <a:pPr algn="ctr"/>
            <a:r>
              <a:rPr lang="en-US" sz="900" dirty="0">
                <a:solidFill>
                  <a:schemeClr val="bg1"/>
                </a:solidFill>
              </a:rPr>
              <a:t>Location: Radar Chart</a:t>
            </a:r>
          </a:p>
        </p:txBody>
      </p:sp>
      <p:pic>
        <p:nvPicPr>
          <p:cNvPr id="17" name="Picture 16">
            <a:extLst>
              <a:ext uri="{FF2B5EF4-FFF2-40B4-BE49-F238E27FC236}">
                <a16:creationId xmlns:a16="http://schemas.microsoft.com/office/drawing/2014/main" id="{256BDA2F-B4B0-A043-A5FD-1D8578C5DB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499" y="2022510"/>
            <a:ext cx="685800" cy="707510"/>
          </a:xfrm>
          <a:prstGeom prst="rect">
            <a:avLst/>
          </a:prstGeom>
          <a:effectLst>
            <a:glow rad="152400">
              <a:schemeClr val="bg1">
                <a:alpha val="75000"/>
              </a:schemeClr>
            </a:glow>
          </a:effectLst>
        </p:spPr>
      </p:pic>
    </p:spTree>
    <p:extLst>
      <p:ext uri="{BB962C8B-B14F-4D97-AF65-F5344CB8AC3E}">
        <p14:creationId xmlns:p14="http://schemas.microsoft.com/office/powerpoint/2010/main" val="1586437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B1550E-2B63-9F47-BDB0-54C7A8539AFD}"/>
              </a:ext>
            </a:extLst>
          </p:cNvPr>
          <p:cNvPicPr>
            <a:picLocks noChangeAspect="1"/>
          </p:cNvPicPr>
          <p:nvPr/>
        </p:nvPicPr>
        <p:blipFill>
          <a:blip r:embed="rId2"/>
          <a:stretch>
            <a:fillRect/>
          </a:stretch>
        </p:blipFill>
        <p:spPr>
          <a:xfrm>
            <a:off x="4055344" y="1909149"/>
            <a:ext cx="4663440" cy="2923588"/>
          </a:xfrm>
          <a:prstGeom prst="rect">
            <a:avLst/>
          </a:prstGeom>
        </p:spPr>
      </p:pic>
      <p:pic>
        <p:nvPicPr>
          <p:cNvPr id="5" name="Picture 4">
            <a:extLst>
              <a:ext uri="{FF2B5EF4-FFF2-40B4-BE49-F238E27FC236}">
                <a16:creationId xmlns:a16="http://schemas.microsoft.com/office/drawing/2014/main" id="{CBEED8C8-D234-4FFF-89EB-8EE2A3B318E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97450" y="3331250"/>
            <a:ext cx="3605517" cy="2156994"/>
          </a:xfrm>
          <a:prstGeom prst="rect">
            <a:avLst/>
          </a:prstGeom>
        </p:spPr>
      </p:pic>
      <p:sp>
        <p:nvSpPr>
          <p:cNvPr id="3" name="Rounded Rectangle 2">
            <a:extLst>
              <a:ext uri="{FF2B5EF4-FFF2-40B4-BE49-F238E27FC236}">
                <a16:creationId xmlns:a16="http://schemas.microsoft.com/office/drawing/2014/main" id="{3A6B4B04-8093-4945-A611-D0EC5AE323E2}"/>
              </a:ext>
            </a:extLst>
          </p:cNvPr>
          <p:cNvSpPr/>
          <p:nvPr/>
        </p:nvSpPr>
        <p:spPr>
          <a:xfrm>
            <a:off x="213851" y="3010516"/>
            <a:ext cx="2831692" cy="548640"/>
          </a:xfrm>
          <a:prstGeom prst="roundRect">
            <a:avLst/>
          </a:prstGeom>
          <a:no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 name="Title 1">
            <a:extLst>
              <a:ext uri="{FF2B5EF4-FFF2-40B4-BE49-F238E27FC236}">
                <a16:creationId xmlns:a16="http://schemas.microsoft.com/office/drawing/2014/main" id="{602CED47-0EF1-4571-BDC7-A618FE2DE145}"/>
              </a:ext>
            </a:extLst>
          </p:cNvPr>
          <p:cNvSpPr>
            <a:spLocks noGrp="1"/>
          </p:cNvSpPr>
          <p:nvPr>
            <p:ph type="title"/>
          </p:nvPr>
        </p:nvSpPr>
        <p:spPr/>
        <p:txBody>
          <a:bodyPr/>
          <a:lstStyle/>
          <a:p>
            <a:r>
              <a:rPr lang="en-US" dirty="0" err="1"/>
              <a:t>CellAdvisor</a:t>
            </a:r>
            <a:r>
              <a:rPr lang="en-US" dirty="0"/>
              <a:t> 5G</a:t>
            </a:r>
            <a:br>
              <a:rPr lang="en-US" dirty="0"/>
            </a:br>
            <a:r>
              <a:rPr lang="en-US" sz="1500" b="0" dirty="0"/>
              <a:t>5G Carrier Aggregation (x8)</a:t>
            </a:r>
            <a:endParaRPr lang="en-US" sz="1800" b="0" dirty="0"/>
          </a:p>
        </p:txBody>
      </p:sp>
      <p:sp>
        <p:nvSpPr>
          <p:cNvPr id="7" name="TextBox 6">
            <a:extLst>
              <a:ext uri="{FF2B5EF4-FFF2-40B4-BE49-F238E27FC236}">
                <a16:creationId xmlns:a16="http://schemas.microsoft.com/office/drawing/2014/main" id="{B2EB3E78-701D-4BAB-97A7-8DC52B9AAF08}"/>
              </a:ext>
            </a:extLst>
          </p:cNvPr>
          <p:cNvSpPr txBox="1"/>
          <p:nvPr/>
        </p:nvSpPr>
        <p:spPr>
          <a:xfrm>
            <a:off x="739023" y="3047283"/>
            <a:ext cx="1782952" cy="215444"/>
          </a:xfrm>
          <a:prstGeom prst="rect">
            <a:avLst/>
          </a:prstGeom>
          <a:noFill/>
        </p:spPr>
        <p:txBody>
          <a:bodyPr wrap="square" rtlCol="0">
            <a:spAutoFit/>
          </a:bodyPr>
          <a:lstStyle/>
          <a:p>
            <a:pPr algn="ctr"/>
            <a:r>
              <a:rPr lang="en-US" sz="800" b="1" dirty="0">
                <a:solidFill>
                  <a:srgbClr val="0097A5"/>
                </a:solidFill>
              </a:rPr>
              <a:t>Carrier Aggregation</a:t>
            </a:r>
          </a:p>
        </p:txBody>
      </p:sp>
      <p:sp>
        <p:nvSpPr>
          <p:cNvPr id="86" name="TextBox 85">
            <a:extLst>
              <a:ext uri="{FF2B5EF4-FFF2-40B4-BE49-F238E27FC236}">
                <a16:creationId xmlns:a16="http://schemas.microsoft.com/office/drawing/2014/main" id="{E1DCA0D0-2BB3-4DC2-BE35-21678511AC11}"/>
              </a:ext>
            </a:extLst>
          </p:cNvPr>
          <p:cNvSpPr txBox="1"/>
          <p:nvPr/>
        </p:nvSpPr>
        <p:spPr>
          <a:xfrm>
            <a:off x="237180" y="1089982"/>
            <a:ext cx="3691587" cy="1880002"/>
          </a:xfrm>
          <a:prstGeom prst="rect">
            <a:avLst/>
          </a:prstGeom>
          <a:noFill/>
        </p:spPr>
        <p:txBody>
          <a:bodyPr wrap="square" rtlCol="0">
            <a:spAutoFit/>
          </a:bodyPr>
          <a:lstStyle/>
          <a:p>
            <a:pPr>
              <a:spcAft>
                <a:spcPts val="450"/>
              </a:spcAft>
            </a:pPr>
            <a:r>
              <a:rPr lang="en-US" sz="1600" b="1" dirty="0"/>
              <a:t>Multi-Carrier Power Balance</a:t>
            </a:r>
            <a:endParaRPr lang="en-US" sz="1600" dirty="0"/>
          </a:p>
          <a:p>
            <a:pPr marL="175022" lvl="1" indent="-167879">
              <a:buFont typeface="Arial" panose="020B0604020202020204" pitchFamily="34" charset="0"/>
              <a:buChar char="•"/>
            </a:pPr>
            <a:r>
              <a:rPr lang="en-US" sz="1600" dirty="0"/>
              <a:t>Spectral impairments in </a:t>
            </a:r>
            <a:r>
              <a:rPr lang="en-US" sz="1600" dirty="0" err="1"/>
              <a:t>mmWave</a:t>
            </a:r>
            <a:endParaRPr lang="en-US" sz="1600" dirty="0"/>
          </a:p>
          <a:p>
            <a:pPr marL="175022" lvl="1" indent="-167879">
              <a:buFont typeface="Arial" panose="020B0604020202020204" pitchFamily="34" charset="0"/>
              <a:buChar char="•"/>
            </a:pPr>
            <a:r>
              <a:rPr lang="en-US" sz="1600" dirty="0"/>
              <a:t>Aggregated 100MHz carriers (x8)</a:t>
            </a:r>
          </a:p>
          <a:p>
            <a:pPr marL="175022" lvl="1" indent="-167879">
              <a:buFont typeface="Arial" panose="020B0604020202020204" pitchFamily="34" charset="0"/>
              <a:buChar char="•"/>
            </a:pPr>
            <a:r>
              <a:rPr lang="en-US" sz="1600" dirty="0"/>
              <a:t>Carrier’s in-band, contiguous and non-contiguous</a:t>
            </a:r>
          </a:p>
          <a:p>
            <a:pPr marL="175022" lvl="1" indent="-167879">
              <a:buFont typeface="Arial" panose="020B0604020202020204" pitchFamily="34" charset="0"/>
              <a:buChar char="•"/>
            </a:pPr>
            <a:r>
              <a:rPr lang="en-US" sz="1600" dirty="0"/>
              <a:t>Radio’s power performance of all carrier’s</a:t>
            </a:r>
          </a:p>
        </p:txBody>
      </p:sp>
      <p:grpSp>
        <p:nvGrpSpPr>
          <p:cNvPr id="27" name="Group 26">
            <a:extLst>
              <a:ext uri="{FF2B5EF4-FFF2-40B4-BE49-F238E27FC236}">
                <a16:creationId xmlns:a16="http://schemas.microsoft.com/office/drawing/2014/main" id="{54C2F7CF-6D1F-484B-8871-D069BC246133}"/>
              </a:ext>
            </a:extLst>
          </p:cNvPr>
          <p:cNvGrpSpPr/>
          <p:nvPr/>
        </p:nvGrpSpPr>
        <p:grpSpPr>
          <a:xfrm>
            <a:off x="210165" y="3110067"/>
            <a:ext cx="2639962" cy="453824"/>
            <a:chOff x="879986" y="3328219"/>
            <a:chExt cx="3519949" cy="605099"/>
          </a:xfrm>
        </p:grpSpPr>
        <p:sp>
          <p:nvSpPr>
            <p:cNvPr id="4" name="Trapezoid 3">
              <a:extLst>
                <a:ext uri="{FF2B5EF4-FFF2-40B4-BE49-F238E27FC236}">
                  <a16:creationId xmlns:a16="http://schemas.microsoft.com/office/drawing/2014/main" id="{7E2D7CA2-6219-0D4A-A29A-0CB23D9CE212}"/>
                </a:ext>
              </a:extLst>
            </p:cNvPr>
            <p:cNvSpPr/>
            <p:nvPr/>
          </p:nvSpPr>
          <p:spPr>
            <a:xfrm>
              <a:off x="132735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87" name="Trapezoid 86">
              <a:extLst>
                <a:ext uri="{FF2B5EF4-FFF2-40B4-BE49-F238E27FC236}">
                  <a16:creationId xmlns:a16="http://schemas.microsoft.com/office/drawing/2014/main" id="{57A31366-B110-D34A-9155-789F59C41D13}"/>
                </a:ext>
              </a:extLst>
            </p:cNvPr>
            <p:cNvSpPr/>
            <p:nvPr/>
          </p:nvSpPr>
          <p:spPr>
            <a:xfrm>
              <a:off x="1686231"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88" name="Trapezoid 87">
              <a:extLst>
                <a:ext uri="{FF2B5EF4-FFF2-40B4-BE49-F238E27FC236}">
                  <a16:creationId xmlns:a16="http://schemas.microsoft.com/office/drawing/2014/main" id="{F6C18BDD-613C-BA47-99DF-609775AADF6D}"/>
                </a:ext>
              </a:extLst>
            </p:cNvPr>
            <p:cNvSpPr/>
            <p:nvPr/>
          </p:nvSpPr>
          <p:spPr>
            <a:xfrm>
              <a:off x="2059857"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89" name="Trapezoid 88">
              <a:extLst>
                <a:ext uri="{FF2B5EF4-FFF2-40B4-BE49-F238E27FC236}">
                  <a16:creationId xmlns:a16="http://schemas.microsoft.com/office/drawing/2014/main" id="{DD505C72-2D0C-194C-961C-F6C64BD0A93E}"/>
                </a:ext>
              </a:extLst>
            </p:cNvPr>
            <p:cNvSpPr/>
            <p:nvPr/>
          </p:nvSpPr>
          <p:spPr>
            <a:xfrm>
              <a:off x="241873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0" name="Trapezoid 89">
              <a:extLst>
                <a:ext uri="{FF2B5EF4-FFF2-40B4-BE49-F238E27FC236}">
                  <a16:creationId xmlns:a16="http://schemas.microsoft.com/office/drawing/2014/main" id="{0450B478-C647-1B44-9698-06E96560C4CD}"/>
                </a:ext>
              </a:extLst>
            </p:cNvPr>
            <p:cNvSpPr/>
            <p:nvPr/>
          </p:nvSpPr>
          <p:spPr>
            <a:xfrm>
              <a:off x="278744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1" name="Trapezoid 90">
              <a:extLst>
                <a:ext uri="{FF2B5EF4-FFF2-40B4-BE49-F238E27FC236}">
                  <a16:creationId xmlns:a16="http://schemas.microsoft.com/office/drawing/2014/main" id="{92D193AA-27AB-1B44-8379-250BB5F3DA47}"/>
                </a:ext>
              </a:extLst>
            </p:cNvPr>
            <p:cNvSpPr/>
            <p:nvPr/>
          </p:nvSpPr>
          <p:spPr>
            <a:xfrm>
              <a:off x="3146321"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2" name="Trapezoid 91">
              <a:extLst>
                <a:ext uri="{FF2B5EF4-FFF2-40B4-BE49-F238E27FC236}">
                  <a16:creationId xmlns:a16="http://schemas.microsoft.com/office/drawing/2014/main" id="{3D1AC237-3382-1D43-8B43-F0871063F9FC}"/>
                </a:ext>
              </a:extLst>
            </p:cNvPr>
            <p:cNvSpPr/>
            <p:nvPr/>
          </p:nvSpPr>
          <p:spPr>
            <a:xfrm>
              <a:off x="3519947"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3" name="Trapezoid 92">
              <a:extLst>
                <a:ext uri="{FF2B5EF4-FFF2-40B4-BE49-F238E27FC236}">
                  <a16:creationId xmlns:a16="http://schemas.microsoft.com/office/drawing/2014/main" id="{49479EA4-1B46-F94D-BE19-00B8FBAA9A56}"/>
                </a:ext>
              </a:extLst>
            </p:cNvPr>
            <p:cNvSpPr/>
            <p:nvPr/>
          </p:nvSpPr>
          <p:spPr>
            <a:xfrm>
              <a:off x="3878824" y="3522406"/>
              <a:ext cx="365760" cy="182880"/>
            </a:xfrm>
            <a:prstGeom prst="trapezoid">
              <a:avLst/>
            </a:prstGeom>
            <a:solidFill>
              <a:srgbClr val="0097A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22" name="Straight Connector 21">
              <a:extLst>
                <a:ext uri="{FF2B5EF4-FFF2-40B4-BE49-F238E27FC236}">
                  <a16:creationId xmlns:a16="http://schemas.microsoft.com/office/drawing/2014/main" id="{FCAECBDC-D0F6-C54C-8AF1-792C1997220B}"/>
                </a:ext>
              </a:extLst>
            </p:cNvPr>
            <p:cNvCxnSpPr/>
            <p:nvPr/>
          </p:nvCxnSpPr>
          <p:spPr>
            <a:xfrm>
              <a:off x="1199535" y="3696929"/>
              <a:ext cx="3200400" cy="0"/>
            </a:xfrm>
            <a:prstGeom prst="line">
              <a:avLst/>
            </a:prstGeom>
            <a:ln w="9525" cmpd="sng">
              <a:solidFill>
                <a:schemeClr val="bg1">
                  <a:lumMod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136E16C-9006-6B4E-9378-9EDB127DE7E3}"/>
                </a:ext>
              </a:extLst>
            </p:cNvPr>
            <p:cNvSpPr txBox="1"/>
            <p:nvPr/>
          </p:nvSpPr>
          <p:spPr>
            <a:xfrm>
              <a:off x="2369574" y="3687097"/>
              <a:ext cx="891697" cy="246221"/>
            </a:xfrm>
            <a:prstGeom prst="rect">
              <a:avLst/>
            </a:prstGeom>
            <a:noFill/>
          </p:spPr>
          <p:txBody>
            <a:bodyPr wrap="none" rtlCol="0">
              <a:spAutoFit/>
            </a:bodyPr>
            <a:lstStyle/>
            <a:p>
              <a:r>
                <a:rPr lang="en-US" sz="600" dirty="0">
                  <a:solidFill>
                    <a:schemeClr val="bg1">
                      <a:lumMod val="50000"/>
                    </a:schemeClr>
                  </a:solidFill>
                </a:rPr>
                <a:t>FREQUENCY</a:t>
              </a:r>
            </a:p>
          </p:txBody>
        </p:sp>
        <p:cxnSp>
          <p:nvCxnSpPr>
            <p:cNvPr id="94" name="Straight Connector 93">
              <a:extLst>
                <a:ext uri="{FF2B5EF4-FFF2-40B4-BE49-F238E27FC236}">
                  <a16:creationId xmlns:a16="http://schemas.microsoft.com/office/drawing/2014/main" id="{ACE48281-31FE-3C43-81B5-A63484D59650}"/>
                </a:ext>
              </a:extLst>
            </p:cNvPr>
            <p:cNvCxnSpPr>
              <a:cxnSpLocks/>
            </p:cNvCxnSpPr>
            <p:nvPr/>
          </p:nvCxnSpPr>
          <p:spPr>
            <a:xfrm flipV="1">
              <a:off x="1283109" y="3392129"/>
              <a:ext cx="0" cy="339213"/>
            </a:xfrm>
            <a:prstGeom prst="line">
              <a:avLst/>
            </a:prstGeom>
            <a:ln w="9525" cmpd="sng">
              <a:solidFill>
                <a:schemeClr val="bg1">
                  <a:lumMod val="50000"/>
                </a:schemeClr>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5" name="TextBox 94">
              <a:extLst>
                <a:ext uri="{FF2B5EF4-FFF2-40B4-BE49-F238E27FC236}">
                  <a16:creationId xmlns:a16="http://schemas.microsoft.com/office/drawing/2014/main" id="{879C38D1-7C39-B945-8C00-BEB712984253}"/>
                </a:ext>
              </a:extLst>
            </p:cNvPr>
            <p:cNvSpPr txBox="1"/>
            <p:nvPr/>
          </p:nvSpPr>
          <p:spPr>
            <a:xfrm>
              <a:off x="879986" y="3328219"/>
              <a:ext cx="485603" cy="246221"/>
            </a:xfrm>
            <a:prstGeom prst="rect">
              <a:avLst/>
            </a:prstGeom>
            <a:noFill/>
          </p:spPr>
          <p:txBody>
            <a:bodyPr wrap="none" rtlCol="0">
              <a:spAutoFit/>
            </a:bodyPr>
            <a:lstStyle/>
            <a:p>
              <a:r>
                <a:rPr lang="en-US" sz="600" dirty="0">
                  <a:solidFill>
                    <a:schemeClr val="bg1">
                      <a:lumMod val="50000"/>
                    </a:schemeClr>
                  </a:solidFill>
                </a:rPr>
                <a:t>PWR</a:t>
              </a:r>
            </a:p>
          </p:txBody>
        </p:sp>
      </p:grpSp>
      <p:sp>
        <p:nvSpPr>
          <p:cNvPr id="28" name="Oval 27">
            <a:extLst>
              <a:ext uri="{FF2B5EF4-FFF2-40B4-BE49-F238E27FC236}">
                <a16:creationId xmlns:a16="http://schemas.microsoft.com/office/drawing/2014/main" id="{BBFB5632-397C-3F46-ACA4-60168FA337CC}"/>
              </a:ext>
            </a:extLst>
          </p:cNvPr>
          <p:cNvSpPr/>
          <p:nvPr/>
        </p:nvSpPr>
        <p:spPr>
          <a:xfrm rot="19863775">
            <a:off x="1622324" y="4293625"/>
            <a:ext cx="2064774" cy="317090"/>
          </a:xfrm>
          <a:prstGeom prst="ellipse">
            <a:avLst/>
          </a:prstGeom>
          <a:solidFill>
            <a:srgbClr val="0097A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6" name="Oval 95">
            <a:extLst>
              <a:ext uri="{FF2B5EF4-FFF2-40B4-BE49-F238E27FC236}">
                <a16:creationId xmlns:a16="http://schemas.microsoft.com/office/drawing/2014/main" id="{06B16197-E32D-EF46-92E8-8D27054DC171}"/>
              </a:ext>
            </a:extLst>
          </p:cNvPr>
          <p:cNvSpPr/>
          <p:nvPr/>
        </p:nvSpPr>
        <p:spPr>
          <a:xfrm rot="19352325">
            <a:off x="1736624" y="4407925"/>
            <a:ext cx="2064774" cy="317090"/>
          </a:xfrm>
          <a:prstGeom prst="ellipse">
            <a:avLst/>
          </a:prstGeom>
          <a:solidFill>
            <a:srgbClr val="0097A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97" name="Oval 96">
            <a:extLst>
              <a:ext uri="{FF2B5EF4-FFF2-40B4-BE49-F238E27FC236}">
                <a16:creationId xmlns:a16="http://schemas.microsoft.com/office/drawing/2014/main" id="{1131D3DD-A7EB-7D47-BD2F-EEEEE8EFB3CC}"/>
              </a:ext>
            </a:extLst>
          </p:cNvPr>
          <p:cNvSpPr/>
          <p:nvPr/>
        </p:nvSpPr>
        <p:spPr>
          <a:xfrm rot="20280067">
            <a:off x="1592826" y="4160890"/>
            <a:ext cx="2064774" cy="317090"/>
          </a:xfrm>
          <a:prstGeom prst="ellipse">
            <a:avLst/>
          </a:prstGeom>
          <a:solidFill>
            <a:srgbClr val="0097A5">
              <a:alpha val="50196"/>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9" name="Oval 28">
            <a:extLst>
              <a:ext uri="{FF2B5EF4-FFF2-40B4-BE49-F238E27FC236}">
                <a16:creationId xmlns:a16="http://schemas.microsoft.com/office/drawing/2014/main" id="{8B36C69B-20FA-A94C-B1D8-5B476BE745B1}"/>
              </a:ext>
            </a:extLst>
          </p:cNvPr>
          <p:cNvSpPr>
            <a:spLocks noChangeAspect="1"/>
          </p:cNvSpPr>
          <p:nvPr/>
        </p:nvSpPr>
        <p:spPr>
          <a:xfrm>
            <a:off x="2234381" y="4160889"/>
            <a:ext cx="685800" cy="685800"/>
          </a:xfrm>
          <a:prstGeom prst="ellipse">
            <a:avLst/>
          </a:prstGeom>
          <a:solidFill>
            <a:srgbClr val="7F7F7F">
              <a:alpha val="50196"/>
            </a:srgbClr>
          </a:solidFill>
          <a:ln w="2857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cxnSp>
        <p:nvCxnSpPr>
          <p:cNvPr id="32" name="Straight Connector 31">
            <a:extLst>
              <a:ext uri="{FF2B5EF4-FFF2-40B4-BE49-F238E27FC236}">
                <a16:creationId xmlns:a16="http://schemas.microsoft.com/office/drawing/2014/main" id="{F0996268-5ABB-6D47-8537-EBED4F237303}"/>
              </a:ext>
            </a:extLst>
          </p:cNvPr>
          <p:cNvCxnSpPr>
            <a:stCxn id="3" idx="2"/>
            <a:endCxn id="29" idx="1"/>
          </p:cNvCxnSpPr>
          <p:nvPr/>
        </p:nvCxnSpPr>
        <p:spPr>
          <a:xfrm>
            <a:off x="1629698" y="3559157"/>
            <a:ext cx="705117" cy="702167"/>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9" name="Rectangle 98">
            <a:extLst>
              <a:ext uri="{FF2B5EF4-FFF2-40B4-BE49-F238E27FC236}">
                <a16:creationId xmlns:a16="http://schemas.microsoft.com/office/drawing/2014/main" id="{C5BC9869-82E5-594B-B7A3-BF1CD751B701}"/>
              </a:ext>
            </a:extLst>
          </p:cNvPr>
          <p:cNvSpPr/>
          <p:nvPr/>
        </p:nvSpPr>
        <p:spPr>
          <a:xfrm>
            <a:off x="4066100" y="4832737"/>
            <a:ext cx="4663440" cy="3429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t>5G Carrier Scanner (8 component carriers)</a:t>
            </a:r>
          </a:p>
          <a:p>
            <a:pPr algn="ctr"/>
            <a:r>
              <a:rPr lang="en-US" sz="900" dirty="0"/>
              <a:t>Physical Cell ID, Beam ID, Carrier’s Frequency and Power, Beam Power and Quality</a:t>
            </a:r>
          </a:p>
        </p:txBody>
      </p:sp>
      <p:pic>
        <p:nvPicPr>
          <p:cNvPr id="30" name="Picture 29">
            <a:extLst>
              <a:ext uri="{FF2B5EF4-FFF2-40B4-BE49-F238E27FC236}">
                <a16:creationId xmlns:a16="http://schemas.microsoft.com/office/drawing/2014/main" id="{A94909C2-D422-AF40-9A72-61314585C6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02190" y="1679610"/>
            <a:ext cx="685800" cy="707510"/>
          </a:xfrm>
          <a:prstGeom prst="rect">
            <a:avLst/>
          </a:prstGeom>
          <a:effectLst>
            <a:glow rad="152400">
              <a:schemeClr val="bg1">
                <a:alpha val="75000"/>
              </a:schemeClr>
            </a:glow>
          </a:effectLst>
        </p:spPr>
      </p:pic>
    </p:spTree>
    <p:extLst>
      <p:ext uri="{BB962C8B-B14F-4D97-AF65-F5344CB8AC3E}">
        <p14:creationId xmlns:p14="http://schemas.microsoft.com/office/powerpoint/2010/main" val="1010550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FD774-D4EC-40E8-8266-E8CB3214C2F3}"/>
              </a:ext>
            </a:extLst>
          </p:cNvPr>
          <p:cNvSpPr>
            <a:spLocks noGrp="1"/>
          </p:cNvSpPr>
          <p:nvPr>
            <p:ph type="title"/>
          </p:nvPr>
        </p:nvSpPr>
        <p:spPr/>
        <p:txBody>
          <a:bodyPr/>
          <a:lstStyle/>
          <a:p>
            <a:r>
              <a:rPr lang="en-US" dirty="0" err="1"/>
              <a:t>CellAdvisor</a:t>
            </a:r>
            <a:r>
              <a:rPr lang="en-US" dirty="0"/>
              <a:t> 5G</a:t>
            </a:r>
            <a:br>
              <a:rPr lang="en-US" dirty="0"/>
            </a:br>
            <a:r>
              <a:rPr lang="en-US" sz="1500" b="0" dirty="0"/>
              <a:t>5G Beam Analysis</a:t>
            </a:r>
            <a:br>
              <a:rPr lang="en-US" sz="1600" b="0" dirty="0"/>
            </a:br>
            <a:r>
              <a:rPr lang="en-US" dirty="0"/>
              <a:t> </a:t>
            </a:r>
          </a:p>
        </p:txBody>
      </p:sp>
      <p:sp>
        <p:nvSpPr>
          <p:cNvPr id="3" name="Rectangle 2">
            <a:extLst>
              <a:ext uri="{FF2B5EF4-FFF2-40B4-BE49-F238E27FC236}">
                <a16:creationId xmlns:a16="http://schemas.microsoft.com/office/drawing/2014/main" id="{B7F21A5F-BE1D-4D10-B351-8264783CAE7F}"/>
              </a:ext>
            </a:extLst>
          </p:cNvPr>
          <p:cNvSpPr/>
          <p:nvPr/>
        </p:nvSpPr>
        <p:spPr>
          <a:xfrm>
            <a:off x="307799" y="1225918"/>
            <a:ext cx="3727913" cy="895117"/>
          </a:xfrm>
          <a:prstGeom prst="rect">
            <a:avLst/>
          </a:prstGeom>
        </p:spPr>
        <p:txBody>
          <a:bodyPr wrap="square">
            <a:spAutoFit/>
          </a:bodyPr>
          <a:lstStyle/>
          <a:p>
            <a:pPr>
              <a:spcAft>
                <a:spcPts val="450"/>
              </a:spcAft>
            </a:pPr>
            <a:r>
              <a:rPr lang="en-US" sz="1600" b="1" dirty="0"/>
              <a:t>Beamforming Performance</a:t>
            </a:r>
          </a:p>
          <a:p>
            <a:pPr marL="233357" lvl="1" indent="-225419">
              <a:buFont typeface="Arial" panose="020B0604020202020204" pitchFamily="34" charset="0"/>
              <a:buChar char="•"/>
            </a:pPr>
            <a:r>
              <a:rPr lang="en-US" sz="1600" dirty="0"/>
              <a:t>Increase cell capacity (bandwidth)</a:t>
            </a:r>
          </a:p>
          <a:p>
            <a:pPr marL="233357" lvl="1" indent="-225419">
              <a:buFont typeface="Arial" panose="020B0604020202020204" pitchFamily="34" charset="0"/>
              <a:buChar char="•"/>
            </a:pPr>
            <a:r>
              <a:rPr lang="en-US" sz="1600" dirty="0"/>
              <a:t>Increase cell coverage (diversity)</a:t>
            </a:r>
          </a:p>
        </p:txBody>
      </p:sp>
      <p:grpSp>
        <p:nvGrpSpPr>
          <p:cNvPr id="8" name="Group 7">
            <a:extLst>
              <a:ext uri="{FF2B5EF4-FFF2-40B4-BE49-F238E27FC236}">
                <a16:creationId xmlns:a16="http://schemas.microsoft.com/office/drawing/2014/main" id="{7B1E3C13-AA6C-2646-84B9-C2F28B7C6025}"/>
              </a:ext>
            </a:extLst>
          </p:cNvPr>
          <p:cNvGrpSpPr/>
          <p:nvPr/>
        </p:nvGrpSpPr>
        <p:grpSpPr>
          <a:xfrm>
            <a:off x="883985" y="2985757"/>
            <a:ext cx="2631818" cy="2542106"/>
            <a:chOff x="1178647" y="2838009"/>
            <a:chExt cx="3509090" cy="3389474"/>
          </a:xfrm>
        </p:grpSpPr>
        <p:grpSp>
          <p:nvGrpSpPr>
            <p:cNvPr id="5" name="Group 4">
              <a:extLst>
                <a:ext uri="{FF2B5EF4-FFF2-40B4-BE49-F238E27FC236}">
                  <a16:creationId xmlns:a16="http://schemas.microsoft.com/office/drawing/2014/main" id="{686FC637-A36C-B746-9D41-139EC92D75ED}"/>
                </a:ext>
              </a:extLst>
            </p:cNvPr>
            <p:cNvGrpSpPr/>
            <p:nvPr/>
          </p:nvGrpSpPr>
          <p:grpSpPr>
            <a:xfrm>
              <a:off x="1178647" y="2838009"/>
              <a:ext cx="1051311" cy="3086101"/>
              <a:chOff x="1741355" y="3063093"/>
              <a:chExt cx="1051311" cy="3086101"/>
            </a:xfrm>
          </p:grpSpPr>
          <p:sp>
            <p:nvSpPr>
              <p:cNvPr id="161" name="Rectangle 160">
                <a:extLst>
                  <a:ext uri="{FF2B5EF4-FFF2-40B4-BE49-F238E27FC236}">
                    <a16:creationId xmlns:a16="http://schemas.microsoft.com/office/drawing/2014/main" id="{B763D9A9-037B-E847-9684-19F950488466}"/>
                  </a:ext>
                </a:extLst>
              </p:cNvPr>
              <p:cNvSpPr/>
              <p:nvPr/>
            </p:nvSpPr>
            <p:spPr>
              <a:xfrm>
                <a:off x="2187136" y="3084050"/>
                <a:ext cx="139130" cy="822960"/>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2" name="Rectangle 161">
                <a:extLst>
                  <a:ext uri="{FF2B5EF4-FFF2-40B4-BE49-F238E27FC236}">
                    <a16:creationId xmlns:a16="http://schemas.microsoft.com/office/drawing/2014/main" id="{E3A6D93D-6492-EC47-9F81-638F1B1301D7}"/>
                  </a:ext>
                </a:extLst>
              </p:cNvPr>
              <p:cNvSpPr/>
              <p:nvPr/>
            </p:nvSpPr>
            <p:spPr>
              <a:xfrm>
                <a:off x="2172799" y="3881921"/>
                <a:ext cx="166956" cy="1028700"/>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3" name="Rectangle 162">
                <a:extLst>
                  <a:ext uri="{FF2B5EF4-FFF2-40B4-BE49-F238E27FC236}">
                    <a16:creationId xmlns:a16="http://schemas.microsoft.com/office/drawing/2014/main" id="{4536878D-3DE7-F449-8383-1319606F38E4}"/>
                  </a:ext>
                </a:extLst>
              </p:cNvPr>
              <p:cNvSpPr/>
              <p:nvPr/>
            </p:nvSpPr>
            <p:spPr>
              <a:xfrm>
                <a:off x="2165844" y="4891893"/>
                <a:ext cx="180869" cy="1234440"/>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4" name="Freeform 163">
                <a:extLst>
                  <a:ext uri="{FF2B5EF4-FFF2-40B4-BE49-F238E27FC236}">
                    <a16:creationId xmlns:a16="http://schemas.microsoft.com/office/drawing/2014/main" id="{BE204688-FB54-E247-8F64-449BF0FECEDE}"/>
                  </a:ext>
                </a:extLst>
              </p:cNvPr>
              <p:cNvSpPr/>
              <p:nvPr/>
            </p:nvSpPr>
            <p:spPr>
              <a:xfrm>
                <a:off x="1741355" y="3384485"/>
                <a:ext cx="1042349" cy="58534"/>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65" name="Freeform 164">
                <a:extLst>
                  <a:ext uri="{FF2B5EF4-FFF2-40B4-BE49-F238E27FC236}">
                    <a16:creationId xmlns:a16="http://schemas.microsoft.com/office/drawing/2014/main" id="{64B50AC3-FF13-3141-AE86-F211E412A4F7}"/>
                  </a:ext>
                </a:extLst>
              </p:cNvPr>
              <p:cNvSpPr/>
              <p:nvPr/>
            </p:nvSpPr>
            <p:spPr>
              <a:xfrm flipV="1">
                <a:off x="1742886" y="3179965"/>
                <a:ext cx="1042349" cy="57506"/>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166" name="Trapezoid 165">
                <a:extLst>
                  <a:ext uri="{FF2B5EF4-FFF2-40B4-BE49-F238E27FC236}">
                    <a16:creationId xmlns:a16="http://schemas.microsoft.com/office/drawing/2014/main" id="{D1B36688-AA26-6744-B7F8-C64773161500}"/>
                  </a:ext>
                </a:extLst>
              </p:cNvPr>
              <p:cNvSpPr/>
              <p:nvPr/>
            </p:nvSpPr>
            <p:spPr>
              <a:xfrm rot="16200000" flipH="1">
                <a:off x="1609877" y="3253007"/>
                <a:ext cx="350609" cy="87653"/>
              </a:xfrm>
              <a:prstGeom prst="trapezoid">
                <a:avLst>
                  <a:gd name="adj" fmla="val 19864"/>
                </a:avLst>
              </a:prstGeom>
              <a:solidFill>
                <a:schemeClr val="bg1">
                  <a:lumMod val="95000"/>
                </a:schemeClr>
              </a:solidFill>
              <a:ln w="12700">
                <a:noFill/>
              </a:ln>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7" name="Trapezoid 166">
                <a:extLst>
                  <a:ext uri="{FF2B5EF4-FFF2-40B4-BE49-F238E27FC236}">
                    <a16:creationId xmlns:a16="http://schemas.microsoft.com/office/drawing/2014/main" id="{D3593444-2222-F443-B883-650443850065}"/>
                  </a:ext>
                </a:extLst>
              </p:cNvPr>
              <p:cNvSpPr/>
              <p:nvPr/>
            </p:nvSpPr>
            <p:spPr>
              <a:xfrm rot="16200000" flipH="1">
                <a:off x="1728278" y="3253006"/>
                <a:ext cx="409044" cy="87653"/>
              </a:xfrm>
              <a:prstGeom prst="trapezoid">
                <a:avLst>
                  <a:gd name="adj" fmla="val 19864"/>
                </a:avLst>
              </a:prstGeom>
              <a:solidFill>
                <a:schemeClr val="bg1">
                  <a:lumMod val="95000"/>
                </a:schemeClr>
              </a:solidFill>
              <a:ln w="12700">
                <a:noFill/>
              </a:ln>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8" name="Trapezoid 167">
                <a:extLst>
                  <a:ext uri="{FF2B5EF4-FFF2-40B4-BE49-F238E27FC236}">
                    <a16:creationId xmlns:a16="http://schemas.microsoft.com/office/drawing/2014/main" id="{77ECC3DC-26A5-C84D-B7D6-474E72B02C27}"/>
                  </a:ext>
                </a:extLst>
              </p:cNvPr>
              <p:cNvSpPr/>
              <p:nvPr/>
            </p:nvSpPr>
            <p:spPr>
              <a:xfrm rot="16200000" flipH="1">
                <a:off x="1845147" y="3253006"/>
                <a:ext cx="467479" cy="87653"/>
              </a:xfrm>
              <a:prstGeom prst="trapezoid">
                <a:avLst>
                  <a:gd name="adj" fmla="val 19864"/>
                </a:avLst>
              </a:prstGeom>
              <a:solidFill>
                <a:schemeClr val="bg1">
                  <a:lumMod val="95000"/>
                </a:schemeClr>
              </a:solidFill>
              <a:ln w="12700">
                <a:noFill/>
              </a:ln>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9" name="Trapezoid 168">
                <a:extLst>
                  <a:ext uri="{FF2B5EF4-FFF2-40B4-BE49-F238E27FC236}">
                    <a16:creationId xmlns:a16="http://schemas.microsoft.com/office/drawing/2014/main" id="{65D89AE6-1D26-CF4F-9A74-51AF06D85EDE}"/>
                  </a:ext>
                </a:extLst>
              </p:cNvPr>
              <p:cNvSpPr/>
              <p:nvPr/>
            </p:nvSpPr>
            <p:spPr>
              <a:xfrm rot="5400000">
                <a:off x="2573535" y="3253006"/>
                <a:ext cx="350609" cy="87653"/>
              </a:xfrm>
              <a:prstGeom prst="trapezoid">
                <a:avLst>
                  <a:gd name="adj" fmla="val 19864"/>
                </a:avLst>
              </a:prstGeom>
              <a:solidFill>
                <a:schemeClr val="bg1">
                  <a:lumMod val="95000"/>
                </a:schemeClr>
              </a:solidFill>
              <a:ln w="12700">
                <a:noFill/>
              </a:ln>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70" name="Trapezoid 169">
                <a:extLst>
                  <a:ext uri="{FF2B5EF4-FFF2-40B4-BE49-F238E27FC236}">
                    <a16:creationId xmlns:a16="http://schemas.microsoft.com/office/drawing/2014/main" id="{08527791-26E1-8940-8A59-A733471DF12E}"/>
                  </a:ext>
                </a:extLst>
              </p:cNvPr>
              <p:cNvSpPr/>
              <p:nvPr/>
            </p:nvSpPr>
            <p:spPr>
              <a:xfrm rot="5400000">
                <a:off x="2400279" y="3253009"/>
                <a:ext cx="409044" cy="87653"/>
              </a:xfrm>
              <a:prstGeom prst="trapezoid">
                <a:avLst>
                  <a:gd name="adj" fmla="val 19864"/>
                </a:avLst>
              </a:prstGeom>
              <a:solidFill>
                <a:schemeClr val="bg1">
                  <a:lumMod val="95000"/>
                </a:schemeClr>
              </a:solidFill>
              <a:ln w="12700">
                <a:noFill/>
              </a:ln>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1" name="Trapezoid 170">
                <a:extLst>
                  <a:ext uri="{FF2B5EF4-FFF2-40B4-BE49-F238E27FC236}">
                    <a16:creationId xmlns:a16="http://schemas.microsoft.com/office/drawing/2014/main" id="{33A84E9B-9954-F64A-A190-8F28572A1D47}"/>
                  </a:ext>
                </a:extLst>
              </p:cNvPr>
              <p:cNvSpPr/>
              <p:nvPr/>
            </p:nvSpPr>
            <p:spPr>
              <a:xfrm rot="5400000">
                <a:off x="2224974" y="3253006"/>
                <a:ext cx="467479" cy="87653"/>
              </a:xfrm>
              <a:prstGeom prst="trapezoid">
                <a:avLst>
                  <a:gd name="adj" fmla="val 19864"/>
                </a:avLst>
              </a:prstGeom>
              <a:solidFill>
                <a:schemeClr val="bg1">
                  <a:lumMod val="95000"/>
                </a:schemeClr>
              </a:solidFill>
              <a:ln w="12700">
                <a:noFill/>
              </a:ln>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3" name="Rectangle 6">
                <a:extLst>
                  <a:ext uri="{FF2B5EF4-FFF2-40B4-BE49-F238E27FC236}">
                    <a16:creationId xmlns:a16="http://schemas.microsoft.com/office/drawing/2014/main" id="{B5823A25-F5A5-E74B-99D9-F5280B0226EF}"/>
                  </a:ext>
                </a:extLst>
              </p:cNvPr>
              <p:cNvSpPr>
                <a:spLocks noChangeArrowheads="1"/>
              </p:cNvSpPr>
              <p:nvPr/>
            </p:nvSpPr>
            <p:spPr bwMode="auto">
              <a:xfrm>
                <a:off x="2338188" y="5971569"/>
                <a:ext cx="75271" cy="79714"/>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13">
                  <a:latin typeface="Arial" pitchFamily="34" charset="0"/>
                </a:endParaRPr>
              </a:p>
            </p:txBody>
          </p:sp>
          <p:sp>
            <p:nvSpPr>
              <p:cNvPr id="184" name="Rectangle 183">
                <a:extLst>
                  <a:ext uri="{FF2B5EF4-FFF2-40B4-BE49-F238E27FC236}">
                    <a16:creationId xmlns:a16="http://schemas.microsoft.com/office/drawing/2014/main" id="{F2065084-9F9B-EE4B-9CAF-BD02A1F2F427}"/>
                  </a:ext>
                </a:extLst>
              </p:cNvPr>
              <p:cNvSpPr/>
              <p:nvPr/>
            </p:nvSpPr>
            <p:spPr>
              <a:xfrm>
                <a:off x="2399917" y="5731806"/>
                <a:ext cx="289854" cy="417388"/>
              </a:xfrm>
              <a:prstGeom prst="rect">
                <a:avLst/>
              </a:prstGeom>
              <a:solidFill>
                <a:schemeClr val="bg1">
                  <a:lumMod val="85000"/>
                </a:schemeClr>
              </a:solidFill>
              <a:ln>
                <a:solidFill>
                  <a:srgbClr val="080808"/>
                </a:solidFill>
              </a:ln>
              <a:scene3d>
                <a:camera prst="orthographicFront">
                  <a:rot lat="598846" lon="603460" rev="26515"/>
                </a:camera>
                <a:lightRig rig="threePt" dir="t"/>
              </a:scene3d>
              <a:sp3d extrusionH="266700">
                <a:bevelT prst="coolSlant"/>
                <a:bevelB w="165100" prst="coolSlant"/>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6" name="Rectangle 5">
              <a:extLst>
                <a:ext uri="{FF2B5EF4-FFF2-40B4-BE49-F238E27FC236}">
                  <a16:creationId xmlns:a16="http://schemas.microsoft.com/office/drawing/2014/main" id="{FF359EB4-9B98-FA41-856D-759262D92C56}"/>
                </a:ext>
              </a:extLst>
            </p:cNvPr>
            <p:cNvSpPr/>
            <p:nvPr/>
          </p:nvSpPr>
          <p:spPr>
            <a:xfrm>
              <a:off x="1754155" y="3689180"/>
              <a:ext cx="235132" cy="365760"/>
            </a:xfrm>
            <a:prstGeom prst="rect">
              <a:avLst/>
            </a:prstGeom>
            <a:solidFill>
              <a:srgbClr val="C00000"/>
            </a:solidFill>
            <a:ln>
              <a:noFill/>
            </a:ln>
            <a:effectLst/>
            <a:scene3d>
              <a:camera prst="perspectiveContrastingRightFacing" fov="2700000">
                <a:rot lat="600000" lon="18000000" rev="21000000"/>
              </a:camera>
              <a:lightRig rig="threePt" dir="t"/>
            </a:scene3d>
            <a:sp3d extrusionH="76200">
              <a:extrusionClr>
                <a:schemeClr val="tx1"/>
              </a:extrusionClr>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grpSp>
          <p:nvGrpSpPr>
            <p:cNvPr id="7" name="Group 6">
              <a:extLst>
                <a:ext uri="{FF2B5EF4-FFF2-40B4-BE49-F238E27FC236}">
                  <a16:creationId xmlns:a16="http://schemas.microsoft.com/office/drawing/2014/main" id="{26D3AA7A-187C-6041-9793-56F25B3A1A29}"/>
                </a:ext>
              </a:extLst>
            </p:cNvPr>
            <p:cNvGrpSpPr/>
            <p:nvPr/>
          </p:nvGrpSpPr>
          <p:grpSpPr>
            <a:xfrm>
              <a:off x="1737490" y="3598084"/>
              <a:ext cx="2950247" cy="2629399"/>
              <a:chOff x="1793762" y="3598084"/>
              <a:chExt cx="2950247" cy="2629399"/>
            </a:xfrm>
          </p:grpSpPr>
          <p:sp>
            <p:nvSpPr>
              <p:cNvPr id="193" name="Oval 192">
                <a:extLst>
                  <a:ext uri="{FF2B5EF4-FFF2-40B4-BE49-F238E27FC236}">
                    <a16:creationId xmlns:a16="http://schemas.microsoft.com/office/drawing/2014/main" id="{42DAF06B-CA3A-8348-B405-F6783D7F18A8}"/>
                  </a:ext>
                </a:extLst>
              </p:cNvPr>
              <p:cNvSpPr/>
              <p:nvPr/>
            </p:nvSpPr>
            <p:spPr>
              <a:xfrm>
                <a:off x="4378815" y="4680621"/>
                <a:ext cx="98602" cy="9860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4" name="Oval 193">
                <a:extLst>
                  <a:ext uri="{FF2B5EF4-FFF2-40B4-BE49-F238E27FC236}">
                    <a16:creationId xmlns:a16="http://schemas.microsoft.com/office/drawing/2014/main" id="{66C15D46-D94B-E949-A2F2-193E2117E4F6}"/>
                  </a:ext>
                </a:extLst>
              </p:cNvPr>
              <p:cNvSpPr/>
              <p:nvPr/>
            </p:nvSpPr>
            <p:spPr>
              <a:xfrm>
                <a:off x="4336207" y="4844958"/>
                <a:ext cx="98602" cy="9860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5" name="Oval 194">
                <a:extLst>
                  <a:ext uri="{FF2B5EF4-FFF2-40B4-BE49-F238E27FC236}">
                    <a16:creationId xmlns:a16="http://schemas.microsoft.com/office/drawing/2014/main" id="{2D4DDA92-5368-3C49-933B-85ED62B526E4}"/>
                  </a:ext>
                </a:extLst>
              </p:cNvPr>
              <p:cNvSpPr/>
              <p:nvPr/>
            </p:nvSpPr>
            <p:spPr>
              <a:xfrm>
                <a:off x="4244908" y="5009296"/>
                <a:ext cx="98602" cy="9860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6" name="Oval 9">
                <a:extLst>
                  <a:ext uri="{FF2B5EF4-FFF2-40B4-BE49-F238E27FC236}">
                    <a16:creationId xmlns:a16="http://schemas.microsoft.com/office/drawing/2014/main" id="{7880DC1B-7F96-B543-A847-E650DFE5CDAC}"/>
                  </a:ext>
                </a:extLst>
              </p:cNvPr>
              <p:cNvSpPr/>
              <p:nvPr/>
            </p:nvSpPr>
            <p:spPr>
              <a:xfrm>
                <a:off x="2114610" y="3644169"/>
                <a:ext cx="2629399" cy="486924"/>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4">
                  <a:alpha val="50000"/>
                </a:schemeClr>
              </a:solidFill>
              <a:ln>
                <a:noFill/>
              </a:ln>
              <a:effectLst>
                <a:glow rad="254000">
                  <a:schemeClr val="accent4">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1</a:t>
                </a:r>
              </a:p>
            </p:txBody>
          </p:sp>
          <p:sp>
            <p:nvSpPr>
              <p:cNvPr id="197" name="Oval 9">
                <a:extLst>
                  <a:ext uri="{FF2B5EF4-FFF2-40B4-BE49-F238E27FC236}">
                    <a16:creationId xmlns:a16="http://schemas.microsoft.com/office/drawing/2014/main" id="{D12A8400-4615-D142-A07F-5ABA3EFE4A89}"/>
                  </a:ext>
                </a:extLst>
              </p:cNvPr>
              <p:cNvSpPr/>
              <p:nvPr/>
            </p:nvSpPr>
            <p:spPr>
              <a:xfrm rot="557240">
                <a:off x="2028529" y="3871109"/>
                <a:ext cx="2629399" cy="486924"/>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3">
                  <a:alpha val="50000"/>
                </a:schemeClr>
              </a:solidFill>
              <a:ln>
                <a:noFill/>
              </a:ln>
              <a:effectLst>
                <a:glow rad="254000">
                  <a:schemeClr val="accent3">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2</a:t>
                </a:r>
              </a:p>
            </p:txBody>
          </p:sp>
          <p:sp>
            <p:nvSpPr>
              <p:cNvPr id="198" name="Oval 9">
                <a:extLst>
                  <a:ext uri="{FF2B5EF4-FFF2-40B4-BE49-F238E27FC236}">
                    <a16:creationId xmlns:a16="http://schemas.microsoft.com/office/drawing/2014/main" id="{119F654B-A090-224D-9BA7-6C0CE8172ED0}"/>
                  </a:ext>
                </a:extLst>
              </p:cNvPr>
              <p:cNvSpPr/>
              <p:nvPr/>
            </p:nvSpPr>
            <p:spPr>
              <a:xfrm rot="2304310">
                <a:off x="1793762" y="4450204"/>
                <a:ext cx="2629399" cy="486924"/>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2">
                  <a:lumMod val="75000"/>
                  <a:alpha val="50000"/>
                </a:schemeClr>
              </a:solidFill>
              <a:ln>
                <a:noFill/>
              </a:ln>
              <a:effectLst>
                <a:glow rad="254000">
                  <a:schemeClr val="accent2">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n-1</a:t>
                </a:r>
              </a:p>
            </p:txBody>
          </p:sp>
          <p:sp>
            <p:nvSpPr>
              <p:cNvPr id="199" name="Oval 9">
                <a:extLst>
                  <a:ext uri="{FF2B5EF4-FFF2-40B4-BE49-F238E27FC236}">
                    <a16:creationId xmlns:a16="http://schemas.microsoft.com/office/drawing/2014/main" id="{9CECF058-CF3A-314A-9BD6-2848E1230241}"/>
                  </a:ext>
                </a:extLst>
              </p:cNvPr>
              <p:cNvSpPr/>
              <p:nvPr/>
            </p:nvSpPr>
            <p:spPr>
              <a:xfrm rot="2931491">
                <a:off x="1637248" y="4669321"/>
                <a:ext cx="2629399" cy="486925"/>
              </a:xfrm>
              <a:custGeom>
                <a:avLst/>
                <a:gdLst>
                  <a:gd name="connsiteX0" fmla="*/ 0 w 2111022"/>
                  <a:gd name="connsiteY0" fmla="*/ 180623 h 361245"/>
                  <a:gd name="connsiteX1" fmla="*/ 1055511 w 2111022"/>
                  <a:gd name="connsiteY1" fmla="*/ 0 h 361245"/>
                  <a:gd name="connsiteX2" fmla="*/ 2111022 w 2111022"/>
                  <a:gd name="connsiteY2" fmla="*/ 180623 h 361245"/>
                  <a:gd name="connsiteX3" fmla="*/ 1055511 w 2111022"/>
                  <a:gd name="connsiteY3" fmla="*/ 361246 h 361245"/>
                  <a:gd name="connsiteX4" fmla="*/ 0 w 2111022"/>
                  <a:gd name="connsiteY4" fmla="*/ 180623 h 361245"/>
                  <a:gd name="connsiteX0" fmla="*/ 9585 w 2123163"/>
                  <a:gd name="connsiteY0" fmla="*/ 180623 h 361246"/>
                  <a:gd name="connsiteX1" fmla="*/ 1606963 w 2123163"/>
                  <a:gd name="connsiteY1" fmla="*/ 0 h 361246"/>
                  <a:gd name="connsiteX2" fmla="*/ 2120607 w 2123163"/>
                  <a:gd name="connsiteY2" fmla="*/ 180623 h 361246"/>
                  <a:gd name="connsiteX3" fmla="*/ 1065096 w 2123163"/>
                  <a:gd name="connsiteY3" fmla="*/ 361246 h 361246"/>
                  <a:gd name="connsiteX4" fmla="*/ 9585 w 2123163"/>
                  <a:gd name="connsiteY4" fmla="*/ 180623 h 361246"/>
                  <a:gd name="connsiteX0" fmla="*/ 3 w 2114805"/>
                  <a:gd name="connsiteY0" fmla="*/ 180623 h 349957"/>
                  <a:gd name="connsiteX1" fmla="*/ 1597381 w 2114805"/>
                  <a:gd name="connsiteY1" fmla="*/ 0 h 349957"/>
                  <a:gd name="connsiteX2" fmla="*/ 2111025 w 2114805"/>
                  <a:gd name="connsiteY2" fmla="*/ 180623 h 349957"/>
                  <a:gd name="connsiteX3" fmla="*/ 1608669 w 2114805"/>
                  <a:gd name="connsiteY3" fmla="*/ 349957 h 349957"/>
                  <a:gd name="connsiteX4" fmla="*/ 3 w 2114805"/>
                  <a:gd name="connsiteY4" fmla="*/ 180623 h 349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805" h="349957">
                    <a:moveTo>
                      <a:pt x="3" y="180623"/>
                    </a:moveTo>
                    <a:cubicBezTo>
                      <a:pt x="-1878" y="122297"/>
                      <a:pt x="1014438" y="0"/>
                      <a:pt x="1597381" y="0"/>
                    </a:cubicBezTo>
                    <a:cubicBezTo>
                      <a:pt x="2180324" y="0"/>
                      <a:pt x="2111025" y="80868"/>
                      <a:pt x="2111025" y="180623"/>
                    </a:cubicBezTo>
                    <a:cubicBezTo>
                      <a:pt x="2111025" y="280378"/>
                      <a:pt x="2191612" y="349957"/>
                      <a:pt x="1608669" y="349957"/>
                    </a:cubicBezTo>
                    <a:cubicBezTo>
                      <a:pt x="1025726" y="349957"/>
                      <a:pt x="1884" y="238949"/>
                      <a:pt x="3" y="180623"/>
                    </a:cubicBezTo>
                    <a:close/>
                  </a:path>
                </a:pathLst>
              </a:custGeom>
              <a:solidFill>
                <a:schemeClr val="accent1">
                  <a:lumMod val="75000"/>
                  <a:alpha val="50000"/>
                </a:schemeClr>
              </a:solidFill>
              <a:ln>
                <a:noFill/>
              </a:ln>
              <a:effectLst>
                <a:glow rad="254000">
                  <a:schemeClr val="accent1">
                    <a:lumMod val="75000"/>
                    <a:alpha val="50000"/>
                  </a:schemeClr>
                </a:glo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34290" rIns="68580" bIns="34290" numCol="1" spcCol="0" rtlCol="0" fromWordArt="0" anchor="ctr" anchorCtr="0" forceAA="0" compatLnSpc="1">
                <a:prstTxWarp prst="textNoShape">
                  <a:avLst/>
                </a:prstTxWarp>
                <a:noAutofit/>
              </a:bodyPr>
              <a:lstStyle/>
              <a:p>
                <a:pPr algn="r"/>
                <a:r>
                  <a:rPr lang="en-US" sz="900" dirty="0"/>
                  <a:t>Beam n</a:t>
                </a:r>
              </a:p>
            </p:txBody>
          </p:sp>
        </p:grpSp>
      </p:grpSp>
      <p:sp>
        <p:nvSpPr>
          <p:cNvPr id="69" name="Rectangle 68">
            <a:extLst>
              <a:ext uri="{FF2B5EF4-FFF2-40B4-BE49-F238E27FC236}">
                <a16:creationId xmlns:a16="http://schemas.microsoft.com/office/drawing/2014/main" id="{78D28BE4-8882-594C-B8A7-87393C96F711}"/>
              </a:ext>
            </a:extLst>
          </p:cNvPr>
          <p:cNvSpPr/>
          <p:nvPr/>
        </p:nvSpPr>
        <p:spPr>
          <a:xfrm>
            <a:off x="4066100" y="4906480"/>
            <a:ext cx="4663440" cy="3429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t>5G Beam Analyzer (8 strongest beams)</a:t>
            </a:r>
          </a:p>
          <a:p>
            <a:pPr algn="ctr"/>
            <a:r>
              <a:rPr lang="en-US" sz="900" dirty="0"/>
              <a:t>Physical Cell ID, Beam Index, Beam Power, P-Sync Power, Beam SNR</a:t>
            </a:r>
          </a:p>
        </p:txBody>
      </p:sp>
      <p:pic>
        <p:nvPicPr>
          <p:cNvPr id="9" name="Picture 8">
            <a:extLst>
              <a:ext uri="{FF2B5EF4-FFF2-40B4-BE49-F238E27FC236}">
                <a16:creationId xmlns:a16="http://schemas.microsoft.com/office/drawing/2014/main" id="{C0DFAE36-7263-8443-BDDF-9767BC0C7F6A}"/>
              </a:ext>
            </a:extLst>
          </p:cNvPr>
          <p:cNvPicPr>
            <a:picLocks noChangeAspect="1"/>
          </p:cNvPicPr>
          <p:nvPr/>
        </p:nvPicPr>
        <p:blipFill rotWithShape="1">
          <a:blip r:embed="rId2"/>
          <a:srcRect b="12378"/>
          <a:stretch/>
        </p:blipFill>
        <p:spPr>
          <a:xfrm>
            <a:off x="4067259" y="1955945"/>
            <a:ext cx="4663440" cy="2936975"/>
          </a:xfrm>
          <a:prstGeom prst="rect">
            <a:avLst/>
          </a:prstGeom>
          <a:ln>
            <a:solidFill>
              <a:schemeClr val="tx1"/>
            </a:solidFill>
          </a:ln>
        </p:spPr>
      </p:pic>
      <p:pic>
        <p:nvPicPr>
          <p:cNvPr id="31" name="Picture 30">
            <a:extLst>
              <a:ext uri="{FF2B5EF4-FFF2-40B4-BE49-F238E27FC236}">
                <a16:creationId xmlns:a16="http://schemas.microsoft.com/office/drawing/2014/main" id="{5346A616-8F0D-3946-9449-32E778AD6C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60626" y="1741955"/>
            <a:ext cx="685800" cy="707510"/>
          </a:xfrm>
          <a:prstGeom prst="rect">
            <a:avLst/>
          </a:prstGeom>
          <a:effectLst>
            <a:glow rad="152400">
              <a:schemeClr val="bg1">
                <a:alpha val="75000"/>
              </a:schemeClr>
            </a:glow>
          </a:effectLst>
        </p:spPr>
      </p:pic>
    </p:spTree>
    <p:extLst>
      <p:ext uri="{BB962C8B-B14F-4D97-AF65-F5344CB8AC3E}">
        <p14:creationId xmlns:p14="http://schemas.microsoft.com/office/powerpoint/2010/main" val="35036006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22B34-0EE8-8546-83EF-F3B4263629BF}"/>
              </a:ext>
            </a:extLst>
          </p:cNvPr>
          <p:cNvSpPr>
            <a:spLocks noGrp="1"/>
          </p:cNvSpPr>
          <p:nvPr>
            <p:ph type="title"/>
          </p:nvPr>
        </p:nvSpPr>
        <p:spPr/>
        <p:txBody>
          <a:bodyPr/>
          <a:lstStyle/>
          <a:p>
            <a:r>
              <a:rPr lang="en-US" dirty="0" err="1"/>
              <a:t>CellAdvisor</a:t>
            </a:r>
            <a:r>
              <a:rPr lang="en-US" dirty="0"/>
              <a:t> 5G</a:t>
            </a:r>
            <a:br>
              <a:rPr lang="en-US" dirty="0"/>
            </a:br>
            <a:r>
              <a:rPr lang="en-US" sz="1500" b="0" dirty="0"/>
              <a:t>5G Route Map Coverage</a:t>
            </a:r>
            <a:endParaRPr lang="en-US" b="0" dirty="0"/>
          </a:p>
        </p:txBody>
      </p:sp>
      <p:sp>
        <p:nvSpPr>
          <p:cNvPr id="53" name="Rectangle 52">
            <a:extLst>
              <a:ext uri="{FF2B5EF4-FFF2-40B4-BE49-F238E27FC236}">
                <a16:creationId xmlns:a16="http://schemas.microsoft.com/office/drawing/2014/main" id="{7A2864D7-A6F9-E141-B147-4D7CCFE04B1C}"/>
              </a:ext>
            </a:extLst>
          </p:cNvPr>
          <p:cNvSpPr/>
          <p:nvPr/>
        </p:nvSpPr>
        <p:spPr>
          <a:xfrm>
            <a:off x="194643" y="977147"/>
            <a:ext cx="3075213" cy="1387559"/>
          </a:xfrm>
          <a:prstGeom prst="rect">
            <a:avLst/>
          </a:prstGeom>
        </p:spPr>
        <p:txBody>
          <a:bodyPr wrap="square">
            <a:spAutoFit/>
          </a:bodyPr>
          <a:lstStyle/>
          <a:p>
            <a:pPr>
              <a:spcAft>
                <a:spcPts val="450"/>
              </a:spcAft>
            </a:pPr>
            <a:r>
              <a:rPr lang="en-US" sz="2000" b="1" dirty="0"/>
              <a:t>5G Coverage Mapping</a:t>
            </a:r>
          </a:p>
          <a:p>
            <a:pPr marL="233357" lvl="1" indent="-225419">
              <a:buFont typeface="Arial" panose="020B0604020202020204" pitchFamily="34" charset="0"/>
              <a:buChar char="•"/>
            </a:pPr>
            <a:r>
              <a:rPr lang="en-US" sz="2000" dirty="0"/>
              <a:t>Cell Coverage </a:t>
            </a:r>
          </a:p>
          <a:p>
            <a:pPr marL="233357" lvl="1" indent="-225419">
              <a:buFont typeface="Arial" panose="020B0604020202020204" pitchFamily="34" charset="0"/>
              <a:buChar char="•"/>
            </a:pPr>
            <a:r>
              <a:rPr lang="en-US" sz="2000" dirty="0"/>
              <a:t>Beam Availability</a:t>
            </a:r>
          </a:p>
          <a:p>
            <a:pPr marL="233357" lvl="1" indent="-225419">
              <a:buFont typeface="Arial" panose="020B0604020202020204" pitchFamily="34" charset="0"/>
              <a:buChar char="•"/>
            </a:pPr>
            <a:r>
              <a:rPr lang="en-US" sz="2000" dirty="0"/>
              <a:t>Beam Propagation</a:t>
            </a:r>
          </a:p>
        </p:txBody>
      </p:sp>
      <p:sp>
        <p:nvSpPr>
          <p:cNvPr id="12" name="Freeform 212">
            <a:extLst>
              <a:ext uri="{FF2B5EF4-FFF2-40B4-BE49-F238E27FC236}">
                <a16:creationId xmlns:a16="http://schemas.microsoft.com/office/drawing/2014/main" id="{562F2FC6-F5E1-F149-906D-F2EBACCA5B44}"/>
              </a:ext>
            </a:extLst>
          </p:cNvPr>
          <p:cNvSpPr>
            <a:spLocks noChangeAspect="1" noEditPoints="1"/>
          </p:cNvSpPr>
          <p:nvPr/>
        </p:nvSpPr>
        <p:spPr bwMode="auto">
          <a:xfrm>
            <a:off x="1270423" y="4252626"/>
            <a:ext cx="881928" cy="548640"/>
          </a:xfrm>
          <a:custGeom>
            <a:avLst/>
            <a:gdLst>
              <a:gd name="T0" fmla="*/ 514 w 516"/>
              <a:gd name="T1" fmla="*/ 75 h 321"/>
              <a:gd name="T2" fmla="*/ 0 w 516"/>
              <a:gd name="T3" fmla="*/ 75 h 321"/>
              <a:gd name="T4" fmla="*/ 0 w 516"/>
              <a:gd name="T5" fmla="*/ 0 h 321"/>
              <a:gd name="T6" fmla="*/ 514 w 516"/>
              <a:gd name="T7" fmla="*/ 0 h 321"/>
              <a:gd name="T8" fmla="*/ 514 w 516"/>
              <a:gd name="T9" fmla="*/ 75 h 321"/>
              <a:gd name="T10" fmla="*/ 516 w 516"/>
              <a:gd name="T11" fmla="*/ 95 h 321"/>
              <a:gd name="T12" fmla="*/ 516 w 516"/>
              <a:gd name="T13" fmla="*/ 170 h 321"/>
              <a:gd name="T14" fmla="*/ 516 w 516"/>
              <a:gd name="T15" fmla="*/ 321 h 321"/>
              <a:gd name="T16" fmla="*/ 335 w 516"/>
              <a:gd name="T17" fmla="*/ 321 h 321"/>
              <a:gd name="T18" fmla="*/ 335 w 516"/>
              <a:gd name="T19" fmla="*/ 164 h 321"/>
              <a:gd name="T20" fmla="*/ 254 w 516"/>
              <a:gd name="T21" fmla="*/ 164 h 321"/>
              <a:gd name="T22" fmla="*/ 240 w 516"/>
              <a:gd name="T23" fmla="*/ 164 h 321"/>
              <a:gd name="T24" fmla="*/ 181 w 516"/>
              <a:gd name="T25" fmla="*/ 164 h 321"/>
              <a:gd name="T26" fmla="*/ 181 w 516"/>
              <a:gd name="T27" fmla="*/ 321 h 321"/>
              <a:gd name="T28" fmla="*/ 0 w 516"/>
              <a:gd name="T29" fmla="*/ 321 h 321"/>
              <a:gd name="T30" fmla="*/ 0 w 516"/>
              <a:gd name="T31" fmla="*/ 170 h 321"/>
              <a:gd name="T32" fmla="*/ 0 w 516"/>
              <a:gd name="T33" fmla="*/ 95 h 321"/>
              <a:gd name="T34" fmla="*/ 516 w 516"/>
              <a:gd name="T35" fmla="*/ 95 h 321"/>
              <a:gd name="T36" fmla="*/ 132 w 516"/>
              <a:gd name="T37" fmla="*/ 170 h 321"/>
              <a:gd name="T38" fmla="*/ 57 w 516"/>
              <a:gd name="T39" fmla="*/ 170 h 321"/>
              <a:gd name="T40" fmla="*/ 57 w 516"/>
              <a:gd name="T41" fmla="*/ 246 h 321"/>
              <a:gd name="T42" fmla="*/ 132 w 516"/>
              <a:gd name="T43" fmla="*/ 246 h 321"/>
              <a:gd name="T44" fmla="*/ 132 w 516"/>
              <a:gd name="T45" fmla="*/ 170 h 321"/>
              <a:gd name="T46" fmla="*/ 459 w 516"/>
              <a:gd name="T47" fmla="*/ 170 h 321"/>
              <a:gd name="T48" fmla="*/ 384 w 516"/>
              <a:gd name="T49" fmla="*/ 170 h 321"/>
              <a:gd name="T50" fmla="*/ 384 w 516"/>
              <a:gd name="T51" fmla="*/ 246 h 321"/>
              <a:gd name="T52" fmla="*/ 459 w 516"/>
              <a:gd name="T53" fmla="*/ 246 h 321"/>
              <a:gd name="T54" fmla="*/ 459 w 516"/>
              <a:gd name="T55" fmla="*/ 17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6" h="321">
                <a:moveTo>
                  <a:pt x="514" y="75"/>
                </a:moveTo>
                <a:lnTo>
                  <a:pt x="0" y="75"/>
                </a:lnTo>
                <a:lnTo>
                  <a:pt x="0" y="0"/>
                </a:lnTo>
                <a:lnTo>
                  <a:pt x="514" y="0"/>
                </a:lnTo>
                <a:lnTo>
                  <a:pt x="514" y="75"/>
                </a:lnTo>
                <a:close/>
                <a:moveTo>
                  <a:pt x="516" y="95"/>
                </a:moveTo>
                <a:lnTo>
                  <a:pt x="516" y="170"/>
                </a:lnTo>
                <a:lnTo>
                  <a:pt x="516" y="321"/>
                </a:lnTo>
                <a:lnTo>
                  <a:pt x="335" y="321"/>
                </a:lnTo>
                <a:lnTo>
                  <a:pt x="335" y="164"/>
                </a:lnTo>
                <a:lnTo>
                  <a:pt x="254" y="164"/>
                </a:lnTo>
                <a:lnTo>
                  <a:pt x="240" y="164"/>
                </a:lnTo>
                <a:lnTo>
                  <a:pt x="181" y="164"/>
                </a:lnTo>
                <a:lnTo>
                  <a:pt x="181" y="321"/>
                </a:lnTo>
                <a:lnTo>
                  <a:pt x="0" y="321"/>
                </a:lnTo>
                <a:lnTo>
                  <a:pt x="0" y="170"/>
                </a:lnTo>
                <a:lnTo>
                  <a:pt x="0" y="95"/>
                </a:lnTo>
                <a:lnTo>
                  <a:pt x="516" y="95"/>
                </a:lnTo>
                <a:close/>
                <a:moveTo>
                  <a:pt x="132" y="170"/>
                </a:moveTo>
                <a:lnTo>
                  <a:pt x="57" y="170"/>
                </a:lnTo>
                <a:lnTo>
                  <a:pt x="57" y="246"/>
                </a:lnTo>
                <a:lnTo>
                  <a:pt x="132" y="246"/>
                </a:lnTo>
                <a:lnTo>
                  <a:pt x="132" y="170"/>
                </a:lnTo>
                <a:close/>
                <a:moveTo>
                  <a:pt x="459" y="170"/>
                </a:moveTo>
                <a:lnTo>
                  <a:pt x="384" y="170"/>
                </a:lnTo>
                <a:lnTo>
                  <a:pt x="384" y="246"/>
                </a:lnTo>
                <a:lnTo>
                  <a:pt x="459" y="246"/>
                </a:lnTo>
                <a:lnTo>
                  <a:pt x="459" y="170"/>
                </a:lnTo>
                <a:close/>
              </a:path>
            </a:pathLst>
          </a:custGeom>
          <a:solidFill>
            <a:schemeClr val="bg1">
              <a:lumMod val="6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endParaRPr lang="en-US" sz="1013"/>
          </a:p>
        </p:txBody>
      </p:sp>
      <p:sp>
        <p:nvSpPr>
          <p:cNvPr id="14" name="Freeform 132">
            <a:extLst>
              <a:ext uri="{FF2B5EF4-FFF2-40B4-BE49-F238E27FC236}">
                <a16:creationId xmlns:a16="http://schemas.microsoft.com/office/drawing/2014/main" id="{DC9F1BA4-559C-EB44-AC02-9A37D6B03DF7}"/>
              </a:ext>
            </a:extLst>
          </p:cNvPr>
          <p:cNvSpPr>
            <a:spLocks noChangeAspect="1" noEditPoints="1"/>
          </p:cNvSpPr>
          <p:nvPr/>
        </p:nvSpPr>
        <p:spPr bwMode="auto">
          <a:xfrm>
            <a:off x="2335788" y="4178542"/>
            <a:ext cx="685800" cy="633620"/>
          </a:xfrm>
          <a:custGeom>
            <a:avLst/>
            <a:gdLst>
              <a:gd name="T0" fmla="*/ 479 w 552"/>
              <a:gd name="T1" fmla="*/ 280 h 510"/>
              <a:gd name="T2" fmla="*/ 552 w 552"/>
              <a:gd name="T3" fmla="*/ 280 h 510"/>
              <a:gd name="T4" fmla="*/ 479 w 552"/>
              <a:gd name="T5" fmla="*/ 206 h 510"/>
              <a:gd name="T6" fmla="*/ 479 w 552"/>
              <a:gd name="T7" fmla="*/ 43 h 510"/>
              <a:gd name="T8" fmla="*/ 369 w 552"/>
              <a:gd name="T9" fmla="*/ 43 h 510"/>
              <a:gd name="T10" fmla="*/ 369 w 552"/>
              <a:gd name="T11" fmla="*/ 97 h 510"/>
              <a:gd name="T12" fmla="*/ 276 w 552"/>
              <a:gd name="T13" fmla="*/ 0 h 510"/>
              <a:gd name="T14" fmla="*/ 0 w 552"/>
              <a:gd name="T15" fmla="*/ 280 h 510"/>
              <a:gd name="T16" fmla="*/ 69 w 552"/>
              <a:gd name="T17" fmla="*/ 280 h 510"/>
              <a:gd name="T18" fmla="*/ 69 w 552"/>
              <a:gd name="T19" fmla="*/ 288 h 510"/>
              <a:gd name="T20" fmla="*/ 69 w 552"/>
              <a:gd name="T21" fmla="*/ 288 h 510"/>
              <a:gd name="T22" fmla="*/ 69 w 552"/>
              <a:gd name="T23" fmla="*/ 510 h 510"/>
              <a:gd name="T24" fmla="*/ 140 w 552"/>
              <a:gd name="T25" fmla="*/ 510 h 510"/>
              <a:gd name="T26" fmla="*/ 140 w 552"/>
              <a:gd name="T27" fmla="*/ 280 h 510"/>
              <a:gd name="T28" fmla="*/ 250 w 552"/>
              <a:gd name="T29" fmla="*/ 280 h 510"/>
              <a:gd name="T30" fmla="*/ 250 w 552"/>
              <a:gd name="T31" fmla="*/ 510 h 510"/>
              <a:gd name="T32" fmla="*/ 479 w 552"/>
              <a:gd name="T33" fmla="*/ 510 h 510"/>
              <a:gd name="T34" fmla="*/ 479 w 552"/>
              <a:gd name="T35" fmla="*/ 393 h 510"/>
              <a:gd name="T36" fmla="*/ 479 w 552"/>
              <a:gd name="T37" fmla="*/ 393 h 510"/>
              <a:gd name="T38" fmla="*/ 479 w 552"/>
              <a:gd name="T39" fmla="*/ 280 h 510"/>
              <a:gd name="T40" fmla="*/ 412 w 552"/>
              <a:gd name="T41" fmla="*/ 389 h 510"/>
              <a:gd name="T42" fmla="*/ 302 w 552"/>
              <a:gd name="T43" fmla="*/ 389 h 510"/>
              <a:gd name="T44" fmla="*/ 302 w 552"/>
              <a:gd name="T45" fmla="*/ 280 h 510"/>
              <a:gd name="T46" fmla="*/ 412 w 552"/>
              <a:gd name="T47" fmla="*/ 280 h 510"/>
              <a:gd name="T48" fmla="*/ 412 w 552"/>
              <a:gd name="T49" fmla="*/ 38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10">
                <a:moveTo>
                  <a:pt x="479" y="280"/>
                </a:moveTo>
                <a:lnTo>
                  <a:pt x="552" y="280"/>
                </a:lnTo>
                <a:lnTo>
                  <a:pt x="479" y="206"/>
                </a:lnTo>
                <a:lnTo>
                  <a:pt x="479" y="43"/>
                </a:lnTo>
                <a:lnTo>
                  <a:pt x="369" y="43"/>
                </a:lnTo>
                <a:lnTo>
                  <a:pt x="369" y="97"/>
                </a:lnTo>
                <a:lnTo>
                  <a:pt x="276" y="0"/>
                </a:lnTo>
                <a:lnTo>
                  <a:pt x="0" y="280"/>
                </a:lnTo>
                <a:lnTo>
                  <a:pt x="69" y="280"/>
                </a:lnTo>
                <a:lnTo>
                  <a:pt x="69" y="288"/>
                </a:lnTo>
                <a:lnTo>
                  <a:pt x="69" y="288"/>
                </a:lnTo>
                <a:lnTo>
                  <a:pt x="69" y="510"/>
                </a:lnTo>
                <a:lnTo>
                  <a:pt x="140" y="510"/>
                </a:lnTo>
                <a:lnTo>
                  <a:pt x="140" y="280"/>
                </a:lnTo>
                <a:lnTo>
                  <a:pt x="250" y="280"/>
                </a:lnTo>
                <a:lnTo>
                  <a:pt x="250" y="510"/>
                </a:lnTo>
                <a:lnTo>
                  <a:pt x="479" y="510"/>
                </a:lnTo>
                <a:lnTo>
                  <a:pt x="479" y="393"/>
                </a:lnTo>
                <a:lnTo>
                  <a:pt x="479" y="393"/>
                </a:lnTo>
                <a:lnTo>
                  <a:pt x="479" y="280"/>
                </a:lnTo>
                <a:close/>
                <a:moveTo>
                  <a:pt x="412" y="389"/>
                </a:moveTo>
                <a:lnTo>
                  <a:pt x="302" y="389"/>
                </a:lnTo>
                <a:lnTo>
                  <a:pt x="302" y="280"/>
                </a:lnTo>
                <a:lnTo>
                  <a:pt x="412" y="280"/>
                </a:lnTo>
                <a:lnTo>
                  <a:pt x="412" y="389"/>
                </a:lnTo>
                <a:close/>
              </a:path>
            </a:pathLst>
          </a:custGeom>
          <a:solidFill>
            <a:schemeClr val="bg1">
              <a:lumMod val="65000"/>
            </a:schemeClr>
          </a:solidFill>
          <a:ln>
            <a:noFill/>
          </a:ln>
          <a:extLst/>
        </p:spPr>
        <p:txBody>
          <a:bodyPr vert="horz" wrap="square" lIns="51435" tIns="25718" rIns="51435" bIns="25718" numCol="1" anchor="t" anchorCtr="0" compatLnSpc="1">
            <a:prstTxWarp prst="textNoShape">
              <a:avLst/>
            </a:prstTxWarp>
          </a:bodyPr>
          <a:lstStyle/>
          <a:p>
            <a:endParaRPr lang="en-US" sz="900"/>
          </a:p>
        </p:txBody>
      </p:sp>
      <p:sp>
        <p:nvSpPr>
          <p:cNvPr id="15" name="Freeform 132">
            <a:extLst>
              <a:ext uri="{FF2B5EF4-FFF2-40B4-BE49-F238E27FC236}">
                <a16:creationId xmlns:a16="http://schemas.microsoft.com/office/drawing/2014/main" id="{561C9ED8-160C-BF4D-857E-9123AFE86852}"/>
              </a:ext>
            </a:extLst>
          </p:cNvPr>
          <p:cNvSpPr>
            <a:spLocks noChangeAspect="1" noEditPoints="1"/>
          </p:cNvSpPr>
          <p:nvPr/>
        </p:nvSpPr>
        <p:spPr bwMode="auto">
          <a:xfrm>
            <a:off x="407440" y="4167481"/>
            <a:ext cx="685800" cy="633620"/>
          </a:xfrm>
          <a:custGeom>
            <a:avLst/>
            <a:gdLst>
              <a:gd name="T0" fmla="*/ 479 w 552"/>
              <a:gd name="T1" fmla="*/ 280 h 510"/>
              <a:gd name="T2" fmla="*/ 552 w 552"/>
              <a:gd name="T3" fmla="*/ 280 h 510"/>
              <a:gd name="T4" fmla="*/ 479 w 552"/>
              <a:gd name="T5" fmla="*/ 206 h 510"/>
              <a:gd name="T6" fmla="*/ 479 w 552"/>
              <a:gd name="T7" fmla="*/ 43 h 510"/>
              <a:gd name="T8" fmla="*/ 369 w 552"/>
              <a:gd name="T9" fmla="*/ 43 h 510"/>
              <a:gd name="T10" fmla="*/ 369 w 552"/>
              <a:gd name="T11" fmla="*/ 97 h 510"/>
              <a:gd name="T12" fmla="*/ 276 w 552"/>
              <a:gd name="T13" fmla="*/ 0 h 510"/>
              <a:gd name="T14" fmla="*/ 0 w 552"/>
              <a:gd name="T15" fmla="*/ 280 h 510"/>
              <a:gd name="T16" fmla="*/ 69 w 552"/>
              <a:gd name="T17" fmla="*/ 280 h 510"/>
              <a:gd name="T18" fmla="*/ 69 w 552"/>
              <a:gd name="T19" fmla="*/ 288 h 510"/>
              <a:gd name="T20" fmla="*/ 69 w 552"/>
              <a:gd name="T21" fmla="*/ 288 h 510"/>
              <a:gd name="T22" fmla="*/ 69 w 552"/>
              <a:gd name="T23" fmla="*/ 510 h 510"/>
              <a:gd name="T24" fmla="*/ 140 w 552"/>
              <a:gd name="T25" fmla="*/ 510 h 510"/>
              <a:gd name="T26" fmla="*/ 140 w 552"/>
              <a:gd name="T27" fmla="*/ 280 h 510"/>
              <a:gd name="T28" fmla="*/ 250 w 552"/>
              <a:gd name="T29" fmla="*/ 280 h 510"/>
              <a:gd name="T30" fmla="*/ 250 w 552"/>
              <a:gd name="T31" fmla="*/ 510 h 510"/>
              <a:gd name="T32" fmla="*/ 479 w 552"/>
              <a:gd name="T33" fmla="*/ 510 h 510"/>
              <a:gd name="T34" fmla="*/ 479 w 552"/>
              <a:gd name="T35" fmla="*/ 393 h 510"/>
              <a:gd name="T36" fmla="*/ 479 w 552"/>
              <a:gd name="T37" fmla="*/ 393 h 510"/>
              <a:gd name="T38" fmla="*/ 479 w 552"/>
              <a:gd name="T39" fmla="*/ 280 h 510"/>
              <a:gd name="T40" fmla="*/ 412 w 552"/>
              <a:gd name="T41" fmla="*/ 389 h 510"/>
              <a:gd name="T42" fmla="*/ 302 w 552"/>
              <a:gd name="T43" fmla="*/ 389 h 510"/>
              <a:gd name="T44" fmla="*/ 302 w 552"/>
              <a:gd name="T45" fmla="*/ 280 h 510"/>
              <a:gd name="T46" fmla="*/ 412 w 552"/>
              <a:gd name="T47" fmla="*/ 280 h 510"/>
              <a:gd name="T48" fmla="*/ 412 w 552"/>
              <a:gd name="T49" fmla="*/ 389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2" h="510">
                <a:moveTo>
                  <a:pt x="479" y="280"/>
                </a:moveTo>
                <a:lnTo>
                  <a:pt x="552" y="280"/>
                </a:lnTo>
                <a:lnTo>
                  <a:pt x="479" y="206"/>
                </a:lnTo>
                <a:lnTo>
                  <a:pt x="479" y="43"/>
                </a:lnTo>
                <a:lnTo>
                  <a:pt x="369" y="43"/>
                </a:lnTo>
                <a:lnTo>
                  <a:pt x="369" y="97"/>
                </a:lnTo>
                <a:lnTo>
                  <a:pt x="276" y="0"/>
                </a:lnTo>
                <a:lnTo>
                  <a:pt x="0" y="280"/>
                </a:lnTo>
                <a:lnTo>
                  <a:pt x="69" y="280"/>
                </a:lnTo>
                <a:lnTo>
                  <a:pt x="69" y="288"/>
                </a:lnTo>
                <a:lnTo>
                  <a:pt x="69" y="288"/>
                </a:lnTo>
                <a:lnTo>
                  <a:pt x="69" y="510"/>
                </a:lnTo>
                <a:lnTo>
                  <a:pt x="140" y="510"/>
                </a:lnTo>
                <a:lnTo>
                  <a:pt x="140" y="280"/>
                </a:lnTo>
                <a:lnTo>
                  <a:pt x="250" y="280"/>
                </a:lnTo>
                <a:lnTo>
                  <a:pt x="250" y="510"/>
                </a:lnTo>
                <a:lnTo>
                  <a:pt x="479" y="510"/>
                </a:lnTo>
                <a:lnTo>
                  <a:pt x="479" y="393"/>
                </a:lnTo>
                <a:lnTo>
                  <a:pt x="479" y="393"/>
                </a:lnTo>
                <a:lnTo>
                  <a:pt x="479" y="280"/>
                </a:lnTo>
                <a:close/>
                <a:moveTo>
                  <a:pt x="412" y="389"/>
                </a:moveTo>
                <a:lnTo>
                  <a:pt x="302" y="389"/>
                </a:lnTo>
                <a:lnTo>
                  <a:pt x="302" y="280"/>
                </a:lnTo>
                <a:lnTo>
                  <a:pt x="412" y="280"/>
                </a:lnTo>
                <a:lnTo>
                  <a:pt x="412" y="389"/>
                </a:lnTo>
                <a:close/>
              </a:path>
            </a:pathLst>
          </a:custGeom>
          <a:solidFill>
            <a:schemeClr val="bg1">
              <a:lumMod val="65000"/>
            </a:schemeClr>
          </a:solidFill>
          <a:ln>
            <a:noFill/>
          </a:ln>
          <a:extLst/>
        </p:spPr>
        <p:txBody>
          <a:bodyPr vert="horz" wrap="square" lIns="51435" tIns="25718" rIns="51435" bIns="25718" numCol="1" anchor="t" anchorCtr="0" compatLnSpc="1">
            <a:prstTxWarp prst="textNoShape">
              <a:avLst/>
            </a:prstTxWarp>
          </a:bodyPr>
          <a:lstStyle/>
          <a:p>
            <a:endParaRPr lang="en-US" sz="900"/>
          </a:p>
        </p:txBody>
      </p:sp>
      <p:sp>
        <p:nvSpPr>
          <p:cNvPr id="17" name="Rectangle 16">
            <a:extLst>
              <a:ext uri="{FF2B5EF4-FFF2-40B4-BE49-F238E27FC236}">
                <a16:creationId xmlns:a16="http://schemas.microsoft.com/office/drawing/2014/main" id="{56400FD1-01DB-A542-A1AF-CC3431DCE2EF}"/>
              </a:ext>
            </a:extLst>
          </p:cNvPr>
          <p:cNvSpPr/>
          <p:nvPr/>
        </p:nvSpPr>
        <p:spPr>
          <a:xfrm>
            <a:off x="2210195" y="4306795"/>
            <a:ext cx="68580" cy="548640"/>
          </a:xfrm>
          <a:prstGeom prst="rect">
            <a:avLst/>
          </a:prstGeom>
          <a:gradFill flip="none" rotWithShape="1">
            <a:gsLst>
              <a:gs pos="0">
                <a:schemeClr val="tx1">
                  <a:lumMod val="50000"/>
                  <a:lumOff val="50000"/>
                </a:schemeClr>
              </a:gs>
              <a:gs pos="50000">
                <a:schemeClr val="tx1">
                  <a:lumMod val="50000"/>
                  <a:lumOff val="50000"/>
                  <a:tint val="44500"/>
                  <a:satMod val="160000"/>
                </a:schemeClr>
              </a:gs>
              <a:gs pos="100000">
                <a:schemeClr val="tx1">
                  <a:lumMod val="50000"/>
                  <a:lumOff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EB0F54F7-E97C-FC48-8E4F-61640E57FCDF}"/>
              </a:ext>
            </a:extLst>
          </p:cNvPr>
          <p:cNvSpPr/>
          <p:nvPr/>
        </p:nvSpPr>
        <p:spPr>
          <a:xfrm>
            <a:off x="2227340" y="3904900"/>
            <a:ext cx="34290" cy="411480"/>
          </a:xfrm>
          <a:prstGeom prst="rect">
            <a:avLst/>
          </a:prstGeom>
          <a:gradFill flip="none" rotWithShape="1">
            <a:gsLst>
              <a:gs pos="0">
                <a:schemeClr val="bg1">
                  <a:lumMod val="50000"/>
                </a:schemeClr>
              </a:gs>
              <a:gs pos="50000">
                <a:schemeClr val="tx1">
                  <a:lumMod val="50000"/>
                  <a:lumOff val="50000"/>
                  <a:tint val="44500"/>
                  <a:satMod val="160000"/>
                </a:schemeClr>
              </a:gs>
              <a:gs pos="100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19" name="Rounded Rectangle 18">
            <a:extLst>
              <a:ext uri="{FF2B5EF4-FFF2-40B4-BE49-F238E27FC236}">
                <a16:creationId xmlns:a16="http://schemas.microsoft.com/office/drawing/2014/main" id="{ED70E77E-5E5C-6C44-9F59-2CDF8348CD56}"/>
              </a:ext>
            </a:extLst>
          </p:cNvPr>
          <p:cNvSpPr/>
          <p:nvPr/>
        </p:nvSpPr>
        <p:spPr>
          <a:xfrm>
            <a:off x="2203927" y="3766943"/>
            <a:ext cx="81116" cy="137160"/>
          </a:xfrm>
          <a:prstGeom prst="roundRect">
            <a:avLst/>
          </a:prstGeom>
          <a:gradFill>
            <a:gsLst>
              <a:gs pos="0">
                <a:schemeClr val="bg1">
                  <a:lumMod val="50000"/>
                </a:schemeClr>
              </a:gs>
              <a:gs pos="50000">
                <a:schemeClr val="tx1">
                  <a:lumMod val="50000"/>
                  <a:lumOff val="50000"/>
                  <a:tint val="44500"/>
                  <a:satMod val="160000"/>
                </a:schemeClr>
              </a:gs>
              <a:gs pos="100000">
                <a:schemeClr val="bg1">
                  <a:lumMod val="50000"/>
                </a:schemeClr>
              </a:gs>
            </a:gsLst>
            <a:lin ang="0" scaled="1"/>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0" name="Rectangle 19">
            <a:extLst>
              <a:ext uri="{FF2B5EF4-FFF2-40B4-BE49-F238E27FC236}">
                <a16:creationId xmlns:a16="http://schemas.microsoft.com/office/drawing/2014/main" id="{D2740967-5E17-4B44-8569-6188DEFD6E2C}"/>
              </a:ext>
            </a:extLst>
          </p:cNvPr>
          <p:cNvSpPr/>
          <p:nvPr/>
        </p:nvSpPr>
        <p:spPr>
          <a:xfrm>
            <a:off x="2253086" y="3955016"/>
            <a:ext cx="68580" cy="137160"/>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1" name="Rectangle 20">
            <a:extLst>
              <a:ext uri="{FF2B5EF4-FFF2-40B4-BE49-F238E27FC236}">
                <a16:creationId xmlns:a16="http://schemas.microsoft.com/office/drawing/2014/main" id="{0943753E-6237-4C4E-BCB1-D80D24B13E0F}"/>
              </a:ext>
            </a:extLst>
          </p:cNvPr>
          <p:cNvSpPr/>
          <p:nvPr/>
        </p:nvSpPr>
        <p:spPr>
          <a:xfrm>
            <a:off x="2166524" y="3955016"/>
            <a:ext cx="68580" cy="137160"/>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2" name="Freeform 21">
            <a:extLst>
              <a:ext uri="{FF2B5EF4-FFF2-40B4-BE49-F238E27FC236}">
                <a16:creationId xmlns:a16="http://schemas.microsoft.com/office/drawing/2014/main" id="{672350CF-AFC1-0E42-8CE6-413444A4C6B8}"/>
              </a:ext>
            </a:extLst>
          </p:cNvPr>
          <p:cNvSpPr/>
          <p:nvPr/>
        </p:nvSpPr>
        <p:spPr>
          <a:xfrm>
            <a:off x="2255631" y="3843546"/>
            <a:ext cx="450220" cy="88996"/>
          </a:xfrm>
          <a:custGeom>
            <a:avLst/>
            <a:gdLst>
              <a:gd name="connsiteX0" fmla="*/ 0 w 600293"/>
              <a:gd name="connsiteY0" fmla="*/ 118662 h 118662"/>
              <a:gd name="connsiteX1" fmla="*/ 436259 w 600293"/>
              <a:gd name="connsiteY1" fmla="*/ 0 h 118662"/>
              <a:gd name="connsiteX2" fmla="*/ 600293 w 600293"/>
              <a:gd name="connsiteY2" fmla="*/ 0 h 118662"/>
            </a:gdLst>
            <a:ahLst/>
            <a:cxnLst>
              <a:cxn ang="0">
                <a:pos x="connsiteX0" y="connsiteY0"/>
              </a:cxn>
              <a:cxn ang="0">
                <a:pos x="connsiteX1" y="connsiteY1"/>
              </a:cxn>
              <a:cxn ang="0">
                <a:pos x="connsiteX2" y="connsiteY2"/>
              </a:cxn>
            </a:cxnLst>
            <a:rect l="l" t="t" r="r" b="b"/>
            <a:pathLst>
              <a:path w="600293" h="118662">
                <a:moveTo>
                  <a:pt x="0" y="118662"/>
                </a:moveTo>
                <a:lnTo>
                  <a:pt x="436259" y="0"/>
                </a:lnTo>
                <a:lnTo>
                  <a:pt x="600293" y="0"/>
                </a:lnTo>
              </a:path>
            </a:pathLst>
          </a:cu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1BDA50D7-742E-DC4E-9F6F-66EF12D85C56}"/>
              </a:ext>
            </a:extLst>
          </p:cNvPr>
          <p:cNvSpPr/>
          <p:nvPr/>
        </p:nvSpPr>
        <p:spPr>
          <a:xfrm>
            <a:off x="2601149" y="3854017"/>
            <a:ext cx="104702" cy="3428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4" name="Freeform 248">
            <a:extLst>
              <a:ext uri="{FF2B5EF4-FFF2-40B4-BE49-F238E27FC236}">
                <a16:creationId xmlns:a16="http://schemas.microsoft.com/office/drawing/2014/main" id="{35BB35B9-EAAC-9D49-9D75-897EFA450B8E}"/>
              </a:ext>
            </a:extLst>
          </p:cNvPr>
          <p:cNvSpPr>
            <a:spLocks noChangeAspect="1" noEditPoints="1"/>
          </p:cNvSpPr>
          <p:nvPr/>
        </p:nvSpPr>
        <p:spPr bwMode="auto">
          <a:xfrm rot="5400000">
            <a:off x="2357991" y="3963624"/>
            <a:ext cx="162418" cy="13716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25" name="Freeform 248">
            <a:extLst>
              <a:ext uri="{FF2B5EF4-FFF2-40B4-BE49-F238E27FC236}">
                <a16:creationId xmlns:a16="http://schemas.microsoft.com/office/drawing/2014/main" id="{DFD43EE8-DDF0-9F4E-A217-3149E8969E8A}"/>
              </a:ext>
            </a:extLst>
          </p:cNvPr>
          <p:cNvSpPr>
            <a:spLocks noChangeAspect="1" noEditPoints="1"/>
          </p:cNvSpPr>
          <p:nvPr/>
        </p:nvSpPr>
        <p:spPr bwMode="auto">
          <a:xfrm rot="16200000" flipH="1">
            <a:off x="1956098" y="3963624"/>
            <a:ext cx="162418" cy="13716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27" name="Rectangle 26">
            <a:extLst>
              <a:ext uri="{FF2B5EF4-FFF2-40B4-BE49-F238E27FC236}">
                <a16:creationId xmlns:a16="http://schemas.microsoft.com/office/drawing/2014/main" id="{DB799B4F-B52D-D942-911A-62681FB8465A}"/>
              </a:ext>
            </a:extLst>
          </p:cNvPr>
          <p:cNvSpPr/>
          <p:nvPr/>
        </p:nvSpPr>
        <p:spPr>
          <a:xfrm>
            <a:off x="1129876" y="4306795"/>
            <a:ext cx="68580" cy="548640"/>
          </a:xfrm>
          <a:prstGeom prst="rect">
            <a:avLst/>
          </a:prstGeom>
          <a:gradFill flip="none" rotWithShape="1">
            <a:gsLst>
              <a:gs pos="0">
                <a:schemeClr val="tx1">
                  <a:lumMod val="50000"/>
                  <a:lumOff val="50000"/>
                </a:schemeClr>
              </a:gs>
              <a:gs pos="50000">
                <a:schemeClr val="tx1">
                  <a:lumMod val="50000"/>
                  <a:lumOff val="50000"/>
                  <a:tint val="44500"/>
                  <a:satMod val="160000"/>
                </a:schemeClr>
              </a:gs>
              <a:gs pos="100000">
                <a:schemeClr val="tx1">
                  <a:lumMod val="50000"/>
                  <a:lumOff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ED52A29A-40C8-7B40-A0E6-2B52F1A2D156}"/>
              </a:ext>
            </a:extLst>
          </p:cNvPr>
          <p:cNvSpPr/>
          <p:nvPr/>
        </p:nvSpPr>
        <p:spPr>
          <a:xfrm>
            <a:off x="1147021" y="3904900"/>
            <a:ext cx="34290" cy="411480"/>
          </a:xfrm>
          <a:prstGeom prst="rect">
            <a:avLst/>
          </a:prstGeom>
          <a:gradFill flip="none" rotWithShape="1">
            <a:gsLst>
              <a:gs pos="0">
                <a:schemeClr val="bg1">
                  <a:lumMod val="50000"/>
                </a:schemeClr>
              </a:gs>
              <a:gs pos="50000">
                <a:schemeClr val="tx1">
                  <a:lumMod val="50000"/>
                  <a:lumOff val="50000"/>
                  <a:tint val="44500"/>
                  <a:satMod val="160000"/>
                </a:schemeClr>
              </a:gs>
              <a:gs pos="100000">
                <a:schemeClr val="bg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29" name="Rounded Rectangle 28">
            <a:extLst>
              <a:ext uri="{FF2B5EF4-FFF2-40B4-BE49-F238E27FC236}">
                <a16:creationId xmlns:a16="http://schemas.microsoft.com/office/drawing/2014/main" id="{EA20541D-3012-9D43-9E38-0E027F8AD123}"/>
              </a:ext>
            </a:extLst>
          </p:cNvPr>
          <p:cNvSpPr/>
          <p:nvPr/>
        </p:nvSpPr>
        <p:spPr>
          <a:xfrm>
            <a:off x="1123608" y="3766943"/>
            <a:ext cx="81116" cy="137160"/>
          </a:xfrm>
          <a:prstGeom prst="roundRect">
            <a:avLst/>
          </a:prstGeom>
          <a:gradFill>
            <a:gsLst>
              <a:gs pos="0">
                <a:schemeClr val="bg1">
                  <a:lumMod val="50000"/>
                </a:schemeClr>
              </a:gs>
              <a:gs pos="50000">
                <a:schemeClr val="tx1">
                  <a:lumMod val="50000"/>
                  <a:lumOff val="50000"/>
                  <a:tint val="44500"/>
                  <a:satMod val="160000"/>
                </a:schemeClr>
              </a:gs>
              <a:gs pos="100000">
                <a:schemeClr val="bg1">
                  <a:lumMod val="50000"/>
                </a:schemeClr>
              </a:gs>
            </a:gsLst>
            <a:lin ang="0" scaled="1"/>
          </a:gradFill>
          <a:ln>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id="{31DEB289-ECB8-4D4B-B43B-ECC188B6A5B3}"/>
              </a:ext>
            </a:extLst>
          </p:cNvPr>
          <p:cNvSpPr/>
          <p:nvPr/>
        </p:nvSpPr>
        <p:spPr>
          <a:xfrm>
            <a:off x="1172767" y="3955016"/>
            <a:ext cx="68580" cy="137160"/>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1" name="Rectangle 30">
            <a:extLst>
              <a:ext uri="{FF2B5EF4-FFF2-40B4-BE49-F238E27FC236}">
                <a16:creationId xmlns:a16="http://schemas.microsoft.com/office/drawing/2014/main" id="{4CBD1CA6-E31A-2844-A3F7-8934C8F49CE9}"/>
              </a:ext>
            </a:extLst>
          </p:cNvPr>
          <p:cNvSpPr/>
          <p:nvPr/>
        </p:nvSpPr>
        <p:spPr>
          <a:xfrm>
            <a:off x="1086205" y="3955016"/>
            <a:ext cx="68580" cy="137160"/>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2" name="Freeform 31">
            <a:extLst>
              <a:ext uri="{FF2B5EF4-FFF2-40B4-BE49-F238E27FC236}">
                <a16:creationId xmlns:a16="http://schemas.microsoft.com/office/drawing/2014/main" id="{76878050-6655-A04C-ABE4-C57BC6FBEB83}"/>
              </a:ext>
            </a:extLst>
          </p:cNvPr>
          <p:cNvSpPr/>
          <p:nvPr/>
        </p:nvSpPr>
        <p:spPr>
          <a:xfrm>
            <a:off x="1175312" y="3843546"/>
            <a:ext cx="450220" cy="88996"/>
          </a:xfrm>
          <a:custGeom>
            <a:avLst/>
            <a:gdLst>
              <a:gd name="connsiteX0" fmla="*/ 0 w 600293"/>
              <a:gd name="connsiteY0" fmla="*/ 118662 h 118662"/>
              <a:gd name="connsiteX1" fmla="*/ 436259 w 600293"/>
              <a:gd name="connsiteY1" fmla="*/ 0 h 118662"/>
              <a:gd name="connsiteX2" fmla="*/ 600293 w 600293"/>
              <a:gd name="connsiteY2" fmla="*/ 0 h 118662"/>
            </a:gdLst>
            <a:ahLst/>
            <a:cxnLst>
              <a:cxn ang="0">
                <a:pos x="connsiteX0" y="connsiteY0"/>
              </a:cxn>
              <a:cxn ang="0">
                <a:pos x="connsiteX1" y="connsiteY1"/>
              </a:cxn>
              <a:cxn ang="0">
                <a:pos x="connsiteX2" y="connsiteY2"/>
              </a:cxn>
            </a:cxnLst>
            <a:rect l="l" t="t" r="r" b="b"/>
            <a:pathLst>
              <a:path w="600293" h="118662">
                <a:moveTo>
                  <a:pt x="0" y="118662"/>
                </a:moveTo>
                <a:lnTo>
                  <a:pt x="436259" y="0"/>
                </a:lnTo>
                <a:lnTo>
                  <a:pt x="600293" y="0"/>
                </a:lnTo>
              </a:path>
            </a:pathLst>
          </a:cu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4A8B3208-EF25-3847-B296-02604571D0CC}"/>
              </a:ext>
            </a:extLst>
          </p:cNvPr>
          <p:cNvSpPr/>
          <p:nvPr/>
        </p:nvSpPr>
        <p:spPr>
          <a:xfrm>
            <a:off x="1520830" y="3854017"/>
            <a:ext cx="104702" cy="34289"/>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34" name="Freeform 248">
            <a:extLst>
              <a:ext uri="{FF2B5EF4-FFF2-40B4-BE49-F238E27FC236}">
                <a16:creationId xmlns:a16="http://schemas.microsoft.com/office/drawing/2014/main" id="{DC227392-E857-6D45-A8EA-ACF572627AB3}"/>
              </a:ext>
            </a:extLst>
          </p:cNvPr>
          <p:cNvSpPr>
            <a:spLocks noChangeAspect="1" noEditPoints="1"/>
          </p:cNvSpPr>
          <p:nvPr/>
        </p:nvSpPr>
        <p:spPr bwMode="auto">
          <a:xfrm rot="5400000">
            <a:off x="1277672" y="3963624"/>
            <a:ext cx="162418" cy="13716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35" name="Freeform 248">
            <a:extLst>
              <a:ext uri="{FF2B5EF4-FFF2-40B4-BE49-F238E27FC236}">
                <a16:creationId xmlns:a16="http://schemas.microsoft.com/office/drawing/2014/main" id="{4535D378-ABFA-1D4A-A366-AB869DA40B62}"/>
              </a:ext>
            </a:extLst>
          </p:cNvPr>
          <p:cNvSpPr>
            <a:spLocks noChangeAspect="1" noEditPoints="1"/>
          </p:cNvSpPr>
          <p:nvPr/>
        </p:nvSpPr>
        <p:spPr bwMode="auto">
          <a:xfrm rot="16200000" flipH="1">
            <a:off x="875779" y="3963624"/>
            <a:ext cx="162418" cy="137160"/>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37" name="Rectangle 36">
            <a:extLst>
              <a:ext uri="{FF2B5EF4-FFF2-40B4-BE49-F238E27FC236}">
                <a16:creationId xmlns:a16="http://schemas.microsoft.com/office/drawing/2014/main" id="{B7BA491B-F60D-E848-9857-0637151FAFC1}"/>
              </a:ext>
            </a:extLst>
          </p:cNvPr>
          <p:cNvSpPr/>
          <p:nvPr/>
        </p:nvSpPr>
        <p:spPr>
          <a:xfrm>
            <a:off x="4125094" y="4987595"/>
            <a:ext cx="4663440" cy="342900"/>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b="1" dirty="0"/>
              <a:t>5G Route Map (Coverage)</a:t>
            </a:r>
          </a:p>
          <a:p>
            <a:pPr algn="ctr"/>
            <a:r>
              <a:rPr lang="en-US" sz="900" dirty="0"/>
              <a:t>Physical Cell ID, Beam Index, Beam Power, Beam SNR</a:t>
            </a:r>
          </a:p>
        </p:txBody>
      </p:sp>
      <p:sp>
        <p:nvSpPr>
          <p:cNvPr id="38" name="Freeform 43">
            <a:extLst>
              <a:ext uri="{FF2B5EF4-FFF2-40B4-BE49-F238E27FC236}">
                <a16:creationId xmlns:a16="http://schemas.microsoft.com/office/drawing/2014/main" id="{76AE16D9-C95D-964A-AABC-B5DF0A697DBF}"/>
              </a:ext>
            </a:extLst>
          </p:cNvPr>
          <p:cNvSpPr>
            <a:spLocks noChangeAspect="1" noEditPoints="1"/>
          </p:cNvSpPr>
          <p:nvPr/>
        </p:nvSpPr>
        <p:spPr bwMode="auto">
          <a:xfrm>
            <a:off x="2783297" y="3018212"/>
            <a:ext cx="425021" cy="754380"/>
          </a:xfrm>
          <a:custGeom>
            <a:avLst/>
            <a:gdLst>
              <a:gd name="T0" fmla="*/ 194 w 351"/>
              <a:gd name="T1" fmla="*/ 418 h 623"/>
              <a:gd name="T2" fmla="*/ 208 w 351"/>
              <a:gd name="T3" fmla="*/ 418 h 623"/>
              <a:gd name="T4" fmla="*/ 208 w 351"/>
              <a:gd name="T5" fmla="*/ 623 h 623"/>
              <a:gd name="T6" fmla="*/ 194 w 351"/>
              <a:gd name="T7" fmla="*/ 623 h 623"/>
              <a:gd name="T8" fmla="*/ 159 w 351"/>
              <a:gd name="T9" fmla="*/ 623 h 623"/>
              <a:gd name="T10" fmla="*/ 143 w 351"/>
              <a:gd name="T11" fmla="*/ 623 h 623"/>
              <a:gd name="T12" fmla="*/ 143 w 351"/>
              <a:gd name="T13" fmla="*/ 418 h 623"/>
              <a:gd name="T14" fmla="*/ 159 w 351"/>
              <a:gd name="T15" fmla="*/ 418 h 623"/>
              <a:gd name="T16" fmla="*/ 159 w 351"/>
              <a:gd name="T17" fmla="*/ 16 h 623"/>
              <a:gd name="T18" fmla="*/ 194 w 351"/>
              <a:gd name="T19" fmla="*/ 16 h 623"/>
              <a:gd name="T20" fmla="*/ 194 w 351"/>
              <a:gd name="T21" fmla="*/ 418 h 623"/>
              <a:gd name="T22" fmla="*/ 210 w 351"/>
              <a:gd name="T23" fmla="*/ 111 h 623"/>
              <a:gd name="T24" fmla="*/ 243 w 351"/>
              <a:gd name="T25" fmla="*/ 111 h 623"/>
              <a:gd name="T26" fmla="*/ 243 w 351"/>
              <a:gd name="T27" fmla="*/ 0 h 623"/>
              <a:gd name="T28" fmla="*/ 210 w 351"/>
              <a:gd name="T29" fmla="*/ 0 h 623"/>
              <a:gd name="T30" fmla="*/ 210 w 351"/>
              <a:gd name="T31" fmla="*/ 111 h 623"/>
              <a:gd name="T32" fmla="*/ 263 w 351"/>
              <a:gd name="T33" fmla="*/ 111 h 623"/>
              <a:gd name="T34" fmla="*/ 296 w 351"/>
              <a:gd name="T35" fmla="*/ 111 h 623"/>
              <a:gd name="T36" fmla="*/ 296 w 351"/>
              <a:gd name="T37" fmla="*/ 0 h 623"/>
              <a:gd name="T38" fmla="*/ 263 w 351"/>
              <a:gd name="T39" fmla="*/ 0 h 623"/>
              <a:gd name="T40" fmla="*/ 263 w 351"/>
              <a:gd name="T41" fmla="*/ 111 h 623"/>
              <a:gd name="T42" fmla="*/ 318 w 351"/>
              <a:gd name="T43" fmla="*/ 0 h 623"/>
              <a:gd name="T44" fmla="*/ 318 w 351"/>
              <a:gd name="T45" fmla="*/ 111 h 623"/>
              <a:gd name="T46" fmla="*/ 351 w 351"/>
              <a:gd name="T47" fmla="*/ 111 h 623"/>
              <a:gd name="T48" fmla="*/ 351 w 351"/>
              <a:gd name="T49" fmla="*/ 0 h 623"/>
              <a:gd name="T50" fmla="*/ 318 w 351"/>
              <a:gd name="T51" fmla="*/ 0 h 623"/>
              <a:gd name="T52" fmla="*/ 0 w 351"/>
              <a:gd name="T53" fmla="*/ 111 h 623"/>
              <a:gd name="T54" fmla="*/ 33 w 351"/>
              <a:gd name="T55" fmla="*/ 111 h 623"/>
              <a:gd name="T56" fmla="*/ 33 w 351"/>
              <a:gd name="T57" fmla="*/ 0 h 623"/>
              <a:gd name="T58" fmla="*/ 0 w 351"/>
              <a:gd name="T59" fmla="*/ 0 h 623"/>
              <a:gd name="T60" fmla="*/ 0 w 351"/>
              <a:gd name="T61" fmla="*/ 111 h 623"/>
              <a:gd name="T62" fmla="*/ 55 w 351"/>
              <a:gd name="T63" fmla="*/ 111 h 623"/>
              <a:gd name="T64" fmla="*/ 88 w 351"/>
              <a:gd name="T65" fmla="*/ 111 h 623"/>
              <a:gd name="T66" fmla="*/ 88 w 351"/>
              <a:gd name="T67" fmla="*/ 0 h 623"/>
              <a:gd name="T68" fmla="*/ 55 w 351"/>
              <a:gd name="T69" fmla="*/ 0 h 623"/>
              <a:gd name="T70" fmla="*/ 55 w 351"/>
              <a:gd name="T71" fmla="*/ 111 h 623"/>
              <a:gd name="T72" fmla="*/ 108 w 351"/>
              <a:gd name="T73" fmla="*/ 111 h 623"/>
              <a:gd name="T74" fmla="*/ 141 w 351"/>
              <a:gd name="T75" fmla="*/ 111 h 623"/>
              <a:gd name="T76" fmla="*/ 141 w 351"/>
              <a:gd name="T77" fmla="*/ 0 h 623"/>
              <a:gd name="T78" fmla="*/ 108 w 351"/>
              <a:gd name="T79" fmla="*/ 0 h 623"/>
              <a:gd name="T80" fmla="*/ 108 w 351"/>
              <a:gd name="T81" fmla="*/ 111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1" h="623">
                <a:moveTo>
                  <a:pt x="194" y="418"/>
                </a:moveTo>
                <a:lnTo>
                  <a:pt x="208" y="418"/>
                </a:lnTo>
                <a:lnTo>
                  <a:pt x="208" y="623"/>
                </a:lnTo>
                <a:lnTo>
                  <a:pt x="194" y="623"/>
                </a:lnTo>
                <a:lnTo>
                  <a:pt x="159" y="623"/>
                </a:lnTo>
                <a:lnTo>
                  <a:pt x="143" y="623"/>
                </a:lnTo>
                <a:lnTo>
                  <a:pt x="143" y="418"/>
                </a:lnTo>
                <a:lnTo>
                  <a:pt x="159" y="418"/>
                </a:lnTo>
                <a:lnTo>
                  <a:pt x="159" y="16"/>
                </a:lnTo>
                <a:lnTo>
                  <a:pt x="194" y="16"/>
                </a:lnTo>
                <a:lnTo>
                  <a:pt x="194" y="418"/>
                </a:lnTo>
                <a:close/>
                <a:moveTo>
                  <a:pt x="210" y="111"/>
                </a:moveTo>
                <a:lnTo>
                  <a:pt x="243" y="111"/>
                </a:lnTo>
                <a:lnTo>
                  <a:pt x="243" y="0"/>
                </a:lnTo>
                <a:lnTo>
                  <a:pt x="210" y="0"/>
                </a:lnTo>
                <a:lnTo>
                  <a:pt x="210" y="111"/>
                </a:lnTo>
                <a:close/>
                <a:moveTo>
                  <a:pt x="263" y="111"/>
                </a:moveTo>
                <a:lnTo>
                  <a:pt x="296" y="111"/>
                </a:lnTo>
                <a:lnTo>
                  <a:pt x="296" y="0"/>
                </a:lnTo>
                <a:lnTo>
                  <a:pt x="263" y="0"/>
                </a:lnTo>
                <a:lnTo>
                  <a:pt x="263" y="111"/>
                </a:lnTo>
                <a:close/>
                <a:moveTo>
                  <a:pt x="318" y="0"/>
                </a:moveTo>
                <a:lnTo>
                  <a:pt x="318" y="111"/>
                </a:lnTo>
                <a:lnTo>
                  <a:pt x="351" y="111"/>
                </a:lnTo>
                <a:lnTo>
                  <a:pt x="351" y="0"/>
                </a:lnTo>
                <a:lnTo>
                  <a:pt x="318" y="0"/>
                </a:lnTo>
                <a:close/>
                <a:moveTo>
                  <a:pt x="0" y="111"/>
                </a:moveTo>
                <a:lnTo>
                  <a:pt x="33" y="111"/>
                </a:lnTo>
                <a:lnTo>
                  <a:pt x="33" y="0"/>
                </a:lnTo>
                <a:lnTo>
                  <a:pt x="0" y="0"/>
                </a:lnTo>
                <a:lnTo>
                  <a:pt x="0" y="111"/>
                </a:lnTo>
                <a:close/>
                <a:moveTo>
                  <a:pt x="55" y="111"/>
                </a:moveTo>
                <a:lnTo>
                  <a:pt x="88" y="111"/>
                </a:lnTo>
                <a:lnTo>
                  <a:pt x="88" y="0"/>
                </a:lnTo>
                <a:lnTo>
                  <a:pt x="55" y="0"/>
                </a:lnTo>
                <a:lnTo>
                  <a:pt x="55" y="111"/>
                </a:lnTo>
                <a:close/>
                <a:moveTo>
                  <a:pt x="108" y="111"/>
                </a:moveTo>
                <a:lnTo>
                  <a:pt x="141" y="111"/>
                </a:lnTo>
                <a:lnTo>
                  <a:pt x="141" y="0"/>
                </a:lnTo>
                <a:lnTo>
                  <a:pt x="108" y="0"/>
                </a:lnTo>
                <a:lnTo>
                  <a:pt x="108" y="111"/>
                </a:lnTo>
                <a:close/>
              </a:path>
            </a:pathLst>
          </a:custGeom>
          <a:solidFill>
            <a:schemeClr val="bg1">
              <a:lumMod val="50000"/>
            </a:schemeClr>
          </a:solidFill>
          <a:ln>
            <a:noFill/>
          </a:ln>
          <a:extLst/>
        </p:spPr>
        <p:txBody>
          <a:bodyPr vert="horz" wrap="square" lIns="51435" tIns="25718" rIns="51435" bIns="25718" numCol="1" anchor="t" anchorCtr="0" compatLnSpc="1">
            <a:prstTxWarp prst="textNoShape">
              <a:avLst/>
            </a:prstTxWarp>
          </a:bodyPr>
          <a:lstStyle/>
          <a:p>
            <a:endParaRPr lang="en-US" sz="900"/>
          </a:p>
        </p:txBody>
      </p:sp>
      <p:sp>
        <p:nvSpPr>
          <p:cNvPr id="39" name="Freeform 59">
            <a:extLst>
              <a:ext uri="{FF2B5EF4-FFF2-40B4-BE49-F238E27FC236}">
                <a16:creationId xmlns:a16="http://schemas.microsoft.com/office/drawing/2014/main" id="{36AFFE21-F5E1-9145-A29B-AA591F0630BF}"/>
              </a:ext>
            </a:extLst>
          </p:cNvPr>
          <p:cNvSpPr>
            <a:spLocks noChangeAspect="1" noEditPoints="1"/>
          </p:cNvSpPr>
          <p:nvPr/>
        </p:nvSpPr>
        <p:spPr bwMode="auto">
          <a:xfrm>
            <a:off x="437336" y="3106778"/>
            <a:ext cx="332844" cy="685800"/>
          </a:xfrm>
          <a:custGeom>
            <a:avLst/>
            <a:gdLst>
              <a:gd name="T0" fmla="*/ 28 w 162"/>
              <a:gd name="T1" fmla="*/ 35 h 333"/>
              <a:gd name="T2" fmla="*/ 28 w 162"/>
              <a:gd name="T3" fmla="*/ 47 h 333"/>
              <a:gd name="T4" fmla="*/ 45 w 162"/>
              <a:gd name="T5" fmla="*/ 333 h 333"/>
              <a:gd name="T6" fmla="*/ 118 w 162"/>
              <a:gd name="T7" fmla="*/ 286 h 333"/>
              <a:gd name="T8" fmla="*/ 135 w 162"/>
              <a:gd name="T9" fmla="*/ 333 h 333"/>
              <a:gd name="T10" fmla="*/ 135 w 162"/>
              <a:gd name="T11" fmla="*/ 37 h 333"/>
              <a:gd name="T12" fmla="*/ 109 w 162"/>
              <a:gd name="T13" fmla="*/ 47 h 333"/>
              <a:gd name="T14" fmla="*/ 53 w 162"/>
              <a:gd name="T15" fmla="*/ 47 h 333"/>
              <a:gd name="T16" fmla="*/ 72 w 162"/>
              <a:gd name="T17" fmla="*/ 82 h 333"/>
              <a:gd name="T18" fmla="*/ 45 w 162"/>
              <a:gd name="T19" fmla="*/ 55 h 333"/>
              <a:gd name="T20" fmla="*/ 56 w 162"/>
              <a:gd name="T21" fmla="*/ 207 h 333"/>
              <a:gd name="T22" fmla="*/ 81 w 162"/>
              <a:gd name="T23" fmla="*/ 232 h 333"/>
              <a:gd name="T24" fmla="*/ 72 w 162"/>
              <a:gd name="T25" fmla="*/ 240 h 333"/>
              <a:gd name="T26" fmla="*/ 45 w 162"/>
              <a:gd name="T27" fmla="*/ 213 h 333"/>
              <a:gd name="T28" fmla="*/ 54 w 162"/>
              <a:gd name="T29" fmla="*/ 195 h 333"/>
              <a:gd name="T30" fmla="*/ 108 w 162"/>
              <a:gd name="T31" fmla="*/ 195 h 333"/>
              <a:gd name="T32" fmla="*/ 45 w 162"/>
              <a:gd name="T33" fmla="*/ 188 h 333"/>
              <a:gd name="T34" fmla="*/ 72 w 162"/>
              <a:gd name="T35" fmla="*/ 161 h 333"/>
              <a:gd name="T36" fmla="*/ 56 w 162"/>
              <a:gd name="T37" fmla="*/ 128 h 333"/>
              <a:gd name="T38" fmla="*/ 81 w 162"/>
              <a:gd name="T39" fmla="*/ 153 h 333"/>
              <a:gd name="T40" fmla="*/ 54 w 162"/>
              <a:gd name="T41" fmla="*/ 116 h 333"/>
              <a:gd name="T42" fmla="*/ 108 w 162"/>
              <a:gd name="T43" fmla="*/ 116 h 333"/>
              <a:gd name="T44" fmla="*/ 81 w 162"/>
              <a:gd name="T45" fmla="*/ 248 h 333"/>
              <a:gd name="T46" fmla="*/ 54 w 162"/>
              <a:gd name="T47" fmla="*/ 274 h 333"/>
              <a:gd name="T48" fmla="*/ 90 w 162"/>
              <a:gd name="T49" fmla="*/ 240 h 333"/>
              <a:gd name="T50" fmla="*/ 118 w 162"/>
              <a:gd name="T51" fmla="*/ 267 h 333"/>
              <a:gd name="T52" fmla="*/ 90 w 162"/>
              <a:gd name="T53" fmla="*/ 161 h 333"/>
              <a:gd name="T54" fmla="*/ 118 w 162"/>
              <a:gd name="T55" fmla="*/ 188 h 333"/>
              <a:gd name="T56" fmla="*/ 90 w 162"/>
              <a:gd name="T57" fmla="*/ 82 h 333"/>
              <a:gd name="T58" fmla="*/ 118 w 162"/>
              <a:gd name="T59" fmla="*/ 109 h 333"/>
              <a:gd name="T60" fmla="*/ 15 w 162"/>
              <a:gd name="T61" fmla="*/ 6 h 333"/>
              <a:gd name="T62" fmla="*/ 16 w 162"/>
              <a:gd name="T63" fmla="*/ 64 h 333"/>
              <a:gd name="T64" fmla="*/ 0 w 162"/>
              <a:gd name="T65" fmla="*/ 6 h 333"/>
              <a:gd name="T66" fmla="*/ 15 w 162"/>
              <a:gd name="T67" fmla="*/ 6 h 333"/>
              <a:gd name="T68" fmla="*/ 15 w 162"/>
              <a:gd name="T69" fmla="*/ 109 h 333"/>
              <a:gd name="T70" fmla="*/ 16 w 162"/>
              <a:gd name="T71" fmla="*/ 167 h 333"/>
              <a:gd name="T72" fmla="*/ 0 w 162"/>
              <a:gd name="T73" fmla="*/ 109 h 333"/>
              <a:gd name="T74" fmla="*/ 15 w 162"/>
              <a:gd name="T75" fmla="*/ 109 h 333"/>
              <a:gd name="T76" fmla="*/ 162 w 162"/>
              <a:gd name="T77" fmla="*/ 31 h 333"/>
              <a:gd name="T78" fmla="*/ 147 w 162"/>
              <a:gd name="T79" fmla="*/ 89 h 333"/>
              <a:gd name="T80" fmla="*/ 154 w 162"/>
              <a:gd name="T81" fmla="*/ 25 h 333"/>
              <a:gd name="T82" fmla="*/ 162 w 162"/>
              <a:gd name="T83" fmla="*/ 31 h 333"/>
              <a:gd name="T84" fmla="*/ 162 w 162"/>
              <a:gd name="T85" fmla="*/ 122 h 333"/>
              <a:gd name="T86" fmla="*/ 147 w 162"/>
              <a:gd name="T87" fmla="*/ 180 h 333"/>
              <a:gd name="T88" fmla="*/ 154 w 162"/>
              <a:gd name="T89" fmla="*/ 117 h 333"/>
              <a:gd name="T90" fmla="*/ 162 w 162"/>
              <a:gd name="T91" fmla="*/ 12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 h="333">
                <a:moveTo>
                  <a:pt x="135" y="35"/>
                </a:moveTo>
                <a:cubicBezTo>
                  <a:pt x="28" y="35"/>
                  <a:pt x="28" y="35"/>
                  <a:pt x="28" y="35"/>
                </a:cubicBezTo>
                <a:cubicBezTo>
                  <a:pt x="28" y="37"/>
                  <a:pt x="28" y="37"/>
                  <a:pt x="28" y="37"/>
                </a:cubicBezTo>
                <a:cubicBezTo>
                  <a:pt x="28" y="47"/>
                  <a:pt x="28" y="47"/>
                  <a:pt x="28" y="47"/>
                </a:cubicBezTo>
                <a:cubicBezTo>
                  <a:pt x="28" y="333"/>
                  <a:pt x="28" y="333"/>
                  <a:pt x="28" y="333"/>
                </a:cubicBezTo>
                <a:cubicBezTo>
                  <a:pt x="45" y="333"/>
                  <a:pt x="45" y="333"/>
                  <a:pt x="45" y="333"/>
                </a:cubicBezTo>
                <a:cubicBezTo>
                  <a:pt x="45" y="286"/>
                  <a:pt x="45" y="286"/>
                  <a:pt x="45" y="286"/>
                </a:cubicBezTo>
                <a:cubicBezTo>
                  <a:pt x="118" y="286"/>
                  <a:pt x="118" y="286"/>
                  <a:pt x="118" y="286"/>
                </a:cubicBezTo>
                <a:cubicBezTo>
                  <a:pt x="118" y="333"/>
                  <a:pt x="118" y="333"/>
                  <a:pt x="118" y="333"/>
                </a:cubicBezTo>
                <a:cubicBezTo>
                  <a:pt x="135" y="333"/>
                  <a:pt x="135" y="333"/>
                  <a:pt x="135" y="333"/>
                </a:cubicBezTo>
                <a:cubicBezTo>
                  <a:pt x="135" y="37"/>
                  <a:pt x="135" y="37"/>
                  <a:pt x="135" y="37"/>
                </a:cubicBezTo>
                <a:cubicBezTo>
                  <a:pt x="135" y="37"/>
                  <a:pt x="135" y="37"/>
                  <a:pt x="135" y="37"/>
                </a:cubicBezTo>
                <a:lnTo>
                  <a:pt x="135" y="35"/>
                </a:lnTo>
                <a:close/>
                <a:moveTo>
                  <a:pt x="109" y="47"/>
                </a:moveTo>
                <a:cubicBezTo>
                  <a:pt x="81" y="74"/>
                  <a:pt x="81" y="74"/>
                  <a:pt x="81" y="74"/>
                </a:cubicBezTo>
                <a:cubicBezTo>
                  <a:pt x="53" y="47"/>
                  <a:pt x="53" y="47"/>
                  <a:pt x="53" y="47"/>
                </a:cubicBezTo>
                <a:lnTo>
                  <a:pt x="109" y="47"/>
                </a:lnTo>
                <a:close/>
                <a:moveTo>
                  <a:pt x="72" y="82"/>
                </a:moveTo>
                <a:cubicBezTo>
                  <a:pt x="45" y="109"/>
                  <a:pt x="45" y="109"/>
                  <a:pt x="45" y="109"/>
                </a:cubicBezTo>
                <a:cubicBezTo>
                  <a:pt x="45" y="55"/>
                  <a:pt x="45" y="55"/>
                  <a:pt x="45" y="55"/>
                </a:cubicBezTo>
                <a:lnTo>
                  <a:pt x="72" y="82"/>
                </a:lnTo>
                <a:close/>
                <a:moveTo>
                  <a:pt x="56" y="207"/>
                </a:moveTo>
                <a:cubicBezTo>
                  <a:pt x="107" y="207"/>
                  <a:pt x="107" y="207"/>
                  <a:pt x="107" y="207"/>
                </a:cubicBezTo>
                <a:cubicBezTo>
                  <a:pt x="81" y="232"/>
                  <a:pt x="81" y="232"/>
                  <a:pt x="81" y="232"/>
                </a:cubicBezTo>
                <a:lnTo>
                  <a:pt x="56" y="207"/>
                </a:lnTo>
                <a:close/>
                <a:moveTo>
                  <a:pt x="72" y="240"/>
                </a:moveTo>
                <a:cubicBezTo>
                  <a:pt x="45" y="267"/>
                  <a:pt x="45" y="267"/>
                  <a:pt x="45" y="267"/>
                </a:cubicBezTo>
                <a:cubicBezTo>
                  <a:pt x="45" y="213"/>
                  <a:pt x="45" y="213"/>
                  <a:pt x="45" y="213"/>
                </a:cubicBezTo>
                <a:lnTo>
                  <a:pt x="72" y="240"/>
                </a:lnTo>
                <a:close/>
                <a:moveTo>
                  <a:pt x="54" y="195"/>
                </a:moveTo>
                <a:cubicBezTo>
                  <a:pt x="81" y="169"/>
                  <a:pt x="81" y="169"/>
                  <a:pt x="81" y="169"/>
                </a:cubicBezTo>
                <a:cubicBezTo>
                  <a:pt x="108" y="195"/>
                  <a:pt x="108" y="195"/>
                  <a:pt x="108" y="195"/>
                </a:cubicBezTo>
                <a:lnTo>
                  <a:pt x="54" y="195"/>
                </a:lnTo>
                <a:close/>
                <a:moveTo>
                  <a:pt x="45" y="188"/>
                </a:moveTo>
                <a:cubicBezTo>
                  <a:pt x="45" y="134"/>
                  <a:pt x="45" y="134"/>
                  <a:pt x="45" y="134"/>
                </a:cubicBezTo>
                <a:cubicBezTo>
                  <a:pt x="72" y="161"/>
                  <a:pt x="72" y="161"/>
                  <a:pt x="72" y="161"/>
                </a:cubicBezTo>
                <a:lnTo>
                  <a:pt x="45" y="188"/>
                </a:lnTo>
                <a:close/>
                <a:moveTo>
                  <a:pt x="56" y="128"/>
                </a:moveTo>
                <a:cubicBezTo>
                  <a:pt x="107" y="128"/>
                  <a:pt x="107" y="128"/>
                  <a:pt x="107" y="128"/>
                </a:cubicBezTo>
                <a:cubicBezTo>
                  <a:pt x="81" y="153"/>
                  <a:pt x="81" y="153"/>
                  <a:pt x="81" y="153"/>
                </a:cubicBezTo>
                <a:lnTo>
                  <a:pt x="56" y="128"/>
                </a:lnTo>
                <a:close/>
                <a:moveTo>
                  <a:pt x="54" y="116"/>
                </a:moveTo>
                <a:cubicBezTo>
                  <a:pt x="81" y="91"/>
                  <a:pt x="81" y="91"/>
                  <a:pt x="81" y="91"/>
                </a:cubicBezTo>
                <a:cubicBezTo>
                  <a:pt x="108" y="116"/>
                  <a:pt x="108" y="116"/>
                  <a:pt x="108" y="116"/>
                </a:cubicBezTo>
                <a:lnTo>
                  <a:pt x="54" y="116"/>
                </a:lnTo>
                <a:close/>
                <a:moveTo>
                  <a:pt x="81" y="248"/>
                </a:moveTo>
                <a:cubicBezTo>
                  <a:pt x="108" y="274"/>
                  <a:pt x="108" y="274"/>
                  <a:pt x="108" y="274"/>
                </a:cubicBezTo>
                <a:cubicBezTo>
                  <a:pt x="54" y="274"/>
                  <a:pt x="54" y="274"/>
                  <a:pt x="54" y="274"/>
                </a:cubicBezTo>
                <a:lnTo>
                  <a:pt x="81" y="248"/>
                </a:lnTo>
                <a:close/>
                <a:moveTo>
                  <a:pt x="90" y="240"/>
                </a:moveTo>
                <a:cubicBezTo>
                  <a:pt x="118" y="213"/>
                  <a:pt x="118" y="213"/>
                  <a:pt x="118" y="213"/>
                </a:cubicBezTo>
                <a:cubicBezTo>
                  <a:pt x="118" y="267"/>
                  <a:pt x="118" y="267"/>
                  <a:pt x="118" y="267"/>
                </a:cubicBezTo>
                <a:lnTo>
                  <a:pt x="90" y="240"/>
                </a:lnTo>
                <a:close/>
                <a:moveTo>
                  <a:pt x="90" y="161"/>
                </a:moveTo>
                <a:cubicBezTo>
                  <a:pt x="118" y="134"/>
                  <a:pt x="118" y="134"/>
                  <a:pt x="118" y="134"/>
                </a:cubicBezTo>
                <a:cubicBezTo>
                  <a:pt x="118" y="188"/>
                  <a:pt x="118" y="188"/>
                  <a:pt x="118" y="188"/>
                </a:cubicBezTo>
                <a:lnTo>
                  <a:pt x="90" y="161"/>
                </a:lnTo>
                <a:close/>
                <a:moveTo>
                  <a:pt x="90" y="82"/>
                </a:moveTo>
                <a:cubicBezTo>
                  <a:pt x="118" y="56"/>
                  <a:pt x="118" y="56"/>
                  <a:pt x="118" y="56"/>
                </a:cubicBezTo>
                <a:cubicBezTo>
                  <a:pt x="118" y="109"/>
                  <a:pt x="118" y="109"/>
                  <a:pt x="118" y="109"/>
                </a:cubicBezTo>
                <a:lnTo>
                  <a:pt x="90" y="82"/>
                </a:lnTo>
                <a:close/>
                <a:moveTo>
                  <a:pt x="15" y="6"/>
                </a:moveTo>
                <a:cubicBezTo>
                  <a:pt x="16" y="6"/>
                  <a:pt x="16" y="6"/>
                  <a:pt x="16" y="6"/>
                </a:cubicBezTo>
                <a:cubicBezTo>
                  <a:pt x="16" y="64"/>
                  <a:pt x="16" y="64"/>
                  <a:pt x="16" y="64"/>
                </a:cubicBezTo>
                <a:cubicBezTo>
                  <a:pt x="0" y="64"/>
                  <a:pt x="0" y="64"/>
                  <a:pt x="0" y="64"/>
                </a:cubicBezTo>
                <a:cubicBezTo>
                  <a:pt x="0" y="64"/>
                  <a:pt x="0" y="6"/>
                  <a:pt x="0" y="6"/>
                </a:cubicBezTo>
                <a:cubicBezTo>
                  <a:pt x="0" y="4"/>
                  <a:pt x="4" y="0"/>
                  <a:pt x="8" y="0"/>
                </a:cubicBezTo>
                <a:cubicBezTo>
                  <a:pt x="12" y="0"/>
                  <a:pt x="15" y="4"/>
                  <a:pt x="15" y="6"/>
                </a:cubicBezTo>
                <a:cubicBezTo>
                  <a:pt x="15" y="6"/>
                  <a:pt x="15" y="6"/>
                  <a:pt x="15" y="6"/>
                </a:cubicBezTo>
                <a:close/>
                <a:moveTo>
                  <a:pt x="15" y="109"/>
                </a:moveTo>
                <a:cubicBezTo>
                  <a:pt x="16" y="109"/>
                  <a:pt x="16" y="109"/>
                  <a:pt x="16" y="109"/>
                </a:cubicBezTo>
                <a:cubicBezTo>
                  <a:pt x="16" y="167"/>
                  <a:pt x="16" y="167"/>
                  <a:pt x="16" y="167"/>
                </a:cubicBezTo>
                <a:cubicBezTo>
                  <a:pt x="0" y="167"/>
                  <a:pt x="0" y="167"/>
                  <a:pt x="0" y="167"/>
                </a:cubicBezTo>
                <a:cubicBezTo>
                  <a:pt x="0" y="167"/>
                  <a:pt x="0" y="109"/>
                  <a:pt x="0" y="109"/>
                </a:cubicBezTo>
                <a:cubicBezTo>
                  <a:pt x="0" y="107"/>
                  <a:pt x="4" y="103"/>
                  <a:pt x="8" y="103"/>
                </a:cubicBezTo>
                <a:cubicBezTo>
                  <a:pt x="12" y="103"/>
                  <a:pt x="15" y="107"/>
                  <a:pt x="15" y="109"/>
                </a:cubicBezTo>
                <a:cubicBezTo>
                  <a:pt x="15" y="109"/>
                  <a:pt x="15" y="109"/>
                  <a:pt x="15" y="109"/>
                </a:cubicBezTo>
                <a:close/>
                <a:moveTo>
                  <a:pt x="162" y="31"/>
                </a:moveTo>
                <a:cubicBezTo>
                  <a:pt x="162" y="89"/>
                  <a:pt x="162" y="89"/>
                  <a:pt x="162" y="89"/>
                </a:cubicBezTo>
                <a:cubicBezTo>
                  <a:pt x="147" y="89"/>
                  <a:pt x="147" y="89"/>
                  <a:pt x="147" y="89"/>
                </a:cubicBezTo>
                <a:cubicBezTo>
                  <a:pt x="147" y="89"/>
                  <a:pt x="147" y="31"/>
                  <a:pt x="147" y="31"/>
                </a:cubicBezTo>
                <a:cubicBezTo>
                  <a:pt x="147" y="29"/>
                  <a:pt x="150" y="25"/>
                  <a:pt x="154" y="25"/>
                </a:cubicBezTo>
                <a:cubicBezTo>
                  <a:pt x="158" y="25"/>
                  <a:pt x="162" y="29"/>
                  <a:pt x="162" y="31"/>
                </a:cubicBezTo>
                <a:cubicBezTo>
                  <a:pt x="162" y="31"/>
                  <a:pt x="162" y="31"/>
                  <a:pt x="162" y="31"/>
                </a:cubicBezTo>
                <a:close/>
                <a:moveTo>
                  <a:pt x="162" y="122"/>
                </a:moveTo>
                <a:cubicBezTo>
                  <a:pt x="162" y="122"/>
                  <a:pt x="162" y="122"/>
                  <a:pt x="162" y="122"/>
                </a:cubicBezTo>
                <a:cubicBezTo>
                  <a:pt x="162" y="180"/>
                  <a:pt x="162" y="180"/>
                  <a:pt x="162" y="180"/>
                </a:cubicBezTo>
                <a:cubicBezTo>
                  <a:pt x="147" y="180"/>
                  <a:pt x="147" y="180"/>
                  <a:pt x="147" y="180"/>
                </a:cubicBezTo>
                <a:cubicBezTo>
                  <a:pt x="147" y="180"/>
                  <a:pt x="147" y="122"/>
                  <a:pt x="147" y="122"/>
                </a:cubicBezTo>
                <a:cubicBezTo>
                  <a:pt x="147" y="120"/>
                  <a:pt x="150" y="117"/>
                  <a:pt x="154" y="117"/>
                </a:cubicBezTo>
                <a:cubicBezTo>
                  <a:pt x="158" y="117"/>
                  <a:pt x="162" y="120"/>
                  <a:pt x="162" y="122"/>
                </a:cubicBezTo>
                <a:cubicBezTo>
                  <a:pt x="162" y="122"/>
                  <a:pt x="162" y="122"/>
                  <a:pt x="162" y="122"/>
                </a:cubicBezTo>
                <a:close/>
              </a:path>
            </a:pathLst>
          </a:custGeom>
          <a:solidFill>
            <a:schemeClr val="bg1">
              <a:lumMod val="50000"/>
            </a:schemeClr>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40" name="Rectangle 39">
            <a:extLst>
              <a:ext uri="{FF2B5EF4-FFF2-40B4-BE49-F238E27FC236}">
                <a16:creationId xmlns:a16="http://schemas.microsoft.com/office/drawing/2014/main" id="{D62BDF05-1437-6245-9159-2FCDF06A8FCA}"/>
              </a:ext>
            </a:extLst>
          </p:cNvPr>
          <p:cNvSpPr/>
          <p:nvPr/>
        </p:nvSpPr>
        <p:spPr>
          <a:xfrm>
            <a:off x="3008942" y="3317751"/>
            <a:ext cx="52124" cy="104247"/>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1" name="Freeform 248">
            <a:extLst>
              <a:ext uri="{FF2B5EF4-FFF2-40B4-BE49-F238E27FC236}">
                <a16:creationId xmlns:a16="http://schemas.microsoft.com/office/drawing/2014/main" id="{A299CFE0-8CC8-F046-B671-367B3D6B5C4F}"/>
              </a:ext>
            </a:extLst>
          </p:cNvPr>
          <p:cNvSpPr>
            <a:spLocks noChangeAspect="1" noEditPoints="1"/>
          </p:cNvSpPr>
          <p:nvPr/>
        </p:nvSpPr>
        <p:spPr bwMode="auto">
          <a:xfrm rot="5400000">
            <a:off x="3076851" y="3317751"/>
            <a:ext cx="123444" cy="104247"/>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45" name="Rectangle 44">
            <a:extLst>
              <a:ext uri="{FF2B5EF4-FFF2-40B4-BE49-F238E27FC236}">
                <a16:creationId xmlns:a16="http://schemas.microsoft.com/office/drawing/2014/main" id="{B893FC30-0562-674E-A979-611FD7F2396A}"/>
              </a:ext>
            </a:extLst>
          </p:cNvPr>
          <p:cNvSpPr/>
          <p:nvPr/>
        </p:nvSpPr>
        <p:spPr>
          <a:xfrm>
            <a:off x="696351" y="3534805"/>
            <a:ext cx="55399" cy="110797"/>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6" name="Freeform 248">
            <a:extLst>
              <a:ext uri="{FF2B5EF4-FFF2-40B4-BE49-F238E27FC236}">
                <a16:creationId xmlns:a16="http://schemas.microsoft.com/office/drawing/2014/main" id="{F2FFC1F3-9CF5-264F-AD97-83CA96311B56}"/>
              </a:ext>
            </a:extLst>
          </p:cNvPr>
          <p:cNvSpPr>
            <a:spLocks noChangeAspect="1" noEditPoints="1"/>
          </p:cNvSpPr>
          <p:nvPr/>
        </p:nvSpPr>
        <p:spPr bwMode="auto">
          <a:xfrm rot="5400000">
            <a:off x="769269" y="3541758"/>
            <a:ext cx="131200" cy="110797"/>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dirty="0"/>
          </a:p>
        </p:txBody>
      </p:sp>
      <p:sp>
        <p:nvSpPr>
          <p:cNvPr id="48" name="Rectangle 47">
            <a:extLst>
              <a:ext uri="{FF2B5EF4-FFF2-40B4-BE49-F238E27FC236}">
                <a16:creationId xmlns:a16="http://schemas.microsoft.com/office/drawing/2014/main" id="{0B2CA522-7F1B-AD4D-BD21-FD04B2EA6805}"/>
              </a:ext>
            </a:extLst>
          </p:cNvPr>
          <p:cNvSpPr/>
          <p:nvPr/>
        </p:nvSpPr>
        <p:spPr>
          <a:xfrm>
            <a:off x="2940925" y="3316905"/>
            <a:ext cx="52969" cy="105938"/>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49" name="Freeform 248">
            <a:extLst>
              <a:ext uri="{FF2B5EF4-FFF2-40B4-BE49-F238E27FC236}">
                <a16:creationId xmlns:a16="http://schemas.microsoft.com/office/drawing/2014/main" id="{BEABB2E4-51B0-534E-95E9-754694E1DC16}"/>
              </a:ext>
            </a:extLst>
          </p:cNvPr>
          <p:cNvSpPr>
            <a:spLocks noChangeAspect="1" noEditPoints="1"/>
          </p:cNvSpPr>
          <p:nvPr/>
        </p:nvSpPr>
        <p:spPr bwMode="auto">
          <a:xfrm rot="16200000" flipH="1">
            <a:off x="2793177" y="3316905"/>
            <a:ext cx="125446" cy="105938"/>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50" name="Rectangle 49">
            <a:extLst>
              <a:ext uri="{FF2B5EF4-FFF2-40B4-BE49-F238E27FC236}">
                <a16:creationId xmlns:a16="http://schemas.microsoft.com/office/drawing/2014/main" id="{FB799E9C-3670-C748-AF4D-FE64B69BD21C}"/>
              </a:ext>
            </a:extLst>
          </p:cNvPr>
          <p:cNvSpPr/>
          <p:nvPr/>
        </p:nvSpPr>
        <p:spPr>
          <a:xfrm>
            <a:off x="459500" y="3544186"/>
            <a:ext cx="52969" cy="105938"/>
          </a:xfrm>
          <a:prstGeom prst="rect">
            <a:avLst/>
          </a:prstGeom>
          <a:solidFill>
            <a:srgbClr val="89020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sp>
        <p:nvSpPr>
          <p:cNvPr id="52" name="Freeform 248">
            <a:extLst>
              <a:ext uri="{FF2B5EF4-FFF2-40B4-BE49-F238E27FC236}">
                <a16:creationId xmlns:a16="http://schemas.microsoft.com/office/drawing/2014/main" id="{049A1BC4-4E8D-8A4A-AD4A-D41FA5457624}"/>
              </a:ext>
            </a:extLst>
          </p:cNvPr>
          <p:cNvSpPr>
            <a:spLocks noChangeAspect="1" noEditPoints="1"/>
          </p:cNvSpPr>
          <p:nvPr/>
        </p:nvSpPr>
        <p:spPr bwMode="auto">
          <a:xfrm rot="16200000" flipH="1">
            <a:off x="311752" y="3544186"/>
            <a:ext cx="125446" cy="105938"/>
          </a:xfrm>
          <a:custGeom>
            <a:avLst/>
            <a:gdLst>
              <a:gd name="T0" fmla="*/ 140 w 250"/>
              <a:gd name="T1" fmla="*/ 208 h 208"/>
              <a:gd name="T2" fmla="*/ 109 w 250"/>
              <a:gd name="T3" fmla="*/ 208 h 208"/>
              <a:gd name="T4" fmla="*/ 109 w 250"/>
              <a:gd name="T5" fmla="*/ 177 h 208"/>
              <a:gd name="T6" fmla="*/ 140 w 250"/>
              <a:gd name="T7" fmla="*/ 177 h 208"/>
              <a:gd name="T8" fmla="*/ 140 w 250"/>
              <a:gd name="T9" fmla="*/ 208 h 208"/>
              <a:gd name="T10" fmla="*/ 0 w 250"/>
              <a:gd name="T11" fmla="*/ 69 h 208"/>
              <a:gd name="T12" fmla="*/ 17 w 250"/>
              <a:gd name="T13" fmla="*/ 87 h 208"/>
              <a:gd name="T14" fmla="*/ 232 w 250"/>
              <a:gd name="T15" fmla="*/ 87 h 208"/>
              <a:gd name="T16" fmla="*/ 250 w 250"/>
              <a:gd name="T17" fmla="*/ 69 h 208"/>
              <a:gd name="T18" fmla="*/ 0 w 250"/>
              <a:gd name="T19" fmla="*/ 69 h 208"/>
              <a:gd name="T20" fmla="*/ 35 w 250"/>
              <a:gd name="T21" fmla="*/ 105 h 208"/>
              <a:gd name="T22" fmla="*/ 53 w 250"/>
              <a:gd name="T23" fmla="*/ 123 h 208"/>
              <a:gd name="T24" fmla="*/ 197 w 250"/>
              <a:gd name="T25" fmla="*/ 123 h 208"/>
              <a:gd name="T26" fmla="*/ 214 w 250"/>
              <a:gd name="T27" fmla="*/ 105 h 208"/>
              <a:gd name="T28" fmla="*/ 35 w 250"/>
              <a:gd name="T29" fmla="*/ 105 h 208"/>
              <a:gd name="T30" fmla="*/ 71 w 250"/>
              <a:gd name="T31" fmla="*/ 141 h 208"/>
              <a:gd name="T32" fmla="*/ 89 w 250"/>
              <a:gd name="T33" fmla="*/ 159 h 208"/>
              <a:gd name="T34" fmla="*/ 161 w 250"/>
              <a:gd name="T35" fmla="*/ 159 h 208"/>
              <a:gd name="T36" fmla="*/ 179 w 250"/>
              <a:gd name="T37" fmla="*/ 141 h 208"/>
              <a:gd name="T38" fmla="*/ 71 w 250"/>
              <a:gd name="T39" fmla="*/ 141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0" h="208">
                <a:moveTo>
                  <a:pt x="140" y="208"/>
                </a:moveTo>
                <a:cubicBezTo>
                  <a:pt x="109" y="208"/>
                  <a:pt x="109" y="208"/>
                  <a:pt x="109" y="208"/>
                </a:cubicBezTo>
                <a:cubicBezTo>
                  <a:pt x="109" y="177"/>
                  <a:pt x="109" y="177"/>
                  <a:pt x="109" y="177"/>
                </a:cubicBezTo>
                <a:cubicBezTo>
                  <a:pt x="140" y="177"/>
                  <a:pt x="140" y="177"/>
                  <a:pt x="140" y="177"/>
                </a:cubicBezTo>
                <a:lnTo>
                  <a:pt x="140" y="208"/>
                </a:lnTo>
                <a:close/>
                <a:moveTo>
                  <a:pt x="0" y="69"/>
                </a:moveTo>
                <a:cubicBezTo>
                  <a:pt x="17" y="87"/>
                  <a:pt x="17" y="87"/>
                  <a:pt x="17" y="87"/>
                </a:cubicBezTo>
                <a:cubicBezTo>
                  <a:pt x="77" y="28"/>
                  <a:pt x="173" y="28"/>
                  <a:pt x="232" y="87"/>
                </a:cubicBezTo>
                <a:cubicBezTo>
                  <a:pt x="250" y="69"/>
                  <a:pt x="250" y="69"/>
                  <a:pt x="250" y="69"/>
                </a:cubicBezTo>
                <a:cubicBezTo>
                  <a:pt x="181" y="0"/>
                  <a:pt x="69" y="0"/>
                  <a:pt x="0" y="69"/>
                </a:cubicBezTo>
                <a:moveTo>
                  <a:pt x="35" y="105"/>
                </a:moveTo>
                <a:cubicBezTo>
                  <a:pt x="53" y="123"/>
                  <a:pt x="53" y="123"/>
                  <a:pt x="53" y="123"/>
                </a:cubicBezTo>
                <a:cubicBezTo>
                  <a:pt x="93" y="83"/>
                  <a:pt x="157" y="83"/>
                  <a:pt x="197" y="123"/>
                </a:cubicBezTo>
                <a:cubicBezTo>
                  <a:pt x="214" y="105"/>
                  <a:pt x="214" y="105"/>
                  <a:pt x="214" y="105"/>
                </a:cubicBezTo>
                <a:cubicBezTo>
                  <a:pt x="165" y="55"/>
                  <a:pt x="85" y="55"/>
                  <a:pt x="35" y="105"/>
                </a:cubicBezTo>
                <a:moveTo>
                  <a:pt x="71" y="141"/>
                </a:moveTo>
                <a:cubicBezTo>
                  <a:pt x="89" y="159"/>
                  <a:pt x="89" y="159"/>
                  <a:pt x="89" y="159"/>
                </a:cubicBezTo>
                <a:cubicBezTo>
                  <a:pt x="109" y="139"/>
                  <a:pt x="141" y="139"/>
                  <a:pt x="161" y="159"/>
                </a:cubicBezTo>
                <a:cubicBezTo>
                  <a:pt x="179" y="141"/>
                  <a:pt x="179" y="141"/>
                  <a:pt x="179" y="141"/>
                </a:cubicBezTo>
                <a:cubicBezTo>
                  <a:pt x="149" y="111"/>
                  <a:pt x="101" y="111"/>
                  <a:pt x="71" y="141"/>
                </a:cubicBezTo>
              </a:path>
            </a:pathLst>
          </a:custGeom>
          <a:solidFill>
            <a:srgbClr val="890203"/>
          </a:solidFill>
          <a:ln>
            <a:noFill/>
          </a:ln>
          <a:extLst/>
        </p:spPr>
        <p:txBody>
          <a:bodyPr vert="horz" wrap="square" lIns="51435" tIns="25718" rIns="51435" bIns="25718" numCol="1" anchor="t" anchorCtr="0" compatLnSpc="1">
            <a:prstTxWarp prst="textNoShape">
              <a:avLst/>
            </a:prstTxWarp>
          </a:bodyPr>
          <a:lstStyle/>
          <a:p>
            <a:endParaRPr lang="en-US" sz="1013"/>
          </a:p>
        </p:txBody>
      </p:sp>
      <p:sp>
        <p:nvSpPr>
          <p:cNvPr id="54" name="Triangle 53">
            <a:extLst>
              <a:ext uri="{FF2B5EF4-FFF2-40B4-BE49-F238E27FC236}">
                <a16:creationId xmlns:a16="http://schemas.microsoft.com/office/drawing/2014/main" id="{5A6175C4-8734-9846-AD8D-A578329D1CEB}"/>
              </a:ext>
            </a:extLst>
          </p:cNvPr>
          <p:cNvSpPr/>
          <p:nvPr/>
        </p:nvSpPr>
        <p:spPr>
          <a:xfrm rot="5400000">
            <a:off x="2354948" y="3711432"/>
            <a:ext cx="2674620" cy="137160"/>
          </a:xfrm>
          <a:prstGeom prs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42900" tIns="34290" rIns="342900" bIns="34290" numCol="1" spcCol="0" rtlCol="0" fromWordArt="0" anchor="ctr" anchorCtr="0" forceAA="0" compatLnSpc="1">
            <a:prstTxWarp prst="textNoShape">
              <a:avLst/>
            </a:prstTxWarp>
            <a:noAutofit/>
          </a:bodyPr>
          <a:lstStyle/>
          <a:p>
            <a:pPr algn="ctr"/>
            <a:endParaRPr lang="en-US" dirty="0"/>
          </a:p>
        </p:txBody>
      </p:sp>
      <p:pic>
        <p:nvPicPr>
          <p:cNvPr id="5" name="Picture 4">
            <a:extLst>
              <a:ext uri="{FF2B5EF4-FFF2-40B4-BE49-F238E27FC236}">
                <a16:creationId xmlns:a16="http://schemas.microsoft.com/office/drawing/2014/main" id="{1AAE0E8C-D7F2-5B4A-9B7B-043DB898E7EF}"/>
              </a:ext>
            </a:extLst>
          </p:cNvPr>
          <p:cNvPicPr>
            <a:picLocks noChangeAspect="1"/>
          </p:cNvPicPr>
          <p:nvPr/>
        </p:nvPicPr>
        <p:blipFill rotWithShape="1">
          <a:blip r:embed="rId2"/>
          <a:srcRect b="13031"/>
          <a:stretch/>
        </p:blipFill>
        <p:spPr>
          <a:xfrm>
            <a:off x="4159054" y="571289"/>
            <a:ext cx="4663440" cy="4229812"/>
          </a:xfrm>
          <a:prstGeom prst="rect">
            <a:avLst/>
          </a:prstGeom>
          <a:ln>
            <a:solidFill>
              <a:schemeClr val="tx1"/>
            </a:solidFill>
          </a:ln>
        </p:spPr>
      </p:pic>
    </p:spTree>
    <p:extLst>
      <p:ext uri="{BB962C8B-B14F-4D97-AF65-F5344CB8AC3E}">
        <p14:creationId xmlns:p14="http://schemas.microsoft.com/office/powerpoint/2010/main" val="3655696383"/>
      </p:ext>
    </p:extLst>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F661-3D3A-4BF3-B586-859AA271D39F}"/>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032062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A65B-0CBF-45EE-A1B5-6EFD42A9D5AA}"/>
              </a:ext>
            </a:extLst>
          </p:cNvPr>
          <p:cNvSpPr>
            <a:spLocks noGrp="1"/>
          </p:cNvSpPr>
          <p:nvPr>
            <p:ph type="title"/>
          </p:nvPr>
        </p:nvSpPr>
        <p:spPr/>
        <p:txBody>
          <a:bodyPr/>
          <a:lstStyle/>
          <a:p>
            <a:r>
              <a:rPr lang="en-US" dirty="0"/>
              <a:t>Introduction to 5G Radio Access</a:t>
            </a:r>
            <a:br>
              <a:rPr lang="en-US" dirty="0"/>
            </a:br>
            <a:endParaRPr lang="en-US" dirty="0"/>
          </a:p>
        </p:txBody>
      </p:sp>
      <p:sp>
        <p:nvSpPr>
          <p:cNvPr id="3" name="Content Placeholder 2">
            <a:extLst>
              <a:ext uri="{FF2B5EF4-FFF2-40B4-BE49-F238E27FC236}">
                <a16:creationId xmlns:a16="http://schemas.microsoft.com/office/drawing/2014/main" id="{3FD42108-2E8B-4DAC-92D6-EC798B8DDA6B}"/>
              </a:ext>
            </a:extLst>
          </p:cNvPr>
          <p:cNvSpPr>
            <a:spLocks noGrp="1"/>
          </p:cNvSpPr>
          <p:nvPr>
            <p:ph idx="1"/>
          </p:nvPr>
        </p:nvSpPr>
        <p:spPr/>
        <p:txBody>
          <a:bodyPr/>
          <a:lstStyle/>
          <a:p>
            <a:pPr marL="0" indent="0">
              <a:buNone/>
            </a:pPr>
            <a:r>
              <a:rPr lang="en-US" sz="1600" dirty="0"/>
              <a:t>5G technology is based on orthogonal frequency division multiple access (OFDMA) transmission technology, similar to LTE, supporting data modulation from QPSK to 256QAM; however, it incorporates additional flexibility, for example:</a:t>
            </a:r>
          </a:p>
          <a:p>
            <a:r>
              <a:rPr lang="en-US" sz="2000" b="1" dirty="0"/>
              <a:t>Frequency operating bands</a:t>
            </a:r>
            <a:r>
              <a:rPr lang="en-US" sz="1600" dirty="0"/>
              <a:t>: :</a:t>
            </a:r>
          </a:p>
          <a:p>
            <a:pPr lvl="1"/>
            <a:r>
              <a:rPr lang="en-US" sz="1600" dirty="0"/>
              <a:t>Frequency Region 1 (FR1) for sub-6GHz</a:t>
            </a:r>
          </a:p>
          <a:p>
            <a:pPr lvl="1"/>
            <a:r>
              <a:rPr lang="en-US" sz="1600" dirty="0"/>
              <a:t>Frequency Region 2 (FR2) for millimeter wave (</a:t>
            </a:r>
            <a:r>
              <a:rPr lang="en-US" sz="1600" dirty="0" err="1"/>
              <a:t>mmWave</a:t>
            </a:r>
            <a:r>
              <a:rPr lang="en-US" sz="1600" dirty="0"/>
              <a:t>) between 24GHz and 52GHz</a:t>
            </a:r>
          </a:p>
          <a:p>
            <a:r>
              <a:rPr lang="en-US" sz="2000" b="1" dirty="0"/>
              <a:t>Channel bandwidth</a:t>
            </a:r>
            <a:r>
              <a:rPr lang="en-US" sz="1600" dirty="0"/>
              <a:t>: flexibility for wider channel bandwidth configurations;</a:t>
            </a:r>
          </a:p>
          <a:p>
            <a:pPr lvl="1"/>
            <a:r>
              <a:rPr lang="en-US" sz="1600" dirty="0"/>
              <a:t>FR1 range is from 5MHz to 100MHz</a:t>
            </a:r>
          </a:p>
          <a:p>
            <a:pPr lvl="1"/>
            <a:r>
              <a:rPr lang="en-US" sz="1600" dirty="0"/>
              <a:t>FR2 is from 50MHz to 400MHz</a:t>
            </a:r>
          </a:p>
          <a:p>
            <a:r>
              <a:rPr lang="en-US" sz="2000" b="1" dirty="0"/>
              <a:t>Carrier aggregation</a:t>
            </a:r>
            <a:r>
              <a:rPr lang="en-US" sz="1600" dirty="0"/>
              <a:t>: capability to aggregate two or more component carriers to increase channel bandwidth</a:t>
            </a:r>
          </a:p>
          <a:p>
            <a:r>
              <a:rPr lang="en-US" sz="2000" b="1" dirty="0"/>
              <a:t>Beam forming</a:t>
            </a:r>
            <a:r>
              <a:rPr lang="en-US" sz="1600" dirty="0"/>
              <a:t>: ability to generate and shape multiple beams based on phase and amplitude to direct radiated power to the user’s serving area</a:t>
            </a:r>
          </a:p>
        </p:txBody>
      </p:sp>
    </p:spTree>
    <p:extLst>
      <p:ext uri="{BB962C8B-B14F-4D97-AF65-F5344CB8AC3E}">
        <p14:creationId xmlns:p14="http://schemas.microsoft.com/office/powerpoint/2010/main" val="3771149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44028" y="4968439"/>
            <a:ext cx="391455" cy="585419"/>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173334" y="3416277"/>
            <a:ext cx="614563" cy="614563"/>
          </a:xfrm>
          <a:prstGeom prst="rect">
            <a:avLst/>
          </a:prstGeom>
        </p:spPr>
      </p:pic>
      <p:sp>
        <p:nvSpPr>
          <p:cNvPr id="3" name="Title 2"/>
          <p:cNvSpPr>
            <a:spLocks noGrp="1"/>
          </p:cNvSpPr>
          <p:nvPr>
            <p:ph type="title"/>
          </p:nvPr>
        </p:nvSpPr>
        <p:spPr/>
        <p:txBody>
          <a:bodyPr>
            <a:normAutofit fontScale="90000"/>
          </a:bodyPr>
          <a:lstStyle/>
          <a:p>
            <a:r>
              <a:rPr lang="en-US" sz="2200" dirty="0"/>
              <a:t>5G RAN Revolution</a:t>
            </a:r>
            <a:br>
              <a:rPr lang="en-US" dirty="0"/>
            </a:br>
            <a:r>
              <a:rPr lang="en-US" sz="1800" b="0" dirty="0"/>
              <a:t>Massive MIMO and Beamforming</a:t>
            </a:r>
            <a:endParaRPr lang="en-US" sz="1800" dirty="0"/>
          </a:p>
        </p:txBody>
      </p:sp>
      <p:sp>
        <p:nvSpPr>
          <p:cNvPr id="244" name="TextBox 243"/>
          <p:cNvSpPr txBox="1"/>
          <p:nvPr/>
        </p:nvSpPr>
        <p:spPr>
          <a:xfrm>
            <a:off x="263103" y="1015854"/>
            <a:ext cx="8077200" cy="2074863"/>
          </a:xfrm>
          <a:prstGeom prst="rect">
            <a:avLst/>
          </a:prstGeom>
          <a:noFill/>
        </p:spPr>
        <p:txBody>
          <a:bodyPr wrap="square" rtlCol="0">
            <a:spAutoFit/>
          </a:bodyPr>
          <a:lstStyle/>
          <a:p>
            <a:pPr>
              <a:lnSpc>
                <a:spcPct val="150000"/>
              </a:lnSpc>
            </a:pPr>
            <a:r>
              <a:rPr lang="en-US" b="1" dirty="0"/>
              <a:t>M-MIMO and Beamforming Benefits</a:t>
            </a:r>
          </a:p>
          <a:p>
            <a:pPr marL="160774" indent="-160774">
              <a:buFont typeface="Wingdings" panose="05000000000000000000" pitchFamily="2" charset="2"/>
              <a:buChar char="§"/>
            </a:pPr>
            <a:r>
              <a:rPr lang="en-US" dirty="0"/>
              <a:t>Massive MIMO is well suited for higher frequency bands (</a:t>
            </a:r>
            <a:r>
              <a:rPr lang="en-US" dirty="0" err="1"/>
              <a:t>mmWave</a:t>
            </a:r>
            <a:r>
              <a:rPr lang="en-US" dirty="0"/>
              <a:t>), allowing a high array of antennas into a small panel or area.</a:t>
            </a:r>
          </a:p>
          <a:p>
            <a:pPr marL="160774" indent="-160774">
              <a:buFont typeface="Wingdings" panose="05000000000000000000" pitchFamily="2" charset="2"/>
              <a:buChar char="§"/>
            </a:pPr>
            <a:r>
              <a:rPr lang="en-US" dirty="0"/>
              <a:t>Beamforming improves signal to noise ratio (SINR) concentrating the energy through narrower beams, as well as creating constructive interference (diversity) overlapping multiple beams to improve propagation. </a:t>
            </a:r>
          </a:p>
          <a:p>
            <a:pPr marL="160774" indent="-160774">
              <a:lnSpc>
                <a:spcPct val="150000"/>
              </a:lnSpc>
              <a:buFont typeface="Wingdings" panose="05000000000000000000" pitchFamily="2" charset="2"/>
              <a:buChar char="§"/>
            </a:pPr>
            <a:endParaRPr lang="en-US" sz="900" dirty="0"/>
          </a:p>
        </p:txBody>
      </p:sp>
      <p:grpSp>
        <p:nvGrpSpPr>
          <p:cNvPr id="52" name="Group 51"/>
          <p:cNvGrpSpPr/>
          <p:nvPr/>
        </p:nvGrpSpPr>
        <p:grpSpPr>
          <a:xfrm>
            <a:off x="1975786" y="4598388"/>
            <a:ext cx="152400" cy="579120"/>
            <a:chOff x="2894012" y="4838701"/>
            <a:chExt cx="190500" cy="723899"/>
          </a:xfrm>
        </p:grpSpPr>
        <p:sp>
          <p:nvSpPr>
            <p:cNvPr id="66" name="Can 65"/>
            <p:cNvSpPr/>
            <p:nvPr/>
          </p:nvSpPr>
          <p:spPr>
            <a:xfrm>
              <a:off x="2970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3" name="Isosceles Triangle 62"/>
            <p:cNvSpPr/>
            <p:nvPr/>
          </p:nvSpPr>
          <p:spPr>
            <a:xfrm>
              <a:off x="2894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cxnSp>
        <p:nvCxnSpPr>
          <p:cNvPr id="64" name="Straight Connector 63"/>
          <p:cNvCxnSpPr/>
          <p:nvPr/>
        </p:nvCxnSpPr>
        <p:spPr>
          <a:xfrm flipV="1">
            <a:off x="2493946" y="4324068"/>
            <a:ext cx="1066802" cy="1127761"/>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000425" y="5451827"/>
            <a:ext cx="1493522" cy="0"/>
          </a:xfrm>
          <a:prstGeom prst="line">
            <a:avLst/>
          </a:prstGeom>
          <a:ln w="28575">
            <a:solidFill>
              <a:schemeClr val="bg1">
                <a:lumMod val="5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2158665" y="4415508"/>
            <a:ext cx="152400" cy="579120"/>
            <a:chOff x="3122612" y="4610101"/>
            <a:chExt cx="190500" cy="723899"/>
          </a:xfrm>
        </p:grpSpPr>
        <p:sp>
          <p:nvSpPr>
            <p:cNvPr id="67" name="Can 66"/>
            <p:cNvSpPr/>
            <p:nvPr/>
          </p:nvSpPr>
          <p:spPr>
            <a:xfrm>
              <a:off x="3198813" y="51816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68" name="Isosceles Triangle 62"/>
            <p:cNvSpPr/>
            <p:nvPr/>
          </p:nvSpPr>
          <p:spPr>
            <a:xfrm>
              <a:off x="3122612" y="46101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9" name="Group 48"/>
          <p:cNvGrpSpPr/>
          <p:nvPr/>
        </p:nvGrpSpPr>
        <p:grpSpPr>
          <a:xfrm>
            <a:off x="2341545" y="4232628"/>
            <a:ext cx="152400" cy="579120"/>
            <a:chOff x="3351212" y="4381501"/>
            <a:chExt cx="190500" cy="723899"/>
          </a:xfrm>
        </p:grpSpPr>
        <p:sp>
          <p:nvSpPr>
            <p:cNvPr id="69" name="Can 68"/>
            <p:cNvSpPr/>
            <p:nvPr/>
          </p:nvSpPr>
          <p:spPr>
            <a:xfrm>
              <a:off x="3427413" y="49530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0" name="Isosceles Triangle 62"/>
            <p:cNvSpPr/>
            <p:nvPr/>
          </p:nvSpPr>
          <p:spPr>
            <a:xfrm>
              <a:off x="3351212" y="43815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7" name="Group 46"/>
          <p:cNvGrpSpPr/>
          <p:nvPr/>
        </p:nvGrpSpPr>
        <p:grpSpPr>
          <a:xfrm>
            <a:off x="2524426" y="4049748"/>
            <a:ext cx="152400" cy="579120"/>
            <a:chOff x="3579812" y="4152901"/>
            <a:chExt cx="190500" cy="723899"/>
          </a:xfrm>
        </p:grpSpPr>
        <p:sp>
          <p:nvSpPr>
            <p:cNvPr id="71" name="Can 70"/>
            <p:cNvSpPr/>
            <p:nvPr/>
          </p:nvSpPr>
          <p:spPr>
            <a:xfrm>
              <a:off x="3656013" y="47244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2" name="Isosceles Triangle 62"/>
            <p:cNvSpPr/>
            <p:nvPr/>
          </p:nvSpPr>
          <p:spPr>
            <a:xfrm>
              <a:off x="3579812" y="41529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46" name="Group 45"/>
          <p:cNvGrpSpPr/>
          <p:nvPr/>
        </p:nvGrpSpPr>
        <p:grpSpPr>
          <a:xfrm>
            <a:off x="2707306" y="3897347"/>
            <a:ext cx="152400" cy="579120"/>
            <a:chOff x="3808412" y="3924301"/>
            <a:chExt cx="190500" cy="723899"/>
          </a:xfrm>
        </p:grpSpPr>
        <p:sp>
          <p:nvSpPr>
            <p:cNvPr id="73" name="Can 72"/>
            <p:cNvSpPr/>
            <p:nvPr/>
          </p:nvSpPr>
          <p:spPr>
            <a:xfrm>
              <a:off x="3884613" y="44958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4" name="Isosceles Triangle 62"/>
            <p:cNvSpPr/>
            <p:nvPr/>
          </p:nvSpPr>
          <p:spPr>
            <a:xfrm>
              <a:off x="3808412" y="39243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3" name="Group 52"/>
          <p:cNvGrpSpPr/>
          <p:nvPr/>
        </p:nvGrpSpPr>
        <p:grpSpPr>
          <a:xfrm>
            <a:off x="1640505" y="4598388"/>
            <a:ext cx="152400" cy="579120"/>
            <a:chOff x="2513012" y="4838701"/>
            <a:chExt cx="190500" cy="723899"/>
          </a:xfrm>
        </p:grpSpPr>
        <p:sp>
          <p:nvSpPr>
            <p:cNvPr id="75" name="Can 74"/>
            <p:cNvSpPr/>
            <p:nvPr/>
          </p:nvSpPr>
          <p:spPr>
            <a:xfrm>
              <a:off x="2589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6" name="Isosceles Triangle 62"/>
            <p:cNvSpPr/>
            <p:nvPr/>
          </p:nvSpPr>
          <p:spPr>
            <a:xfrm>
              <a:off x="2513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7" name="Group 56"/>
          <p:cNvGrpSpPr/>
          <p:nvPr/>
        </p:nvGrpSpPr>
        <p:grpSpPr>
          <a:xfrm>
            <a:off x="2890187" y="4445988"/>
            <a:ext cx="256033" cy="384048"/>
            <a:chOff x="3526472" y="4533900"/>
            <a:chExt cx="320040" cy="480060"/>
          </a:xfrm>
        </p:grpSpPr>
        <p:sp>
          <p:nvSpPr>
            <p:cNvPr id="157" name="Freeform 156"/>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8" name="Rectangle 157"/>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59" name="Straight Connector 158"/>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6" name="Group 55"/>
          <p:cNvGrpSpPr/>
          <p:nvPr/>
        </p:nvGrpSpPr>
        <p:grpSpPr>
          <a:xfrm>
            <a:off x="3243756" y="4049748"/>
            <a:ext cx="256033" cy="384048"/>
            <a:chOff x="3922712" y="4076700"/>
            <a:chExt cx="320040" cy="480060"/>
          </a:xfrm>
        </p:grpSpPr>
        <p:sp>
          <p:nvSpPr>
            <p:cNvPr id="161" name="Freeform 160"/>
            <p:cNvSpPr/>
            <p:nvPr/>
          </p:nvSpPr>
          <p:spPr>
            <a:xfrm>
              <a:off x="3930331" y="41757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2" name="Rectangle 161"/>
            <p:cNvSpPr/>
            <p:nvPr/>
          </p:nvSpPr>
          <p:spPr>
            <a:xfrm>
              <a:off x="3922712" y="40767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163" name="Straight Connector 162"/>
            <p:cNvCxnSpPr/>
            <p:nvPr/>
          </p:nvCxnSpPr>
          <p:spPr>
            <a:xfrm flipV="1">
              <a:off x="3930331" y="41605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4151312" y="41300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65" name="Group 164"/>
          <p:cNvGrpSpPr/>
          <p:nvPr/>
        </p:nvGrpSpPr>
        <p:grpSpPr>
          <a:xfrm>
            <a:off x="1274745" y="4598387"/>
            <a:ext cx="152400" cy="579120"/>
            <a:chOff x="2513012" y="4838701"/>
            <a:chExt cx="190500" cy="723899"/>
          </a:xfrm>
        </p:grpSpPr>
        <p:sp>
          <p:nvSpPr>
            <p:cNvPr id="166" name="Can 165"/>
            <p:cNvSpPr/>
            <p:nvPr/>
          </p:nvSpPr>
          <p:spPr>
            <a:xfrm>
              <a:off x="2589213" y="54102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67" name="Isosceles Triangle 62"/>
            <p:cNvSpPr/>
            <p:nvPr/>
          </p:nvSpPr>
          <p:spPr>
            <a:xfrm>
              <a:off x="2513012" y="48387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68" name="Group 167"/>
          <p:cNvGrpSpPr/>
          <p:nvPr/>
        </p:nvGrpSpPr>
        <p:grpSpPr>
          <a:xfrm>
            <a:off x="2890186" y="3714467"/>
            <a:ext cx="152400" cy="579120"/>
            <a:chOff x="3808412" y="3924301"/>
            <a:chExt cx="190500" cy="723899"/>
          </a:xfrm>
        </p:grpSpPr>
        <p:sp>
          <p:nvSpPr>
            <p:cNvPr id="169" name="Can 168"/>
            <p:cNvSpPr/>
            <p:nvPr/>
          </p:nvSpPr>
          <p:spPr>
            <a:xfrm>
              <a:off x="3884613" y="4495800"/>
              <a:ext cx="45719" cy="1524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0" name="Isosceles Triangle 62"/>
            <p:cNvSpPr/>
            <p:nvPr/>
          </p:nvSpPr>
          <p:spPr>
            <a:xfrm>
              <a:off x="3808412" y="3924301"/>
              <a:ext cx="190500" cy="599229"/>
            </a:xfrm>
            <a:custGeom>
              <a:avLst/>
              <a:gdLst>
                <a:gd name="connsiteX0" fmla="*/ 0 w 457200"/>
                <a:gd name="connsiteY0" fmla="*/ 838200 h 838200"/>
                <a:gd name="connsiteX1" fmla="*/ 228600 w 457200"/>
                <a:gd name="connsiteY1" fmla="*/ 0 h 838200"/>
                <a:gd name="connsiteX2" fmla="*/ 457200 w 457200"/>
                <a:gd name="connsiteY2" fmla="*/ 838200 h 838200"/>
                <a:gd name="connsiteX3" fmla="*/ 0 w 457200"/>
                <a:gd name="connsiteY3" fmla="*/ 838200 h 838200"/>
                <a:gd name="connsiteX0" fmla="*/ 0 w 457200"/>
                <a:gd name="connsiteY0" fmla="*/ 838200 h 872201"/>
                <a:gd name="connsiteX1" fmla="*/ 228600 w 457200"/>
                <a:gd name="connsiteY1" fmla="*/ 0 h 872201"/>
                <a:gd name="connsiteX2" fmla="*/ 457200 w 457200"/>
                <a:gd name="connsiteY2" fmla="*/ 838200 h 872201"/>
                <a:gd name="connsiteX3" fmla="*/ 0 w 457200"/>
                <a:gd name="connsiteY3" fmla="*/ 838200 h 872201"/>
                <a:gd name="connsiteX0" fmla="*/ 0 w 457200"/>
                <a:gd name="connsiteY0" fmla="*/ 838200 h 904028"/>
                <a:gd name="connsiteX1" fmla="*/ 228600 w 457200"/>
                <a:gd name="connsiteY1" fmla="*/ 0 h 904028"/>
                <a:gd name="connsiteX2" fmla="*/ 457200 w 457200"/>
                <a:gd name="connsiteY2" fmla="*/ 838200 h 904028"/>
                <a:gd name="connsiteX3" fmla="*/ 0 w 457200"/>
                <a:gd name="connsiteY3" fmla="*/ 838200 h 904028"/>
              </a:gdLst>
              <a:ahLst/>
              <a:cxnLst>
                <a:cxn ang="0">
                  <a:pos x="connsiteX0" y="connsiteY0"/>
                </a:cxn>
                <a:cxn ang="0">
                  <a:pos x="connsiteX1" y="connsiteY1"/>
                </a:cxn>
                <a:cxn ang="0">
                  <a:pos x="connsiteX2" y="connsiteY2"/>
                </a:cxn>
                <a:cxn ang="0">
                  <a:pos x="connsiteX3" y="connsiteY3"/>
                </a:cxn>
              </a:cxnLst>
              <a:rect l="l" t="t" r="r" b="b"/>
              <a:pathLst>
                <a:path w="457200" h="904028">
                  <a:moveTo>
                    <a:pt x="0" y="838200"/>
                  </a:moveTo>
                  <a:lnTo>
                    <a:pt x="228600" y="0"/>
                  </a:lnTo>
                  <a:lnTo>
                    <a:pt x="457200" y="838200"/>
                  </a:lnTo>
                  <a:cubicBezTo>
                    <a:pt x="221011" y="936562"/>
                    <a:pt x="170615" y="914704"/>
                    <a:pt x="0" y="838200"/>
                  </a:cubicBez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59" name="Group 58"/>
          <p:cNvGrpSpPr>
            <a:grpSpLocks noChangeAspect="1"/>
          </p:cNvGrpSpPr>
          <p:nvPr/>
        </p:nvGrpSpPr>
        <p:grpSpPr>
          <a:xfrm>
            <a:off x="1731944" y="3720565"/>
            <a:ext cx="299565" cy="877826"/>
            <a:chOff x="6100614" y="1600198"/>
            <a:chExt cx="717698" cy="2103122"/>
          </a:xfrm>
        </p:grpSpPr>
        <p:sp>
          <p:nvSpPr>
            <p:cNvPr id="221" name="Rectangle 220"/>
            <p:cNvSpPr/>
            <p:nvPr/>
          </p:nvSpPr>
          <p:spPr>
            <a:xfrm>
              <a:off x="6404936" y="1614506"/>
              <a:ext cx="94979" cy="427405"/>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3" name="Rectangle 222"/>
            <p:cNvSpPr/>
            <p:nvPr/>
          </p:nvSpPr>
          <p:spPr>
            <a:xfrm>
              <a:off x="6395148" y="2041911"/>
              <a:ext cx="113976" cy="47489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4" name="Rectangle 223"/>
            <p:cNvSpPr/>
            <p:nvPr/>
          </p:nvSpPr>
          <p:spPr>
            <a:xfrm>
              <a:off x="6380901" y="3038468"/>
              <a:ext cx="142470" cy="664852"/>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5" name="Rectangle 224"/>
            <p:cNvSpPr/>
            <p:nvPr/>
          </p:nvSpPr>
          <p:spPr>
            <a:xfrm>
              <a:off x="6390399" y="2514837"/>
              <a:ext cx="123474" cy="522384"/>
            </a:xfrm>
            <a:prstGeom prst="rect">
              <a:avLst/>
            </a:prstGeom>
            <a:gradFill>
              <a:gsLst>
                <a:gs pos="50000">
                  <a:schemeClr val="bg1">
                    <a:lumMod val="100000"/>
                  </a:schemeClr>
                </a:gs>
                <a:gs pos="0">
                  <a:schemeClr val="bg1">
                    <a:lumMod val="50000"/>
                  </a:schemeClr>
                </a:gs>
                <a:gs pos="100000">
                  <a:schemeClr val="bg1">
                    <a:lumMod val="50000"/>
                  </a:schemeClr>
                </a:gs>
              </a:gsLst>
              <a:lin ang="0" scaled="1"/>
            </a:gra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6" name="Freeform 225"/>
            <p:cNvSpPr/>
            <p:nvPr/>
          </p:nvSpPr>
          <p:spPr>
            <a:xfrm>
              <a:off x="6100614" y="1819603"/>
              <a:ext cx="711579" cy="39959"/>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7" name="Freeform 226"/>
            <p:cNvSpPr/>
            <p:nvPr/>
          </p:nvSpPr>
          <p:spPr>
            <a:xfrm flipV="1">
              <a:off x="6101659" y="1679983"/>
              <a:ext cx="711579" cy="39257"/>
            </a:xfrm>
            <a:custGeom>
              <a:avLst/>
              <a:gdLst>
                <a:gd name="connsiteX0" fmla="*/ 588885 w 1370120"/>
                <a:gd name="connsiteY0" fmla="*/ 0 h 76940"/>
                <a:gd name="connsiteX1" fmla="*/ 0 w 1370120"/>
                <a:gd name="connsiteY1" fmla="*/ 38470 h 76940"/>
                <a:gd name="connsiteX2" fmla="*/ 686540 w 1370120"/>
                <a:gd name="connsiteY2" fmla="*/ 76940 h 76940"/>
                <a:gd name="connsiteX3" fmla="*/ 1370120 w 1370120"/>
                <a:gd name="connsiteY3" fmla="*/ 35511 h 76940"/>
                <a:gd name="connsiteX4" fmla="*/ 775317 w 1370120"/>
                <a:gd name="connsiteY4" fmla="*/ 0 h 7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0120" h="76940">
                  <a:moveTo>
                    <a:pt x="588885" y="0"/>
                  </a:moveTo>
                  <a:lnTo>
                    <a:pt x="0" y="38470"/>
                  </a:lnTo>
                  <a:lnTo>
                    <a:pt x="686540" y="76940"/>
                  </a:lnTo>
                  <a:lnTo>
                    <a:pt x="1370120" y="35511"/>
                  </a:lnTo>
                  <a:lnTo>
                    <a:pt x="775317"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p>
          </p:txBody>
        </p:sp>
        <p:sp>
          <p:nvSpPr>
            <p:cNvPr id="228" name="Trapezoid 227"/>
            <p:cNvSpPr/>
            <p:nvPr/>
          </p:nvSpPr>
          <p:spPr>
            <a:xfrm rot="16200000" flipH="1">
              <a:off x="6010859" y="1729848"/>
              <a:ext cx="239349"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29" name="Trapezoid 228"/>
            <p:cNvSpPr/>
            <p:nvPr/>
          </p:nvSpPr>
          <p:spPr>
            <a:xfrm rot="16200000" flipH="1">
              <a:off x="6091688" y="1729847"/>
              <a:ext cx="279240"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0" name="Trapezoid 229"/>
            <p:cNvSpPr/>
            <p:nvPr/>
          </p:nvSpPr>
          <p:spPr>
            <a:xfrm rot="16200000" flipH="1">
              <a:off x="6171471" y="1729847"/>
              <a:ext cx="319132"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Left" fov="0">
                <a:rot lat="20999996" lon="21599960" rev="300000"/>
              </a:camera>
              <a:lightRig rig="balanced" dir="t"/>
            </a:scene3d>
            <a:sp3d extrusionH="76200" contourW="6350">
              <a:bevelT w="25400" h="1905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1" name="Trapezoid 230"/>
            <p:cNvSpPr/>
            <p:nvPr/>
          </p:nvSpPr>
          <p:spPr>
            <a:xfrm rot="5400000">
              <a:off x="6668718" y="1729847"/>
              <a:ext cx="239349"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schemeClr val="tx1"/>
                </a:solidFill>
              </a:endParaRPr>
            </a:p>
          </p:txBody>
        </p:sp>
        <p:sp>
          <p:nvSpPr>
            <p:cNvPr id="232" name="Trapezoid 231"/>
            <p:cNvSpPr/>
            <p:nvPr/>
          </p:nvSpPr>
          <p:spPr>
            <a:xfrm rot="5400000">
              <a:off x="6550442" y="1729849"/>
              <a:ext cx="279240"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sp>
          <p:nvSpPr>
            <p:cNvPr id="233" name="Trapezoid 232"/>
            <p:cNvSpPr/>
            <p:nvPr/>
          </p:nvSpPr>
          <p:spPr>
            <a:xfrm rot="5400000">
              <a:off x="6430766" y="1729846"/>
              <a:ext cx="319133" cy="59838"/>
            </a:xfrm>
            <a:prstGeom prst="trapezoid">
              <a:avLst>
                <a:gd name="adj" fmla="val 19864"/>
              </a:avLst>
            </a:prstGeom>
            <a:solidFill>
              <a:schemeClr val="tx2">
                <a:lumMod val="60000"/>
                <a:lumOff val="40000"/>
              </a:schemeClr>
            </a:solidFill>
            <a:ln w="12700">
              <a:noFill/>
            </a:ln>
            <a:effectLst>
              <a:glow>
                <a:schemeClr val="tx2">
                  <a:lumMod val="40000"/>
                  <a:lumOff val="60000"/>
                  <a:alpha val="40000"/>
                </a:schemeClr>
              </a:glow>
            </a:effectLst>
            <a:scene3d>
              <a:camera prst="perspectiveAbove" fov="0">
                <a:rot lat="20699999" lon="0" rev="21299999"/>
              </a:camera>
              <a:lightRig rig="balanced" dir="t"/>
            </a:scene3d>
            <a:sp3d extrusionH="76200" contourW="6350">
              <a:bevelT w="25400" h="25400"/>
              <a:bevelB w="0" h="0"/>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sp>
        <p:nvSpPr>
          <p:cNvPr id="252" name="TextBox 251"/>
          <p:cNvSpPr txBox="1"/>
          <p:nvPr/>
        </p:nvSpPr>
        <p:spPr>
          <a:xfrm>
            <a:off x="1670985" y="3531589"/>
            <a:ext cx="377026" cy="178960"/>
          </a:xfrm>
          <a:prstGeom prst="rect">
            <a:avLst/>
          </a:prstGeom>
          <a:noFill/>
        </p:spPr>
        <p:txBody>
          <a:bodyPr wrap="none" rtlCol="0">
            <a:spAutoFit/>
          </a:bodyPr>
          <a:lstStyle/>
          <a:p>
            <a:r>
              <a:rPr lang="en-US" sz="563" dirty="0">
                <a:solidFill>
                  <a:schemeClr val="tx2"/>
                </a:solidFill>
                <a:latin typeface="Cambria Math" panose="02040503050406030204" pitchFamily="18" charset="0"/>
                <a:ea typeface="Cambria Math" panose="02040503050406030204" pitchFamily="18" charset="0"/>
              </a:rPr>
              <a:t>LTE-A</a:t>
            </a:r>
          </a:p>
        </p:txBody>
      </p:sp>
      <p:grpSp>
        <p:nvGrpSpPr>
          <p:cNvPr id="238" name="Group 237"/>
          <p:cNvGrpSpPr/>
          <p:nvPr/>
        </p:nvGrpSpPr>
        <p:grpSpPr>
          <a:xfrm>
            <a:off x="2493948" y="4842229"/>
            <a:ext cx="256033" cy="384048"/>
            <a:chOff x="3526472" y="4533900"/>
            <a:chExt cx="320040" cy="480060"/>
          </a:xfrm>
        </p:grpSpPr>
        <p:sp>
          <p:nvSpPr>
            <p:cNvPr id="239" name="Freeform 238"/>
            <p:cNvSpPr/>
            <p:nvPr/>
          </p:nvSpPr>
          <p:spPr>
            <a:xfrm>
              <a:off x="3534091" y="4632960"/>
              <a:ext cx="259081" cy="381000"/>
            </a:xfrm>
            <a:custGeom>
              <a:avLst/>
              <a:gdLst>
                <a:gd name="connsiteX0" fmla="*/ 0 w 347957"/>
                <a:gd name="connsiteY0" fmla="*/ 550258 h 550258"/>
                <a:gd name="connsiteX1" fmla="*/ 0 w 347957"/>
                <a:gd name="connsiteY1" fmla="*/ 113288 h 550258"/>
                <a:gd name="connsiteX2" fmla="*/ 113288 w 347957"/>
                <a:gd name="connsiteY2" fmla="*/ 0 h 550258"/>
                <a:gd name="connsiteX3" fmla="*/ 347957 w 347957"/>
                <a:gd name="connsiteY3" fmla="*/ 0 h 550258"/>
              </a:gdLst>
              <a:ahLst/>
              <a:cxnLst>
                <a:cxn ang="0">
                  <a:pos x="connsiteX0" y="connsiteY0"/>
                </a:cxn>
                <a:cxn ang="0">
                  <a:pos x="connsiteX1" y="connsiteY1"/>
                </a:cxn>
                <a:cxn ang="0">
                  <a:pos x="connsiteX2" y="connsiteY2"/>
                </a:cxn>
                <a:cxn ang="0">
                  <a:pos x="connsiteX3" y="connsiteY3"/>
                </a:cxn>
              </a:cxnLst>
              <a:rect l="l" t="t" r="r" b="b"/>
              <a:pathLst>
                <a:path w="347957" h="550258">
                  <a:moveTo>
                    <a:pt x="0" y="550258"/>
                  </a:moveTo>
                  <a:lnTo>
                    <a:pt x="0" y="113288"/>
                  </a:lnTo>
                  <a:lnTo>
                    <a:pt x="113288" y="0"/>
                  </a:lnTo>
                  <a:lnTo>
                    <a:pt x="347957"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0" name="Rectangle 239"/>
            <p:cNvSpPr/>
            <p:nvPr/>
          </p:nvSpPr>
          <p:spPr>
            <a:xfrm>
              <a:off x="3526472" y="4533900"/>
              <a:ext cx="45719" cy="114300"/>
            </a:xfrm>
            <a:prstGeom prst="rect">
              <a:avLst/>
            </a:prstGeom>
            <a:solidFill>
              <a:srgbClr val="B70005"/>
            </a:solidFill>
            <a:ln w="12700">
              <a:solidFill>
                <a:schemeClr val="tx1"/>
              </a:solidFill>
            </a:ln>
            <a:scene3d>
              <a:camera prst="isometricRightUp">
                <a:rot lat="815778" lon="17683002" rev="21193187"/>
              </a:camera>
              <a:lightRig rig="threePt" dir="t"/>
            </a:scene3d>
            <a:sp3d extrusionH="317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41" name="Straight Connector 240"/>
            <p:cNvCxnSpPr/>
            <p:nvPr/>
          </p:nvCxnSpPr>
          <p:spPr>
            <a:xfrm flipV="1">
              <a:off x="3534091" y="4617720"/>
              <a:ext cx="0" cy="91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42" name="Oval 241"/>
            <p:cNvSpPr/>
            <p:nvPr/>
          </p:nvSpPr>
          <p:spPr>
            <a:xfrm>
              <a:off x="3755072" y="4587240"/>
              <a:ext cx="91440" cy="45720"/>
            </a:xfrm>
            <a:prstGeom prst="ellipse">
              <a:avLst/>
            </a:prstGeom>
            <a:solidFill>
              <a:schemeClr val="bg1"/>
            </a:solidFill>
            <a:ln>
              <a:solidFill>
                <a:schemeClr val="bg1">
                  <a:lumMod val="50000"/>
                </a:schemeClr>
              </a:solidFill>
            </a:ln>
            <a:scene3d>
              <a:camera prst="isometricOffAxis1Top"/>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250" name="Oval 249"/>
          <p:cNvSpPr/>
          <p:nvPr/>
        </p:nvSpPr>
        <p:spPr>
          <a:xfrm>
            <a:off x="990600" y="3653507"/>
            <a:ext cx="2066128" cy="92833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2">
              <a:lumMod val="75000"/>
              <a:alpha val="10196"/>
            </a:schemeClr>
          </a:solidFill>
          <a:ln>
            <a:noFill/>
          </a:ln>
          <a:effectLst>
            <a:glow rad="711200">
              <a:schemeClr val="accent2">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1" name="Oval 249"/>
          <p:cNvSpPr/>
          <p:nvPr/>
        </p:nvSpPr>
        <p:spPr>
          <a:xfrm>
            <a:off x="2615867" y="4433796"/>
            <a:ext cx="640080" cy="48768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10196"/>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3" name="Oval 249"/>
          <p:cNvSpPr/>
          <p:nvPr/>
        </p:nvSpPr>
        <p:spPr>
          <a:xfrm>
            <a:off x="2970009" y="4010969"/>
            <a:ext cx="640080" cy="48768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10196"/>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4" name="Oval 249"/>
          <p:cNvSpPr/>
          <p:nvPr/>
        </p:nvSpPr>
        <p:spPr>
          <a:xfrm>
            <a:off x="2234865" y="4797356"/>
            <a:ext cx="640080" cy="48768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10196"/>
            </a:srgbClr>
          </a:solidFill>
          <a:ln>
            <a:noFill/>
          </a:ln>
          <a:effectLst>
            <a:glow rad="2286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6" name="Rectangle 305"/>
          <p:cNvSpPr/>
          <p:nvPr/>
        </p:nvSpPr>
        <p:spPr>
          <a:xfrm>
            <a:off x="2760833" y="3012684"/>
            <a:ext cx="950977" cy="3657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latin typeface="Cambria" panose="02040503050406030204" pitchFamily="18" charset="0"/>
              </a:rPr>
              <a:t>Massive MIMO</a:t>
            </a:r>
          </a:p>
        </p:txBody>
      </p:sp>
      <p:cxnSp>
        <p:nvCxnSpPr>
          <p:cNvPr id="307" name="Straight Connector 306"/>
          <p:cNvCxnSpPr>
            <a:stCxn id="311" idx="0"/>
            <a:endCxn id="306" idx="2"/>
          </p:cNvCxnSpPr>
          <p:nvPr/>
        </p:nvCxnSpPr>
        <p:spPr>
          <a:xfrm flipV="1">
            <a:off x="3230428" y="3378444"/>
            <a:ext cx="5894" cy="5973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311" idx="6"/>
          </p:cNvCxnSpPr>
          <p:nvPr/>
        </p:nvCxnSpPr>
        <p:spPr>
          <a:xfrm flipV="1">
            <a:off x="3340156" y="3934045"/>
            <a:ext cx="759873" cy="15143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4150279" y="4369424"/>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4613331" y="4168348"/>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5400000">
            <a:off x="4689055" y="4101932"/>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rot="5400000">
            <a:off x="4790593" y="3312203"/>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4156655" y="4220760"/>
            <a:ext cx="463612" cy="213036"/>
          </a:xfrm>
          <a:prstGeom prst="straightConnector1">
            <a:avLst/>
          </a:prstGeom>
          <a:ln>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279698" y="4323361"/>
            <a:ext cx="404278" cy="200055"/>
          </a:xfrm>
          <a:prstGeom prst="rect">
            <a:avLst/>
          </a:prstGeom>
          <a:solidFill>
            <a:srgbClr val="FFFFFF">
              <a:alpha val="50196"/>
            </a:srgbClr>
          </a:solidFill>
          <a:scene3d>
            <a:camera prst="isometricOffAxis1Right"/>
            <a:lightRig rig="threePt" dir="t"/>
          </a:scene3d>
        </p:spPr>
        <p:txBody>
          <a:bodyPr wrap="none" rtlCol="0">
            <a:spAutoFit/>
          </a:bodyPr>
          <a:lstStyle/>
          <a:p>
            <a:r>
              <a:rPr lang="en-US" sz="700" dirty="0">
                <a:solidFill>
                  <a:srgbClr val="C00000"/>
                </a:solidFill>
              </a:rPr>
              <a:t>20cm</a:t>
            </a:r>
          </a:p>
        </p:txBody>
      </p:sp>
      <p:cxnSp>
        <p:nvCxnSpPr>
          <p:cNvPr id="343" name="Straight Arrow Connector 342"/>
          <p:cNvCxnSpPr/>
          <p:nvPr/>
        </p:nvCxnSpPr>
        <p:spPr>
          <a:xfrm flipV="1">
            <a:off x="4688154" y="3369220"/>
            <a:ext cx="106804" cy="791282"/>
          </a:xfrm>
          <a:prstGeom prst="straightConnector1">
            <a:avLst/>
          </a:prstGeom>
          <a:ln>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44" name="TextBox 343"/>
          <p:cNvSpPr txBox="1"/>
          <p:nvPr/>
        </p:nvSpPr>
        <p:spPr>
          <a:xfrm>
            <a:off x="4688619" y="3668694"/>
            <a:ext cx="404278" cy="200055"/>
          </a:xfrm>
          <a:prstGeom prst="rect">
            <a:avLst/>
          </a:prstGeom>
          <a:solidFill>
            <a:srgbClr val="FFFFFF">
              <a:alpha val="50196"/>
            </a:srgbClr>
          </a:solidFill>
          <a:scene3d>
            <a:camera prst="isometricOffAxis1Right"/>
            <a:lightRig rig="threePt" dir="t"/>
          </a:scene3d>
        </p:spPr>
        <p:txBody>
          <a:bodyPr wrap="none" rtlCol="0">
            <a:spAutoFit/>
          </a:bodyPr>
          <a:lstStyle/>
          <a:p>
            <a:r>
              <a:rPr lang="en-US" sz="700" dirty="0">
                <a:solidFill>
                  <a:srgbClr val="C00000"/>
                </a:solidFill>
              </a:rPr>
              <a:t>20cm</a:t>
            </a:r>
          </a:p>
        </p:txBody>
      </p:sp>
      <p:sp>
        <p:nvSpPr>
          <p:cNvPr id="311" name="Oval 310"/>
          <p:cNvSpPr/>
          <p:nvPr/>
        </p:nvSpPr>
        <p:spPr>
          <a:xfrm>
            <a:off x="3120699" y="3975749"/>
            <a:ext cx="219457" cy="219457"/>
          </a:xfrm>
          <a:prstGeom prst="ellipse">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9" name="Group 8"/>
          <p:cNvGrpSpPr/>
          <p:nvPr/>
        </p:nvGrpSpPr>
        <p:grpSpPr>
          <a:xfrm>
            <a:off x="3873310" y="3384634"/>
            <a:ext cx="1097280" cy="947012"/>
            <a:chOff x="3873310" y="2527384"/>
            <a:chExt cx="1097280" cy="947012"/>
          </a:xfrm>
        </p:grpSpPr>
        <p:sp>
          <p:nvSpPr>
            <p:cNvPr id="256" name="Rectangle 255"/>
            <p:cNvSpPr/>
            <p:nvPr/>
          </p:nvSpPr>
          <p:spPr>
            <a:xfrm>
              <a:off x="3873310" y="2587298"/>
              <a:ext cx="1097280" cy="822960"/>
            </a:xfrm>
            <a:prstGeom prst="rect">
              <a:avLst/>
            </a:prstGeom>
            <a:solidFill>
              <a:schemeClr val="bg1">
                <a:lumMod val="85000"/>
              </a:schemeClr>
            </a:solidFill>
            <a:ln w="12700">
              <a:solidFill>
                <a:schemeClr val="tx1"/>
              </a:solidFill>
            </a:ln>
            <a:scene3d>
              <a:camera prst="isometricRightUp">
                <a:rot lat="815778" lon="17520000" rev="21193187"/>
              </a:camera>
              <a:lightRig rig="threePt" dir="t"/>
            </a:scene3d>
            <a:sp3d extrusionH="133350">
              <a:extrusionClr>
                <a:srgbClr val="C00000"/>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8" name="Group 7"/>
            <p:cNvGrpSpPr/>
            <p:nvPr/>
          </p:nvGrpSpPr>
          <p:grpSpPr>
            <a:xfrm>
              <a:off x="4170678" y="2527384"/>
              <a:ext cx="552275" cy="947012"/>
              <a:chOff x="4279707" y="2376257"/>
              <a:chExt cx="552275" cy="947012"/>
            </a:xfrm>
          </p:grpSpPr>
          <p:grpSp>
            <p:nvGrpSpPr>
              <p:cNvPr id="7" name="Group 6"/>
              <p:cNvGrpSpPr/>
              <p:nvPr/>
            </p:nvGrpSpPr>
            <p:grpSpPr>
              <a:xfrm>
                <a:off x="4542785" y="2376257"/>
                <a:ext cx="289197" cy="457200"/>
                <a:chOff x="4542785" y="2376257"/>
                <a:chExt cx="289197" cy="457200"/>
              </a:xfrm>
            </p:grpSpPr>
            <p:grpSp>
              <p:nvGrpSpPr>
                <p:cNvPr id="110" name="Group 109"/>
                <p:cNvGrpSpPr/>
                <p:nvPr/>
              </p:nvGrpSpPr>
              <p:grpSpPr>
                <a:xfrm>
                  <a:off x="4707291" y="2376257"/>
                  <a:ext cx="124691" cy="383852"/>
                  <a:chOff x="6467792" y="3543300"/>
                  <a:chExt cx="388620" cy="1196340"/>
                </a:xfrm>
              </p:grpSpPr>
              <p:sp>
                <p:nvSpPr>
                  <p:cNvPr id="121" name="Oval 120"/>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2" name="Oval 121"/>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3" name="Oval 122"/>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4" name="Oval 123"/>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16" name="Oval 115"/>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7" name="Oval 116"/>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8" name="Oval 117"/>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0" name="Oval 119"/>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6" name="Oval 105"/>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7" name="Oval 106"/>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8" name="Oval 107"/>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09" name="Oval 108"/>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1" name="Oval 110"/>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2" name="Oval 111"/>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3" name="Oval 112"/>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4" name="Oval 113"/>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25" name="Group 124"/>
              <p:cNvGrpSpPr/>
              <p:nvPr/>
            </p:nvGrpSpPr>
            <p:grpSpPr>
              <a:xfrm>
                <a:off x="4499777" y="2764302"/>
                <a:ext cx="289197" cy="457200"/>
                <a:chOff x="4542785" y="2376257"/>
                <a:chExt cx="289197" cy="457200"/>
              </a:xfrm>
            </p:grpSpPr>
            <p:grpSp>
              <p:nvGrpSpPr>
                <p:cNvPr id="126" name="Group 125"/>
                <p:cNvGrpSpPr/>
                <p:nvPr/>
              </p:nvGrpSpPr>
              <p:grpSpPr>
                <a:xfrm>
                  <a:off x="4707291" y="2376257"/>
                  <a:ext cx="124691" cy="383852"/>
                  <a:chOff x="6467792" y="3543300"/>
                  <a:chExt cx="388620" cy="1196340"/>
                </a:xfrm>
              </p:grpSpPr>
              <p:sp>
                <p:nvSpPr>
                  <p:cNvPr id="139" name="Oval 138"/>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0" name="Oval 139"/>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1" name="Oval 140"/>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2" name="Oval 141"/>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27" name="Oval 126"/>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8" name="Oval 127"/>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29" name="Oval 128"/>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0" name="Oval 129"/>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1" name="Oval 130"/>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2" name="Oval 131"/>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3" name="Oval 132"/>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4" name="Oval 133"/>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5" name="Oval 134"/>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6" name="Oval 135"/>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7" name="Oval 136"/>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38" name="Oval 137"/>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43" name="Group 142"/>
              <p:cNvGrpSpPr/>
              <p:nvPr/>
            </p:nvGrpSpPr>
            <p:grpSpPr>
              <a:xfrm>
                <a:off x="4322715" y="2478024"/>
                <a:ext cx="289197" cy="457200"/>
                <a:chOff x="4542785" y="2376257"/>
                <a:chExt cx="289197" cy="457200"/>
              </a:xfrm>
            </p:grpSpPr>
            <p:grpSp>
              <p:nvGrpSpPr>
                <p:cNvPr id="144" name="Group 143"/>
                <p:cNvGrpSpPr/>
                <p:nvPr/>
              </p:nvGrpSpPr>
              <p:grpSpPr>
                <a:xfrm>
                  <a:off x="4707291" y="2376257"/>
                  <a:ext cx="124691" cy="383852"/>
                  <a:chOff x="6467792" y="3543300"/>
                  <a:chExt cx="388620" cy="1196340"/>
                </a:xfrm>
              </p:grpSpPr>
              <p:sp>
                <p:nvSpPr>
                  <p:cNvPr id="171" name="Oval 170"/>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2" name="Oval 171"/>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3" name="Oval 172"/>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4" name="Oval 173"/>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45" name="Oval 144"/>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6" name="Oval 145"/>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7" name="Oval 146"/>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8" name="Oval 147"/>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49" name="Oval 148"/>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0" name="Oval 149"/>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1" name="Oval 150"/>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2" name="Oval 151"/>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3" name="Oval 152"/>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4" name="Oval 153"/>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5" name="Oval 154"/>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56" name="Oval 155"/>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nvGrpSpPr>
              <p:cNvPr id="175" name="Group 174"/>
              <p:cNvGrpSpPr/>
              <p:nvPr/>
            </p:nvGrpSpPr>
            <p:grpSpPr>
              <a:xfrm>
                <a:off x="4279707" y="2866069"/>
                <a:ext cx="289197" cy="457200"/>
                <a:chOff x="4542785" y="2376257"/>
                <a:chExt cx="289197" cy="457200"/>
              </a:xfrm>
            </p:grpSpPr>
            <p:grpSp>
              <p:nvGrpSpPr>
                <p:cNvPr id="176" name="Group 175"/>
                <p:cNvGrpSpPr/>
                <p:nvPr/>
              </p:nvGrpSpPr>
              <p:grpSpPr>
                <a:xfrm>
                  <a:off x="4707291" y="2376257"/>
                  <a:ext cx="124691" cy="383852"/>
                  <a:chOff x="6467792" y="3543300"/>
                  <a:chExt cx="388620" cy="1196340"/>
                </a:xfrm>
              </p:grpSpPr>
              <p:sp>
                <p:nvSpPr>
                  <p:cNvPr id="189" name="Oval 188"/>
                  <p:cNvSpPr/>
                  <p:nvPr/>
                </p:nvSpPr>
                <p:spPr>
                  <a:xfrm>
                    <a:off x="6582092" y="354330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0" name="Oval 189"/>
                  <p:cNvSpPr/>
                  <p:nvPr/>
                </p:nvSpPr>
                <p:spPr>
                  <a:xfrm>
                    <a:off x="6536372" y="38557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1" name="Oval 190"/>
                  <p:cNvSpPr/>
                  <p:nvPr/>
                </p:nvSpPr>
                <p:spPr>
                  <a:xfrm>
                    <a:off x="6505892" y="41605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2" name="Oval 191"/>
                  <p:cNvSpPr/>
                  <p:nvPr/>
                </p:nvSpPr>
                <p:spPr>
                  <a:xfrm>
                    <a:off x="6467792" y="4465320"/>
                    <a:ext cx="274320" cy="274320"/>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sp>
              <p:nvSpPr>
                <p:cNvPr id="177" name="Oval 176"/>
                <p:cNvSpPr/>
                <p:nvPr/>
              </p:nvSpPr>
              <p:spPr>
                <a:xfrm>
                  <a:off x="4689481" y="240070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8" name="Oval 177"/>
                <p:cNvSpPr/>
                <p:nvPr/>
              </p:nvSpPr>
              <p:spPr>
                <a:xfrm>
                  <a:off x="4674811" y="2500948"/>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79" name="Oval 178"/>
                <p:cNvSpPr/>
                <p:nvPr/>
              </p:nvSpPr>
              <p:spPr>
                <a:xfrm>
                  <a:off x="4665032" y="259874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0" name="Oval 179"/>
                <p:cNvSpPr/>
                <p:nvPr/>
              </p:nvSpPr>
              <p:spPr>
                <a:xfrm>
                  <a:off x="4652807" y="2696542"/>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1" name="Oval 180"/>
                <p:cNvSpPr/>
                <p:nvPr/>
              </p:nvSpPr>
              <p:spPr>
                <a:xfrm>
                  <a:off x="4635514" y="242515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2" name="Oval 181"/>
                <p:cNvSpPr/>
                <p:nvPr/>
              </p:nvSpPr>
              <p:spPr>
                <a:xfrm>
                  <a:off x="4620844" y="2525397"/>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3" name="Oval 182"/>
                <p:cNvSpPr/>
                <p:nvPr/>
              </p:nvSpPr>
              <p:spPr>
                <a:xfrm>
                  <a:off x="4611065" y="2623194"/>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4" name="Oval 183"/>
                <p:cNvSpPr/>
                <p:nvPr/>
              </p:nvSpPr>
              <p:spPr>
                <a:xfrm>
                  <a:off x="4598840" y="2720991"/>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5" name="Oval 184"/>
                <p:cNvSpPr/>
                <p:nvPr/>
              </p:nvSpPr>
              <p:spPr>
                <a:xfrm>
                  <a:off x="4564789" y="2549846"/>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6" name="Oval 185"/>
                <p:cNvSpPr/>
                <p:nvPr/>
              </p:nvSpPr>
              <p:spPr>
                <a:xfrm>
                  <a:off x="4555010" y="2647643"/>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7" name="Oval 186"/>
                <p:cNvSpPr/>
                <p:nvPr/>
              </p:nvSpPr>
              <p:spPr>
                <a:xfrm>
                  <a:off x="4542785" y="2745440"/>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88" name="Oval 187"/>
                <p:cNvSpPr/>
                <p:nvPr/>
              </p:nvSpPr>
              <p:spPr>
                <a:xfrm>
                  <a:off x="4579459" y="2449605"/>
                  <a:ext cx="88017" cy="88017"/>
                </a:xfrm>
                <a:prstGeom prst="ellipse">
                  <a:avLst/>
                </a:prstGeom>
                <a:solidFill>
                  <a:srgbClr val="C00000"/>
                </a:solidFill>
                <a:ln w="12700">
                  <a:solidFill>
                    <a:schemeClr val="tx1"/>
                  </a:solidFill>
                </a:ln>
                <a:scene3d>
                  <a:camera prst="isometricRightUp">
                    <a:rot lat="815778" lon="17683002" rev="21193187"/>
                  </a:camera>
                  <a:lightRig rig="threePt" dir="t"/>
                </a:scene3d>
                <a:sp3d extrusionH="25400">
                  <a:extrusionClr>
                    <a:schemeClr val="tx1">
                      <a:lumMod val="95000"/>
                      <a:lumOff val="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grpSp>
      </p:grpSp>
      <p:sp>
        <p:nvSpPr>
          <p:cNvPr id="195" name="Oval 249"/>
          <p:cNvSpPr/>
          <p:nvPr/>
        </p:nvSpPr>
        <p:spPr>
          <a:xfrm rot="16200000">
            <a:off x="5869376" y="2043002"/>
            <a:ext cx="274320" cy="274320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accent5">
              <a:lumMod val="75000"/>
              <a:alpha val="9804"/>
            </a:schemeClr>
          </a:solidFill>
          <a:ln w="12700">
            <a:solidFill>
              <a:srgbClr val="C00000">
                <a:alpha val="20000"/>
              </a:srgbClr>
            </a:solidFill>
          </a:ln>
          <a:effectLst>
            <a:glow rad="254000">
              <a:schemeClr val="accent5">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7" name="Oval 249"/>
          <p:cNvSpPr/>
          <p:nvPr/>
        </p:nvSpPr>
        <p:spPr>
          <a:xfrm rot="18134506">
            <a:off x="5068489" y="3671418"/>
            <a:ext cx="457200" cy="192024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9804"/>
            </a:srgbClr>
          </a:solidFill>
          <a:ln w="12700">
            <a:solidFill>
              <a:srgbClr val="C00000">
                <a:alpha val="20000"/>
              </a:srgbClr>
            </a:solidFill>
          </a:ln>
          <a:effectLst>
            <a:glow rad="2540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8" name="Oval 249"/>
          <p:cNvSpPr/>
          <p:nvPr/>
        </p:nvSpPr>
        <p:spPr>
          <a:xfrm rot="16200000">
            <a:off x="5884046" y="2211870"/>
            <a:ext cx="274320" cy="274320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C00000">
              <a:alpha val="9804"/>
            </a:srgbClr>
          </a:solidFill>
          <a:ln w="12700">
            <a:solidFill>
              <a:srgbClr val="C00000">
                <a:alpha val="20000"/>
              </a:srgbClr>
            </a:solidFill>
          </a:ln>
          <a:effectLst>
            <a:glow rad="2540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99" name="Oval 249"/>
          <p:cNvSpPr/>
          <p:nvPr/>
        </p:nvSpPr>
        <p:spPr>
          <a:xfrm rot="16200000">
            <a:off x="5746229" y="2365027"/>
            <a:ext cx="274320" cy="274320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0070C0">
              <a:alpha val="9804"/>
            </a:srgbClr>
          </a:solidFill>
          <a:ln w="12700">
            <a:solidFill>
              <a:srgbClr val="C00000">
                <a:alpha val="20000"/>
              </a:srgbClr>
            </a:solidFill>
          </a:ln>
          <a:effectLst>
            <a:glow rad="254000">
              <a:schemeClr val="accent4">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extBox 1"/>
          <p:cNvSpPr txBox="1"/>
          <p:nvPr/>
        </p:nvSpPr>
        <p:spPr>
          <a:xfrm>
            <a:off x="5299611" y="4070036"/>
            <a:ext cx="1023037" cy="261610"/>
          </a:xfrm>
          <a:prstGeom prst="rect">
            <a:avLst/>
          </a:prstGeom>
          <a:noFill/>
        </p:spPr>
        <p:txBody>
          <a:bodyPr wrap="none" rtlCol="0">
            <a:spAutoFit/>
          </a:bodyPr>
          <a:lstStyle/>
          <a:p>
            <a:r>
              <a:rPr lang="en-US" sz="1100" dirty="0">
                <a:solidFill>
                  <a:srgbClr val="C00000"/>
                </a:solidFill>
              </a:rPr>
              <a:t>Beamforming</a:t>
            </a:r>
          </a:p>
        </p:txBody>
      </p:sp>
      <p:cxnSp>
        <p:nvCxnSpPr>
          <p:cNvPr id="202" name="Straight Connector 201"/>
          <p:cNvCxnSpPr/>
          <p:nvPr/>
        </p:nvCxnSpPr>
        <p:spPr>
          <a:xfrm>
            <a:off x="4685449" y="3203384"/>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p:nvPr/>
        </p:nvCxnSpPr>
        <p:spPr>
          <a:xfrm flipV="1">
            <a:off x="4678945" y="3267922"/>
            <a:ext cx="2576071" cy="6371"/>
          </a:xfrm>
          <a:prstGeom prst="straightConnector1">
            <a:avLst/>
          </a:prstGeom>
          <a:ln>
            <a:solidFill>
              <a:srgbClr val="C0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254989" y="3214019"/>
            <a:ext cx="0" cy="1028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5" name="TextBox 204"/>
          <p:cNvSpPr txBox="1"/>
          <p:nvPr/>
        </p:nvSpPr>
        <p:spPr>
          <a:xfrm>
            <a:off x="5689174" y="3162685"/>
            <a:ext cx="434734" cy="200055"/>
          </a:xfrm>
          <a:prstGeom prst="rect">
            <a:avLst/>
          </a:prstGeom>
          <a:solidFill>
            <a:srgbClr val="FFFFFF">
              <a:alpha val="50196"/>
            </a:srgbClr>
          </a:solidFill>
        </p:spPr>
        <p:txBody>
          <a:bodyPr wrap="none" rtlCol="0">
            <a:spAutoFit/>
          </a:bodyPr>
          <a:lstStyle/>
          <a:p>
            <a:r>
              <a:rPr lang="en-US" sz="700" dirty="0">
                <a:solidFill>
                  <a:srgbClr val="C00000"/>
                </a:solidFill>
              </a:rPr>
              <a:t>100 m</a:t>
            </a:r>
          </a:p>
        </p:txBody>
      </p:sp>
      <p:sp>
        <p:nvSpPr>
          <p:cNvPr id="206" name="Oval 249"/>
          <p:cNvSpPr/>
          <p:nvPr/>
        </p:nvSpPr>
        <p:spPr>
          <a:xfrm rot="18134506">
            <a:off x="4818048" y="3825163"/>
            <a:ext cx="457200" cy="192024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chemeClr val="bg2">
              <a:lumMod val="75000"/>
              <a:alpha val="9804"/>
            </a:schemeClr>
          </a:solidFill>
          <a:ln w="12700">
            <a:solidFill>
              <a:srgbClr val="C00000">
                <a:alpha val="20000"/>
              </a:srgbClr>
            </a:solidFill>
            <a:prstDash val="solid"/>
          </a:ln>
          <a:effectLst>
            <a:glow rad="254000">
              <a:schemeClr val="accent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07" name="Oval 249"/>
          <p:cNvSpPr/>
          <p:nvPr/>
        </p:nvSpPr>
        <p:spPr>
          <a:xfrm rot="18134506">
            <a:off x="4958581" y="3731449"/>
            <a:ext cx="457200" cy="1920240"/>
          </a:xfrm>
          <a:custGeom>
            <a:avLst/>
            <a:gdLst>
              <a:gd name="connsiteX0" fmla="*/ 0 w 876300"/>
              <a:gd name="connsiteY0" fmla="*/ 438150 h 876300"/>
              <a:gd name="connsiteX1" fmla="*/ 438150 w 876300"/>
              <a:gd name="connsiteY1" fmla="*/ 0 h 876300"/>
              <a:gd name="connsiteX2" fmla="*/ 876300 w 876300"/>
              <a:gd name="connsiteY2" fmla="*/ 438150 h 876300"/>
              <a:gd name="connsiteX3" fmla="*/ 438150 w 876300"/>
              <a:gd name="connsiteY3" fmla="*/ 876300 h 876300"/>
              <a:gd name="connsiteX4" fmla="*/ 0 w 876300"/>
              <a:gd name="connsiteY4" fmla="*/ 438150 h 876300"/>
              <a:gd name="connsiteX0" fmla="*/ 0 w 876300"/>
              <a:gd name="connsiteY0" fmla="*/ 481575 h 919725"/>
              <a:gd name="connsiteX1" fmla="*/ 438150 w 876300"/>
              <a:gd name="connsiteY1" fmla="*/ 43425 h 919725"/>
              <a:gd name="connsiteX2" fmla="*/ 876300 w 876300"/>
              <a:gd name="connsiteY2" fmla="*/ 481575 h 919725"/>
              <a:gd name="connsiteX3" fmla="*/ 438150 w 876300"/>
              <a:gd name="connsiteY3" fmla="*/ 919725 h 919725"/>
              <a:gd name="connsiteX4" fmla="*/ 0 w 876300"/>
              <a:gd name="connsiteY4" fmla="*/ 481575 h 919725"/>
              <a:gd name="connsiteX0" fmla="*/ 0 w 876300"/>
              <a:gd name="connsiteY0" fmla="*/ 440567 h 878717"/>
              <a:gd name="connsiteX1" fmla="*/ 438150 w 876300"/>
              <a:gd name="connsiteY1" fmla="*/ 2417 h 878717"/>
              <a:gd name="connsiteX2" fmla="*/ 876300 w 876300"/>
              <a:gd name="connsiteY2" fmla="*/ 440567 h 878717"/>
              <a:gd name="connsiteX3" fmla="*/ 438150 w 876300"/>
              <a:gd name="connsiteY3" fmla="*/ 878717 h 878717"/>
              <a:gd name="connsiteX4" fmla="*/ 0 w 876300"/>
              <a:gd name="connsiteY4" fmla="*/ 440567 h 878717"/>
              <a:gd name="connsiteX0" fmla="*/ 0 w 1536176"/>
              <a:gd name="connsiteY0" fmla="*/ 1180675 h 1256910"/>
              <a:gd name="connsiteX1" fmla="*/ 1098026 w 1536176"/>
              <a:gd name="connsiteY1" fmla="*/ 26088 h 1256910"/>
              <a:gd name="connsiteX2" fmla="*/ 1536176 w 1536176"/>
              <a:gd name="connsiteY2" fmla="*/ 464238 h 1256910"/>
              <a:gd name="connsiteX3" fmla="*/ 1098026 w 1536176"/>
              <a:gd name="connsiteY3" fmla="*/ 902388 h 1256910"/>
              <a:gd name="connsiteX4" fmla="*/ 0 w 1536176"/>
              <a:gd name="connsiteY4" fmla="*/ 1180675 h 1256910"/>
              <a:gd name="connsiteX0" fmla="*/ 0 w 2582551"/>
              <a:gd name="connsiteY0" fmla="*/ 1154967 h 1220959"/>
              <a:gd name="connsiteX1" fmla="*/ 1098026 w 2582551"/>
              <a:gd name="connsiteY1" fmla="*/ 380 h 1220959"/>
              <a:gd name="connsiteX2" fmla="*/ 2582551 w 2582551"/>
              <a:gd name="connsiteY2" fmla="*/ 1032419 h 1220959"/>
              <a:gd name="connsiteX3" fmla="*/ 1098026 w 2582551"/>
              <a:gd name="connsiteY3" fmla="*/ 876680 h 1220959"/>
              <a:gd name="connsiteX4" fmla="*/ 0 w 2582551"/>
              <a:gd name="connsiteY4" fmla="*/ 1154967 h 1220959"/>
              <a:gd name="connsiteX0" fmla="*/ 106 w 2582657"/>
              <a:gd name="connsiteY0" fmla="*/ 1154967 h 1427494"/>
              <a:gd name="connsiteX1" fmla="*/ 1098132 w 2582657"/>
              <a:gd name="connsiteY1" fmla="*/ 380 h 1427494"/>
              <a:gd name="connsiteX2" fmla="*/ 2582657 w 2582657"/>
              <a:gd name="connsiteY2" fmla="*/ 1032419 h 1427494"/>
              <a:gd name="connsiteX3" fmla="*/ 1041571 w 2582657"/>
              <a:gd name="connsiteY3" fmla="*/ 1423435 h 1427494"/>
              <a:gd name="connsiteX4" fmla="*/ 106 w 2582657"/>
              <a:gd name="connsiteY4" fmla="*/ 1154967 h 1427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2657" h="1427494">
                <a:moveTo>
                  <a:pt x="106" y="1154967"/>
                </a:moveTo>
                <a:cubicBezTo>
                  <a:pt x="9533" y="917791"/>
                  <a:pt x="667707" y="20805"/>
                  <a:pt x="1098132" y="380"/>
                </a:cubicBezTo>
                <a:cubicBezTo>
                  <a:pt x="1528557" y="-20045"/>
                  <a:pt x="2582657" y="790435"/>
                  <a:pt x="2582657" y="1032419"/>
                </a:cubicBezTo>
                <a:cubicBezTo>
                  <a:pt x="2582657" y="1274403"/>
                  <a:pt x="1471996" y="1403010"/>
                  <a:pt x="1041571" y="1423435"/>
                </a:cubicBezTo>
                <a:cubicBezTo>
                  <a:pt x="611146" y="1443860"/>
                  <a:pt x="-9321" y="1392143"/>
                  <a:pt x="106" y="1154967"/>
                </a:cubicBezTo>
                <a:close/>
              </a:path>
            </a:pathLst>
          </a:custGeom>
          <a:solidFill>
            <a:srgbClr val="FFC000">
              <a:alpha val="9804"/>
            </a:srgbClr>
          </a:solidFill>
          <a:ln w="12700">
            <a:solidFill>
              <a:srgbClr val="C00000">
                <a:alpha val="20000"/>
              </a:srgbClr>
            </a:solidFill>
          </a:ln>
          <a:effectLst>
            <a:glow rad="2540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83601426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F2F1-817D-3549-BF79-244BFCB5465F}"/>
              </a:ext>
            </a:extLst>
          </p:cNvPr>
          <p:cNvSpPr>
            <a:spLocks noGrp="1"/>
          </p:cNvSpPr>
          <p:nvPr>
            <p:ph type="title"/>
          </p:nvPr>
        </p:nvSpPr>
        <p:spPr/>
        <p:txBody>
          <a:bodyPr/>
          <a:lstStyle/>
          <a:p>
            <a:r>
              <a:rPr lang="en-US" dirty="0"/>
              <a:t>5G Radio Access</a:t>
            </a:r>
            <a:br>
              <a:rPr lang="en-US" dirty="0"/>
            </a:br>
            <a:r>
              <a:rPr lang="en-US" sz="1800" b="0" dirty="0"/>
              <a:t>Communication Modes</a:t>
            </a:r>
            <a:endParaRPr lang="en-US" b="0" dirty="0"/>
          </a:p>
        </p:txBody>
      </p:sp>
      <p:graphicFrame>
        <p:nvGraphicFramePr>
          <p:cNvPr id="135" name="Content Placeholder 134">
            <a:extLst>
              <a:ext uri="{FF2B5EF4-FFF2-40B4-BE49-F238E27FC236}">
                <a16:creationId xmlns:a16="http://schemas.microsoft.com/office/drawing/2014/main" id="{2DF3DEDE-47DF-2047-8399-8722A2727613}"/>
              </a:ext>
            </a:extLst>
          </p:cNvPr>
          <p:cNvGraphicFramePr>
            <a:graphicFrameLocks noGrp="1"/>
          </p:cNvGraphicFramePr>
          <p:nvPr>
            <p:ph idx="1"/>
            <p:extLst>
              <p:ext uri="{D42A27DB-BD31-4B8C-83A1-F6EECF244321}">
                <p14:modId xmlns:p14="http://schemas.microsoft.com/office/powerpoint/2010/main" val="1864255389"/>
              </p:ext>
            </p:extLst>
          </p:nvPr>
        </p:nvGraphicFramePr>
        <p:xfrm>
          <a:off x="386303" y="1677156"/>
          <a:ext cx="4067056" cy="1466791"/>
        </p:xfrm>
        <a:graphic>
          <a:graphicData uri="http://schemas.openxmlformats.org/drawingml/2006/table">
            <a:tbl>
              <a:tblPr firstRow="1" bandRow="1">
                <a:tableStyleId>{93296810-A885-4BE3-A3E7-6D5BEEA58F35}</a:tableStyleId>
              </a:tblPr>
              <a:tblGrid>
                <a:gridCol w="2033528">
                  <a:extLst>
                    <a:ext uri="{9D8B030D-6E8A-4147-A177-3AD203B41FA5}">
                      <a16:colId xmlns:a16="http://schemas.microsoft.com/office/drawing/2014/main" val="1409915903"/>
                    </a:ext>
                  </a:extLst>
                </a:gridCol>
                <a:gridCol w="2033528">
                  <a:extLst>
                    <a:ext uri="{9D8B030D-6E8A-4147-A177-3AD203B41FA5}">
                      <a16:colId xmlns:a16="http://schemas.microsoft.com/office/drawing/2014/main" val="1491205181"/>
                    </a:ext>
                  </a:extLst>
                </a:gridCol>
              </a:tblGrid>
              <a:tr h="370453">
                <a:tc>
                  <a:txBody>
                    <a:bodyPr/>
                    <a:lstStyle/>
                    <a:p>
                      <a:r>
                        <a:rPr lang="en-US" sz="1400" dirty="0"/>
                        <a:t>Frequency Band</a:t>
                      </a:r>
                    </a:p>
                  </a:txBody>
                  <a:tcPr marL="68580" marR="68580" marT="34290" marB="34290"/>
                </a:tc>
                <a:tc>
                  <a:txBody>
                    <a:bodyPr/>
                    <a:lstStyle/>
                    <a:p>
                      <a:r>
                        <a:rPr lang="en-US" sz="1400" dirty="0"/>
                        <a:t>Tx/Rx Mode</a:t>
                      </a:r>
                    </a:p>
                  </a:txBody>
                  <a:tcPr marL="68580" marR="68580" marT="34290" marB="34290"/>
                </a:tc>
                <a:extLst>
                  <a:ext uri="{0D108BD9-81ED-4DB2-BD59-A6C34878D82A}">
                    <a16:rowId xmlns:a16="http://schemas.microsoft.com/office/drawing/2014/main" val="1862286054"/>
                  </a:ext>
                </a:extLst>
              </a:tr>
              <a:tr h="365446">
                <a:tc>
                  <a:txBody>
                    <a:bodyPr/>
                    <a:lstStyle/>
                    <a:p>
                      <a:r>
                        <a:rPr lang="en-US" sz="1200" dirty="0"/>
                        <a:t>FR1 &lt; 3GHz</a:t>
                      </a:r>
                    </a:p>
                  </a:txBody>
                  <a:tcPr marL="68580" marR="68580" marT="34290" marB="34290"/>
                </a:tc>
                <a:tc>
                  <a:txBody>
                    <a:bodyPr/>
                    <a:lstStyle/>
                    <a:p>
                      <a:r>
                        <a:rPr lang="en-US" sz="1200" dirty="0"/>
                        <a:t>FDD, TDD, SDL, SUL</a:t>
                      </a:r>
                    </a:p>
                  </a:txBody>
                  <a:tcPr marL="68580" marR="68580" marT="34290" marB="34290"/>
                </a:tc>
                <a:extLst>
                  <a:ext uri="{0D108BD9-81ED-4DB2-BD59-A6C34878D82A}">
                    <a16:rowId xmlns:a16="http://schemas.microsoft.com/office/drawing/2014/main" val="1376896187"/>
                  </a:ext>
                </a:extLst>
              </a:tr>
              <a:tr h="365446">
                <a:tc>
                  <a:txBody>
                    <a:bodyPr/>
                    <a:lstStyle/>
                    <a:p>
                      <a:r>
                        <a:rPr lang="en-US" sz="1200" dirty="0"/>
                        <a:t>FR1 &gt; 3GHz</a:t>
                      </a:r>
                    </a:p>
                  </a:txBody>
                  <a:tcPr marL="68580" marR="68580" marT="34290" marB="34290"/>
                </a:tc>
                <a:tc>
                  <a:txBody>
                    <a:bodyPr/>
                    <a:lstStyle/>
                    <a:p>
                      <a:r>
                        <a:rPr lang="en-US" sz="1200" dirty="0"/>
                        <a:t>TDD</a:t>
                      </a:r>
                    </a:p>
                  </a:txBody>
                  <a:tcPr marL="68580" marR="68580" marT="34290" marB="34290"/>
                </a:tc>
                <a:extLst>
                  <a:ext uri="{0D108BD9-81ED-4DB2-BD59-A6C34878D82A}">
                    <a16:rowId xmlns:a16="http://schemas.microsoft.com/office/drawing/2014/main" val="1177787037"/>
                  </a:ext>
                </a:extLst>
              </a:tr>
              <a:tr h="365446">
                <a:tc>
                  <a:txBody>
                    <a:bodyPr/>
                    <a:lstStyle/>
                    <a:p>
                      <a:r>
                        <a:rPr lang="en-US" sz="1200" dirty="0"/>
                        <a:t>FR2</a:t>
                      </a:r>
                    </a:p>
                  </a:txBody>
                  <a:tcPr marL="68580" marR="68580" marT="34290" marB="34290"/>
                </a:tc>
                <a:tc>
                  <a:txBody>
                    <a:bodyPr/>
                    <a:lstStyle/>
                    <a:p>
                      <a:r>
                        <a:rPr lang="en-US" sz="1200" dirty="0"/>
                        <a:t>TDD</a:t>
                      </a:r>
                    </a:p>
                  </a:txBody>
                  <a:tcPr marL="68580" marR="68580" marT="34290" marB="34290"/>
                </a:tc>
                <a:extLst>
                  <a:ext uri="{0D108BD9-81ED-4DB2-BD59-A6C34878D82A}">
                    <a16:rowId xmlns:a16="http://schemas.microsoft.com/office/drawing/2014/main" val="2748157948"/>
                  </a:ext>
                </a:extLst>
              </a:tr>
            </a:tbl>
          </a:graphicData>
        </a:graphic>
      </p:graphicFrame>
      <p:sp>
        <p:nvSpPr>
          <p:cNvPr id="47" name="Rectangle 46">
            <a:extLst>
              <a:ext uri="{FF2B5EF4-FFF2-40B4-BE49-F238E27FC236}">
                <a16:creationId xmlns:a16="http://schemas.microsoft.com/office/drawing/2014/main" id="{99DCB52F-90A2-8444-B5E0-239A2638249C}"/>
              </a:ext>
            </a:extLst>
          </p:cNvPr>
          <p:cNvSpPr/>
          <p:nvPr/>
        </p:nvSpPr>
        <p:spPr>
          <a:xfrm flipH="1">
            <a:off x="6516298" y="3705398"/>
            <a:ext cx="480060" cy="2057395"/>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63" name="Rectangle 62">
            <a:extLst>
              <a:ext uri="{FF2B5EF4-FFF2-40B4-BE49-F238E27FC236}">
                <a16:creationId xmlns:a16="http://schemas.microsoft.com/office/drawing/2014/main" id="{D6084E6E-407A-DD42-8693-50F032D9A6ED}"/>
              </a:ext>
            </a:extLst>
          </p:cNvPr>
          <p:cNvSpPr/>
          <p:nvPr/>
        </p:nvSpPr>
        <p:spPr>
          <a:xfrm flipH="1">
            <a:off x="7639036" y="3857631"/>
            <a:ext cx="480060" cy="2057395"/>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UL</a:t>
            </a:r>
          </a:p>
        </p:txBody>
      </p:sp>
      <p:cxnSp>
        <p:nvCxnSpPr>
          <p:cNvPr id="34" name="Straight Connector 33">
            <a:extLst>
              <a:ext uri="{FF2B5EF4-FFF2-40B4-BE49-F238E27FC236}">
                <a16:creationId xmlns:a16="http://schemas.microsoft.com/office/drawing/2014/main" id="{35C8D263-DB4C-9F45-BBC8-AC4395F223AE}"/>
              </a:ext>
            </a:extLst>
          </p:cNvPr>
          <p:cNvCxnSpPr>
            <a:cxnSpLocks/>
          </p:cNvCxnSpPr>
          <p:nvPr/>
        </p:nvCxnSpPr>
        <p:spPr>
          <a:xfrm flipV="1">
            <a:off x="4513932" y="3625624"/>
            <a:ext cx="1385010" cy="1192285"/>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56F666-B68A-E94B-835D-58D609C5515B}"/>
              </a:ext>
            </a:extLst>
          </p:cNvPr>
          <p:cNvCxnSpPr/>
          <p:nvPr/>
        </p:nvCxnSpPr>
        <p:spPr>
          <a:xfrm flipV="1">
            <a:off x="4562376" y="3950408"/>
            <a:ext cx="1405" cy="896699"/>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8DDC5D-F610-6844-B4FF-140AF947761D}"/>
              </a:ext>
            </a:extLst>
          </p:cNvPr>
          <p:cNvCxnSpPr>
            <a:cxnSpLocks/>
          </p:cNvCxnSpPr>
          <p:nvPr/>
        </p:nvCxnSpPr>
        <p:spPr>
          <a:xfrm flipH="1" flipV="1">
            <a:off x="4498041" y="4767454"/>
            <a:ext cx="3192252" cy="370158"/>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DB424A0F-DC1D-9740-9DF3-84C49E72DF83}"/>
              </a:ext>
            </a:extLst>
          </p:cNvPr>
          <p:cNvGrpSpPr/>
          <p:nvPr/>
        </p:nvGrpSpPr>
        <p:grpSpPr>
          <a:xfrm>
            <a:off x="4610151" y="4239708"/>
            <a:ext cx="750078" cy="628538"/>
            <a:chOff x="7081105" y="2283800"/>
            <a:chExt cx="651567" cy="640945"/>
          </a:xfrm>
        </p:grpSpPr>
        <p:sp>
          <p:nvSpPr>
            <p:cNvPr id="50" name="Freeform 54">
              <a:extLst>
                <a:ext uri="{FF2B5EF4-FFF2-40B4-BE49-F238E27FC236}">
                  <a16:creationId xmlns:a16="http://schemas.microsoft.com/office/drawing/2014/main" id="{710D49DF-C8A9-5945-BB56-40ABF7868DCC}"/>
                </a:ext>
              </a:extLst>
            </p:cNvPr>
            <p:cNvSpPr>
              <a:spLocks/>
            </p:cNvSpPr>
            <p:nvPr/>
          </p:nvSpPr>
          <p:spPr bwMode="auto">
            <a:xfrm>
              <a:off x="7092592" y="2284665"/>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2286000">
              <a:extrusionClr>
                <a:schemeClr val="accent4">
                  <a:lumMod val="75000"/>
                </a:schemeClr>
              </a:extrusionClr>
            </a:sp3d>
            <a:extLst/>
          </p:spPr>
          <p:txBody>
            <a:bodyPr/>
            <a:lstStyle/>
            <a:p>
              <a:endParaRPr lang="en-US" sz="825"/>
            </a:p>
          </p:txBody>
        </p:sp>
        <p:sp>
          <p:nvSpPr>
            <p:cNvPr id="51" name="Freeform 54">
              <a:extLst>
                <a:ext uri="{FF2B5EF4-FFF2-40B4-BE49-F238E27FC236}">
                  <a16:creationId xmlns:a16="http://schemas.microsoft.com/office/drawing/2014/main" id="{3A0840A4-9376-1D46-B73E-3A39280B6BCB}"/>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extLst/>
          </p:spPr>
          <p:txBody>
            <a:bodyPr/>
            <a:lstStyle/>
            <a:p>
              <a:endParaRPr lang="en-US" sz="825"/>
            </a:p>
          </p:txBody>
        </p:sp>
      </p:grpSp>
      <p:sp>
        <p:nvSpPr>
          <p:cNvPr id="41" name="TextBox 40">
            <a:extLst>
              <a:ext uri="{FF2B5EF4-FFF2-40B4-BE49-F238E27FC236}">
                <a16:creationId xmlns:a16="http://schemas.microsoft.com/office/drawing/2014/main" id="{8B787A6F-59D6-D646-B79E-CC97DD9212AC}"/>
              </a:ext>
            </a:extLst>
          </p:cNvPr>
          <p:cNvSpPr txBox="1"/>
          <p:nvPr/>
        </p:nvSpPr>
        <p:spPr>
          <a:xfrm>
            <a:off x="7440769" y="5120187"/>
            <a:ext cx="362600" cy="196208"/>
          </a:xfrm>
          <a:prstGeom prst="rect">
            <a:avLst/>
          </a:prstGeom>
          <a:noFill/>
          <a:scene3d>
            <a:camera prst="isometricOffAxis2Left">
              <a:rot lat="1200000" lon="1200000" rev="0"/>
            </a:camera>
            <a:lightRig rig="threePt" dir="t"/>
          </a:scene3d>
        </p:spPr>
        <p:txBody>
          <a:bodyPr wrap="none" rtlCol="0">
            <a:spAutoFit/>
          </a:bodyPr>
          <a:lstStyle/>
          <a:p>
            <a:r>
              <a:rPr lang="en-US" sz="675" dirty="0" err="1">
                <a:solidFill>
                  <a:srgbClr val="890004"/>
                </a:solidFill>
              </a:rPr>
              <a:t>Freq</a:t>
            </a:r>
            <a:endParaRPr lang="en-US" sz="675" dirty="0">
              <a:solidFill>
                <a:srgbClr val="890004"/>
              </a:solidFill>
            </a:endParaRPr>
          </a:p>
        </p:txBody>
      </p:sp>
      <p:sp>
        <p:nvSpPr>
          <p:cNvPr id="42" name="TextBox 41">
            <a:extLst>
              <a:ext uri="{FF2B5EF4-FFF2-40B4-BE49-F238E27FC236}">
                <a16:creationId xmlns:a16="http://schemas.microsoft.com/office/drawing/2014/main" id="{1ABA7A6A-2A5D-9F42-A0DF-FFDEA50385CD}"/>
              </a:ext>
            </a:extLst>
          </p:cNvPr>
          <p:cNvSpPr txBox="1"/>
          <p:nvPr/>
        </p:nvSpPr>
        <p:spPr>
          <a:xfrm>
            <a:off x="5789566" y="3360581"/>
            <a:ext cx="377026" cy="196208"/>
          </a:xfrm>
          <a:prstGeom prst="rect">
            <a:avLst/>
          </a:prstGeom>
          <a:noFill/>
          <a:scene3d>
            <a:camera prst="isometricOffAxis1Right">
              <a:rot lat="19800000" lon="1200000" rev="2400000"/>
            </a:camera>
            <a:lightRig rig="threePt" dir="t"/>
          </a:scene3d>
        </p:spPr>
        <p:txBody>
          <a:bodyPr wrap="none" rtlCol="0">
            <a:spAutoFit/>
          </a:bodyPr>
          <a:lstStyle/>
          <a:p>
            <a:r>
              <a:rPr lang="en-US" sz="675" dirty="0">
                <a:solidFill>
                  <a:srgbClr val="890004"/>
                </a:solidFill>
              </a:rPr>
              <a:t>Time</a:t>
            </a:r>
          </a:p>
        </p:txBody>
      </p:sp>
      <p:sp>
        <p:nvSpPr>
          <p:cNvPr id="43" name="TextBox 42">
            <a:extLst>
              <a:ext uri="{FF2B5EF4-FFF2-40B4-BE49-F238E27FC236}">
                <a16:creationId xmlns:a16="http://schemas.microsoft.com/office/drawing/2014/main" id="{C9DFE132-8512-624C-A571-D1581B29ABB5}"/>
              </a:ext>
            </a:extLst>
          </p:cNvPr>
          <p:cNvSpPr txBox="1"/>
          <p:nvPr/>
        </p:nvSpPr>
        <p:spPr>
          <a:xfrm>
            <a:off x="4358752" y="3781011"/>
            <a:ext cx="429926"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solidFill>
                  <a:srgbClr val="890004"/>
                </a:solidFill>
              </a:rPr>
              <a:t>Power</a:t>
            </a:r>
          </a:p>
        </p:txBody>
      </p:sp>
      <p:sp>
        <p:nvSpPr>
          <p:cNvPr id="33" name="TextBox 32">
            <a:extLst>
              <a:ext uri="{FF2B5EF4-FFF2-40B4-BE49-F238E27FC236}">
                <a16:creationId xmlns:a16="http://schemas.microsoft.com/office/drawing/2014/main" id="{92871F26-F7F3-EE4D-B0E1-8645A1325D71}"/>
              </a:ext>
            </a:extLst>
          </p:cNvPr>
          <p:cNvSpPr txBox="1"/>
          <p:nvPr/>
        </p:nvSpPr>
        <p:spPr>
          <a:xfrm>
            <a:off x="5560781" y="4920635"/>
            <a:ext cx="530915"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t>751 MHz</a:t>
            </a:r>
          </a:p>
        </p:txBody>
      </p:sp>
      <p:sp>
        <p:nvSpPr>
          <p:cNvPr id="61" name="TextBox 60">
            <a:extLst>
              <a:ext uri="{FF2B5EF4-FFF2-40B4-BE49-F238E27FC236}">
                <a16:creationId xmlns:a16="http://schemas.microsoft.com/office/drawing/2014/main" id="{EEF92614-907B-F147-BB76-853FD9808E6E}"/>
              </a:ext>
            </a:extLst>
          </p:cNvPr>
          <p:cNvSpPr txBox="1"/>
          <p:nvPr/>
        </p:nvSpPr>
        <p:spPr>
          <a:xfrm>
            <a:off x="6873061" y="5078340"/>
            <a:ext cx="530915"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t>782 MHz</a:t>
            </a:r>
          </a:p>
        </p:txBody>
      </p:sp>
      <p:grpSp>
        <p:nvGrpSpPr>
          <p:cNvPr id="68" name="Group 67">
            <a:extLst>
              <a:ext uri="{FF2B5EF4-FFF2-40B4-BE49-F238E27FC236}">
                <a16:creationId xmlns:a16="http://schemas.microsoft.com/office/drawing/2014/main" id="{548DFAC3-3DAF-F54B-9356-06C039556E8E}"/>
              </a:ext>
            </a:extLst>
          </p:cNvPr>
          <p:cNvGrpSpPr/>
          <p:nvPr/>
        </p:nvGrpSpPr>
        <p:grpSpPr>
          <a:xfrm>
            <a:off x="7562790" y="4037818"/>
            <a:ext cx="211757" cy="538022"/>
            <a:chOff x="7772444" y="2169850"/>
            <a:chExt cx="183946" cy="548640"/>
          </a:xfrm>
        </p:grpSpPr>
        <p:sp>
          <p:nvSpPr>
            <p:cNvPr id="69" name="Freeform 54">
              <a:extLst>
                <a:ext uri="{FF2B5EF4-FFF2-40B4-BE49-F238E27FC236}">
                  <a16:creationId xmlns:a16="http://schemas.microsoft.com/office/drawing/2014/main" id="{6DFC433B-8BFD-CA41-848B-B15796746A1B}"/>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70" name="Freeform 54">
              <a:extLst>
                <a:ext uri="{FF2B5EF4-FFF2-40B4-BE49-F238E27FC236}">
                  <a16:creationId xmlns:a16="http://schemas.microsoft.com/office/drawing/2014/main" id="{982166B8-A6F1-2D4E-9D3F-5C3D370C018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7" name="Group 16">
            <a:extLst>
              <a:ext uri="{FF2B5EF4-FFF2-40B4-BE49-F238E27FC236}">
                <a16:creationId xmlns:a16="http://schemas.microsoft.com/office/drawing/2014/main" id="{E56A8E6A-54D6-8948-A7A2-3AF001F56E8C}"/>
              </a:ext>
            </a:extLst>
          </p:cNvPr>
          <p:cNvGrpSpPr/>
          <p:nvPr/>
        </p:nvGrpSpPr>
        <p:grpSpPr>
          <a:xfrm>
            <a:off x="7284989" y="4096102"/>
            <a:ext cx="211757" cy="538022"/>
            <a:chOff x="7772444" y="2169850"/>
            <a:chExt cx="183946" cy="548640"/>
          </a:xfrm>
        </p:grpSpPr>
        <p:sp>
          <p:nvSpPr>
            <p:cNvPr id="21" name="Freeform 54">
              <a:extLst>
                <a:ext uri="{FF2B5EF4-FFF2-40B4-BE49-F238E27FC236}">
                  <a16:creationId xmlns:a16="http://schemas.microsoft.com/office/drawing/2014/main" id="{15CF4D20-F6C9-2E4F-9C12-192A5F8C4BD4}"/>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22" name="Freeform 54">
              <a:extLst>
                <a:ext uri="{FF2B5EF4-FFF2-40B4-BE49-F238E27FC236}">
                  <a16:creationId xmlns:a16="http://schemas.microsoft.com/office/drawing/2014/main" id="{86C481F2-ED11-1241-B21F-831D9DF172A0}"/>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71" name="Group 70">
            <a:extLst>
              <a:ext uri="{FF2B5EF4-FFF2-40B4-BE49-F238E27FC236}">
                <a16:creationId xmlns:a16="http://schemas.microsoft.com/office/drawing/2014/main" id="{B06455D4-DFA4-574D-A62F-9621D44919FD}"/>
              </a:ext>
            </a:extLst>
          </p:cNvPr>
          <p:cNvGrpSpPr/>
          <p:nvPr/>
        </p:nvGrpSpPr>
        <p:grpSpPr>
          <a:xfrm>
            <a:off x="7444015" y="4304170"/>
            <a:ext cx="211757" cy="538022"/>
            <a:chOff x="7772444" y="2169850"/>
            <a:chExt cx="183946" cy="548640"/>
          </a:xfrm>
        </p:grpSpPr>
        <p:sp>
          <p:nvSpPr>
            <p:cNvPr id="72" name="Freeform 54">
              <a:extLst>
                <a:ext uri="{FF2B5EF4-FFF2-40B4-BE49-F238E27FC236}">
                  <a16:creationId xmlns:a16="http://schemas.microsoft.com/office/drawing/2014/main" id="{A95A8A04-78D1-6B49-9363-B5B6613C1AF2}"/>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73" name="Freeform 54">
              <a:extLst>
                <a:ext uri="{FF2B5EF4-FFF2-40B4-BE49-F238E27FC236}">
                  <a16:creationId xmlns:a16="http://schemas.microsoft.com/office/drawing/2014/main" id="{4C4FCFA2-E1C0-A848-B096-6DBC4BCFC437}"/>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74" name="Group 73">
            <a:extLst>
              <a:ext uri="{FF2B5EF4-FFF2-40B4-BE49-F238E27FC236}">
                <a16:creationId xmlns:a16="http://schemas.microsoft.com/office/drawing/2014/main" id="{B042366E-4977-AB4E-AE93-B20B4725F341}"/>
              </a:ext>
            </a:extLst>
          </p:cNvPr>
          <p:cNvGrpSpPr/>
          <p:nvPr/>
        </p:nvGrpSpPr>
        <p:grpSpPr>
          <a:xfrm>
            <a:off x="7036708" y="4356495"/>
            <a:ext cx="211757" cy="538022"/>
            <a:chOff x="7772444" y="2169850"/>
            <a:chExt cx="183946" cy="548640"/>
          </a:xfrm>
        </p:grpSpPr>
        <p:sp>
          <p:nvSpPr>
            <p:cNvPr id="75" name="Freeform 54">
              <a:extLst>
                <a:ext uri="{FF2B5EF4-FFF2-40B4-BE49-F238E27FC236}">
                  <a16:creationId xmlns:a16="http://schemas.microsoft.com/office/drawing/2014/main" id="{2583D4AB-338F-9545-8488-13F389D1C2D3}"/>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76" name="Freeform 54">
              <a:extLst>
                <a:ext uri="{FF2B5EF4-FFF2-40B4-BE49-F238E27FC236}">
                  <a16:creationId xmlns:a16="http://schemas.microsoft.com/office/drawing/2014/main" id="{BF760374-BD13-5A41-8F45-741D142C85CE}"/>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80" name="Group 79">
            <a:extLst>
              <a:ext uri="{FF2B5EF4-FFF2-40B4-BE49-F238E27FC236}">
                <a16:creationId xmlns:a16="http://schemas.microsoft.com/office/drawing/2014/main" id="{37687D84-5E70-AC49-8E0A-27E92A371532}"/>
              </a:ext>
            </a:extLst>
          </p:cNvPr>
          <p:cNvGrpSpPr/>
          <p:nvPr/>
        </p:nvGrpSpPr>
        <p:grpSpPr>
          <a:xfrm>
            <a:off x="6818188" y="4515454"/>
            <a:ext cx="211757" cy="538022"/>
            <a:chOff x="7772444" y="2169850"/>
            <a:chExt cx="183946" cy="548640"/>
          </a:xfrm>
        </p:grpSpPr>
        <p:sp>
          <p:nvSpPr>
            <p:cNvPr id="81" name="Freeform 54">
              <a:extLst>
                <a:ext uri="{FF2B5EF4-FFF2-40B4-BE49-F238E27FC236}">
                  <a16:creationId xmlns:a16="http://schemas.microsoft.com/office/drawing/2014/main" id="{7DCBBF64-CB2A-6249-A3F0-5800AF96AFEA}"/>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82" name="Freeform 54">
              <a:extLst>
                <a:ext uri="{FF2B5EF4-FFF2-40B4-BE49-F238E27FC236}">
                  <a16:creationId xmlns:a16="http://schemas.microsoft.com/office/drawing/2014/main" id="{8C4EDBFA-2FD7-1B46-9227-11CA29FD960E}"/>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83" name="Group 82">
            <a:extLst>
              <a:ext uri="{FF2B5EF4-FFF2-40B4-BE49-F238E27FC236}">
                <a16:creationId xmlns:a16="http://schemas.microsoft.com/office/drawing/2014/main" id="{A2977B16-3B93-A446-8873-4A0FE5809967}"/>
              </a:ext>
            </a:extLst>
          </p:cNvPr>
          <p:cNvGrpSpPr/>
          <p:nvPr/>
        </p:nvGrpSpPr>
        <p:grpSpPr>
          <a:xfrm>
            <a:off x="7181287" y="4491989"/>
            <a:ext cx="211757" cy="538022"/>
            <a:chOff x="7772444" y="2169850"/>
            <a:chExt cx="183946" cy="548640"/>
          </a:xfrm>
        </p:grpSpPr>
        <p:sp>
          <p:nvSpPr>
            <p:cNvPr id="84" name="Freeform 54">
              <a:extLst>
                <a:ext uri="{FF2B5EF4-FFF2-40B4-BE49-F238E27FC236}">
                  <a16:creationId xmlns:a16="http://schemas.microsoft.com/office/drawing/2014/main" id="{5CD16565-7052-DC44-8024-44F866F26C26}"/>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85" name="Freeform 54">
              <a:extLst>
                <a:ext uri="{FF2B5EF4-FFF2-40B4-BE49-F238E27FC236}">
                  <a16:creationId xmlns:a16="http://schemas.microsoft.com/office/drawing/2014/main" id="{257BCE2C-509A-4642-8F03-7AEB63499B11}"/>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91" name="Group 90">
            <a:extLst>
              <a:ext uri="{FF2B5EF4-FFF2-40B4-BE49-F238E27FC236}">
                <a16:creationId xmlns:a16="http://schemas.microsoft.com/office/drawing/2014/main" id="{67FD12B1-9AC4-6141-88DF-12550A365F90}"/>
              </a:ext>
            </a:extLst>
          </p:cNvPr>
          <p:cNvGrpSpPr/>
          <p:nvPr/>
        </p:nvGrpSpPr>
        <p:grpSpPr>
          <a:xfrm>
            <a:off x="5025932" y="1204332"/>
            <a:ext cx="2880360" cy="2197748"/>
            <a:chOff x="705557" y="3194402"/>
            <a:chExt cx="3840480" cy="2930330"/>
          </a:xfrm>
        </p:grpSpPr>
        <p:cxnSp>
          <p:nvCxnSpPr>
            <p:cNvPr id="7" name="Straight Connector 6">
              <a:extLst>
                <a:ext uri="{FF2B5EF4-FFF2-40B4-BE49-F238E27FC236}">
                  <a16:creationId xmlns:a16="http://schemas.microsoft.com/office/drawing/2014/main" id="{0BA74E3F-346F-3F49-821B-9EC87430CBFB}"/>
                </a:ext>
              </a:extLst>
            </p:cNvPr>
            <p:cNvCxnSpPr/>
            <p:nvPr/>
          </p:nvCxnSpPr>
          <p:spPr>
            <a:xfrm flipV="1">
              <a:off x="993147" y="3545340"/>
              <a:ext cx="2166579" cy="1882358"/>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5093D40-E0B4-EB47-8A88-C089C4FCE200}"/>
                </a:ext>
              </a:extLst>
            </p:cNvPr>
            <p:cNvGrpSpPr/>
            <p:nvPr/>
          </p:nvGrpSpPr>
          <p:grpSpPr>
            <a:xfrm>
              <a:off x="2305758" y="3706100"/>
              <a:ext cx="1000104" cy="838053"/>
              <a:chOff x="7081105" y="2283799"/>
              <a:chExt cx="651567" cy="640945"/>
            </a:xfrm>
          </p:grpSpPr>
          <p:sp>
            <p:nvSpPr>
              <p:cNvPr id="29" name="Freeform 54">
                <a:extLst>
                  <a:ext uri="{FF2B5EF4-FFF2-40B4-BE49-F238E27FC236}">
                    <a16:creationId xmlns:a16="http://schemas.microsoft.com/office/drawing/2014/main" id="{AB7FA9D5-AED6-A64E-8D67-13944A926871}"/>
                  </a:ext>
                </a:extLst>
              </p:cNvPr>
              <p:cNvSpPr>
                <a:spLocks/>
              </p:cNvSpPr>
              <p:nvPr/>
            </p:nvSpPr>
            <p:spPr bwMode="auto">
              <a:xfrm>
                <a:off x="7092592" y="2284664"/>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381000">
                <a:extrusionClr>
                  <a:schemeClr val="accent4">
                    <a:lumMod val="75000"/>
                  </a:schemeClr>
                </a:extrusionClr>
              </a:sp3d>
              <a:extLst/>
            </p:spPr>
            <p:txBody>
              <a:bodyPr/>
              <a:lstStyle/>
              <a:p>
                <a:endParaRPr lang="en-US" sz="825"/>
              </a:p>
            </p:txBody>
          </p:sp>
          <p:sp>
            <p:nvSpPr>
              <p:cNvPr id="30" name="Freeform 29">
                <a:extLst>
                  <a:ext uri="{FF2B5EF4-FFF2-40B4-BE49-F238E27FC236}">
                    <a16:creationId xmlns:a16="http://schemas.microsoft.com/office/drawing/2014/main" id="{6A79446F-625C-3144-A848-593C2147AB08}"/>
                  </a:ext>
                </a:extLst>
              </p:cNvPr>
              <p:cNvSpPr>
                <a:spLocks/>
              </p:cNvSpPr>
              <p:nvPr/>
            </p:nvSpPr>
            <p:spPr bwMode="auto">
              <a:xfrm>
                <a:off x="7081105" y="2283799"/>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extLst/>
            </p:spPr>
            <p:txBody>
              <a:bodyPr/>
              <a:lstStyle/>
              <a:p>
                <a:endParaRPr lang="en-US" sz="825"/>
              </a:p>
            </p:txBody>
          </p:sp>
        </p:grpSp>
        <p:grpSp>
          <p:nvGrpSpPr>
            <p:cNvPr id="9" name="Group 8">
              <a:extLst>
                <a:ext uri="{FF2B5EF4-FFF2-40B4-BE49-F238E27FC236}">
                  <a16:creationId xmlns:a16="http://schemas.microsoft.com/office/drawing/2014/main" id="{93888BDE-D9A9-A243-AFA5-81A9A2C0EA4C}"/>
                </a:ext>
              </a:extLst>
            </p:cNvPr>
            <p:cNvGrpSpPr/>
            <p:nvPr/>
          </p:nvGrpSpPr>
          <p:grpSpPr>
            <a:xfrm>
              <a:off x="2543503" y="4024261"/>
              <a:ext cx="282342" cy="717362"/>
              <a:chOff x="7772444" y="2169850"/>
              <a:chExt cx="183946" cy="548640"/>
            </a:xfrm>
          </p:grpSpPr>
          <p:sp>
            <p:nvSpPr>
              <p:cNvPr id="27" name="Freeform 54">
                <a:extLst>
                  <a:ext uri="{FF2B5EF4-FFF2-40B4-BE49-F238E27FC236}">
                    <a16:creationId xmlns:a16="http://schemas.microsoft.com/office/drawing/2014/main" id="{95949222-56F4-AE4E-BB2D-926DB9325E58}"/>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28" name="Freeform 54">
                <a:extLst>
                  <a:ext uri="{FF2B5EF4-FFF2-40B4-BE49-F238E27FC236}">
                    <a16:creationId xmlns:a16="http://schemas.microsoft.com/office/drawing/2014/main" id="{4ADFADF6-AC1E-6A4E-A25D-3B160D0691FB}"/>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0" name="Group 9">
              <a:extLst>
                <a:ext uri="{FF2B5EF4-FFF2-40B4-BE49-F238E27FC236}">
                  <a16:creationId xmlns:a16="http://schemas.microsoft.com/office/drawing/2014/main" id="{4D25B025-AAA0-D14E-97FC-C341198C222F}"/>
                </a:ext>
              </a:extLst>
            </p:cNvPr>
            <p:cNvGrpSpPr/>
            <p:nvPr/>
          </p:nvGrpSpPr>
          <p:grpSpPr>
            <a:xfrm>
              <a:off x="2071340" y="4162264"/>
              <a:ext cx="282342" cy="717362"/>
              <a:chOff x="7772444" y="2169850"/>
              <a:chExt cx="183946" cy="548640"/>
            </a:xfrm>
          </p:grpSpPr>
          <p:sp>
            <p:nvSpPr>
              <p:cNvPr id="25" name="Freeform 54">
                <a:extLst>
                  <a:ext uri="{FF2B5EF4-FFF2-40B4-BE49-F238E27FC236}">
                    <a16:creationId xmlns:a16="http://schemas.microsoft.com/office/drawing/2014/main" id="{531E9C1B-4955-4447-8503-0F493BA8F615}"/>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26" name="Freeform 54">
                <a:extLst>
                  <a:ext uri="{FF2B5EF4-FFF2-40B4-BE49-F238E27FC236}">
                    <a16:creationId xmlns:a16="http://schemas.microsoft.com/office/drawing/2014/main" id="{B8F301B8-6C50-A440-B5D8-D4D8593B3B00}"/>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cxnSp>
          <p:nvCxnSpPr>
            <p:cNvPr id="11" name="Straight Connector 10">
              <a:extLst>
                <a:ext uri="{FF2B5EF4-FFF2-40B4-BE49-F238E27FC236}">
                  <a16:creationId xmlns:a16="http://schemas.microsoft.com/office/drawing/2014/main" id="{A7FD7501-431F-354D-9D42-BE24B7094F6A}"/>
                </a:ext>
              </a:extLst>
            </p:cNvPr>
            <p:cNvCxnSpPr/>
            <p:nvPr/>
          </p:nvCxnSpPr>
          <p:spPr>
            <a:xfrm flipV="1">
              <a:off x="1071184" y="4264305"/>
              <a:ext cx="1873" cy="1195603"/>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37A703-6ED5-6E4F-B7AE-06B31A3ADB5B}"/>
                </a:ext>
              </a:extLst>
            </p:cNvPr>
            <p:cNvCxnSpPr/>
            <p:nvPr/>
          </p:nvCxnSpPr>
          <p:spPr>
            <a:xfrm flipH="1" flipV="1">
              <a:off x="925995" y="5348969"/>
              <a:ext cx="1626343" cy="172194"/>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A7A17BE-11F7-E84C-A657-66AED1A46AC1}"/>
                </a:ext>
              </a:extLst>
            </p:cNvPr>
            <p:cNvGrpSpPr/>
            <p:nvPr/>
          </p:nvGrpSpPr>
          <p:grpSpPr>
            <a:xfrm>
              <a:off x="1208845" y="4656763"/>
              <a:ext cx="1000104" cy="838052"/>
              <a:chOff x="7081105" y="2283800"/>
              <a:chExt cx="651567" cy="640944"/>
            </a:xfrm>
          </p:grpSpPr>
          <p:sp>
            <p:nvSpPr>
              <p:cNvPr id="23" name="Freeform 54">
                <a:extLst>
                  <a:ext uri="{FF2B5EF4-FFF2-40B4-BE49-F238E27FC236}">
                    <a16:creationId xmlns:a16="http://schemas.microsoft.com/office/drawing/2014/main" id="{71839730-0BED-344A-BF2B-2C0A0FEA0754}"/>
                  </a:ext>
                </a:extLst>
              </p:cNvPr>
              <p:cNvSpPr>
                <a:spLocks/>
              </p:cNvSpPr>
              <p:nvPr/>
            </p:nvSpPr>
            <p:spPr bwMode="auto">
              <a:xfrm>
                <a:off x="7092592" y="2284664"/>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381000">
                <a:extrusionClr>
                  <a:schemeClr val="accent4">
                    <a:lumMod val="75000"/>
                  </a:schemeClr>
                </a:extrusionClr>
              </a:sp3d>
              <a:extLst/>
            </p:spPr>
            <p:txBody>
              <a:bodyPr/>
              <a:lstStyle/>
              <a:p>
                <a:endParaRPr lang="en-US" sz="825"/>
              </a:p>
            </p:txBody>
          </p:sp>
          <p:sp>
            <p:nvSpPr>
              <p:cNvPr id="24" name="Freeform 54">
                <a:extLst>
                  <a:ext uri="{FF2B5EF4-FFF2-40B4-BE49-F238E27FC236}">
                    <a16:creationId xmlns:a16="http://schemas.microsoft.com/office/drawing/2014/main" id="{81523A02-F640-5943-A465-57CD3623E5EA}"/>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extLst/>
            </p:spPr>
            <p:txBody>
              <a:bodyPr/>
              <a:lstStyle/>
              <a:p>
                <a:endParaRPr lang="en-US" sz="825"/>
              </a:p>
            </p:txBody>
          </p:sp>
        </p:grpSp>
        <p:sp>
          <p:nvSpPr>
            <p:cNvPr id="14" name="TextBox 13">
              <a:extLst>
                <a:ext uri="{FF2B5EF4-FFF2-40B4-BE49-F238E27FC236}">
                  <a16:creationId xmlns:a16="http://schemas.microsoft.com/office/drawing/2014/main" id="{0F7A4180-1FB8-D649-B9A1-F9E67995AF0B}"/>
                </a:ext>
              </a:extLst>
            </p:cNvPr>
            <p:cNvSpPr txBox="1"/>
            <p:nvPr/>
          </p:nvSpPr>
          <p:spPr>
            <a:xfrm>
              <a:off x="2255669" y="5483535"/>
              <a:ext cx="48346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err="1">
                  <a:solidFill>
                    <a:srgbClr val="890004"/>
                  </a:solidFill>
                </a:rPr>
                <a:t>Freq</a:t>
              </a:r>
              <a:endParaRPr lang="en-US" sz="675" dirty="0">
                <a:solidFill>
                  <a:srgbClr val="890004"/>
                </a:solidFill>
              </a:endParaRPr>
            </a:p>
          </p:txBody>
        </p:sp>
        <p:sp>
          <p:nvSpPr>
            <p:cNvPr id="15" name="TextBox 14">
              <a:extLst>
                <a:ext uri="{FF2B5EF4-FFF2-40B4-BE49-F238E27FC236}">
                  <a16:creationId xmlns:a16="http://schemas.microsoft.com/office/drawing/2014/main" id="{1D131BD3-FE0C-C74F-AC97-4368B720AB15}"/>
                </a:ext>
              </a:extLst>
            </p:cNvPr>
            <p:cNvSpPr txBox="1"/>
            <p:nvPr/>
          </p:nvSpPr>
          <p:spPr>
            <a:xfrm>
              <a:off x="2974496" y="3194402"/>
              <a:ext cx="502701" cy="261611"/>
            </a:xfrm>
            <a:prstGeom prst="rect">
              <a:avLst/>
            </a:prstGeom>
            <a:noFill/>
            <a:scene3d>
              <a:camera prst="isometricOffAxis1Right">
                <a:rot lat="19800000" lon="1200000" rev="2400000"/>
              </a:camera>
              <a:lightRig rig="threePt" dir="t"/>
            </a:scene3d>
          </p:spPr>
          <p:txBody>
            <a:bodyPr wrap="none" rtlCol="0">
              <a:spAutoFit/>
            </a:bodyPr>
            <a:lstStyle/>
            <a:p>
              <a:r>
                <a:rPr lang="en-US" sz="675" dirty="0">
                  <a:solidFill>
                    <a:srgbClr val="890004"/>
                  </a:solidFill>
                </a:rPr>
                <a:t>Time</a:t>
              </a:r>
            </a:p>
          </p:txBody>
        </p:sp>
        <p:sp>
          <p:nvSpPr>
            <p:cNvPr id="16" name="TextBox 15">
              <a:extLst>
                <a:ext uri="{FF2B5EF4-FFF2-40B4-BE49-F238E27FC236}">
                  <a16:creationId xmlns:a16="http://schemas.microsoft.com/office/drawing/2014/main" id="{2643A3FC-C160-6849-8375-0BAD703731D1}"/>
                </a:ext>
              </a:extLst>
            </p:cNvPr>
            <p:cNvSpPr txBox="1"/>
            <p:nvPr/>
          </p:nvSpPr>
          <p:spPr>
            <a:xfrm>
              <a:off x="705557" y="4031718"/>
              <a:ext cx="573235"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solidFill>
                    <a:srgbClr val="890004"/>
                  </a:solidFill>
                </a:rPr>
                <a:t>Power</a:t>
              </a:r>
            </a:p>
          </p:txBody>
        </p:sp>
        <p:sp>
          <p:nvSpPr>
            <p:cNvPr id="18" name="Rectangle 17">
              <a:extLst>
                <a:ext uri="{FF2B5EF4-FFF2-40B4-BE49-F238E27FC236}">
                  <a16:creationId xmlns:a16="http://schemas.microsoft.com/office/drawing/2014/main" id="{326B80AB-CEAB-D04B-8417-2B305831552F}"/>
                </a:ext>
              </a:extLst>
            </p:cNvPr>
            <p:cNvSpPr/>
            <p:nvPr/>
          </p:nvSpPr>
          <p:spPr>
            <a:xfrm flipH="1">
              <a:off x="2482731" y="5177622"/>
              <a:ext cx="982472" cy="597802"/>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19" name="Rectangle 18">
              <a:extLst>
                <a:ext uri="{FF2B5EF4-FFF2-40B4-BE49-F238E27FC236}">
                  <a16:creationId xmlns:a16="http://schemas.microsoft.com/office/drawing/2014/main" id="{B260731E-45CA-D041-9145-C923C6C42B35}"/>
                </a:ext>
              </a:extLst>
            </p:cNvPr>
            <p:cNvSpPr/>
            <p:nvPr/>
          </p:nvSpPr>
          <p:spPr>
            <a:xfrm flipH="1">
              <a:off x="3563565" y="4244122"/>
              <a:ext cx="982472" cy="597802"/>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20" name="Rectangle 19">
              <a:extLst>
                <a:ext uri="{FF2B5EF4-FFF2-40B4-BE49-F238E27FC236}">
                  <a16:creationId xmlns:a16="http://schemas.microsoft.com/office/drawing/2014/main" id="{B3CE6048-ED1C-7D43-B36F-BC8270DAB3F9}"/>
                </a:ext>
              </a:extLst>
            </p:cNvPr>
            <p:cNvSpPr/>
            <p:nvPr/>
          </p:nvSpPr>
          <p:spPr>
            <a:xfrm flipH="1">
              <a:off x="2973210" y="3972646"/>
              <a:ext cx="982472" cy="2152086"/>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5">
                      <a:lumMod val="50000"/>
                    </a:schemeClr>
                  </a:solidFill>
                </a:rPr>
                <a:t>UL</a:t>
              </a:r>
            </a:p>
          </p:txBody>
        </p:sp>
        <p:sp>
          <p:nvSpPr>
            <p:cNvPr id="6" name="TextBox 5">
              <a:extLst>
                <a:ext uri="{FF2B5EF4-FFF2-40B4-BE49-F238E27FC236}">
                  <a16:creationId xmlns:a16="http://schemas.microsoft.com/office/drawing/2014/main" id="{7CD71DF9-6BFC-B242-94DC-DEBC258CCA0C}"/>
                </a:ext>
              </a:extLst>
            </p:cNvPr>
            <p:cNvSpPr txBox="1"/>
            <p:nvPr/>
          </p:nvSpPr>
          <p:spPr>
            <a:xfrm>
              <a:off x="1282204" y="5425343"/>
              <a:ext cx="77200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t>3560 MHz</a:t>
              </a:r>
            </a:p>
          </p:txBody>
        </p:sp>
        <p:grpSp>
          <p:nvGrpSpPr>
            <p:cNvPr id="86" name="Group 85">
              <a:extLst>
                <a:ext uri="{FF2B5EF4-FFF2-40B4-BE49-F238E27FC236}">
                  <a16:creationId xmlns:a16="http://schemas.microsoft.com/office/drawing/2014/main" id="{D7111EFB-53EC-BA43-A6CD-BB34EBBF0B24}"/>
                </a:ext>
              </a:extLst>
            </p:cNvPr>
            <p:cNvGrpSpPr/>
            <p:nvPr/>
          </p:nvGrpSpPr>
          <p:grpSpPr>
            <a:xfrm>
              <a:off x="2187841" y="4503280"/>
              <a:ext cx="282342" cy="717362"/>
              <a:chOff x="7772444" y="2169850"/>
              <a:chExt cx="183946" cy="548640"/>
            </a:xfrm>
          </p:grpSpPr>
          <p:sp>
            <p:nvSpPr>
              <p:cNvPr id="87" name="Freeform 54">
                <a:extLst>
                  <a:ext uri="{FF2B5EF4-FFF2-40B4-BE49-F238E27FC236}">
                    <a16:creationId xmlns:a16="http://schemas.microsoft.com/office/drawing/2014/main" id="{42917C10-E6E7-0D47-9723-5F13FEA30544}"/>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88" name="Freeform 54">
                <a:extLst>
                  <a:ext uri="{FF2B5EF4-FFF2-40B4-BE49-F238E27FC236}">
                    <a16:creationId xmlns:a16="http://schemas.microsoft.com/office/drawing/2014/main" id="{705856DF-79FF-214B-AD10-F7E32E7800F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grpSp>
        <p:nvGrpSpPr>
          <p:cNvPr id="94" name="Group 93">
            <a:extLst>
              <a:ext uri="{FF2B5EF4-FFF2-40B4-BE49-F238E27FC236}">
                <a16:creationId xmlns:a16="http://schemas.microsoft.com/office/drawing/2014/main" id="{E0683306-0216-854D-B667-7CE21B6F7A65}"/>
              </a:ext>
            </a:extLst>
          </p:cNvPr>
          <p:cNvGrpSpPr/>
          <p:nvPr/>
        </p:nvGrpSpPr>
        <p:grpSpPr>
          <a:xfrm>
            <a:off x="410530" y="3494581"/>
            <a:ext cx="3034203" cy="2463676"/>
            <a:chOff x="4527134" y="3097823"/>
            <a:chExt cx="4045604" cy="3284901"/>
          </a:xfrm>
        </p:grpSpPr>
        <p:sp>
          <p:nvSpPr>
            <p:cNvPr id="95" name="Rectangle 94">
              <a:extLst>
                <a:ext uri="{FF2B5EF4-FFF2-40B4-BE49-F238E27FC236}">
                  <a16:creationId xmlns:a16="http://schemas.microsoft.com/office/drawing/2014/main" id="{433791B3-140B-5D49-9FC3-52B3EBC9D5B3}"/>
                </a:ext>
              </a:extLst>
            </p:cNvPr>
            <p:cNvSpPr/>
            <p:nvPr/>
          </p:nvSpPr>
          <p:spPr>
            <a:xfrm flipH="1">
              <a:off x="6435674" y="3436554"/>
              <a:ext cx="640080" cy="2743193"/>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DL</a:t>
              </a:r>
            </a:p>
          </p:txBody>
        </p:sp>
        <p:sp>
          <p:nvSpPr>
            <p:cNvPr id="96" name="Rectangle 95">
              <a:extLst>
                <a:ext uri="{FF2B5EF4-FFF2-40B4-BE49-F238E27FC236}">
                  <a16:creationId xmlns:a16="http://schemas.microsoft.com/office/drawing/2014/main" id="{A008D1F0-21B1-5C44-843B-E82131A65190}"/>
                </a:ext>
              </a:extLst>
            </p:cNvPr>
            <p:cNvSpPr/>
            <p:nvPr/>
          </p:nvSpPr>
          <p:spPr>
            <a:xfrm flipH="1">
              <a:off x="7932658" y="3639531"/>
              <a:ext cx="640080" cy="2743193"/>
            </a:xfrm>
            <a:prstGeom prst="rect">
              <a:avLst/>
            </a:prstGeom>
            <a:solidFill>
              <a:schemeClr val="bg1">
                <a:lumMod val="75000"/>
              </a:schemeClr>
            </a:solidFill>
            <a:ln>
              <a:noFill/>
            </a:ln>
            <a:scene3d>
              <a:camera prst="orthographicFront">
                <a:rot lat="4200000" lon="19199999"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1500" b="1" dirty="0">
                  <a:solidFill>
                    <a:schemeClr val="accent4">
                      <a:lumMod val="50000"/>
                    </a:schemeClr>
                  </a:solidFill>
                </a:rPr>
                <a:t>UL</a:t>
              </a:r>
            </a:p>
          </p:txBody>
        </p:sp>
        <p:cxnSp>
          <p:nvCxnSpPr>
            <p:cNvPr id="97" name="Straight Connector 96">
              <a:extLst>
                <a:ext uri="{FF2B5EF4-FFF2-40B4-BE49-F238E27FC236}">
                  <a16:creationId xmlns:a16="http://schemas.microsoft.com/office/drawing/2014/main" id="{F8BCAF60-EFEB-424D-8734-0C0BDD52BD01}"/>
                </a:ext>
              </a:extLst>
            </p:cNvPr>
            <p:cNvCxnSpPr>
              <a:cxnSpLocks/>
            </p:cNvCxnSpPr>
            <p:nvPr/>
          </p:nvCxnSpPr>
          <p:spPr>
            <a:xfrm flipV="1">
              <a:off x="4814724" y="3457936"/>
              <a:ext cx="1846680" cy="1589713"/>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8E18FC1-6484-8742-B417-8CAE1DD21826}"/>
                </a:ext>
              </a:extLst>
            </p:cNvPr>
            <p:cNvCxnSpPr/>
            <p:nvPr/>
          </p:nvCxnSpPr>
          <p:spPr>
            <a:xfrm flipV="1">
              <a:off x="4892761" y="3884258"/>
              <a:ext cx="1873" cy="1195599"/>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24B9D01-5119-E94D-BDFF-3F043FD1612A}"/>
                </a:ext>
              </a:extLst>
            </p:cNvPr>
            <p:cNvCxnSpPr>
              <a:cxnSpLocks/>
            </p:cNvCxnSpPr>
            <p:nvPr/>
          </p:nvCxnSpPr>
          <p:spPr>
            <a:xfrm flipH="1" flipV="1">
              <a:off x="4747573" y="4968921"/>
              <a:ext cx="3253427" cy="377252"/>
            </a:xfrm>
            <a:prstGeom prst="line">
              <a:avLst/>
            </a:prstGeom>
            <a:ln>
              <a:solidFill>
                <a:srgbClr val="890004"/>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4D1B374B-6F9E-E647-9BB6-8AF7C262A486}"/>
                </a:ext>
              </a:extLst>
            </p:cNvPr>
            <p:cNvGrpSpPr/>
            <p:nvPr/>
          </p:nvGrpSpPr>
          <p:grpSpPr>
            <a:xfrm>
              <a:off x="5030422" y="4276715"/>
              <a:ext cx="1000104" cy="838051"/>
              <a:chOff x="7081105" y="2283800"/>
              <a:chExt cx="651567" cy="640945"/>
            </a:xfrm>
          </p:grpSpPr>
          <p:sp>
            <p:nvSpPr>
              <p:cNvPr id="124" name="Freeform 54">
                <a:extLst>
                  <a:ext uri="{FF2B5EF4-FFF2-40B4-BE49-F238E27FC236}">
                    <a16:creationId xmlns:a16="http://schemas.microsoft.com/office/drawing/2014/main" id="{43B4A77F-384E-6045-AA73-A33D49D81D5B}"/>
                  </a:ext>
                </a:extLst>
              </p:cNvPr>
              <p:cNvSpPr>
                <a:spLocks/>
              </p:cNvSpPr>
              <p:nvPr/>
            </p:nvSpPr>
            <p:spPr bwMode="auto">
              <a:xfrm>
                <a:off x="7092592" y="2284665"/>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2286000">
                <a:extrusionClr>
                  <a:schemeClr val="accent4">
                    <a:lumMod val="75000"/>
                  </a:schemeClr>
                </a:extrusionClr>
              </a:sp3d>
              <a:extLst/>
            </p:spPr>
            <p:txBody>
              <a:bodyPr/>
              <a:lstStyle/>
              <a:p>
                <a:endParaRPr lang="en-US" sz="825"/>
              </a:p>
            </p:txBody>
          </p:sp>
          <p:sp>
            <p:nvSpPr>
              <p:cNvPr id="125" name="Freeform 54">
                <a:extLst>
                  <a:ext uri="{FF2B5EF4-FFF2-40B4-BE49-F238E27FC236}">
                    <a16:creationId xmlns:a16="http://schemas.microsoft.com/office/drawing/2014/main" id="{96CA50B1-0FCE-9143-B2CD-47F6EEBB7C74}"/>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extLst/>
            </p:spPr>
            <p:txBody>
              <a:bodyPr/>
              <a:lstStyle/>
              <a:p>
                <a:endParaRPr lang="en-US" sz="825"/>
              </a:p>
            </p:txBody>
          </p:sp>
        </p:grpSp>
        <p:sp>
          <p:nvSpPr>
            <p:cNvPr id="101" name="TextBox 100">
              <a:extLst>
                <a:ext uri="{FF2B5EF4-FFF2-40B4-BE49-F238E27FC236}">
                  <a16:creationId xmlns:a16="http://schemas.microsoft.com/office/drawing/2014/main" id="{3B237CC6-4A98-6648-9BF6-ACE9EEB44FCB}"/>
                </a:ext>
              </a:extLst>
            </p:cNvPr>
            <p:cNvSpPr txBox="1"/>
            <p:nvPr/>
          </p:nvSpPr>
          <p:spPr>
            <a:xfrm>
              <a:off x="7668302" y="5322940"/>
              <a:ext cx="48346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err="1">
                  <a:solidFill>
                    <a:srgbClr val="890004"/>
                  </a:solidFill>
                </a:rPr>
                <a:t>Freq</a:t>
              </a:r>
              <a:endParaRPr lang="en-US" sz="675" dirty="0">
                <a:solidFill>
                  <a:srgbClr val="890004"/>
                </a:solidFill>
              </a:endParaRPr>
            </a:p>
          </p:txBody>
        </p:sp>
        <p:sp>
          <p:nvSpPr>
            <p:cNvPr id="102" name="TextBox 101">
              <a:extLst>
                <a:ext uri="{FF2B5EF4-FFF2-40B4-BE49-F238E27FC236}">
                  <a16:creationId xmlns:a16="http://schemas.microsoft.com/office/drawing/2014/main" id="{2F178163-FF7B-3943-99B7-CE8635414F39}"/>
                </a:ext>
              </a:extLst>
            </p:cNvPr>
            <p:cNvSpPr txBox="1"/>
            <p:nvPr/>
          </p:nvSpPr>
          <p:spPr>
            <a:xfrm>
              <a:off x="6549186" y="3097823"/>
              <a:ext cx="502701" cy="261611"/>
            </a:xfrm>
            <a:prstGeom prst="rect">
              <a:avLst/>
            </a:prstGeom>
            <a:noFill/>
            <a:scene3d>
              <a:camera prst="isometricOffAxis1Right">
                <a:rot lat="19800000" lon="1200000" rev="2400000"/>
              </a:camera>
              <a:lightRig rig="threePt" dir="t"/>
            </a:scene3d>
          </p:spPr>
          <p:txBody>
            <a:bodyPr wrap="none" rtlCol="0">
              <a:spAutoFit/>
            </a:bodyPr>
            <a:lstStyle/>
            <a:p>
              <a:r>
                <a:rPr lang="en-US" sz="675" dirty="0">
                  <a:solidFill>
                    <a:srgbClr val="890004"/>
                  </a:solidFill>
                </a:rPr>
                <a:t>Time</a:t>
              </a:r>
            </a:p>
          </p:txBody>
        </p:sp>
        <p:sp>
          <p:nvSpPr>
            <p:cNvPr id="103" name="TextBox 102">
              <a:extLst>
                <a:ext uri="{FF2B5EF4-FFF2-40B4-BE49-F238E27FC236}">
                  <a16:creationId xmlns:a16="http://schemas.microsoft.com/office/drawing/2014/main" id="{81BF7DF1-E519-B94D-90A8-CFE0963221B7}"/>
                </a:ext>
              </a:extLst>
            </p:cNvPr>
            <p:cNvSpPr txBox="1"/>
            <p:nvPr/>
          </p:nvSpPr>
          <p:spPr>
            <a:xfrm>
              <a:off x="4527134" y="3651672"/>
              <a:ext cx="573235"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solidFill>
                    <a:srgbClr val="890004"/>
                  </a:solidFill>
                </a:rPr>
                <a:t>Power</a:t>
              </a:r>
            </a:p>
          </p:txBody>
        </p:sp>
        <p:sp>
          <p:nvSpPr>
            <p:cNvPr id="104" name="TextBox 103">
              <a:extLst>
                <a:ext uri="{FF2B5EF4-FFF2-40B4-BE49-F238E27FC236}">
                  <a16:creationId xmlns:a16="http://schemas.microsoft.com/office/drawing/2014/main" id="{50C0903F-51BD-7644-92EF-445C163A97B3}"/>
                </a:ext>
              </a:extLst>
            </p:cNvPr>
            <p:cNvSpPr txBox="1"/>
            <p:nvPr/>
          </p:nvSpPr>
          <p:spPr>
            <a:xfrm>
              <a:off x="5161651" y="5056869"/>
              <a:ext cx="70788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t>751 MHz</a:t>
              </a:r>
            </a:p>
          </p:txBody>
        </p:sp>
        <p:sp>
          <p:nvSpPr>
            <p:cNvPr id="105" name="TextBox 104">
              <a:extLst>
                <a:ext uri="{FF2B5EF4-FFF2-40B4-BE49-F238E27FC236}">
                  <a16:creationId xmlns:a16="http://schemas.microsoft.com/office/drawing/2014/main" id="{2C19A7E1-ACFB-484A-945E-878039944D67}"/>
                </a:ext>
              </a:extLst>
            </p:cNvPr>
            <p:cNvSpPr txBox="1"/>
            <p:nvPr/>
          </p:nvSpPr>
          <p:spPr>
            <a:xfrm>
              <a:off x="6911358" y="5267144"/>
              <a:ext cx="707887" cy="261611"/>
            </a:xfrm>
            <a:prstGeom prst="rect">
              <a:avLst/>
            </a:prstGeom>
            <a:noFill/>
            <a:scene3d>
              <a:camera prst="isometricOffAxis2Left">
                <a:rot lat="1200000" lon="1200000" rev="0"/>
              </a:camera>
              <a:lightRig rig="threePt" dir="t"/>
            </a:scene3d>
          </p:spPr>
          <p:txBody>
            <a:bodyPr wrap="none" rtlCol="0">
              <a:spAutoFit/>
            </a:bodyPr>
            <a:lstStyle/>
            <a:p>
              <a:r>
                <a:rPr lang="en-US" sz="675" dirty="0"/>
                <a:t>782 MHz</a:t>
              </a:r>
            </a:p>
          </p:txBody>
        </p:sp>
        <p:grpSp>
          <p:nvGrpSpPr>
            <p:cNvPr id="106" name="Group 105">
              <a:extLst>
                <a:ext uri="{FF2B5EF4-FFF2-40B4-BE49-F238E27FC236}">
                  <a16:creationId xmlns:a16="http://schemas.microsoft.com/office/drawing/2014/main" id="{D6FD261F-80E3-BB41-8BE7-B7F7CB6EB061}"/>
                </a:ext>
              </a:extLst>
            </p:cNvPr>
            <p:cNvGrpSpPr/>
            <p:nvPr/>
          </p:nvGrpSpPr>
          <p:grpSpPr>
            <a:xfrm>
              <a:off x="7830997" y="3879781"/>
              <a:ext cx="282342" cy="717362"/>
              <a:chOff x="7772444" y="2169850"/>
              <a:chExt cx="183946" cy="548640"/>
            </a:xfrm>
          </p:grpSpPr>
          <p:sp>
            <p:nvSpPr>
              <p:cNvPr id="122" name="Freeform 54">
                <a:extLst>
                  <a:ext uri="{FF2B5EF4-FFF2-40B4-BE49-F238E27FC236}">
                    <a16:creationId xmlns:a16="http://schemas.microsoft.com/office/drawing/2014/main" id="{AA8D0E5D-3CD2-9B42-AEF7-B10D0059E086}"/>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123" name="Freeform 54">
                <a:extLst>
                  <a:ext uri="{FF2B5EF4-FFF2-40B4-BE49-F238E27FC236}">
                    <a16:creationId xmlns:a16="http://schemas.microsoft.com/office/drawing/2014/main" id="{E9902109-5141-2247-BB5F-F3299D87025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07" name="Group 106">
              <a:extLst>
                <a:ext uri="{FF2B5EF4-FFF2-40B4-BE49-F238E27FC236}">
                  <a16:creationId xmlns:a16="http://schemas.microsoft.com/office/drawing/2014/main" id="{7F2CE69D-6EA0-F748-AD10-3B92256DF312}"/>
                </a:ext>
              </a:extLst>
            </p:cNvPr>
            <p:cNvGrpSpPr/>
            <p:nvPr/>
          </p:nvGrpSpPr>
          <p:grpSpPr>
            <a:xfrm>
              <a:off x="7460596" y="3957494"/>
              <a:ext cx="282342" cy="717362"/>
              <a:chOff x="7772444" y="2169850"/>
              <a:chExt cx="183946" cy="548640"/>
            </a:xfrm>
          </p:grpSpPr>
          <p:sp>
            <p:nvSpPr>
              <p:cNvPr id="120" name="Freeform 54">
                <a:extLst>
                  <a:ext uri="{FF2B5EF4-FFF2-40B4-BE49-F238E27FC236}">
                    <a16:creationId xmlns:a16="http://schemas.microsoft.com/office/drawing/2014/main" id="{C145AA9F-459F-284E-A39F-CB20014E91BA}"/>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121" name="Freeform 54">
                <a:extLst>
                  <a:ext uri="{FF2B5EF4-FFF2-40B4-BE49-F238E27FC236}">
                    <a16:creationId xmlns:a16="http://schemas.microsoft.com/office/drawing/2014/main" id="{9E78E539-48E4-8541-8454-119D04F9BC9E}"/>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08" name="Group 107">
              <a:extLst>
                <a:ext uri="{FF2B5EF4-FFF2-40B4-BE49-F238E27FC236}">
                  <a16:creationId xmlns:a16="http://schemas.microsoft.com/office/drawing/2014/main" id="{FD560147-F3CE-0946-9133-A6B62E8F09FB}"/>
                </a:ext>
              </a:extLst>
            </p:cNvPr>
            <p:cNvGrpSpPr/>
            <p:nvPr/>
          </p:nvGrpSpPr>
          <p:grpSpPr>
            <a:xfrm>
              <a:off x="7672630" y="4234917"/>
              <a:ext cx="282342" cy="717362"/>
              <a:chOff x="7772444" y="2169850"/>
              <a:chExt cx="183946" cy="548640"/>
            </a:xfrm>
          </p:grpSpPr>
          <p:sp>
            <p:nvSpPr>
              <p:cNvPr id="118" name="Freeform 54">
                <a:extLst>
                  <a:ext uri="{FF2B5EF4-FFF2-40B4-BE49-F238E27FC236}">
                    <a16:creationId xmlns:a16="http://schemas.microsoft.com/office/drawing/2014/main" id="{C005BA08-605C-FF47-95DF-F5A416F68963}"/>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119" name="Freeform 54">
                <a:extLst>
                  <a:ext uri="{FF2B5EF4-FFF2-40B4-BE49-F238E27FC236}">
                    <a16:creationId xmlns:a16="http://schemas.microsoft.com/office/drawing/2014/main" id="{C1DE7C58-01FF-794B-B931-74536CAFD162}"/>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09" name="Group 108">
              <a:extLst>
                <a:ext uri="{FF2B5EF4-FFF2-40B4-BE49-F238E27FC236}">
                  <a16:creationId xmlns:a16="http://schemas.microsoft.com/office/drawing/2014/main" id="{FD84DFC8-BAFE-944E-A8D1-047414CDA707}"/>
                </a:ext>
              </a:extLst>
            </p:cNvPr>
            <p:cNvGrpSpPr/>
            <p:nvPr/>
          </p:nvGrpSpPr>
          <p:grpSpPr>
            <a:xfrm>
              <a:off x="7129555" y="4304684"/>
              <a:ext cx="282342" cy="717362"/>
              <a:chOff x="7772444" y="2169850"/>
              <a:chExt cx="183946" cy="548640"/>
            </a:xfrm>
          </p:grpSpPr>
          <p:sp>
            <p:nvSpPr>
              <p:cNvPr id="116" name="Freeform 54">
                <a:extLst>
                  <a:ext uri="{FF2B5EF4-FFF2-40B4-BE49-F238E27FC236}">
                    <a16:creationId xmlns:a16="http://schemas.microsoft.com/office/drawing/2014/main" id="{C0A2BC31-4029-F14A-83A7-14C8B978D7AB}"/>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117" name="Freeform 54">
                <a:extLst>
                  <a:ext uri="{FF2B5EF4-FFF2-40B4-BE49-F238E27FC236}">
                    <a16:creationId xmlns:a16="http://schemas.microsoft.com/office/drawing/2014/main" id="{CC2B1FC6-2308-2F45-AAF9-869FA45F209F}"/>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10" name="Group 109">
              <a:extLst>
                <a:ext uri="{FF2B5EF4-FFF2-40B4-BE49-F238E27FC236}">
                  <a16:creationId xmlns:a16="http://schemas.microsoft.com/office/drawing/2014/main" id="{B5E8D626-DE9F-BE45-90D1-6D829CD9393B}"/>
                </a:ext>
              </a:extLst>
            </p:cNvPr>
            <p:cNvGrpSpPr/>
            <p:nvPr/>
          </p:nvGrpSpPr>
          <p:grpSpPr>
            <a:xfrm>
              <a:off x="6838195" y="4516630"/>
              <a:ext cx="282342" cy="717362"/>
              <a:chOff x="7772444" y="2169850"/>
              <a:chExt cx="183946" cy="548640"/>
            </a:xfrm>
          </p:grpSpPr>
          <p:sp>
            <p:nvSpPr>
              <p:cNvPr id="114" name="Freeform 54">
                <a:extLst>
                  <a:ext uri="{FF2B5EF4-FFF2-40B4-BE49-F238E27FC236}">
                    <a16:creationId xmlns:a16="http://schemas.microsoft.com/office/drawing/2014/main" id="{98F23B7C-EC09-8F4A-822F-BB79521AAE18}"/>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115" name="Freeform 54">
                <a:extLst>
                  <a:ext uri="{FF2B5EF4-FFF2-40B4-BE49-F238E27FC236}">
                    <a16:creationId xmlns:a16="http://schemas.microsoft.com/office/drawing/2014/main" id="{F5F7C3C9-376F-B044-B9BC-F8CFC8D5E979}"/>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nvGrpSpPr>
            <p:cNvPr id="111" name="Group 110">
              <a:extLst>
                <a:ext uri="{FF2B5EF4-FFF2-40B4-BE49-F238E27FC236}">
                  <a16:creationId xmlns:a16="http://schemas.microsoft.com/office/drawing/2014/main" id="{09D61D7C-68E8-8440-B079-C83CF9E15B56}"/>
                </a:ext>
              </a:extLst>
            </p:cNvPr>
            <p:cNvGrpSpPr/>
            <p:nvPr/>
          </p:nvGrpSpPr>
          <p:grpSpPr>
            <a:xfrm>
              <a:off x="7322326" y="4485343"/>
              <a:ext cx="282342" cy="717362"/>
              <a:chOff x="7772444" y="2169850"/>
              <a:chExt cx="183946" cy="548640"/>
            </a:xfrm>
          </p:grpSpPr>
          <p:sp>
            <p:nvSpPr>
              <p:cNvPr id="112" name="Freeform 54">
                <a:extLst>
                  <a:ext uri="{FF2B5EF4-FFF2-40B4-BE49-F238E27FC236}">
                    <a16:creationId xmlns:a16="http://schemas.microsoft.com/office/drawing/2014/main" id="{09E424ED-6025-874F-8E88-D058ABE7A3F3}"/>
                  </a:ext>
                </a:extLst>
              </p:cNvPr>
              <p:cNvSpPr>
                <a:spLocks/>
              </p:cNvSpPr>
              <p:nvPr/>
            </p:nvSpPr>
            <p:spPr bwMode="auto">
              <a:xfrm>
                <a:off x="7773510"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50000"/>
                  </a:schemeClr>
                </a:fgClr>
                <a:bgClr>
                  <a:schemeClr val="accent1">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extrusionH="152400">
                <a:extrusionClr>
                  <a:schemeClr val="accent1">
                    <a:lumMod val="20000"/>
                    <a:lumOff val="80000"/>
                  </a:schemeClr>
                </a:extrusionClr>
              </a:sp3d>
              <a:extLst/>
            </p:spPr>
            <p:txBody>
              <a:bodyPr/>
              <a:lstStyle/>
              <a:p>
                <a:endParaRPr lang="en-US" sz="825"/>
              </a:p>
            </p:txBody>
          </p:sp>
          <p:sp>
            <p:nvSpPr>
              <p:cNvPr id="113" name="Freeform 54">
                <a:extLst>
                  <a:ext uri="{FF2B5EF4-FFF2-40B4-BE49-F238E27FC236}">
                    <a16:creationId xmlns:a16="http://schemas.microsoft.com/office/drawing/2014/main" id="{5EA85DFB-B113-4942-BEFD-0E37DE4B2DCF}"/>
                  </a:ext>
                </a:extLst>
              </p:cNvPr>
              <p:cNvSpPr>
                <a:spLocks/>
              </p:cNvSpPr>
              <p:nvPr/>
            </p:nvSpPr>
            <p:spPr bwMode="auto">
              <a:xfrm>
                <a:off x="7772444" y="2169850"/>
                <a:ext cx="182880" cy="54864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connsiteX0" fmla="*/ 0 w 10000"/>
                  <a:gd name="connsiteY0" fmla="*/ 9251 h 9284"/>
                  <a:gd name="connsiteX1" fmla="*/ 1873 w 10000"/>
                  <a:gd name="connsiteY1" fmla="*/ 8455 h 9284"/>
                  <a:gd name="connsiteX2" fmla="*/ 2235 w 10000"/>
                  <a:gd name="connsiteY2" fmla="*/ 1142 h 9284"/>
                  <a:gd name="connsiteX3" fmla="*/ 3747 w 10000"/>
                  <a:gd name="connsiteY3" fmla="*/ 744 h 9284"/>
                  <a:gd name="connsiteX4" fmla="*/ 4948 w 10000"/>
                  <a:gd name="connsiteY4" fmla="*/ 23 h 9284"/>
                  <a:gd name="connsiteX5" fmla="*/ 7778 w 10000"/>
                  <a:gd name="connsiteY5" fmla="*/ 1043 h 9284"/>
                  <a:gd name="connsiteX6" fmla="*/ 8127 w 10000"/>
                  <a:gd name="connsiteY6" fmla="*/ 8356 h 9284"/>
                  <a:gd name="connsiteX7" fmla="*/ 10000 w 10000"/>
                  <a:gd name="connsiteY7" fmla="*/ 9202 h 9284"/>
                  <a:gd name="connsiteX0" fmla="*/ 0 w 10000"/>
                  <a:gd name="connsiteY0" fmla="*/ 9964 h 10000"/>
                  <a:gd name="connsiteX1" fmla="*/ 1873 w 10000"/>
                  <a:gd name="connsiteY1" fmla="*/ 9107 h 10000"/>
                  <a:gd name="connsiteX2" fmla="*/ 2235 w 10000"/>
                  <a:gd name="connsiteY2" fmla="*/ 123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64 h 10000"/>
                  <a:gd name="connsiteX1" fmla="*/ 1873 w 10000"/>
                  <a:gd name="connsiteY1" fmla="*/ 9107 h 10000"/>
                  <a:gd name="connsiteX2" fmla="*/ 3676 w 10000"/>
                  <a:gd name="connsiteY2" fmla="*/ 2040 h 10000"/>
                  <a:gd name="connsiteX3" fmla="*/ 4948 w 10000"/>
                  <a:gd name="connsiteY3" fmla="*/ 25 h 10000"/>
                  <a:gd name="connsiteX4" fmla="*/ 7778 w 10000"/>
                  <a:gd name="connsiteY4" fmla="*/ 1123 h 10000"/>
                  <a:gd name="connsiteX5" fmla="*/ 8127 w 10000"/>
                  <a:gd name="connsiteY5" fmla="*/ 9000 h 10000"/>
                  <a:gd name="connsiteX6" fmla="*/ 10000 w 10000"/>
                  <a:gd name="connsiteY6" fmla="*/ 9912 h 10000"/>
                  <a:gd name="connsiteX0" fmla="*/ 0 w 10000"/>
                  <a:gd name="connsiteY0" fmla="*/ 9939 h 9975"/>
                  <a:gd name="connsiteX1" fmla="*/ 1873 w 10000"/>
                  <a:gd name="connsiteY1" fmla="*/ 9082 h 9975"/>
                  <a:gd name="connsiteX2" fmla="*/ 3676 w 10000"/>
                  <a:gd name="connsiteY2" fmla="*/ 2015 h 9975"/>
                  <a:gd name="connsiteX3" fmla="*/ 4948 w 10000"/>
                  <a:gd name="connsiteY3" fmla="*/ 0 h 9975"/>
                  <a:gd name="connsiteX4" fmla="*/ 6337 w 10000"/>
                  <a:gd name="connsiteY4" fmla="*/ 2202 h 9975"/>
                  <a:gd name="connsiteX5" fmla="*/ 8127 w 10000"/>
                  <a:gd name="connsiteY5" fmla="*/ 8975 h 9975"/>
                  <a:gd name="connsiteX6" fmla="*/ 10000 w 10000"/>
                  <a:gd name="connsiteY6" fmla="*/ 9887 h 9975"/>
                  <a:gd name="connsiteX0" fmla="*/ 0 w 10000"/>
                  <a:gd name="connsiteY0" fmla="*/ 9964 h 10000"/>
                  <a:gd name="connsiteX1" fmla="*/ 1873 w 10000"/>
                  <a:gd name="connsiteY1" fmla="*/ 9105 h 10000"/>
                  <a:gd name="connsiteX2" fmla="*/ 3676 w 10000"/>
                  <a:gd name="connsiteY2" fmla="*/ 2020 h 10000"/>
                  <a:gd name="connsiteX3" fmla="*/ 4948 w 10000"/>
                  <a:gd name="connsiteY3" fmla="*/ 0 h 10000"/>
                  <a:gd name="connsiteX4" fmla="*/ 6337 w 10000"/>
                  <a:gd name="connsiteY4" fmla="*/ 2060 h 10000"/>
                  <a:gd name="connsiteX5" fmla="*/ 8127 w 10000"/>
                  <a:gd name="connsiteY5" fmla="*/ 8997 h 10000"/>
                  <a:gd name="connsiteX6" fmla="*/ 10000 w 10000"/>
                  <a:gd name="connsiteY6" fmla="*/ 991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9964"/>
                    </a:moveTo>
                    <a:cubicBezTo>
                      <a:pt x="530" y="9804"/>
                      <a:pt x="1214" y="10502"/>
                      <a:pt x="1873" y="9105"/>
                    </a:cubicBezTo>
                    <a:cubicBezTo>
                      <a:pt x="2248" y="7654"/>
                      <a:pt x="3366" y="3418"/>
                      <a:pt x="3676" y="2020"/>
                    </a:cubicBezTo>
                    <a:cubicBezTo>
                      <a:pt x="4189" y="502"/>
                      <a:pt x="4024" y="18"/>
                      <a:pt x="4948" y="0"/>
                    </a:cubicBezTo>
                    <a:cubicBezTo>
                      <a:pt x="5620" y="54"/>
                      <a:pt x="5807" y="560"/>
                      <a:pt x="6337" y="2060"/>
                    </a:cubicBezTo>
                    <a:cubicBezTo>
                      <a:pt x="6854" y="3564"/>
                      <a:pt x="7752" y="7521"/>
                      <a:pt x="8127" y="8997"/>
                    </a:cubicBezTo>
                    <a:cubicBezTo>
                      <a:pt x="8501" y="10475"/>
                      <a:pt x="9612" y="9749"/>
                      <a:pt x="10000" y="9912"/>
                    </a:cubicBezTo>
                  </a:path>
                </a:pathLst>
              </a:custGeom>
              <a:pattFill prst="dkVert">
                <a:fgClr>
                  <a:schemeClr val="accent5">
                    <a:lumMod val="75000"/>
                  </a:schemeClr>
                </a:fgClr>
                <a:bgClr>
                  <a:schemeClr val="accent5">
                    <a:lumMod val="20000"/>
                    <a:lumOff val="80000"/>
                  </a:schemeClr>
                </a:bgClr>
              </a:pattFill>
              <a:ln w="19050" cap="flat" cmpd="sng">
                <a:solidFill>
                  <a:schemeClr val="accent5">
                    <a:lumMod val="50000"/>
                  </a:schemeClr>
                </a:solidFill>
                <a:prstDash val="solid"/>
                <a:round/>
                <a:headEnd/>
                <a:tailEnd/>
              </a:ln>
              <a:effectLst/>
              <a:scene3d>
                <a:camera prst="orthographicFront">
                  <a:rot lat="1200000" lon="1200000" rev="0"/>
                </a:camera>
                <a:lightRig rig="threePt" dir="t"/>
              </a:scene3d>
              <a:sp3d>
                <a:extrusionClr>
                  <a:schemeClr val="accent1">
                    <a:lumMod val="20000"/>
                    <a:lumOff val="80000"/>
                  </a:schemeClr>
                </a:extrusionClr>
              </a:sp3d>
              <a:extLst/>
            </p:spPr>
            <p:txBody>
              <a:bodyPr/>
              <a:lstStyle/>
              <a:p>
                <a:endParaRPr lang="en-US" sz="825"/>
              </a:p>
            </p:txBody>
          </p:sp>
        </p:grpSp>
      </p:grpSp>
      <p:grpSp>
        <p:nvGrpSpPr>
          <p:cNvPr id="128" name="Group 127">
            <a:extLst>
              <a:ext uri="{FF2B5EF4-FFF2-40B4-BE49-F238E27FC236}">
                <a16:creationId xmlns:a16="http://schemas.microsoft.com/office/drawing/2014/main" id="{07180315-9950-AD4E-8769-8D93F27A5E36}"/>
              </a:ext>
            </a:extLst>
          </p:cNvPr>
          <p:cNvGrpSpPr/>
          <p:nvPr/>
        </p:nvGrpSpPr>
        <p:grpSpPr>
          <a:xfrm>
            <a:off x="5410251" y="4333838"/>
            <a:ext cx="750078" cy="628538"/>
            <a:chOff x="7081105" y="2283800"/>
            <a:chExt cx="651567" cy="640945"/>
          </a:xfrm>
        </p:grpSpPr>
        <p:sp>
          <p:nvSpPr>
            <p:cNvPr id="129" name="Freeform 54">
              <a:extLst>
                <a:ext uri="{FF2B5EF4-FFF2-40B4-BE49-F238E27FC236}">
                  <a16:creationId xmlns:a16="http://schemas.microsoft.com/office/drawing/2014/main" id="{4D11049B-74D5-1548-BF08-F984ABDF2A4F}"/>
                </a:ext>
              </a:extLst>
            </p:cNvPr>
            <p:cNvSpPr>
              <a:spLocks/>
            </p:cNvSpPr>
            <p:nvPr/>
          </p:nvSpPr>
          <p:spPr bwMode="auto">
            <a:xfrm>
              <a:off x="7092592" y="2284665"/>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sp3d extrusionH="2286000">
              <a:extrusionClr>
                <a:schemeClr val="accent4">
                  <a:lumMod val="75000"/>
                </a:schemeClr>
              </a:extrusionClr>
            </a:sp3d>
            <a:extLst/>
          </p:spPr>
          <p:txBody>
            <a:bodyPr/>
            <a:lstStyle/>
            <a:p>
              <a:endParaRPr lang="en-US" sz="825"/>
            </a:p>
          </p:txBody>
        </p:sp>
        <p:sp>
          <p:nvSpPr>
            <p:cNvPr id="130" name="Freeform 54">
              <a:extLst>
                <a:ext uri="{FF2B5EF4-FFF2-40B4-BE49-F238E27FC236}">
                  <a16:creationId xmlns:a16="http://schemas.microsoft.com/office/drawing/2014/main" id="{994A2D7B-1F39-694E-819D-19512DDD4612}"/>
                </a:ext>
              </a:extLst>
            </p:cNvPr>
            <p:cNvSpPr>
              <a:spLocks/>
            </p:cNvSpPr>
            <p:nvPr/>
          </p:nvSpPr>
          <p:spPr bwMode="auto">
            <a:xfrm>
              <a:off x="7081105" y="2283800"/>
              <a:ext cx="640080" cy="640080"/>
            </a:xfrm>
            <a:custGeom>
              <a:avLst/>
              <a:gdLst>
                <a:gd name="T0" fmla="*/ 0 w 774"/>
                <a:gd name="T1" fmla="*/ 2147483647 h 402"/>
                <a:gd name="T2" fmla="*/ 2147483647 w 774"/>
                <a:gd name="T3" fmla="*/ 2147483647 h 402"/>
                <a:gd name="T4" fmla="*/ 2147483647 w 774"/>
                <a:gd name="T5" fmla="*/ 2147483647 h 402"/>
                <a:gd name="T6" fmla="*/ 2147483647 w 774"/>
                <a:gd name="T7" fmla="*/ 2147483647 h 402"/>
                <a:gd name="T8" fmla="*/ 2147483647 w 774"/>
                <a:gd name="T9" fmla="*/ 2147483647 h 402"/>
                <a:gd name="T10" fmla="*/ 2147483647 w 774"/>
                <a:gd name="T11" fmla="*/ 2147483647 h 402"/>
                <a:gd name="T12" fmla="*/ 2147483647 w 774"/>
                <a:gd name="T13" fmla="*/ 2147483647 h 402"/>
                <a:gd name="T14" fmla="*/ 2147483647 w 774"/>
                <a:gd name="T15" fmla="*/ 2147483647 h 402"/>
                <a:gd name="T16" fmla="*/ 2147483647 w 774"/>
                <a:gd name="T17" fmla="*/ 2147483647 h 4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74" h="402">
                  <a:moveTo>
                    <a:pt x="0" y="382"/>
                  </a:moveTo>
                  <a:cubicBezTo>
                    <a:pt x="41" y="376"/>
                    <a:pt x="94" y="402"/>
                    <a:pt x="145" y="350"/>
                  </a:cubicBezTo>
                  <a:cubicBezTo>
                    <a:pt x="174" y="296"/>
                    <a:pt x="149" y="108"/>
                    <a:pt x="173" y="56"/>
                  </a:cubicBezTo>
                  <a:cubicBezTo>
                    <a:pt x="205" y="4"/>
                    <a:pt x="255" y="47"/>
                    <a:pt x="290" y="40"/>
                  </a:cubicBezTo>
                  <a:cubicBezTo>
                    <a:pt x="325" y="33"/>
                    <a:pt x="349" y="12"/>
                    <a:pt x="383" y="11"/>
                  </a:cubicBezTo>
                  <a:cubicBezTo>
                    <a:pt x="403" y="5"/>
                    <a:pt x="457" y="27"/>
                    <a:pt x="494" y="34"/>
                  </a:cubicBezTo>
                  <a:cubicBezTo>
                    <a:pt x="530" y="41"/>
                    <a:pt x="580" y="0"/>
                    <a:pt x="602" y="52"/>
                  </a:cubicBezTo>
                  <a:cubicBezTo>
                    <a:pt x="642" y="108"/>
                    <a:pt x="600" y="291"/>
                    <a:pt x="629" y="346"/>
                  </a:cubicBezTo>
                  <a:cubicBezTo>
                    <a:pt x="658" y="401"/>
                    <a:pt x="744" y="374"/>
                    <a:pt x="774" y="380"/>
                  </a:cubicBezTo>
                </a:path>
              </a:pathLst>
            </a:custGeom>
            <a:pattFill prst="dkVert">
              <a:fgClr>
                <a:schemeClr val="accent4">
                  <a:lumMod val="50000"/>
                </a:schemeClr>
              </a:fgClr>
              <a:bgClr>
                <a:schemeClr val="accent4">
                  <a:lumMod val="20000"/>
                  <a:lumOff val="80000"/>
                </a:schemeClr>
              </a:bgClr>
            </a:pattFill>
            <a:ln w="19050" cap="flat" cmpd="sng">
              <a:solidFill>
                <a:schemeClr val="accent4">
                  <a:lumMod val="50000"/>
                </a:schemeClr>
              </a:solidFill>
              <a:prstDash val="solid"/>
              <a:round/>
              <a:headEnd/>
              <a:tailEnd/>
            </a:ln>
            <a:effectLst/>
            <a:scene3d>
              <a:camera prst="orthographicFront">
                <a:rot lat="1200000" lon="1200000" rev="0"/>
              </a:camera>
              <a:lightRig rig="threePt" dir="t"/>
            </a:scene3d>
            <a:extLst/>
          </p:spPr>
          <p:txBody>
            <a:bodyPr/>
            <a:lstStyle/>
            <a:p>
              <a:endParaRPr lang="en-US" sz="825"/>
            </a:p>
          </p:txBody>
        </p:sp>
      </p:grpSp>
      <p:sp>
        <p:nvSpPr>
          <p:cNvPr id="131" name="TextBox 130">
            <a:extLst>
              <a:ext uri="{FF2B5EF4-FFF2-40B4-BE49-F238E27FC236}">
                <a16:creationId xmlns:a16="http://schemas.microsoft.com/office/drawing/2014/main" id="{883E62EC-FB66-D144-9C92-6D6AEF291D78}"/>
              </a:ext>
            </a:extLst>
          </p:cNvPr>
          <p:cNvSpPr txBox="1"/>
          <p:nvPr/>
        </p:nvSpPr>
        <p:spPr>
          <a:xfrm>
            <a:off x="4701851" y="4808016"/>
            <a:ext cx="530915" cy="196208"/>
          </a:xfrm>
          <a:prstGeom prst="rect">
            <a:avLst/>
          </a:prstGeom>
          <a:noFill/>
          <a:scene3d>
            <a:camera prst="isometricOffAxis2Left">
              <a:rot lat="1200000" lon="1200000" rev="0"/>
            </a:camera>
            <a:lightRig rig="threePt" dir="t"/>
          </a:scene3d>
        </p:spPr>
        <p:txBody>
          <a:bodyPr wrap="none" rtlCol="0">
            <a:spAutoFit/>
          </a:bodyPr>
          <a:lstStyle/>
          <a:p>
            <a:r>
              <a:rPr lang="en-US" sz="675" dirty="0"/>
              <a:t>739 MHz</a:t>
            </a:r>
          </a:p>
        </p:txBody>
      </p:sp>
      <p:sp>
        <p:nvSpPr>
          <p:cNvPr id="132" name="TextBox 131">
            <a:extLst>
              <a:ext uri="{FF2B5EF4-FFF2-40B4-BE49-F238E27FC236}">
                <a16:creationId xmlns:a16="http://schemas.microsoft.com/office/drawing/2014/main" id="{FB85B2CD-DED2-7E43-A6E6-F859685B4DB7}"/>
              </a:ext>
            </a:extLst>
          </p:cNvPr>
          <p:cNvSpPr txBox="1"/>
          <p:nvPr/>
        </p:nvSpPr>
        <p:spPr>
          <a:xfrm>
            <a:off x="876782" y="5345334"/>
            <a:ext cx="1858201" cy="230832"/>
          </a:xfrm>
          <a:prstGeom prst="rect">
            <a:avLst/>
          </a:prstGeom>
          <a:noFill/>
        </p:spPr>
        <p:txBody>
          <a:bodyPr wrap="none" rtlCol="0">
            <a:spAutoFit/>
          </a:bodyPr>
          <a:lstStyle/>
          <a:p>
            <a:r>
              <a:rPr lang="en-US" sz="900" dirty="0"/>
              <a:t>FDD: Frequency Division Duplex</a:t>
            </a:r>
          </a:p>
        </p:txBody>
      </p:sp>
      <p:sp>
        <p:nvSpPr>
          <p:cNvPr id="133" name="TextBox 132">
            <a:extLst>
              <a:ext uri="{FF2B5EF4-FFF2-40B4-BE49-F238E27FC236}">
                <a16:creationId xmlns:a16="http://schemas.microsoft.com/office/drawing/2014/main" id="{003855F8-9F1A-2D41-970D-87E625EF0D09}"/>
              </a:ext>
            </a:extLst>
          </p:cNvPr>
          <p:cNvSpPr txBox="1"/>
          <p:nvPr/>
        </p:nvSpPr>
        <p:spPr>
          <a:xfrm>
            <a:off x="5479166" y="5355461"/>
            <a:ext cx="1678665" cy="230832"/>
          </a:xfrm>
          <a:prstGeom prst="rect">
            <a:avLst/>
          </a:prstGeom>
          <a:noFill/>
        </p:spPr>
        <p:txBody>
          <a:bodyPr wrap="none" rtlCol="0">
            <a:spAutoFit/>
          </a:bodyPr>
          <a:lstStyle/>
          <a:p>
            <a:r>
              <a:rPr lang="en-US" sz="900" dirty="0"/>
              <a:t>SDL: Supplemental Downlink</a:t>
            </a:r>
          </a:p>
        </p:txBody>
      </p:sp>
      <p:sp>
        <p:nvSpPr>
          <p:cNvPr id="134" name="TextBox 133">
            <a:extLst>
              <a:ext uri="{FF2B5EF4-FFF2-40B4-BE49-F238E27FC236}">
                <a16:creationId xmlns:a16="http://schemas.microsoft.com/office/drawing/2014/main" id="{61AE6B5A-F9F7-5343-885B-808CBB27AE75}"/>
              </a:ext>
            </a:extLst>
          </p:cNvPr>
          <p:cNvSpPr txBox="1"/>
          <p:nvPr/>
        </p:nvSpPr>
        <p:spPr>
          <a:xfrm>
            <a:off x="5427079" y="3133123"/>
            <a:ext cx="1569660" cy="230832"/>
          </a:xfrm>
          <a:prstGeom prst="rect">
            <a:avLst/>
          </a:prstGeom>
          <a:noFill/>
        </p:spPr>
        <p:txBody>
          <a:bodyPr wrap="none" rtlCol="0">
            <a:spAutoFit/>
          </a:bodyPr>
          <a:lstStyle/>
          <a:p>
            <a:r>
              <a:rPr lang="en-US" sz="900" dirty="0"/>
              <a:t>TDD: Time Division Duplex</a:t>
            </a:r>
          </a:p>
        </p:txBody>
      </p:sp>
    </p:spTree>
    <p:extLst>
      <p:ext uri="{BB962C8B-B14F-4D97-AF65-F5344CB8AC3E}">
        <p14:creationId xmlns:p14="http://schemas.microsoft.com/office/powerpoint/2010/main" val="206950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B76D5-07B0-2041-8E78-421E79BA7785}"/>
              </a:ext>
            </a:extLst>
          </p:cNvPr>
          <p:cNvSpPr>
            <a:spLocks noGrp="1"/>
          </p:cNvSpPr>
          <p:nvPr>
            <p:ph type="title"/>
          </p:nvPr>
        </p:nvSpPr>
        <p:spPr/>
        <p:txBody>
          <a:bodyPr/>
          <a:lstStyle/>
          <a:p>
            <a:r>
              <a:rPr lang="en-US" dirty="0"/>
              <a:t>5G RADIO ACCESS</a:t>
            </a:r>
            <a:br>
              <a:rPr lang="en-US" dirty="0"/>
            </a:br>
            <a:r>
              <a:rPr lang="en-US" sz="1600" dirty="0"/>
              <a:t>TECHNOLOGY ELEMENTS</a:t>
            </a:r>
            <a:endParaRPr lang="en-US" dirty="0"/>
          </a:p>
        </p:txBody>
      </p:sp>
      <p:pic>
        <p:nvPicPr>
          <p:cNvPr id="4" name="Picture 3">
            <a:extLst>
              <a:ext uri="{FF2B5EF4-FFF2-40B4-BE49-F238E27FC236}">
                <a16:creationId xmlns:a16="http://schemas.microsoft.com/office/drawing/2014/main" id="{3C196B86-42EC-ED4B-8821-F2EF9BC6353D}"/>
              </a:ext>
            </a:extLst>
          </p:cNvPr>
          <p:cNvPicPr>
            <a:picLocks noChangeAspect="1"/>
          </p:cNvPicPr>
          <p:nvPr/>
        </p:nvPicPr>
        <p:blipFill>
          <a:blip r:embed="rId3"/>
          <a:stretch>
            <a:fillRect/>
          </a:stretch>
        </p:blipFill>
        <p:spPr>
          <a:xfrm>
            <a:off x="731808" y="1060174"/>
            <a:ext cx="7785132" cy="4863548"/>
          </a:xfrm>
          <a:prstGeom prst="rect">
            <a:avLst/>
          </a:prstGeom>
        </p:spPr>
      </p:pic>
      <p:sp>
        <p:nvSpPr>
          <p:cNvPr id="5" name="TextBox 4">
            <a:extLst>
              <a:ext uri="{FF2B5EF4-FFF2-40B4-BE49-F238E27FC236}">
                <a16:creationId xmlns:a16="http://schemas.microsoft.com/office/drawing/2014/main" id="{6783D11E-FD41-6C4A-8AE1-09BF96BB6691}"/>
              </a:ext>
            </a:extLst>
          </p:cNvPr>
          <p:cNvSpPr txBox="1"/>
          <p:nvPr/>
        </p:nvSpPr>
        <p:spPr>
          <a:xfrm>
            <a:off x="463577" y="6077653"/>
            <a:ext cx="986167" cy="246221"/>
          </a:xfrm>
          <a:prstGeom prst="rect">
            <a:avLst/>
          </a:prstGeom>
          <a:noFill/>
        </p:spPr>
        <p:txBody>
          <a:bodyPr wrap="none" rtlCol="0">
            <a:spAutoFit/>
          </a:bodyPr>
          <a:lstStyle/>
          <a:p>
            <a:r>
              <a:rPr lang="en-US" sz="1000" i="1" dirty="0"/>
              <a:t>Source: Nokia</a:t>
            </a:r>
          </a:p>
        </p:txBody>
      </p:sp>
    </p:spTree>
    <p:extLst>
      <p:ext uri="{BB962C8B-B14F-4D97-AF65-F5344CB8AC3E}">
        <p14:creationId xmlns:p14="http://schemas.microsoft.com/office/powerpoint/2010/main" val="3534916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F661-3D3A-4BF3-B586-859AA271D39F}"/>
              </a:ext>
            </a:extLst>
          </p:cNvPr>
          <p:cNvSpPr>
            <a:spLocks noGrp="1"/>
          </p:cNvSpPr>
          <p:nvPr>
            <p:ph type="title"/>
          </p:nvPr>
        </p:nvSpPr>
        <p:spPr/>
        <p:txBody>
          <a:bodyPr/>
          <a:lstStyle/>
          <a:p>
            <a:r>
              <a:rPr lang="en-US" dirty="0"/>
              <a:t>5G Network Topology</a:t>
            </a:r>
          </a:p>
        </p:txBody>
      </p:sp>
    </p:spTree>
    <p:extLst>
      <p:ext uri="{BB962C8B-B14F-4D97-AF65-F5344CB8AC3E}">
        <p14:creationId xmlns:p14="http://schemas.microsoft.com/office/powerpoint/2010/main" val="3722197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F861F-7237-453C-8141-02CCB21F8BF0}"/>
              </a:ext>
            </a:extLst>
          </p:cNvPr>
          <p:cNvSpPr>
            <a:spLocks noGrp="1"/>
          </p:cNvSpPr>
          <p:nvPr>
            <p:ph type="title"/>
          </p:nvPr>
        </p:nvSpPr>
        <p:spPr/>
        <p:txBody>
          <a:bodyPr/>
          <a:lstStyle/>
          <a:p>
            <a:r>
              <a:rPr lang="en-GB" dirty="0"/>
              <a:t>5G brings deeper </a:t>
            </a:r>
            <a:r>
              <a:rPr lang="en-GB" dirty="0" err="1"/>
              <a:t>fiber</a:t>
            </a:r>
            <a:r>
              <a:rPr lang="en-GB" dirty="0"/>
              <a:t> in fronthaul</a:t>
            </a:r>
          </a:p>
        </p:txBody>
      </p:sp>
      <p:sp>
        <p:nvSpPr>
          <p:cNvPr id="5" name="Content Placeholder 4">
            <a:extLst>
              <a:ext uri="{FF2B5EF4-FFF2-40B4-BE49-F238E27FC236}">
                <a16:creationId xmlns:a16="http://schemas.microsoft.com/office/drawing/2014/main" id="{A2304D77-B400-438E-A94C-6357A9891F77}"/>
              </a:ext>
            </a:extLst>
          </p:cNvPr>
          <p:cNvSpPr>
            <a:spLocks noGrp="1"/>
          </p:cNvSpPr>
          <p:nvPr>
            <p:ph idx="1"/>
          </p:nvPr>
        </p:nvSpPr>
        <p:spPr/>
        <p:txBody>
          <a:bodyPr>
            <a:normAutofit/>
          </a:bodyPr>
          <a:lstStyle/>
          <a:p>
            <a:r>
              <a:rPr lang="en-GB" sz="2400" dirty="0"/>
              <a:t>Operators are now recognizing that </a:t>
            </a:r>
            <a:r>
              <a:rPr lang="en-GB" sz="2400" dirty="0" err="1"/>
              <a:t>fiber</a:t>
            </a:r>
            <a:r>
              <a:rPr lang="en-GB" sz="2400" dirty="0"/>
              <a:t> is imperative for a successful 5G rollout.</a:t>
            </a:r>
          </a:p>
          <a:p>
            <a:r>
              <a:rPr lang="en-GB" sz="2400" dirty="0"/>
              <a:t>Symmetric speeds of 1 to 10Gbps and latency of 1 millisecond are required</a:t>
            </a:r>
          </a:p>
          <a:p>
            <a:r>
              <a:rPr lang="en-GB" sz="2400" dirty="0"/>
              <a:t>Average </a:t>
            </a:r>
            <a:r>
              <a:rPr lang="en-GB" sz="2400" dirty="0" err="1"/>
              <a:t>Fiber</a:t>
            </a:r>
            <a:r>
              <a:rPr lang="en-GB" sz="2400" dirty="0"/>
              <a:t> Count (AFC) in the cable must be increased</a:t>
            </a:r>
          </a:p>
          <a:p>
            <a:r>
              <a:rPr lang="en-GB" sz="2400" dirty="0"/>
              <a:t>5G will require a 20-30 times increase in the number of small cells, Exponential impact on </a:t>
            </a:r>
            <a:r>
              <a:rPr lang="en-GB" sz="2400" dirty="0" err="1"/>
              <a:t>fiber</a:t>
            </a:r>
            <a:r>
              <a:rPr lang="en-GB" sz="2400" dirty="0"/>
              <a:t> end points. </a:t>
            </a:r>
          </a:p>
          <a:p>
            <a:r>
              <a:rPr lang="en-GB" sz="2400" dirty="0"/>
              <a:t>5G could use PON feeds but design considerations needs to be made on bandwidth availability</a:t>
            </a:r>
            <a:r>
              <a:rPr lang="en-GB" dirty="0"/>
              <a:t>. </a:t>
            </a:r>
          </a:p>
        </p:txBody>
      </p:sp>
    </p:spTree>
    <p:extLst>
      <p:ext uri="{BB962C8B-B14F-4D97-AF65-F5344CB8AC3E}">
        <p14:creationId xmlns:p14="http://schemas.microsoft.com/office/powerpoint/2010/main" val="36290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RRUS 29-01-16.potx" id="{87CF9632-8D45-44CC-8EE0-282375E07806}" vid="{868B6368-2F82-4173-B9E6-0359AF12A03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RRUS 29-01-16.potx" id="{87CF9632-8D45-44CC-8EE0-282375E07806}" vid="{868B6368-2F82-4173-B9E6-0359AF12A03E}"/>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IRRUS 29-01-16.potx" id="{87CF9632-8D45-44CC-8EE0-282375E07806}" vid="{868B6368-2F82-4173-B9E6-0359AF12A03E}"/>
    </a:ext>
  </a:extLst>
</a:theme>
</file>

<file path=ppt/theme/theme4.xml><?xml version="1.0" encoding="utf-8"?>
<a:theme xmlns:a="http://schemas.openxmlformats.org/drawingml/2006/main" name="2019_4x3_white">
  <a:themeElements>
    <a:clrScheme name="Viavi PPT Colors 2016 1">
      <a:dk1>
        <a:srgbClr val="000000"/>
      </a:dk1>
      <a:lt1>
        <a:srgbClr val="FFFFFF"/>
      </a:lt1>
      <a:dk2>
        <a:srgbClr val="000000"/>
      </a:dk2>
      <a:lt2>
        <a:srgbClr val="5D1A8B"/>
      </a:lt2>
      <a:accent1>
        <a:srgbClr val="5D1A8B"/>
      </a:accent1>
      <a:accent2>
        <a:srgbClr val="0040A6"/>
      </a:accent2>
      <a:accent3>
        <a:srgbClr val="1F76C9"/>
      </a:accent3>
      <a:accent4>
        <a:srgbClr val="00AAE0"/>
      </a:accent4>
      <a:accent5>
        <a:srgbClr val="2CB34A"/>
      </a:accent5>
      <a:accent6>
        <a:srgbClr val="595959"/>
      </a:accent6>
      <a:hlink>
        <a:srgbClr val="00A9E0"/>
      </a:hlink>
      <a:folHlink>
        <a:srgbClr val="007BA6"/>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effectLst/>
      </a:spPr>
      <a:bodyPr rot="0" spcFirstLastPara="0" vertOverflow="overflow" horzOverflow="overflow" vert="horz" wrap="square" lIns="457200" tIns="45720" rIns="457200" bIns="45720" numCol="1" spcCol="0" rtlCol="0" fromWordArt="0" anchor="ctr" anchorCtr="0" forceAA="0" compatLnSpc="1">
        <a:prstTxWarp prst="textNoShape">
          <a:avLst/>
        </a:prstTxWarp>
        <a:noAutofit/>
      </a:bodyPr>
      <a:lstStyle>
        <a:defPPr algn="ctr">
          <a:defRPr sz="2400" dirty="0"/>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9_4x3_white" id="{32164C37-E508-41CB-93A3-FDA5D75134A8}" vid="{E7055460-0F7C-4D0F-AFB5-158538C9BED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BC136CCB53F5D4A8BA65CFCF4D94619" ma:contentTypeVersion="0" ma:contentTypeDescription="Create a new document." ma:contentTypeScope="" ma:versionID="6a10f84a6765396d4901a3a78b7c762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900A6D-C04C-4F13-B5B3-390097C616F7}">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568EC24E-0B02-4B9E-83A1-14B75B07E6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2E3A9A54-889C-4DF8-B15C-A894E05FF2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Viavi_blue</Template>
  <TotalTime>126723</TotalTime>
  <Words>2084</Words>
  <Application>Microsoft Office PowerPoint</Application>
  <PresentationFormat>On-screen Show (4:3)</PresentationFormat>
  <Paragraphs>416</Paragraphs>
  <Slides>38</Slides>
  <Notes>12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38</vt:i4>
      </vt:variant>
    </vt:vector>
  </HeadingPairs>
  <TitlesOfParts>
    <vt:vector size="53" baseType="lpstr">
      <vt:lpstr>.AppleSystemUIFont</vt:lpstr>
      <vt:lpstr>Arial</vt:lpstr>
      <vt:lpstr>Arial Narrow</vt:lpstr>
      <vt:lpstr>Calibri</vt:lpstr>
      <vt:lpstr>Calibri Light</vt:lpstr>
      <vt:lpstr>Cambria</vt:lpstr>
      <vt:lpstr>Cambria Math</vt:lpstr>
      <vt:lpstr>CiscoSans ExtraLight</vt:lpstr>
      <vt:lpstr>Courier New</vt:lpstr>
      <vt:lpstr>Verdana</vt:lpstr>
      <vt:lpstr>Wingdings</vt:lpstr>
      <vt:lpstr>1_Custom Design</vt:lpstr>
      <vt:lpstr>Custom Design</vt:lpstr>
      <vt:lpstr>2_Custom Design</vt:lpstr>
      <vt:lpstr>2019_4x3_white</vt:lpstr>
      <vt:lpstr>5G Overview and Testing Requirements</vt:lpstr>
      <vt:lpstr>Agenda</vt:lpstr>
      <vt:lpstr>5G Overview</vt:lpstr>
      <vt:lpstr>Introduction to 5G Radio Access </vt:lpstr>
      <vt:lpstr>5G RAN Revolution Massive MIMO and Beamforming</vt:lpstr>
      <vt:lpstr>5G Radio Access Communication Modes</vt:lpstr>
      <vt:lpstr>5G RADIO ACCESS TECHNOLOGY ELEMENTS</vt:lpstr>
      <vt:lpstr>5G Network Topology</vt:lpstr>
      <vt:lpstr>5G brings deeper fiber in fronthaul</vt:lpstr>
      <vt:lpstr>Fiber Densification Changes the Game</vt:lpstr>
      <vt:lpstr>Backhaul, Fronthaul, and CRAN</vt:lpstr>
      <vt:lpstr>PowerPoint Presentation</vt:lpstr>
      <vt:lpstr>Look Similar? </vt:lpstr>
      <vt:lpstr>PowerPoint Presentation</vt:lpstr>
      <vt:lpstr>Network Testing</vt:lpstr>
      <vt:lpstr>Testing Challenges</vt:lpstr>
      <vt:lpstr>Test Workflow </vt:lpstr>
      <vt:lpstr> Fiber Inspection</vt:lpstr>
      <vt:lpstr>MPO Inspection and Certification</vt:lpstr>
      <vt:lpstr>Fiber Characterization </vt:lpstr>
      <vt:lpstr>Fiber Characterization Qualifying fiber for high speed transmission</vt:lpstr>
      <vt:lpstr>CD/PMD Overview</vt:lpstr>
      <vt:lpstr>Dispersion Parameters</vt:lpstr>
      <vt:lpstr>DWDM Link Qualification</vt:lpstr>
      <vt:lpstr>Optics Testing</vt:lpstr>
      <vt:lpstr>Network Connectivity and Throughput Testing</vt:lpstr>
      <vt:lpstr>Y.1564 SAMComplete</vt:lpstr>
      <vt:lpstr>PTP use in Remote PHY (or 5G)</vt:lpstr>
      <vt:lpstr>RF Testing</vt:lpstr>
      <vt:lpstr>RF Testing</vt:lpstr>
      <vt:lpstr>CellAdvisor 5G RF Characterization and Conformance Test</vt:lpstr>
      <vt:lpstr>CellAdvisor 5G Persistence Spectrum and Spectrogram</vt:lpstr>
      <vt:lpstr>CellAdvisor 5G Channel Scanner and RSSI Power</vt:lpstr>
      <vt:lpstr>CellAdvisor 5G Interference Analysis: Triangulation and Radar Chart</vt:lpstr>
      <vt:lpstr>CellAdvisor 5G 5G Carrier Aggregation (x8)</vt:lpstr>
      <vt:lpstr>CellAdvisor 5G 5G Beam Analysis  </vt:lpstr>
      <vt:lpstr>CellAdvisor 5G 5G Route Map Coverage</vt:lpstr>
      <vt:lpstr>Questions?</vt:lpstr>
    </vt:vector>
  </TitlesOfParts>
  <Company>JDSU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Derek Braid</dc:creator>
  <cp:lastModifiedBy>Jeremy Davis</cp:lastModifiedBy>
  <cp:revision>498</cp:revision>
  <dcterms:created xsi:type="dcterms:W3CDTF">2015-09-01T19:28:36Z</dcterms:created>
  <dcterms:modified xsi:type="dcterms:W3CDTF">2019-05-22T23:25:06Z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0x010100BBC136CCB53F5D4A8BA65CFCF4D94619</vt:lpwstr>
  </property>
  <property fmtid="{D5CDD505-2E9C-101B-9397-08002B2CF9AE}" pid="3" name="Offisync_ServerID">
    <vt:lpwstr>76ccbadd-264c-400e-acaf-48174ba0ad6d</vt:lpwstr>
  </property>
  <property fmtid="{D5CDD505-2E9C-101B-9397-08002B2CF9AE}" pid="4" name="Offisync_ProviderInitializationData">
    <vt:lpwstr>https://velocity.viavisolutions.com</vt:lpwstr>
  </property>
  <property fmtid="{D5CDD505-2E9C-101B-9397-08002B2CF9AE}" pid="5" name="Jive_LatestUserAccountName">
    <vt:lpwstr>dav73538</vt:lpwstr>
  </property>
  <property fmtid="{D5CDD505-2E9C-101B-9397-08002B2CF9AE}" pid="6" name="Jive_VersionGuid">
    <vt:lpwstr>cfa69e31-2094-4015-9158-9647f864d983</vt:lpwstr>
  </property>
  <property fmtid="{D5CDD505-2E9C-101B-9397-08002B2CF9AE}" pid="7" name="Offisync_UniqueId">
    <vt:lpwstr>13509</vt:lpwstr>
  </property>
  <property fmtid="{D5CDD505-2E9C-101B-9397-08002B2CF9AE}" pid="8" name="Offisync_UpdateToken">
    <vt:lpwstr>1</vt:lpwstr>
  </property>
</Properties>
</file>