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564" r:id="rId6"/>
    <p:sldId id="578" r:id="rId7"/>
    <p:sldId id="565" r:id="rId8"/>
    <p:sldId id="566" r:id="rId9"/>
    <p:sldId id="568" r:id="rId10"/>
    <p:sldId id="560" r:id="rId11"/>
    <p:sldId id="569" r:id="rId12"/>
    <p:sldId id="562" r:id="rId13"/>
    <p:sldId id="557" r:id="rId14"/>
    <p:sldId id="558" r:id="rId15"/>
    <p:sldId id="263" r:id="rId16"/>
    <p:sldId id="573" r:id="rId17"/>
    <p:sldId id="574" r:id="rId18"/>
    <p:sldId id="570" r:id="rId19"/>
    <p:sldId id="571" r:id="rId20"/>
    <p:sldId id="265" r:id="rId21"/>
    <p:sldId id="577" r:id="rId22"/>
    <p:sldId id="576" r:id="rId23"/>
    <p:sldId id="579" r:id="rId24"/>
    <p:sldId id="580" r:id="rId25"/>
    <p:sldId id="5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43" autoAdjust="0"/>
    <p:restoredTop sz="96410" autoAdjust="0"/>
  </p:normalViewPr>
  <p:slideViewPr>
    <p:cSldViewPr snapToGrid="0">
      <p:cViewPr varScale="1">
        <p:scale>
          <a:sx n="127" d="100"/>
          <a:sy n="127" d="100"/>
        </p:scale>
        <p:origin x="52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6A90A-A292-4E23-8EEC-BAB140610CFF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A4BFF-F731-4D84-8323-53593DEC01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46B0F-FFB5-4FAC-BC00-A9001CF6E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151B0-A510-43DA-B0D8-091C31F37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64FDF-FD88-4F69-AB27-0858E0BD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67B85-8630-4481-8C09-648E479567DE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A4C01-AEF8-4D00-A1A7-69A619A7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52084-5F2E-41C4-8FE3-31D7731B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4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EF097-5DCB-4E2F-B140-629DA8A3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F6C22-B41B-44F5-8B0B-4F7E36CE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62F7-6EC7-4578-AF58-6B466AC51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6BA25-0C41-49A7-84E8-31CEE8E03E9D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63F3B-1490-403C-A242-EB458C80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35048-667D-43E2-AD39-71FCE2A3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65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A35B3-750F-4C64-9634-A15F2BC61E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CFA69-FD5A-4D9B-8359-07A9805FC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62A11-60FB-4D17-A148-3BA84D54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4E8E-8B8F-40CD-B12F-774DB63351FF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605A2-C37C-41E0-97B9-CECB0F91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56AE4-EF45-48F1-8A95-58FFC2D3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C1C8-4F65-4701-A92F-1F6A0B2F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F04D-6768-4F62-B719-BBE02F389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6412-EA6A-4947-B879-899119C5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F6B9-C739-4E8F-89F4-29E71C197F90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165AE-DE59-4776-90AB-73937D9F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2615E-9A0B-404A-A873-F859AACC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2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2FB2-4AD7-44F5-9271-8E3E4342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81938-031D-4BD9-B3D4-D3345DE58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83611-1DD0-40EC-AA17-620BCC38D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DE15-6107-4EE7-8E36-2643D89ACC7A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CDB48-6328-469C-87C2-B681A7261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DD12-BB4B-42FC-BF1E-6D77AEF5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1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6C1E-B82B-4AFC-9405-69D4C787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A0C81-9AC8-4EF4-BBB0-9B14710CF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C3E9A-3973-4AF8-B80A-27C633CA4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6312E-42E6-405A-B7BE-CDC24744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B210-81DE-4094-886D-F576798515EB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3D14C-62A0-4AE1-BEDE-F6F8799F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BDA41-D810-4C41-99A9-2819A540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6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8588-7059-46EE-A237-78E3FF8C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75BC-31F4-4E46-8A7E-F19AF4773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023E1-5470-49FF-BB71-C1FF6AEDD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063A5-1D34-42A8-8B85-47A8380BC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02184D-F129-4330-9962-9B281BE54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B9417D-E9DB-4044-9293-C21EC98D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F834-7D38-4423-9985-D2CFFCD581B4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82F6A-6715-439B-9B4E-77E1B390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A35AF-9D95-4095-8872-13808C3B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8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987C-254E-4CB0-A027-32C00F3B9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1BD3CE-3A2E-473D-93E3-07876A19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2C2E-B1C2-4FBF-A65B-DCBF6BFE3AF3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D09EB-18D9-46A9-B0D5-F7FE56F0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AF9A8-5D26-4BB6-B99E-5B38236E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47D787-7F64-4672-9D69-0BCA34B7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98DD-692B-4123-8071-86282496301F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E2FDB-DCDB-4164-B2CA-26E6FC4F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5CF71-EDDD-4420-8BAB-9D674F4D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DA82-4806-488A-A541-5C57DE59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F8FB-343A-40DA-AC1E-63D06DF81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679B6-789E-4380-B42B-040FF00C3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646E8-3C92-4B64-B4D6-693F214F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E2BC-1F32-43B7-B226-BE493E7AF685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FD579-97AA-4968-B192-6E5D79F7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D09A4-C4F5-47F0-B623-657B42C6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8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084BD-4ABC-4C12-8BB8-4E1F888C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8BFFA1-407A-47E6-B576-8425B6822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A4333-3485-4668-9820-6E76EA5BD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8528A-AB71-4A6A-A24B-6D8560EF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3619-4046-4F36-A877-99DDE8E47330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2F5DC-196E-44DA-82F6-2706B0BD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8141E-FD06-4F9B-A12D-C376B769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6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EBF625-E7EC-4000-BF80-E1BF6334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E378A-5088-4BE4-BE35-E8EC140F1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51B6A-68B9-4B2D-A0DA-0927C35C9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2917-7C93-4ABB-904D-2DDF3BBE2934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83329-8BDC-4C98-B353-9594C8FFF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3047A-6182-45B3-A5D1-A9EB38259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AF41D-A56D-4166-8C4B-5C8D94EFB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98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2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39D6D-DDF8-43CA-9279-9A1E798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07" y="640081"/>
            <a:ext cx="3377183" cy="368197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5G RF Safety Awareness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C929-6FBB-4695-9BE6-10C2513E2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07" y="4460487"/>
            <a:ext cx="3377184" cy="175743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chemeClr val="bg1"/>
                </a:solidFill>
              </a:rPr>
              <a:t>SCTE Safety Tech Session</a:t>
            </a:r>
          </a:p>
          <a:p>
            <a:pPr algn="l"/>
            <a:r>
              <a:rPr lang="en-US" sz="2200" dirty="0">
                <a:solidFill>
                  <a:schemeClr val="bg1"/>
                </a:solidFill>
              </a:rPr>
              <a:t>Penn-Ohio Chapter</a:t>
            </a:r>
          </a:p>
          <a:p>
            <a:pPr algn="l"/>
            <a:r>
              <a:rPr lang="en-US" sz="2200" dirty="0">
                <a:solidFill>
                  <a:schemeClr val="bg1"/>
                </a:solidFill>
              </a:rPr>
              <a:t>February 20, 2020</a:t>
            </a:r>
          </a:p>
        </p:txBody>
      </p:sp>
      <p:pic>
        <p:nvPicPr>
          <p:cNvPr id="1028" name="Picture 4" descr="Image result for 5G">
            <a:extLst>
              <a:ext uri="{FF2B5EF4-FFF2-40B4-BE49-F238E27FC236}">
                <a16:creationId xmlns:a16="http://schemas.microsoft.com/office/drawing/2014/main" id="{06BFA9AB-FFA8-44A1-9196-E24BCF625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r="11256" b="-1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FC445-B86C-411B-B828-2BD36D54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4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a pole&#10;&#10;Description automatically generated">
            <a:extLst>
              <a:ext uri="{FF2B5EF4-FFF2-40B4-BE49-F238E27FC236}">
                <a16:creationId xmlns:a16="http://schemas.microsoft.com/office/drawing/2014/main" id="{36C7A48A-4277-421A-9B15-69D509C8D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07" y="365124"/>
            <a:ext cx="4268754" cy="5691673"/>
          </a:xfrm>
        </p:spPr>
      </p:pic>
      <p:pic>
        <p:nvPicPr>
          <p:cNvPr id="7" name="Picture 6" descr="A close up of a wire fence&#10;&#10;Description automatically generated">
            <a:extLst>
              <a:ext uri="{FF2B5EF4-FFF2-40B4-BE49-F238E27FC236}">
                <a16:creationId xmlns:a16="http://schemas.microsoft.com/office/drawing/2014/main" id="{ABF0311F-FB9A-484F-BB4C-B0E124DA4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40" y="365125"/>
            <a:ext cx="4268755" cy="569167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0119B9D-824E-47AE-9524-7696FF720D9E}"/>
              </a:ext>
            </a:extLst>
          </p:cNvPr>
          <p:cNvSpPr/>
          <p:nvPr/>
        </p:nvSpPr>
        <p:spPr>
          <a:xfrm>
            <a:off x="2034073" y="3844241"/>
            <a:ext cx="1147666" cy="116629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BFA80-DDB3-4119-81A6-7DDAEEA7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1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42AD459-485D-45A9-97C9-85812DE3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3214" y="1651309"/>
            <a:ext cx="4987212" cy="3740408"/>
          </a:xfrm>
        </p:spPr>
      </p:pic>
      <p:pic>
        <p:nvPicPr>
          <p:cNvPr id="7" name="Picture 6" descr="A group of clouds in the sky&#10;&#10;Description automatically generated">
            <a:extLst>
              <a:ext uri="{FF2B5EF4-FFF2-40B4-BE49-F238E27FC236}">
                <a16:creationId xmlns:a16="http://schemas.microsoft.com/office/drawing/2014/main" id="{51D947AE-AF70-4207-AE3C-7D65086F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6" y="1027906"/>
            <a:ext cx="6649616" cy="49872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A07E8B9-110D-4F2C-9307-C35E4CA24ACA}"/>
              </a:ext>
            </a:extLst>
          </p:cNvPr>
          <p:cNvSpPr/>
          <p:nvPr/>
        </p:nvSpPr>
        <p:spPr>
          <a:xfrm>
            <a:off x="5421085" y="4307777"/>
            <a:ext cx="1147666" cy="116629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40B882-A064-499B-9229-159818B3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5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60AE-80FE-4B6F-AFC7-BE50452F0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dirty="0"/>
              <a:t>Warning Signage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32E93-A14C-4F9D-B544-C539D7BAF996}"/>
              </a:ext>
            </a:extLst>
          </p:cNvPr>
          <p:cNvPicPr/>
          <p:nvPr/>
        </p:nvPicPr>
        <p:blipFill rotWithShape="1">
          <a:blip r:embed="rId2"/>
          <a:srcRect l="4103" r="1963" b="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A1717-4051-4E4E-87CD-1978D11A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77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44D7-7D96-4C64-AC92-FA454F3D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Warning Signage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6A3C-4927-4085-AE3B-6A4242B71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Notice:</a:t>
            </a:r>
            <a:r>
              <a:rPr lang="en-US" dirty="0"/>
              <a:t> Beyond this point, the non-ionizing Radiofrequency (RF) exposure may exceed the general population limit.</a:t>
            </a:r>
          </a:p>
          <a:p>
            <a:pPr lvl="0"/>
            <a:r>
              <a:rPr lang="en-US" b="1" dirty="0"/>
              <a:t>Caution</a:t>
            </a:r>
            <a:r>
              <a:rPr lang="en-US" dirty="0"/>
              <a:t>: Beyond this point, the non-ionizing Radiofrequency (RF) exposure may exceed the occupational limit for trained workers.</a:t>
            </a:r>
          </a:p>
          <a:p>
            <a:pPr lvl="0"/>
            <a:r>
              <a:rPr lang="en-US" b="1" dirty="0"/>
              <a:t>Warning</a:t>
            </a:r>
            <a:r>
              <a:rPr lang="en-US" dirty="0"/>
              <a:t>: Beyond this point, the non-ionizing Radiofrequency (RF) exposure may exceed ten times (10x) the occupational limit for trained workers.  Any exposure, even for trained workers, must be very limited.</a:t>
            </a:r>
          </a:p>
          <a:p>
            <a:pPr lvl="0"/>
            <a:r>
              <a:rPr lang="en-US" b="1" dirty="0"/>
              <a:t>Danger</a:t>
            </a:r>
            <a:r>
              <a:rPr lang="en-US" dirty="0"/>
              <a:t>: Beyond this point, any non-ionizing Radiofrequency (RF) exposure is a health risk and may cause contact current or RF burns.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4493B-3E5B-48E9-B7C6-CE89B819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5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CABE1F-A09C-4637-8B63-781DBA5D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9" y="147760"/>
            <a:ext cx="6514012" cy="65624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887345-7CA6-4171-B79D-34C1E9C0F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432" y="456514"/>
            <a:ext cx="4651932" cy="6095106"/>
          </a:xfrm>
        </p:spPr>
        <p:txBody>
          <a:bodyPr>
            <a:no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</a:rPr>
              <a:t>Danger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dirty="0"/>
              <a:t>Beyond this point, any non-ionizing Radiofrequency (RF) exposure is a health risk and may cause contact current or RF burns.</a:t>
            </a:r>
          </a:p>
          <a:p>
            <a:pPr marL="0" lvl="0" indent="0">
              <a:buNone/>
            </a:pPr>
            <a:endParaRPr lang="en-US" sz="1800" dirty="0"/>
          </a:p>
          <a:p>
            <a:pPr lvl="0"/>
            <a:r>
              <a:rPr lang="en-US" sz="2000" b="1" dirty="0">
                <a:ln w="3175" cmpd="sng">
                  <a:noFill/>
                </a:ln>
                <a:solidFill>
                  <a:srgbClr val="FFC000"/>
                </a:solidFill>
              </a:rPr>
              <a:t>Warning</a:t>
            </a:r>
            <a:r>
              <a:rPr lang="en-US" sz="2000" dirty="0">
                <a:ln w="3175" cmpd="sng">
                  <a:noFill/>
                </a:ln>
                <a:solidFill>
                  <a:srgbClr val="FFC000"/>
                </a:solidFill>
              </a:rPr>
              <a:t>: </a:t>
            </a:r>
            <a:r>
              <a:rPr lang="en-US" sz="1800" dirty="0">
                <a:solidFill>
                  <a:prstClr val="black"/>
                </a:solidFill>
              </a:rPr>
              <a:t>Beyond this point, the non-ionizing Radiofrequency (RF) exposure may exceed ten times (10x) the occupational limit for trained workers.  Any exposure, even for trained workers, must be very limited.</a:t>
            </a:r>
          </a:p>
          <a:p>
            <a:pPr lvl="0"/>
            <a:endParaRPr lang="en-US" sz="18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Caution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1800" dirty="0">
                <a:solidFill>
                  <a:prstClr val="black"/>
                </a:solidFill>
              </a:rPr>
              <a:t>Beyond this point, the non-ionizing Radiofrequency (RF) exposure may exceed the occupational limit for trained workers.</a:t>
            </a:r>
          </a:p>
          <a:p>
            <a:pPr lvl="0"/>
            <a:endParaRPr lang="en-US" sz="18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>
                <a:solidFill>
                  <a:srgbClr val="0070C0"/>
                </a:solidFill>
              </a:rPr>
              <a:t>Notice: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prstClr val="black"/>
                </a:solidFill>
              </a:rPr>
              <a:t>Beyond this point, the non-ionizing Radiofrequency (RF) exposure may exceed the general population limit.</a:t>
            </a:r>
          </a:p>
          <a:p>
            <a:pPr lvl="0"/>
            <a:endParaRPr lang="en-US" sz="18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>
                <a:solidFill>
                  <a:srgbClr val="00B050"/>
                </a:solidFill>
              </a:rPr>
              <a:t>Information</a:t>
            </a:r>
            <a:r>
              <a:rPr lang="en-US" sz="1800" b="1" dirty="0">
                <a:solidFill>
                  <a:srgbClr val="00B050"/>
                </a:solidFill>
              </a:rPr>
              <a:t>: </a:t>
            </a:r>
            <a:r>
              <a:rPr lang="en-US" sz="1800" dirty="0">
                <a:solidFill>
                  <a:prstClr val="black"/>
                </a:solidFill>
              </a:rPr>
              <a:t>No signage required</a:t>
            </a:r>
          </a:p>
          <a:p>
            <a:pPr lvl="0"/>
            <a:endParaRPr lang="en-US" sz="1800" dirty="0">
              <a:solidFill>
                <a:prstClr val="black"/>
              </a:solidFill>
            </a:endParaRPr>
          </a:p>
          <a:p>
            <a:pPr lvl="0"/>
            <a:endParaRPr lang="en-US" sz="1800" dirty="0">
              <a:solidFill>
                <a:prstClr val="black"/>
              </a:solidFill>
            </a:endParaRPr>
          </a:p>
          <a:p>
            <a:pPr lvl="0"/>
            <a:endParaRPr lang="en-US" sz="1800" dirty="0"/>
          </a:p>
          <a:p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7B1C4-10D6-4295-A373-D38F256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98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E811DA8-92AA-48A7-B9BE-A923A22CB7A1}"/>
              </a:ext>
            </a:extLst>
          </p:cNvPr>
          <p:cNvSpPr txBox="1">
            <a:spLocks/>
          </p:cNvSpPr>
          <p:nvPr/>
        </p:nvSpPr>
        <p:spPr>
          <a:xfrm>
            <a:off x="395078" y="349370"/>
            <a:ext cx="3392424" cy="7478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Energy Control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C2D8CDD4-35BC-45DB-9031-5E11E17BF892}"/>
              </a:ext>
            </a:extLst>
          </p:cNvPr>
          <p:cNvSpPr txBox="1">
            <a:spLocks/>
          </p:cNvSpPr>
          <p:nvPr/>
        </p:nvSpPr>
        <p:spPr>
          <a:xfrm>
            <a:off x="395078" y="1800808"/>
            <a:ext cx="3675888" cy="42723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5G Potential for LOTO</a:t>
            </a:r>
          </a:p>
          <a:p>
            <a:r>
              <a:rPr lang="en-US" sz="2000" dirty="0"/>
              <a:t>Backup battery a concern</a:t>
            </a:r>
          </a:p>
          <a:p>
            <a:r>
              <a:rPr lang="en-US" sz="2000" dirty="0"/>
              <a:t>Regulatory issues</a:t>
            </a:r>
          </a:p>
          <a:p>
            <a:r>
              <a:rPr lang="en-US" sz="2000" dirty="0"/>
              <a:t>Locks</a:t>
            </a:r>
          </a:p>
          <a:p>
            <a:r>
              <a:rPr lang="en-US" sz="2000" dirty="0"/>
              <a:t>Procedures</a:t>
            </a:r>
          </a:p>
          <a:p>
            <a:r>
              <a:rPr lang="en-US" sz="2000" dirty="0"/>
              <a:t>Locking out someone else’s equipment</a:t>
            </a:r>
          </a:p>
          <a:p>
            <a:r>
              <a:rPr lang="en-US" sz="2000" dirty="0"/>
              <a:t>Training</a:t>
            </a:r>
          </a:p>
          <a:p>
            <a:r>
              <a:rPr lang="en-US" sz="2000" dirty="0"/>
              <a:t>Try-out</a:t>
            </a:r>
          </a:p>
          <a:p>
            <a:r>
              <a:rPr lang="en-US" sz="2000" dirty="0"/>
              <a:t>Etc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384AF-58A1-4491-AFC0-7F10AFA5FA50}"/>
              </a:ext>
            </a:extLst>
          </p:cNvPr>
          <p:cNvPicPr/>
          <p:nvPr/>
        </p:nvPicPr>
        <p:blipFill rotWithShape="1">
          <a:blip r:embed="rId2"/>
          <a:srcRect t="18741" r="-1" b="1499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10819-E069-4FEC-BAB8-9AEEFA9E33E1}"/>
              </a:ext>
            </a:extLst>
          </p:cNvPr>
          <p:cNvPicPr/>
          <p:nvPr/>
        </p:nvPicPr>
        <p:blipFill rotWithShape="1">
          <a:blip r:embed="rId3"/>
          <a:srcRect t="1474" r="-3" b="-3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ADAB88-B114-4792-A7B5-199CE036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4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89E0EB23-DF43-4ADF-8B78-48517A8EC018}"/>
              </a:ext>
            </a:extLst>
          </p:cNvPr>
          <p:cNvSpPr txBox="1">
            <a:spLocks/>
          </p:cNvSpPr>
          <p:nvPr/>
        </p:nvSpPr>
        <p:spPr>
          <a:xfrm>
            <a:off x="769446" y="1902396"/>
            <a:ext cx="55491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endParaRPr lang="en-US" sz="2400" dirty="0"/>
          </a:p>
          <a:p>
            <a:r>
              <a:rPr lang="en-US" sz="2400" dirty="0"/>
              <a:t>Usually no local power switch to lock-out.</a:t>
            </a:r>
          </a:p>
          <a:p>
            <a:r>
              <a:rPr lang="en-US" sz="2400" dirty="0"/>
              <a:t>Prior to entry, RF monitor verifies antenna is off.</a:t>
            </a:r>
          </a:p>
          <a:p>
            <a:r>
              <a:rPr lang="en-US" sz="2400" dirty="0"/>
              <a:t>Worker warned if antenna is turned on.</a:t>
            </a:r>
          </a:p>
          <a:p>
            <a:r>
              <a:rPr lang="en-US" sz="2400" dirty="0"/>
              <a:t>Unlike electrocution, worker is not instantly harmed.</a:t>
            </a:r>
          </a:p>
          <a:p>
            <a:r>
              <a:rPr lang="en-US" sz="2400" dirty="0"/>
              <a:t>Can still be below RF standard due to </a:t>
            </a:r>
            <a:br>
              <a:rPr lang="en-US" sz="2400" dirty="0"/>
            </a:br>
            <a:r>
              <a:rPr lang="en-US" sz="2400" dirty="0"/>
              <a:t>6-minute time-weighted-average limit.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58E31-8A54-46E6-A82C-92D29820B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7" r="8593"/>
          <a:stretch/>
        </p:blipFill>
        <p:spPr>
          <a:xfrm>
            <a:off x="6605079" y="767265"/>
            <a:ext cx="5323469" cy="5323469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5477FC5-593B-4D65-BA20-10E4A7E1D5B0}"/>
              </a:ext>
            </a:extLst>
          </p:cNvPr>
          <p:cNvSpPr txBox="1">
            <a:spLocks noChangeArrowheads="1"/>
          </p:cNvSpPr>
          <p:nvPr/>
        </p:nvSpPr>
        <p:spPr>
          <a:xfrm>
            <a:off x="707571" y="643487"/>
            <a:ext cx="7487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300" dirty="0"/>
              <a:t>Possible Alternative to Lock-out/Tag-out….. </a:t>
            </a:r>
            <a:br>
              <a:rPr lang="en-US" altLang="en-US" sz="4300" b="1" dirty="0"/>
            </a:br>
            <a:br>
              <a:rPr lang="en-US" altLang="en-US" sz="4300" b="1" dirty="0"/>
            </a:br>
            <a:r>
              <a:rPr lang="en-US" altLang="en-US" sz="4300" b="1" dirty="0"/>
              <a:t>The Use of Personal RF Monitors </a:t>
            </a:r>
            <a:br>
              <a:rPr lang="en-US" altLang="en-US" sz="2400" dirty="0"/>
            </a:br>
            <a:endParaRPr lang="en-US" alt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4704BF-2454-4CCF-938A-F3BCCB94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39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29C4-0BEB-4683-BF90-131BDEA8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079" y="484632"/>
            <a:ext cx="3841290" cy="3437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Narda Radman 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008174-4A92-412D-8C03-7440F95046B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937" r="-1" b="-1"/>
          <a:stretch/>
        </p:blipFill>
        <p:spPr>
          <a:xfrm>
            <a:off x="471944" y="487295"/>
            <a:ext cx="2261731" cy="5886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A91AC-21E5-46AD-A5D5-00C4C7261403}"/>
              </a:ext>
            </a:extLst>
          </p:cNvPr>
          <p:cNvPicPr/>
          <p:nvPr/>
        </p:nvPicPr>
        <p:blipFill rotWithShape="1">
          <a:blip r:embed="rId3"/>
          <a:srcRect l="23783" r="18301" b="-1"/>
          <a:stretch/>
        </p:blipFill>
        <p:spPr>
          <a:xfrm>
            <a:off x="2889375" y="484632"/>
            <a:ext cx="2232851" cy="5886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02A06-883C-41DD-9742-E58AF26D303C}"/>
              </a:ext>
            </a:extLst>
          </p:cNvPr>
          <p:cNvPicPr/>
          <p:nvPr/>
        </p:nvPicPr>
        <p:blipFill rotWithShape="1">
          <a:blip r:embed="rId4"/>
          <a:srcRect r="-1" b="2113"/>
          <a:stretch/>
        </p:blipFill>
        <p:spPr>
          <a:xfrm rot="5400000">
            <a:off x="3472881" y="2296950"/>
            <a:ext cx="5886073" cy="2261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84948-5EF9-44F4-B9EB-F93675613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414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4880-C7FB-467F-828A-A0C33AA6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012"/>
            <a:ext cx="10515600" cy="1325563"/>
          </a:xfrm>
        </p:spPr>
        <p:txBody>
          <a:bodyPr/>
          <a:lstStyle/>
          <a:p>
            <a:r>
              <a:rPr lang="en-US" dirty="0"/>
              <a:t>Narda RadMan 2XT Personal RF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2D61-5722-46FA-B916-EE8D3DF51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31" y="1155064"/>
            <a:ext cx="11527972" cy="5141233"/>
          </a:xfrm>
        </p:spPr>
        <p:txBody>
          <a:bodyPr>
            <a:noAutofit/>
          </a:bodyPr>
          <a:lstStyle/>
          <a:p>
            <a:r>
              <a:rPr lang="en-US" sz="2400" dirty="0"/>
              <a:t>RadMan RF monitors can be hand-held or attached to the harness near the shoulder. They operate similarly to a Foreign Voltage Detector (FVD). </a:t>
            </a:r>
          </a:p>
          <a:p>
            <a:r>
              <a:rPr lang="en-US" sz="2400" dirty="0"/>
              <a:t>The device is rechargeable with a USB cable, and needs calibration every three years. </a:t>
            </a:r>
          </a:p>
          <a:p>
            <a:r>
              <a:rPr lang="en-US" sz="2400" dirty="0"/>
              <a:t>The only control is the on/off button on the side of the monitor. </a:t>
            </a:r>
          </a:p>
          <a:p>
            <a:r>
              <a:rPr lang="en-US" sz="2400" dirty="0"/>
              <a:t>Once turned on, it will take about 15-20 seconds for the RF monitor to self-calibrate and test the alarms and indicator LEDs.  </a:t>
            </a:r>
          </a:p>
          <a:p>
            <a:r>
              <a:rPr lang="en-US" sz="2400" dirty="0"/>
              <a:t>The alarm set points have been preset by the manufacturer. </a:t>
            </a:r>
          </a:p>
          <a:p>
            <a:r>
              <a:rPr lang="en-US" sz="2400" dirty="0"/>
              <a:t>The LED lights, audible alarm, and vibration will indicate the RF exposure level is beyond 50% of the occupational limit (first alarm level), and 100% of the occupational limit (second alarm level). </a:t>
            </a:r>
          </a:p>
          <a:p>
            <a:r>
              <a:rPr lang="en-US" sz="2400" dirty="0"/>
              <a:t>The LED lights indicate RF levels from 5% - 200% of the occupational standard. </a:t>
            </a:r>
          </a:p>
          <a:p>
            <a:r>
              <a:rPr lang="en-US" sz="2400" dirty="0"/>
              <a:t>The sensor area is marked in yellow and must always face toward the antenna to obtain an accurate reading.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971BE-20B0-434F-9644-07B7D96F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27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9821-39FA-48C9-8311-1B20547F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60623"/>
            <a:ext cx="1186107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considered a safe distance from a 5G antenna? </a:t>
            </a:r>
            <a:r>
              <a:rPr lang="en-US" sz="1400" b="1" dirty="0"/>
              <a:t>(1)</a:t>
            </a: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12AF-55B5-4453-98EB-3D66A4B3C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safe distance depends on two factors: 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orientation of the antenna (e.g., directional or omnidirectional)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power level of the antenna.  </a:t>
            </a:r>
          </a:p>
          <a:p>
            <a:endParaRPr lang="en-US" dirty="0"/>
          </a:p>
          <a:p>
            <a:r>
              <a:rPr lang="en-US" dirty="0"/>
              <a:t>Keep in mind that many antennas can have variable power, increasing during peak usage periods and decreasing when there is less mobile phone traffic.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AB496-363F-425C-8090-9BE23CC0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3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D722-9706-492B-BE1B-B32CDEEF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039" y="2478835"/>
            <a:ext cx="7373983" cy="1325563"/>
          </a:xfrm>
        </p:spPr>
        <p:txBody>
          <a:bodyPr>
            <a:noAutofit/>
          </a:bodyPr>
          <a:lstStyle/>
          <a:p>
            <a:r>
              <a:rPr lang="en-US" sz="8000" dirty="0"/>
              <a:t>What is “5G” ???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6A04FC-68DD-454C-A6F5-16AA69C9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8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9821-39FA-48C9-8311-1B20547F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260623"/>
            <a:ext cx="11721736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considered a safe distance from a 5G antenna? </a:t>
            </a:r>
            <a:r>
              <a:rPr lang="en-US" sz="1400" b="1" dirty="0"/>
              <a:t>(2)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12AF-55B5-4453-98EB-3D66A4B3C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75" y="158618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Generally, for directional antennas (e.g., flat surface) the safe distance from frontal surface is greater than above, below, behind, or to the side the antenna. </a:t>
            </a:r>
          </a:p>
          <a:p>
            <a:r>
              <a:rPr lang="en-US" dirty="0"/>
              <a:t>Some antennas are omni-directional (e.g., cylinder-shaped) and the Radiofrequency (RF) waves are transmitted 360 degrees laterally. </a:t>
            </a:r>
          </a:p>
          <a:p>
            <a:r>
              <a:rPr lang="en-US" dirty="0"/>
              <a:t>The unsafe RF distance from the antenna also depends on the wattage of the unit, and the percent demand on the system. </a:t>
            </a:r>
          </a:p>
          <a:p>
            <a:r>
              <a:rPr lang="en-US" dirty="0"/>
              <a:t>At full power, the unsafe RF distance may be between 6-16 feet from the antenna, depending on the model.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F230F-F69F-4881-9782-6CC6044A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95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9821-39FA-48C9-8311-1B20547F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260623"/>
            <a:ext cx="11625942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considered a safe distance from a 5G antenna? </a:t>
            </a:r>
            <a:r>
              <a:rPr lang="en-US" sz="1400" b="1" dirty="0"/>
              <a:t>(3)</a:t>
            </a: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12AF-55B5-4453-98EB-3D66A4B3C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of Q1 2020, there are very few 5G handsets, which means the antennas are typically operating at minimum power. </a:t>
            </a:r>
          </a:p>
          <a:p>
            <a:r>
              <a:rPr lang="en-US" dirty="0"/>
              <a:t>During field testing, the safe RF distances measured were in the area further than approximately one foot from the surface of the antennas. </a:t>
            </a:r>
          </a:p>
          <a:p>
            <a:r>
              <a:rPr lang="en-US" dirty="0"/>
              <a:t>Since there is no way to determine by looking at the antenna what power it is operating, one must always assume that they are operating at full power. </a:t>
            </a:r>
          </a:p>
          <a:p>
            <a:r>
              <a:rPr lang="en-US" dirty="0"/>
              <a:t>Therefore, never assume any safe distance to work from an antenna unless it has been validated by an RF monitor.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AC95D-07E7-442D-8790-C21F2E06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61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6CF0-493D-470F-9A9A-9D1E013D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54" y="217079"/>
            <a:ext cx="11728269" cy="1325563"/>
          </a:xfrm>
        </p:spPr>
        <p:txBody>
          <a:bodyPr/>
          <a:lstStyle/>
          <a:p>
            <a:r>
              <a:rPr lang="en-US" dirty="0"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exposure levels may be considered safe?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27EF4-B3AF-4372-BE1B-A1B14D4E3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030"/>
            <a:ext cx="10515600" cy="50106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dirty="0"/>
              <a:t>The General Public Exposure Limit, which is a Radiofrequency (RF) level of 1 mW/cm² or less, applies to all technicians that have </a:t>
            </a:r>
            <a:r>
              <a:rPr lang="en-US" u="sng" dirty="0"/>
              <a:t>not</a:t>
            </a:r>
            <a:r>
              <a:rPr lang="en-US" dirty="0"/>
              <a:t> completed the RF Safety Training module. </a:t>
            </a:r>
          </a:p>
          <a:p>
            <a:endParaRPr lang="en-US" dirty="0"/>
          </a:p>
          <a:p>
            <a:r>
              <a:rPr lang="en-US" dirty="0"/>
              <a:t>A technician is classified as a “trained worker” around 5G antennas and can work in areas at up to 50% of the Occupational Exposure Limit or 2.5 mW/cm</a:t>
            </a:r>
            <a:r>
              <a:rPr lang="en-US" baseline="30000" dirty="0"/>
              <a:t>2 </a:t>
            </a:r>
            <a:r>
              <a:rPr lang="en-US" dirty="0"/>
              <a:t>only after they have completed RF safety training, and one or both of the following conditions exists:</a:t>
            </a:r>
          </a:p>
          <a:p>
            <a:pPr lvl="1"/>
            <a:r>
              <a:rPr lang="en-US" dirty="0"/>
              <a:t>They have an RF monitor to warn them of unsafe RF exposure levels, </a:t>
            </a:r>
          </a:p>
          <a:p>
            <a:pPr marL="457200" lvl="1" indent="0">
              <a:buNone/>
            </a:pPr>
            <a:r>
              <a:rPr lang="en-US" i="1" dirty="0"/>
              <a:t>and/or</a:t>
            </a:r>
          </a:p>
          <a:p>
            <a:pPr lvl="1"/>
            <a:r>
              <a:rPr lang="en-US" dirty="0"/>
              <a:t>A representative from the wireless carrier has shut off the transmitter </a:t>
            </a:r>
            <a:r>
              <a:rPr lang="en-US" u="sng" dirty="0"/>
              <a:t>and</a:t>
            </a:r>
            <a:r>
              <a:rPr lang="en-US" dirty="0"/>
              <a:t> verified this in person at the antenna site.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In summary, technicians must go through training, and may not go past the posted signs unless: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1) the carrier has shut off the antenna and this is verified by a representative from the carrier on site, 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r>
              <a:rPr lang="en-US" i="1" dirty="0"/>
              <a:t>and/or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2) the power levels are confirmed safe by a tech ops supervisor (or higher), technician or Safety Professional using an approved RF monitor.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D8AE3-7B1A-448F-97ED-00D5344D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D722-9706-492B-BE1B-B32CDEEF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5G?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8EFD1-9912-41B6-8015-C96E2BE9B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909663" cy="4351338"/>
          </a:xfrm>
        </p:spPr>
        <p:txBody>
          <a:bodyPr>
            <a:normAutofit/>
          </a:bodyPr>
          <a:lstStyle/>
          <a:p>
            <a:r>
              <a:rPr lang="en-US" dirty="0"/>
              <a:t>5G is the fifth generation of wireless network technology</a:t>
            </a:r>
          </a:p>
          <a:p>
            <a:r>
              <a:rPr lang="en-US" dirty="0"/>
              <a:t>High speed mobile broadband – Speed up to 10-20 Gigabit per second down-link and 5-10 Gigabit per second up-link (peak data rate)</a:t>
            </a:r>
          </a:p>
          <a:p>
            <a:r>
              <a:rPr lang="en-US" dirty="0"/>
              <a:t>Low latency services – up to 1 millisecond.</a:t>
            </a:r>
          </a:p>
          <a:p>
            <a:r>
              <a:rPr lang="en-US" dirty="0"/>
              <a:t>Ultra reliable and scalable network.</a:t>
            </a:r>
          </a:p>
          <a:p>
            <a:r>
              <a:rPr lang="en-US" dirty="0"/>
              <a:t>Like other cellular networks, 5G networks use a system of cell sites that divide their territory into sectors and send encoded data through radio waves. Each cell site must be connected to a network backbone, whether through a wired or wireless backhaul connection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72C8D-1E97-43E7-BF26-B339E831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mall-Cell-5G">
            <a:extLst>
              <a:ext uri="{FF2B5EF4-FFF2-40B4-BE49-F238E27FC236}">
                <a16:creationId xmlns:a16="http://schemas.microsoft.com/office/drawing/2014/main" id="{AA1F0C74-E697-407E-A838-BDE58DCE5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71" y="1774489"/>
            <a:ext cx="6982099" cy="4009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7D9D25-AE4E-48A6-A9AF-8A40659F550A}"/>
              </a:ext>
            </a:extLst>
          </p:cNvPr>
          <p:cNvSpPr/>
          <p:nvPr/>
        </p:nvSpPr>
        <p:spPr>
          <a:xfrm>
            <a:off x="657494" y="828270"/>
            <a:ext cx="11338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Small cells are low power base stations used in 5G technology to power devices in a small geographical area like few hundred meters up to 2 KM radius. Smalls cells will be using millimeter waves to transmit and receive data. Millimeter waves are not suitable for long distance communication due to higher distortion from atmosphere and obstacles.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B148A-53F1-4736-8C77-58EB766B4C1E}"/>
              </a:ext>
            </a:extLst>
          </p:cNvPr>
          <p:cNvSpPr txBox="1">
            <a:spLocks/>
          </p:cNvSpPr>
          <p:nvPr/>
        </p:nvSpPr>
        <p:spPr>
          <a:xfrm>
            <a:off x="657494" y="134148"/>
            <a:ext cx="8913226" cy="688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5G - Small cells and Pico-cells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020A1-0079-46C4-878F-7D0538AAD112}"/>
              </a:ext>
            </a:extLst>
          </p:cNvPr>
          <p:cNvSpPr/>
          <p:nvPr/>
        </p:nvSpPr>
        <p:spPr>
          <a:xfrm>
            <a:off x="657494" y="5928011"/>
            <a:ext cx="110990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Compared to conventional base stations, </a:t>
            </a:r>
            <a:r>
              <a:rPr lang="en-US" sz="2000" b="1" i="1" dirty="0"/>
              <a:t>a large number of small cell units are required</a:t>
            </a:r>
            <a:r>
              <a:rPr lang="en-US" i="1" dirty="0"/>
              <a:t> </a:t>
            </a:r>
            <a:r>
              <a:rPr lang="en-US" dirty="0"/>
              <a:t>to cover a larger area.  However, it can provide higher data rate and low latency network coverage for the users under each unit.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A2F79E-03DA-4B3E-856C-8A9553AC9E9E}"/>
              </a:ext>
            </a:extLst>
          </p:cNvPr>
          <p:cNvSpPr/>
          <p:nvPr/>
        </p:nvSpPr>
        <p:spPr>
          <a:xfrm>
            <a:off x="4545874" y="5924920"/>
            <a:ext cx="4911635" cy="38879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B7F40-FCEF-4017-9089-7318C518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5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t showing the electromagnetic spectrum">
            <a:extLst>
              <a:ext uri="{FF2B5EF4-FFF2-40B4-BE49-F238E27FC236}">
                <a16:creationId xmlns:a16="http://schemas.microsoft.com/office/drawing/2014/main" id="{F2E1700C-D7DE-4E5A-81DE-A0278D30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2" y="339318"/>
            <a:ext cx="11016887" cy="61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85F24-604A-41B3-A936-3FAA33119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1920"/>
            <a:ext cx="2743200" cy="365125"/>
          </a:xfrm>
        </p:spPr>
        <p:txBody>
          <a:bodyPr/>
          <a:lstStyle/>
          <a:p>
            <a:fld id="{8C4AF41D-A56D-4166-8C4B-5C8D94EFB72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7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D722-9706-492B-BE1B-B32CDEEF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19"/>
            <a:ext cx="10515600" cy="1325563"/>
          </a:xfrm>
        </p:spPr>
        <p:txBody>
          <a:bodyPr/>
          <a:lstStyle/>
          <a:p>
            <a:r>
              <a:rPr lang="en-US" dirty="0"/>
              <a:t>RF Hazard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8EFD1-9912-41B6-8015-C96E2BE9B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417"/>
            <a:ext cx="10074729" cy="5069092"/>
          </a:xfrm>
        </p:spPr>
        <p:txBody>
          <a:bodyPr>
            <a:noAutofit/>
          </a:bodyPr>
          <a:lstStyle/>
          <a:p>
            <a:r>
              <a:rPr lang="en-US" sz="2400" dirty="0"/>
              <a:t>Cellular antennas use radio waves to transmit signals.</a:t>
            </a:r>
          </a:p>
          <a:p>
            <a:r>
              <a:rPr lang="en-US" sz="2400" dirty="0"/>
              <a:t>Radio waves are a form of electromagnetic energy and are referred to as "radio frequency" or "RF" energy or radiation</a:t>
            </a:r>
          </a:p>
          <a:p>
            <a:r>
              <a:rPr lang="en-US" sz="2400" dirty="0"/>
              <a:t>Prolonged exposure to RF energy can increase a person’s body temperature (by causing the atoms in your body vibrate faster)</a:t>
            </a:r>
          </a:p>
          <a:p>
            <a:r>
              <a:rPr lang="en-US" sz="2400" dirty="0"/>
              <a:t>Tissue damage may occur because of the body's limited ability to dissipate excessive heat</a:t>
            </a:r>
          </a:p>
          <a:p>
            <a:r>
              <a:rPr lang="en-US" sz="2400" dirty="0"/>
              <a:t>RF exposure effects are not cumulative </a:t>
            </a:r>
          </a:p>
          <a:p>
            <a:r>
              <a:rPr lang="en-US" sz="2400" dirty="0"/>
              <a:t>Multiple exposures do not add up…when exposure stops, any heating is dissipated</a:t>
            </a:r>
          </a:p>
          <a:p>
            <a:r>
              <a:rPr lang="en-US" sz="2400" dirty="0"/>
              <a:t>At low levels of exposure or short exposure times, where significant buildup of heat does not cause damage to tissues, temporary heating of tissues will not cause lasting effects.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B6063-4938-4460-A272-3EAD8C16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80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 descr="A sign on a pole&#10;&#10;Description generated with high confidence">
            <a:extLst>
              <a:ext uri="{FF2B5EF4-FFF2-40B4-BE49-F238E27FC236}">
                <a16:creationId xmlns:a16="http://schemas.microsoft.com/office/drawing/2014/main" id="{219A0053-A55C-4AE6-B10D-590261AEA5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r="-2" b="22984"/>
          <a:stretch/>
        </p:blipFill>
        <p:spPr>
          <a:xfrm>
            <a:off x="8070980" y="589788"/>
            <a:ext cx="4002832" cy="27706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811DA8-92AA-48A7-B9BE-A923A22CB7A1}"/>
              </a:ext>
            </a:extLst>
          </p:cNvPr>
          <p:cNvSpPr txBox="1">
            <a:spLocks/>
          </p:cNvSpPr>
          <p:nvPr/>
        </p:nvSpPr>
        <p:spPr>
          <a:xfrm>
            <a:off x="602311" y="0"/>
            <a:ext cx="3392424" cy="15326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5G Network Status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C2D8CDD4-35BC-45DB-9031-5E11E17BF892}"/>
              </a:ext>
            </a:extLst>
          </p:cNvPr>
          <p:cNvSpPr txBox="1">
            <a:spLocks/>
          </p:cNvSpPr>
          <p:nvPr/>
        </p:nvSpPr>
        <p:spPr>
          <a:xfrm>
            <a:off x="395078" y="1800808"/>
            <a:ext cx="3675888" cy="4272394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5G network is being built out, but largely not yet energized</a:t>
            </a:r>
          </a:p>
          <a:p>
            <a:r>
              <a:rPr lang="en-US" sz="2000" dirty="0"/>
              <a:t>Higher frequency signal leads to poor coverage and need for higher antenna density</a:t>
            </a:r>
          </a:p>
          <a:p>
            <a:r>
              <a:rPr lang="en-US" sz="2000" dirty="0"/>
              <a:t>Can be mounted on strand, pole, top of pole, etc.</a:t>
            </a:r>
          </a:p>
          <a:p>
            <a:r>
              <a:rPr lang="en-US" sz="2000" dirty="0"/>
              <a:t>May be near or above our plant, and near our active devices</a:t>
            </a:r>
          </a:p>
          <a:p>
            <a:r>
              <a:rPr lang="en-US" sz="2000" dirty="0"/>
              <a:t>Safety implications (if any) are still unclear for employees working near one of these devices</a:t>
            </a:r>
          </a:p>
        </p:txBody>
      </p:sp>
      <p:pic>
        <p:nvPicPr>
          <p:cNvPr id="5" name="Picture 4" descr="A picture containing sky, tree, building, outdoor&#10;&#10;Description generated with high confidence">
            <a:extLst>
              <a:ext uri="{FF2B5EF4-FFF2-40B4-BE49-F238E27FC236}">
                <a16:creationId xmlns:a16="http://schemas.microsoft.com/office/drawing/2014/main" id="{77985A2F-5C4E-4EA2-8762-61489FC7C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/>
          <a:stretch/>
        </p:blipFill>
        <p:spPr>
          <a:xfrm rot="5400000">
            <a:off x="3634740" y="1591056"/>
            <a:ext cx="5678424" cy="3675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D3452-9D75-4E2F-AE23-F4201AC71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96" b="-2"/>
          <a:stretch/>
        </p:blipFill>
        <p:spPr>
          <a:xfrm>
            <a:off x="8430768" y="3488436"/>
            <a:ext cx="3520440" cy="27706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0FBE94-6DE8-4128-B476-28E11A1A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96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D722-9706-492B-BE1B-B32CDEEF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19"/>
            <a:ext cx="10515600" cy="1325563"/>
          </a:xfrm>
        </p:spPr>
        <p:txBody>
          <a:bodyPr/>
          <a:lstStyle/>
          <a:p>
            <a:r>
              <a:rPr lang="en-US" dirty="0"/>
              <a:t>Primary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8EFD1-9912-41B6-8015-C96E2BE9B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558130"/>
            <a:ext cx="10395857" cy="4351338"/>
          </a:xfrm>
        </p:spPr>
        <p:txBody>
          <a:bodyPr>
            <a:noAutofit/>
          </a:bodyPr>
          <a:lstStyle/>
          <a:p>
            <a:r>
              <a:rPr lang="en-US" sz="3200" dirty="0"/>
              <a:t>Higher frequency; more susceptible to interference; need for higher density of antennas</a:t>
            </a:r>
          </a:p>
          <a:p>
            <a:r>
              <a:rPr lang="en-US" sz="3200" dirty="0"/>
              <a:t>Currently not powered up due to small number of available handsets</a:t>
            </a:r>
          </a:p>
          <a:p>
            <a:r>
              <a:rPr lang="en-US" sz="3200" dirty="0"/>
              <a:t>Work around devices</a:t>
            </a:r>
          </a:p>
          <a:p>
            <a:r>
              <a:rPr lang="en-US" sz="3200" dirty="0"/>
              <a:t>24hr SLA causing friction in business</a:t>
            </a:r>
          </a:p>
          <a:p>
            <a:r>
              <a:rPr lang="en-US" sz="3200" dirty="0"/>
              <a:t>RF meter cost and deployment</a:t>
            </a:r>
          </a:p>
          <a:p>
            <a:r>
              <a:rPr lang="en-US" sz="3200" dirty="0"/>
              <a:t>LOTO options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0937D-D202-4A9D-8D76-CCC38DFC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9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802B91-2279-44D6-8673-52E47FCAEA23}"/>
              </a:ext>
            </a:extLst>
          </p:cNvPr>
          <p:cNvSpPr txBox="1">
            <a:spLocks/>
          </p:cNvSpPr>
          <p:nvPr/>
        </p:nvSpPr>
        <p:spPr>
          <a:xfrm>
            <a:off x="337497" y="679731"/>
            <a:ext cx="3124151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What we’re seeing…</a:t>
            </a:r>
          </a:p>
        </p:txBody>
      </p:sp>
      <p:pic>
        <p:nvPicPr>
          <p:cNvPr id="4" name="Picture 3" descr="A picture containing sky, outdoor, car, ground&#10;&#10;Description automatically generated">
            <a:extLst>
              <a:ext uri="{FF2B5EF4-FFF2-40B4-BE49-F238E27FC236}">
                <a16:creationId xmlns:a16="http://schemas.microsoft.com/office/drawing/2014/main" id="{BAE93090-D72F-429C-B248-08A21B40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r="4383" b="-3"/>
          <a:stretch/>
        </p:blipFill>
        <p:spPr>
          <a:xfrm>
            <a:off x="4125081" y="972235"/>
            <a:ext cx="3383280" cy="5047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close up of a bicycle&#10;&#10;Description automatically generated">
            <a:extLst>
              <a:ext uri="{FF2B5EF4-FFF2-40B4-BE49-F238E27FC236}">
                <a16:creationId xmlns:a16="http://schemas.microsoft.com/office/drawing/2014/main" id="{B4EF2B9A-E8BD-421F-A9C1-F88EE6ABD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r="8270" b="-3"/>
          <a:stretch/>
        </p:blipFill>
        <p:spPr>
          <a:xfrm>
            <a:off x="7812357" y="972235"/>
            <a:ext cx="3383280" cy="5047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61E62-6084-4AA3-87BA-09B99CC7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F41D-A56D-4166-8C4B-5C8D94EFB72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23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F707CCDCA5844CB0DFACD2B9B5C389" ma:contentTypeVersion="13" ma:contentTypeDescription="Create a new document." ma:contentTypeScope="" ma:versionID="0a3b300a7cd1a54bd53049b05f20b70e">
  <xsd:schema xmlns:xsd="http://www.w3.org/2001/XMLSchema" xmlns:xs="http://www.w3.org/2001/XMLSchema" xmlns:p="http://schemas.microsoft.com/office/2006/metadata/properties" xmlns:ns3="8bc9bdcf-1daf-4746-a292-35ee5070a784" xmlns:ns4="ababe831-01fe-4c57-ae20-06b25067b108" targetNamespace="http://schemas.microsoft.com/office/2006/metadata/properties" ma:root="true" ma:fieldsID="7fee116c581f195e9f8a45992ed5ab1c" ns3:_="" ns4:_="">
    <xsd:import namespace="8bc9bdcf-1daf-4746-a292-35ee5070a784"/>
    <xsd:import namespace="ababe831-01fe-4c57-ae20-06b25067b1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9bdcf-1daf-4746-a292-35ee5070a7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be831-01fe-4c57-ae20-06b25067b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13BF1E-7B06-4A61-8B23-BB35C4F9179F}">
  <ds:schemaRefs>
    <ds:schemaRef ds:uri="http://purl.org/dc/elements/1.1/"/>
    <ds:schemaRef ds:uri="ababe831-01fe-4c57-ae20-06b25067b108"/>
    <ds:schemaRef ds:uri="8bc9bdcf-1daf-4746-a292-35ee5070a784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59F86E-FE3B-4A75-9A5F-269F8C127D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E994BF-C8DC-4CEE-8B98-3ADAC2EBA7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9bdcf-1daf-4746-a292-35ee5070a784"/>
    <ds:schemaRef ds:uri="ababe831-01fe-4c57-ae20-06b25067b1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1475</Words>
  <Application>Microsoft Office PowerPoint</Application>
  <PresentationFormat>Widescreen</PresentationFormat>
  <Paragraphs>135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Segoe UI Historic</vt:lpstr>
      <vt:lpstr>Office Theme</vt:lpstr>
      <vt:lpstr>5G RF Safety Awareness</vt:lpstr>
      <vt:lpstr>What is “5G” ???</vt:lpstr>
      <vt:lpstr>What is 5G?</vt:lpstr>
      <vt:lpstr>PowerPoint Presentation</vt:lpstr>
      <vt:lpstr>PowerPoint Presentation</vt:lpstr>
      <vt:lpstr>RF Hazard</vt:lpstr>
      <vt:lpstr>PowerPoint Presentation</vt:lpstr>
      <vt:lpstr>Primary Concerns</vt:lpstr>
      <vt:lpstr>PowerPoint Presentation</vt:lpstr>
      <vt:lpstr>PowerPoint Presentation</vt:lpstr>
      <vt:lpstr>PowerPoint Presentation</vt:lpstr>
      <vt:lpstr>Warning Signage</vt:lpstr>
      <vt:lpstr>RF Warning Signage</vt:lpstr>
      <vt:lpstr>PowerPoint Presentation</vt:lpstr>
      <vt:lpstr>PowerPoint Presentation</vt:lpstr>
      <vt:lpstr>PowerPoint Presentation</vt:lpstr>
      <vt:lpstr>Narda Radman XT</vt:lpstr>
      <vt:lpstr>Narda RadMan 2XT Personal RF Monitor</vt:lpstr>
      <vt:lpstr>What is considered a safe distance from a 5G antenna? (1)</vt:lpstr>
      <vt:lpstr>What is considered a safe distance from a 5G antenna? (2)</vt:lpstr>
      <vt:lpstr>What is considered a safe distance from a 5G antenna? (3)</vt:lpstr>
      <vt:lpstr>What exposure levels may be considered safe?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RF/5G Safety Issues</dc:title>
  <dc:creator>Newman, David</dc:creator>
  <cp:lastModifiedBy>Belobraydich, Todd</cp:lastModifiedBy>
  <cp:revision>44</cp:revision>
  <dcterms:created xsi:type="dcterms:W3CDTF">2020-01-24T18:55:11Z</dcterms:created>
  <dcterms:modified xsi:type="dcterms:W3CDTF">2020-02-26T21:41:58Z</dcterms:modified>
</cp:coreProperties>
</file>