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01" r:id="rId2"/>
    <p:sldId id="256" r:id="rId3"/>
    <p:sldId id="258" r:id="rId4"/>
    <p:sldId id="260" r:id="rId5"/>
    <p:sldId id="261" r:id="rId6"/>
    <p:sldId id="257" r:id="rId7"/>
    <p:sldId id="300" r:id="rId8"/>
    <p:sldId id="262" r:id="rId9"/>
    <p:sldId id="30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oroser, Beth" initials="CB" lastIdx="4" clrIdx="0">
    <p:extLst>
      <p:ext uri="{19B8F6BF-5375-455C-9EA6-DF929625EA0E}">
        <p15:presenceInfo xmlns:p15="http://schemas.microsoft.com/office/powerpoint/2012/main" userId="S-1-5-21-226410062-3810625838-4055646134-26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2" autoAdjust="0"/>
    <p:restoredTop sz="94667"/>
  </p:normalViewPr>
  <p:slideViewPr>
    <p:cSldViewPr snapToGrid="0" snapToObjects="1" showGuides="1">
      <p:cViewPr varScale="1">
        <p:scale>
          <a:sx n="111" d="100"/>
          <a:sy n="111" d="100"/>
        </p:scale>
        <p:origin x="1278" y="12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http://www.lagazzettadiviareggio.it/massarosa/2014/01/alert-system-il-servizio-e-attivo-per-tutti-i-cittadini-di-massarosa/" TargetMode="External"/><Relationship Id="rId2" Type="http://schemas.openxmlformats.org/officeDocument/2006/relationships/hyperlink" Target="http://investorinthefamily.com/ditch-big-cellular" TargetMode="External"/><Relationship Id="rId1" Type="http://schemas.openxmlformats.org/officeDocument/2006/relationships/image" Target="../media/image5.jpeg"/><Relationship Id="rId6" Type="http://schemas.openxmlformats.org/officeDocument/2006/relationships/image" Target="../media/image8.jpeg"/><Relationship Id="rId5" Type="http://schemas.openxmlformats.org/officeDocument/2006/relationships/hyperlink" Target="http://frenchdistrict.com/articles/9-1-1-appel-urgence-mode-demploi-police-pompier/" TargetMode="External"/><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http://www.lagazzettadiviareggio.it/massarosa/2014/01/alert-system-il-servizio-e-attivo-per-tutti-i-cittadini-di-massarosa/" TargetMode="External"/><Relationship Id="rId2" Type="http://schemas.openxmlformats.org/officeDocument/2006/relationships/hyperlink" Target="http://investorinthefamily.com/ditch-big-cellular" TargetMode="External"/><Relationship Id="rId1" Type="http://schemas.openxmlformats.org/officeDocument/2006/relationships/image" Target="../media/image5.jpeg"/><Relationship Id="rId6" Type="http://schemas.openxmlformats.org/officeDocument/2006/relationships/image" Target="../media/image8.jpeg"/><Relationship Id="rId5" Type="http://schemas.openxmlformats.org/officeDocument/2006/relationships/hyperlink" Target="http://frenchdistrict.com/articles/9-1-1-appel-urgence-mode-demploi-police-pompier/" TargetMode="External"/><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3CDFB1-06B9-4D37-BFC7-36605813A609}"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2D6AFB78-DAAE-4981-B0DE-328E4AD895B1}" type="parTrans" cxnId="{5E05DF6C-EDB1-4DC6-9933-7FEB681D81ED}">
      <dgm:prSet/>
      <dgm:spPr/>
      <dgm:t>
        <a:bodyPr/>
        <a:lstStyle/>
        <a:p>
          <a:endParaRPr lang="en-US"/>
        </a:p>
      </dgm:t>
    </dgm:pt>
    <dgm:pt modelId="{3FFFFB45-BC90-4B6E-89A3-6A352B6D67F5}">
      <dgm:prSet custT="1"/>
      <dgm:spPr/>
      <dgm:t>
        <a:bodyPr lIns="0" tIns="91440" rIns="0"/>
        <a:lstStyle/>
        <a:p>
          <a:pPr algn="ctr"/>
          <a:r>
            <a:rPr lang="en-US" sz="1000" b="1">
              <a:solidFill>
                <a:srgbClr val="00B0F0"/>
              </a:solidFill>
            </a:rPr>
            <a:t>CELLULAR COMMUNICATION</a:t>
          </a:r>
        </a:p>
      </dgm:t>
    </dgm:pt>
    <dgm:pt modelId="{6C6E7797-8448-4B33-A073-1378F1D6390E}" type="sibTrans" cxnId="{5E05DF6C-EDB1-4DC6-9933-7FEB681D81ED}">
      <dgm:prSet/>
      <dgm:spPr/>
      <dgm:t>
        <a:bodyPr/>
        <a:lstStyle/>
        <a:p>
          <a:endParaRPr lang="en-US"/>
        </a:p>
      </dgm:t>
    </dgm:pt>
    <dgm:pt modelId="{ECDC4CF0-3819-4F6E-9433-9BABC07A0430}" type="parTrans" cxnId="{63B261A3-7B2C-48A6-A506-CDF0E684E7C2}">
      <dgm:prSet/>
      <dgm:spPr/>
      <dgm:t>
        <a:bodyPr/>
        <a:lstStyle/>
        <a:p>
          <a:endParaRPr lang="en-US"/>
        </a:p>
      </dgm:t>
    </dgm:pt>
    <dgm:pt modelId="{39B275D7-85C1-4234-9FA4-1611B8A97A08}">
      <dgm:prSet custT="1"/>
      <dgm:spPr/>
      <dgm:t>
        <a:bodyPr lIns="0" tIns="91440" rIns="0"/>
        <a:lstStyle/>
        <a:p>
          <a:pPr algn="ctr"/>
          <a:r>
            <a:rPr lang="en-US" sz="1000" b="1">
              <a:solidFill>
                <a:srgbClr val="00B0F0"/>
              </a:solidFill>
            </a:rPr>
            <a:t>REMOTE HEALTH MONITORING</a:t>
          </a:r>
        </a:p>
      </dgm:t>
    </dgm:pt>
    <dgm:pt modelId="{6208B1AF-1A56-4EF3-AC56-486583772D1C}" type="sibTrans" cxnId="{63B261A3-7B2C-48A6-A506-CDF0E684E7C2}">
      <dgm:prSet/>
      <dgm:spPr/>
      <dgm:t>
        <a:bodyPr/>
        <a:lstStyle/>
        <a:p>
          <a:endParaRPr lang="en-US"/>
        </a:p>
      </dgm:t>
    </dgm:pt>
    <dgm:pt modelId="{186A2649-9181-46A5-AC9F-B0C3F53052EA}" type="parTrans" cxnId="{F9D2FD24-967B-4D9E-8B12-7A46A76B86C9}">
      <dgm:prSet/>
      <dgm:spPr/>
      <dgm:t>
        <a:bodyPr/>
        <a:lstStyle/>
        <a:p>
          <a:endParaRPr lang="en-US"/>
        </a:p>
      </dgm:t>
    </dgm:pt>
    <dgm:pt modelId="{2E503AF2-10D6-47C5-9470-E74BEEE6BD5C}">
      <dgm:prSet custT="1"/>
      <dgm:spPr/>
      <dgm:t>
        <a:bodyPr lIns="0" tIns="91440" rIns="0"/>
        <a:lstStyle/>
        <a:p>
          <a:pPr algn="ctr"/>
          <a:r>
            <a:rPr lang="en-US" sz="1000" b="1" dirty="0">
              <a:solidFill>
                <a:srgbClr val="00B0F0"/>
              </a:solidFill>
            </a:rPr>
            <a:t>E911 &amp; </a:t>
          </a:r>
          <a:br>
            <a:rPr lang="en-US" sz="1000" b="1" dirty="0">
              <a:solidFill>
                <a:srgbClr val="00B0F0"/>
              </a:solidFill>
            </a:rPr>
          </a:br>
          <a:r>
            <a:rPr lang="en-US" sz="1000" b="1" dirty="0">
              <a:solidFill>
                <a:srgbClr val="00B0F0"/>
              </a:solidFill>
            </a:rPr>
            <a:t>EMERGENCY COMMUNICATIONS</a:t>
          </a:r>
        </a:p>
      </dgm:t>
    </dgm:pt>
    <dgm:pt modelId="{FF2F3962-A8E9-4B27-993B-FB05CAB72ED6}" type="sibTrans" cxnId="{F9D2FD24-967B-4D9E-8B12-7A46A76B86C9}">
      <dgm:prSet/>
      <dgm:spPr/>
      <dgm:t>
        <a:bodyPr/>
        <a:lstStyle/>
        <a:p>
          <a:endParaRPr lang="en-US"/>
        </a:p>
      </dgm:t>
    </dgm:pt>
    <dgm:pt modelId="{44DA6BE4-2DA3-41C4-9912-077974E7C7EE}" type="parTrans" cxnId="{70045008-D757-4925-AFA8-20C12295E465}">
      <dgm:prSet/>
      <dgm:spPr/>
      <dgm:t>
        <a:bodyPr/>
        <a:lstStyle/>
        <a:p>
          <a:endParaRPr lang="en-US"/>
        </a:p>
      </dgm:t>
    </dgm:pt>
    <dgm:pt modelId="{83BF161D-07FC-4759-A4B3-9E723C828F0D}">
      <dgm:prSet custT="1"/>
      <dgm:spPr/>
      <dgm:t>
        <a:bodyPr lIns="0" tIns="91440" rIns="0"/>
        <a:lstStyle/>
        <a:p>
          <a:pPr algn="ctr"/>
          <a:r>
            <a:rPr lang="en-US" sz="1000" b="1">
              <a:solidFill>
                <a:srgbClr val="00B0F0"/>
              </a:solidFill>
            </a:rPr>
            <a:t>LOCAL/REGIONAL/NATIONAL EAS</a:t>
          </a:r>
        </a:p>
      </dgm:t>
    </dgm:pt>
    <dgm:pt modelId="{96FE5F14-D665-4EBC-AC6F-755DD9CC6AA9}" type="sibTrans" cxnId="{70045008-D757-4925-AFA8-20C12295E465}">
      <dgm:prSet/>
      <dgm:spPr/>
      <dgm:t>
        <a:bodyPr/>
        <a:lstStyle/>
        <a:p>
          <a:endParaRPr lang="en-US"/>
        </a:p>
      </dgm:t>
    </dgm:pt>
    <dgm:pt modelId="{748E9A38-6E0F-455F-83A0-800D308BA9D6}" type="parTrans" cxnId="{CDD30851-C1F5-4EFF-B5C1-85A55A908DFA}">
      <dgm:prSet/>
      <dgm:spPr/>
      <dgm:t>
        <a:bodyPr/>
        <a:lstStyle/>
        <a:p>
          <a:endParaRPr lang="en-US"/>
        </a:p>
      </dgm:t>
    </dgm:pt>
    <dgm:pt modelId="{A9AA03EE-9529-453D-ACBF-DAC371DB77CD}">
      <dgm:prSet custT="1"/>
      <dgm:spPr/>
      <dgm:t>
        <a:bodyPr lIns="0" tIns="91440" rIns="0"/>
        <a:lstStyle/>
        <a:p>
          <a:pPr algn="ctr"/>
          <a:r>
            <a:rPr lang="en-US" sz="1000" b="1">
              <a:solidFill>
                <a:srgbClr val="00B0F0"/>
              </a:solidFill>
            </a:rPr>
            <a:t>INTERNET ACCESS AND WIFI HOTSPOTS</a:t>
          </a:r>
          <a:br>
            <a:rPr lang="en-US" sz="1000" b="1">
              <a:solidFill>
                <a:srgbClr val="00B0F0"/>
              </a:solidFill>
            </a:rPr>
          </a:br>
          <a:endParaRPr lang="en-US" sz="1000" b="1">
            <a:solidFill>
              <a:srgbClr val="00B0F0"/>
            </a:solidFill>
          </a:endParaRPr>
        </a:p>
      </dgm:t>
    </dgm:pt>
    <dgm:pt modelId="{8A79844B-8A23-4178-AA21-D96C2AFC4FA9}" type="sibTrans" cxnId="{CDD30851-C1F5-4EFF-B5C1-85A55A908DFA}">
      <dgm:prSet/>
      <dgm:spPr/>
      <dgm:t>
        <a:bodyPr/>
        <a:lstStyle/>
        <a:p>
          <a:endParaRPr lang="en-US"/>
        </a:p>
      </dgm:t>
    </dgm:pt>
    <dgm:pt modelId="{B54EADE6-71DC-449C-BA99-7A17FF3EA506}" type="pres">
      <dgm:prSet presAssocID="{CB3CDFB1-06B9-4D37-BFC7-36605813A609}" presName="Name0" presStyleCnt="0">
        <dgm:presLayoutVars>
          <dgm:dir/>
          <dgm:resizeHandles val="exact"/>
        </dgm:presLayoutVars>
      </dgm:prSet>
      <dgm:spPr/>
    </dgm:pt>
    <dgm:pt modelId="{41A403B1-28B5-4871-ADC7-10680A1AF6FC}" type="pres">
      <dgm:prSet presAssocID="{3FFFFB45-BC90-4B6E-89A3-6A352B6D67F5}" presName="compNode" presStyleCnt="0"/>
      <dgm:spPr/>
    </dgm:pt>
    <dgm:pt modelId="{7CC671EF-9305-4007-9A86-61AC465A2AFC}" type="pres">
      <dgm:prSet presAssocID="{3FFFFB45-BC90-4B6E-89A3-6A352B6D67F5}" presName="pictRect" presStyleLbl="node1" presStyleIdx="0" presStyleCnt="5" custScaleX="102453" custLinFactX="133830" custLinFactNeighborX="200000" custLinFactNeighborY="-10656"/>
      <dgm:spPr>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a:noFill/>
        </a:ln>
      </dgm:spPr>
    </dgm:pt>
    <dgm:pt modelId="{983D4F14-012A-4E5C-B1B3-71721E92D27B}" type="pres">
      <dgm:prSet presAssocID="{3FFFFB45-BC90-4B6E-89A3-6A352B6D67F5}" presName="textRect" presStyleLbl="revTx" presStyleIdx="0" presStyleCnt="5" custScaleY="58720" custLinFactX="135851" custLinFactNeighborX="200000" custLinFactNeighborY="3137">
        <dgm:presLayoutVars>
          <dgm:bulletEnabled val="1"/>
        </dgm:presLayoutVars>
      </dgm:prSet>
      <dgm:spPr/>
    </dgm:pt>
    <dgm:pt modelId="{2C59142F-3500-49D3-8CB3-0871CF73BAF4}" type="pres">
      <dgm:prSet presAssocID="{6C6E7797-8448-4B33-A073-1378F1D6390E}" presName="sibTrans" presStyleLbl="sibTrans2D1" presStyleIdx="0" presStyleCnt="0"/>
      <dgm:spPr/>
    </dgm:pt>
    <dgm:pt modelId="{392FD66D-1D2B-4842-8A32-0FCE96B5FC8C}" type="pres">
      <dgm:prSet presAssocID="{39B275D7-85C1-4234-9FA4-1611B8A97A08}" presName="compNode" presStyleCnt="0"/>
      <dgm:spPr/>
    </dgm:pt>
    <dgm:pt modelId="{1F6E6234-9928-4A6E-A0D8-561739C0FBA8}" type="pres">
      <dgm:prSet presAssocID="{39B275D7-85C1-4234-9FA4-1611B8A97A08}" presName="pictRect" presStyleLbl="node1" presStyleIdx="1" presStyleCnt="5" custLinFactX="128386" custLinFactNeighborX="200000" custLinFactNeighborY="-14562"/>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a:noFill/>
        </a:ln>
      </dgm:spPr>
    </dgm:pt>
    <dgm:pt modelId="{D81EF579-3D62-4550-8FCC-687D6D707B57}" type="pres">
      <dgm:prSet presAssocID="{39B275D7-85C1-4234-9FA4-1611B8A97A08}" presName="textRect" presStyleLbl="revTx" presStyleIdx="1" presStyleCnt="5" custScaleY="44155" custLinFactX="130150" custLinFactNeighborX="200000" custLinFactNeighborY="-9624">
        <dgm:presLayoutVars>
          <dgm:bulletEnabled val="1"/>
        </dgm:presLayoutVars>
      </dgm:prSet>
      <dgm:spPr/>
    </dgm:pt>
    <dgm:pt modelId="{8EBDD1ED-9A56-4FB9-BBF8-04CA7776FC7B}" type="pres">
      <dgm:prSet presAssocID="{6208B1AF-1A56-4EF3-AC56-486583772D1C}" presName="sibTrans" presStyleLbl="sibTrans2D1" presStyleIdx="0" presStyleCnt="0"/>
      <dgm:spPr/>
    </dgm:pt>
    <dgm:pt modelId="{94F41331-E4E2-46F7-A44B-F24C63DE2E90}" type="pres">
      <dgm:prSet presAssocID="{2E503AF2-10D6-47C5-9470-E74BEEE6BD5C}" presName="compNode" presStyleCnt="0"/>
      <dgm:spPr/>
    </dgm:pt>
    <dgm:pt modelId="{84DB8B73-23B4-48D4-A599-97D5AE6F7F16}" type="pres">
      <dgm:prSet presAssocID="{2E503AF2-10D6-47C5-9470-E74BEEE6BD5C}" presName="pictRect" presStyleLbl="node1" presStyleIdx="2" presStyleCnt="5" custLinFactX="-100000" custLinFactNeighborX="-116673" custLinFactNeighborY="-7906"/>
      <dgm:spPr>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070" b="-21930"/>
          </a:stretch>
        </a:blipFill>
        <a:ln>
          <a:noFill/>
        </a:ln>
      </dgm:spPr>
    </dgm:pt>
    <dgm:pt modelId="{44AAD54F-B6E2-40E6-A667-F8738B94906B}" type="pres">
      <dgm:prSet presAssocID="{2E503AF2-10D6-47C5-9470-E74BEEE6BD5C}" presName="textRect" presStyleLbl="revTx" presStyleIdx="2" presStyleCnt="5" custScaleY="48081" custLinFactX="-100000" custLinFactNeighborX="-116673" custLinFactNeighborY="-12361">
        <dgm:presLayoutVars>
          <dgm:bulletEnabled val="1"/>
        </dgm:presLayoutVars>
      </dgm:prSet>
      <dgm:spPr/>
    </dgm:pt>
    <dgm:pt modelId="{128A4954-7DE3-4728-9787-E6AE0F081EC1}" type="pres">
      <dgm:prSet presAssocID="{FF2F3962-A8E9-4B27-993B-FB05CAB72ED6}" presName="sibTrans" presStyleLbl="sibTrans2D1" presStyleIdx="0" presStyleCnt="0"/>
      <dgm:spPr/>
    </dgm:pt>
    <dgm:pt modelId="{BDD7565F-250B-42EE-AF17-8744BD4BCD4B}" type="pres">
      <dgm:prSet presAssocID="{83BF161D-07FC-4759-A4B3-9E723C828F0D}" presName="compNode" presStyleCnt="0"/>
      <dgm:spPr/>
    </dgm:pt>
    <dgm:pt modelId="{22024AB1-058D-44D8-9467-D836B55EC927}" type="pres">
      <dgm:prSet presAssocID="{83BF161D-07FC-4759-A4B3-9E723C828F0D}" presName="pictRect" presStyleLbl="node1" presStyleIdx="3" presStyleCnt="5" custLinFactX="-100000" custLinFactNeighborX="-118832" custLinFactNeighborY="-7581"/>
      <dgm:spPr>
        <a:prstGeom prst="rect">
          <a:avLst/>
        </a:prstGeom>
        <a:blipFill rotWithShape="1">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t="-4000" b="-4000"/>
          </a:stretch>
        </a:blipFill>
        <a:ln>
          <a:noFill/>
        </a:ln>
      </dgm:spPr>
    </dgm:pt>
    <dgm:pt modelId="{4C972341-ADA1-4E79-A94A-C3FDC7E88D9A}" type="pres">
      <dgm:prSet presAssocID="{83BF161D-07FC-4759-A4B3-9E723C828F0D}" presName="textRect" presStyleLbl="revTx" presStyleIdx="3" presStyleCnt="5" custScaleY="54240" custLinFactX="-100000" custLinFactNeighborX="-114821" custLinFactNeighborY="-395">
        <dgm:presLayoutVars>
          <dgm:bulletEnabled val="1"/>
        </dgm:presLayoutVars>
      </dgm:prSet>
      <dgm:spPr/>
    </dgm:pt>
    <dgm:pt modelId="{1DB7C7C6-C1D7-4ABC-AC6C-1F2964D39203}" type="pres">
      <dgm:prSet presAssocID="{96FE5F14-D665-4EBC-AC6F-755DD9CC6AA9}" presName="sibTrans" presStyleLbl="sibTrans2D1" presStyleIdx="0" presStyleCnt="0"/>
      <dgm:spPr/>
    </dgm:pt>
    <dgm:pt modelId="{9AA73FFD-829C-482B-B62C-A47C6C62379D}" type="pres">
      <dgm:prSet presAssocID="{A9AA03EE-9529-453D-ACBF-DAC371DB77CD}" presName="compNode" presStyleCnt="0"/>
      <dgm:spPr/>
    </dgm:pt>
    <dgm:pt modelId="{7FF25AD1-F592-49A7-A066-8BE5725D8C4C}" type="pres">
      <dgm:prSet presAssocID="{A9AA03EE-9529-453D-ACBF-DAC371DB77CD}" presName="pictRect" presStyleLbl="node1" presStyleIdx="4" presStyleCnt="5" custLinFactX="-100000" custLinFactNeighborX="-117141" custLinFactNeighborY="-9895"/>
      <dgm:spPr>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000" r="-2000"/>
          </a:stretch>
        </a:blipFill>
        <a:ln>
          <a:noFill/>
        </a:ln>
      </dgm:spPr>
    </dgm:pt>
    <dgm:pt modelId="{C3B473AC-7D02-4DB0-B427-D125F3C01405}" type="pres">
      <dgm:prSet presAssocID="{A9AA03EE-9529-453D-ACBF-DAC371DB77CD}" presName="textRect" presStyleLbl="revTx" presStyleIdx="4" presStyleCnt="5" custScaleY="37050" custLinFactX="-100000" custLinFactNeighborX="-114253" custLinFactNeighborY="-11234">
        <dgm:presLayoutVars>
          <dgm:bulletEnabled val="1"/>
        </dgm:presLayoutVars>
      </dgm:prSet>
      <dgm:spPr/>
    </dgm:pt>
  </dgm:ptLst>
  <dgm:cxnLst>
    <dgm:cxn modelId="{7846DD05-C884-4228-8D70-5940AA9D585C}" type="presOf" srcId="{96FE5F14-D665-4EBC-AC6F-755DD9CC6AA9}" destId="{1DB7C7C6-C1D7-4ABC-AC6C-1F2964D39203}" srcOrd="0" destOrd="0" presId="urn:microsoft.com/office/officeart/2005/8/layout/pList1"/>
    <dgm:cxn modelId="{70045008-D757-4925-AFA8-20C12295E465}" srcId="{CB3CDFB1-06B9-4D37-BFC7-36605813A609}" destId="{83BF161D-07FC-4759-A4B3-9E723C828F0D}" srcOrd="3" destOrd="0" parTransId="{44DA6BE4-2DA3-41C4-9912-077974E7C7EE}" sibTransId="{96FE5F14-D665-4EBC-AC6F-755DD9CC6AA9}"/>
    <dgm:cxn modelId="{F9D2FD24-967B-4D9E-8B12-7A46A76B86C9}" srcId="{CB3CDFB1-06B9-4D37-BFC7-36605813A609}" destId="{2E503AF2-10D6-47C5-9470-E74BEEE6BD5C}" srcOrd="2" destOrd="0" parTransId="{186A2649-9181-46A5-AC9F-B0C3F53052EA}" sibTransId="{FF2F3962-A8E9-4B27-993B-FB05CAB72ED6}"/>
    <dgm:cxn modelId="{DC981B66-F7AB-46FE-94D8-C47C9DC0360F}" type="presOf" srcId="{6C6E7797-8448-4B33-A073-1378F1D6390E}" destId="{2C59142F-3500-49D3-8CB3-0871CF73BAF4}" srcOrd="0" destOrd="0" presId="urn:microsoft.com/office/officeart/2005/8/layout/pList1"/>
    <dgm:cxn modelId="{6D446F46-8CCB-45D7-853A-FAE39A5D08F8}" type="presOf" srcId="{FF2F3962-A8E9-4B27-993B-FB05CAB72ED6}" destId="{128A4954-7DE3-4728-9787-E6AE0F081EC1}" srcOrd="0" destOrd="0" presId="urn:microsoft.com/office/officeart/2005/8/layout/pList1"/>
    <dgm:cxn modelId="{5E05DF6C-EDB1-4DC6-9933-7FEB681D81ED}" srcId="{CB3CDFB1-06B9-4D37-BFC7-36605813A609}" destId="{3FFFFB45-BC90-4B6E-89A3-6A352B6D67F5}" srcOrd="0" destOrd="0" parTransId="{2D6AFB78-DAAE-4981-B0DE-328E4AD895B1}" sibTransId="{6C6E7797-8448-4B33-A073-1378F1D6390E}"/>
    <dgm:cxn modelId="{ED34C36D-27C4-4A8F-85A8-23347EA3D449}" type="presOf" srcId="{CB3CDFB1-06B9-4D37-BFC7-36605813A609}" destId="{B54EADE6-71DC-449C-BA99-7A17FF3EA506}" srcOrd="0" destOrd="0" presId="urn:microsoft.com/office/officeart/2005/8/layout/pList1"/>
    <dgm:cxn modelId="{CDD30851-C1F5-4EFF-B5C1-85A55A908DFA}" srcId="{CB3CDFB1-06B9-4D37-BFC7-36605813A609}" destId="{A9AA03EE-9529-453D-ACBF-DAC371DB77CD}" srcOrd="4" destOrd="0" parTransId="{748E9A38-6E0F-455F-83A0-800D308BA9D6}" sibTransId="{8A79844B-8A23-4178-AA21-D96C2AFC4FA9}"/>
    <dgm:cxn modelId="{209CB451-B934-4EF0-B7A8-984664B745BE}" type="presOf" srcId="{39B275D7-85C1-4234-9FA4-1611B8A97A08}" destId="{D81EF579-3D62-4550-8FCC-687D6D707B57}" srcOrd="0" destOrd="0" presId="urn:microsoft.com/office/officeart/2005/8/layout/pList1"/>
    <dgm:cxn modelId="{A5AB3E75-F4BA-412C-830E-45632A387569}" type="presOf" srcId="{A9AA03EE-9529-453D-ACBF-DAC371DB77CD}" destId="{C3B473AC-7D02-4DB0-B427-D125F3C01405}" srcOrd="0" destOrd="0" presId="urn:microsoft.com/office/officeart/2005/8/layout/pList1"/>
    <dgm:cxn modelId="{E885745A-32A2-429D-8FAA-E9675BC3FF2B}" type="presOf" srcId="{6208B1AF-1A56-4EF3-AC56-486583772D1C}" destId="{8EBDD1ED-9A56-4FB9-BBF8-04CA7776FC7B}" srcOrd="0" destOrd="0" presId="urn:microsoft.com/office/officeart/2005/8/layout/pList1"/>
    <dgm:cxn modelId="{63B261A3-7B2C-48A6-A506-CDF0E684E7C2}" srcId="{CB3CDFB1-06B9-4D37-BFC7-36605813A609}" destId="{39B275D7-85C1-4234-9FA4-1611B8A97A08}" srcOrd="1" destOrd="0" parTransId="{ECDC4CF0-3819-4F6E-9433-9BABC07A0430}" sibTransId="{6208B1AF-1A56-4EF3-AC56-486583772D1C}"/>
    <dgm:cxn modelId="{1E6200AF-B89D-4D8C-84BE-1263CF26BC13}" type="presOf" srcId="{2E503AF2-10D6-47C5-9470-E74BEEE6BD5C}" destId="{44AAD54F-B6E2-40E6-A667-F8738B94906B}" srcOrd="0" destOrd="0" presId="urn:microsoft.com/office/officeart/2005/8/layout/pList1"/>
    <dgm:cxn modelId="{BB63EEE1-D0D7-4E37-946E-1DE8D7F9562B}" type="presOf" srcId="{3FFFFB45-BC90-4B6E-89A3-6A352B6D67F5}" destId="{983D4F14-012A-4E5C-B1B3-71721E92D27B}" srcOrd="0" destOrd="0" presId="urn:microsoft.com/office/officeart/2005/8/layout/pList1"/>
    <dgm:cxn modelId="{8BAF95E9-0A47-497F-84E0-953DCAD2921E}" type="presOf" srcId="{83BF161D-07FC-4759-A4B3-9E723C828F0D}" destId="{4C972341-ADA1-4E79-A94A-C3FDC7E88D9A}" srcOrd="0" destOrd="0" presId="urn:microsoft.com/office/officeart/2005/8/layout/pList1"/>
    <dgm:cxn modelId="{48FBFE78-3C7A-4B4F-BFF6-B2A3D88D5D1B}" type="presParOf" srcId="{B54EADE6-71DC-449C-BA99-7A17FF3EA506}" destId="{41A403B1-28B5-4871-ADC7-10680A1AF6FC}" srcOrd="0" destOrd="0" presId="urn:microsoft.com/office/officeart/2005/8/layout/pList1"/>
    <dgm:cxn modelId="{E24AFD83-F94C-4A21-93A5-D8BF9D2479C4}" type="presParOf" srcId="{41A403B1-28B5-4871-ADC7-10680A1AF6FC}" destId="{7CC671EF-9305-4007-9A86-61AC465A2AFC}" srcOrd="0" destOrd="0" presId="urn:microsoft.com/office/officeart/2005/8/layout/pList1"/>
    <dgm:cxn modelId="{E55FAECE-EF7A-4C2A-A69D-4E99DFEE066E}" type="presParOf" srcId="{41A403B1-28B5-4871-ADC7-10680A1AF6FC}" destId="{983D4F14-012A-4E5C-B1B3-71721E92D27B}" srcOrd="1" destOrd="0" presId="urn:microsoft.com/office/officeart/2005/8/layout/pList1"/>
    <dgm:cxn modelId="{910A0A1F-D9A5-4C58-99A0-F196275DF4E5}" type="presParOf" srcId="{B54EADE6-71DC-449C-BA99-7A17FF3EA506}" destId="{2C59142F-3500-49D3-8CB3-0871CF73BAF4}" srcOrd="1" destOrd="0" presId="urn:microsoft.com/office/officeart/2005/8/layout/pList1"/>
    <dgm:cxn modelId="{215FCD7C-2353-4337-9820-8696346F4594}" type="presParOf" srcId="{B54EADE6-71DC-449C-BA99-7A17FF3EA506}" destId="{392FD66D-1D2B-4842-8A32-0FCE96B5FC8C}" srcOrd="2" destOrd="0" presId="urn:microsoft.com/office/officeart/2005/8/layout/pList1"/>
    <dgm:cxn modelId="{392FB6EE-3133-49F9-AAEF-66A980F11D9B}" type="presParOf" srcId="{392FD66D-1D2B-4842-8A32-0FCE96B5FC8C}" destId="{1F6E6234-9928-4A6E-A0D8-561739C0FBA8}" srcOrd="0" destOrd="0" presId="urn:microsoft.com/office/officeart/2005/8/layout/pList1"/>
    <dgm:cxn modelId="{1373AD9E-3A94-4989-B8E3-D73D8EF91E24}" type="presParOf" srcId="{392FD66D-1D2B-4842-8A32-0FCE96B5FC8C}" destId="{D81EF579-3D62-4550-8FCC-687D6D707B57}" srcOrd="1" destOrd="0" presId="urn:microsoft.com/office/officeart/2005/8/layout/pList1"/>
    <dgm:cxn modelId="{71D40126-88A7-4015-88B1-397D490E8BD3}" type="presParOf" srcId="{B54EADE6-71DC-449C-BA99-7A17FF3EA506}" destId="{8EBDD1ED-9A56-4FB9-BBF8-04CA7776FC7B}" srcOrd="3" destOrd="0" presId="urn:microsoft.com/office/officeart/2005/8/layout/pList1"/>
    <dgm:cxn modelId="{D9A4908F-3E55-4C74-839F-F3B4F07D631F}" type="presParOf" srcId="{B54EADE6-71DC-449C-BA99-7A17FF3EA506}" destId="{94F41331-E4E2-46F7-A44B-F24C63DE2E90}" srcOrd="4" destOrd="0" presId="urn:microsoft.com/office/officeart/2005/8/layout/pList1"/>
    <dgm:cxn modelId="{C30336E7-D665-4851-8B42-A0EEA5766D56}" type="presParOf" srcId="{94F41331-E4E2-46F7-A44B-F24C63DE2E90}" destId="{84DB8B73-23B4-48D4-A599-97D5AE6F7F16}" srcOrd="0" destOrd="0" presId="urn:microsoft.com/office/officeart/2005/8/layout/pList1"/>
    <dgm:cxn modelId="{0CF3A36B-FF52-4C97-B360-795A1B28D60D}" type="presParOf" srcId="{94F41331-E4E2-46F7-A44B-F24C63DE2E90}" destId="{44AAD54F-B6E2-40E6-A667-F8738B94906B}" srcOrd="1" destOrd="0" presId="urn:microsoft.com/office/officeart/2005/8/layout/pList1"/>
    <dgm:cxn modelId="{7E60482F-EB57-4169-9BE8-D62EFD3E2E4D}" type="presParOf" srcId="{B54EADE6-71DC-449C-BA99-7A17FF3EA506}" destId="{128A4954-7DE3-4728-9787-E6AE0F081EC1}" srcOrd="5" destOrd="0" presId="urn:microsoft.com/office/officeart/2005/8/layout/pList1"/>
    <dgm:cxn modelId="{1DB4A6DD-D6D8-412B-9C10-17FB8C57E887}" type="presParOf" srcId="{B54EADE6-71DC-449C-BA99-7A17FF3EA506}" destId="{BDD7565F-250B-42EE-AF17-8744BD4BCD4B}" srcOrd="6" destOrd="0" presId="urn:microsoft.com/office/officeart/2005/8/layout/pList1"/>
    <dgm:cxn modelId="{83491123-6999-422D-B753-866C665DB4BE}" type="presParOf" srcId="{BDD7565F-250B-42EE-AF17-8744BD4BCD4B}" destId="{22024AB1-058D-44D8-9467-D836B55EC927}" srcOrd="0" destOrd="0" presId="urn:microsoft.com/office/officeart/2005/8/layout/pList1"/>
    <dgm:cxn modelId="{689C9B36-3EE7-4DE5-8F2E-0220A78268F4}" type="presParOf" srcId="{BDD7565F-250B-42EE-AF17-8744BD4BCD4B}" destId="{4C972341-ADA1-4E79-A94A-C3FDC7E88D9A}" srcOrd="1" destOrd="0" presId="urn:microsoft.com/office/officeart/2005/8/layout/pList1"/>
    <dgm:cxn modelId="{5DDCD15C-FBA6-479F-894B-A5F94FD2263D}" type="presParOf" srcId="{B54EADE6-71DC-449C-BA99-7A17FF3EA506}" destId="{1DB7C7C6-C1D7-4ABC-AC6C-1F2964D39203}" srcOrd="7" destOrd="0" presId="urn:microsoft.com/office/officeart/2005/8/layout/pList1"/>
    <dgm:cxn modelId="{1AD10FAC-215D-4D46-B533-239D00609EE1}" type="presParOf" srcId="{B54EADE6-71DC-449C-BA99-7A17FF3EA506}" destId="{9AA73FFD-829C-482B-B62C-A47C6C62379D}" srcOrd="8" destOrd="0" presId="urn:microsoft.com/office/officeart/2005/8/layout/pList1"/>
    <dgm:cxn modelId="{957A29E2-9C99-4D0A-90AE-E6FEEF821729}" type="presParOf" srcId="{9AA73FFD-829C-482B-B62C-A47C6C62379D}" destId="{7FF25AD1-F592-49A7-A066-8BE5725D8C4C}" srcOrd="0" destOrd="0" presId="urn:microsoft.com/office/officeart/2005/8/layout/pList1"/>
    <dgm:cxn modelId="{C80D1A51-29CC-4D8B-A55A-9C0E741ED87D}" type="presParOf" srcId="{9AA73FFD-829C-482B-B62C-A47C6C62379D}" destId="{C3B473AC-7D02-4DB0-B427-D125F3C0140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671EF-9305-4007-9A86-61AC465A2AFC}">
      <dsp:nvSpPr>
        <dsp:cNvPr id="0" name=""/>
        <dsp:cNvSpPr/>
      </dsp:nvSpPr>
      <dsp:spPr>
        <a:xfrm>
          <a:off x="7104098" y="59325"/>
          <a:ext cx="2179363" cy="1465629"/>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3D4F14-012A-4E5C-B1B3-71721E92D27B}">
      <dsp:nvSpPr>
        <dsp:cNvPr id="0" name=""/>
        <dsp:cNvSpPr/>
      </dsp:nvSpPr>
      <dsp:spPr>
        <a:xfrm>
          <a:off x="7173178" y="1868777"/>
          <a:ext cx="2127183" cy="46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0">
          <a:noAutofit/>
        </a:bodyPr>
        <a:lstStyle/>
        <a:p>
          <a:pPr marL="0" lvl="0" indent="0" algn="ctr" defTabSz="444500">
            <a:lnSpc>
              <a:spcPct val="90000"/>
            </a:lnSpc>
            <a:spcBef>
              <a:spcPct val="0"/>
            </a:spcBef>
            <a:spcAft>
              <a:spcPct val="35000"/>
            </a:spcAft>
            <a:buNone/>
          </a:pPr>
          <a:r>
            <a:rPr lang="en-US" sz="1000" b="1" kern="1200">
              <a:solidFill>
                <a:srgbClr val="00B0F0"/>
              </a:solidFill>
            </a:rPr>
            <a:t>CELLULAR COMMUNICATION</a:t>
          </a:r>
        </a:p>
      </dsp:txBody>
      <dsp:txXfrm>
        <a:off x="7173178" y="1868777"/>
        <a:ext cx="2127183" cy="463409"/>
      </dsp:txXfrm>
    </dsp:sp>
    <dsp:sp modelId="{1F6E6234-9928-4A6E-A0D8-561739C0FBA8}">
      <dsp:nvSpPr>
        <dsp:cNvPr id="0" name=""/>
        <dsp:cNvSpPr/>
      </dsp:nvSpPr>
      <dsp:spPr>
        <a:xfrm>
          <a:off x="9380465" y="30814"/>
          <a:ext cx="2127183" cy="14656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1EF579-3D62-4550-8FCC-687D6D707B57}">
      <dsp:nvSpPr>
        <dsp:cNvPr id="0" name=""/>
        <dsp:cNvSpPr/>
      </dsp:nvSpPr>
      <dsp:spPr>
        <a:xfrm>
          <a:off x="9417988" y="1854277"/>
          <a:ext cx="2127183" cy="34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0">
          <a:noAutofit/>
        </a:bodyPr>
        <a:lstStyle/>
        <a:p>
          <a:pPr marL="0" lvl="0" indent="0" algn="ctr" defTabSz="444500">
            <a:lnSpc>
              <a:spcPct val="90000"/>
            </a:lnSpc>
            <a:spcBef>
              <a:spcPct val="0"/>
            </a:spcBef>
            <a:spcAft>
              <a:spcPct val="35000"/>
            </a:spcAft>
            <a:buNone/>
          </a:pPr>
          <a:r>
            <a:rPr lang="en-US" sz="1000" b="1" kern="1200">
              <a:solidFill>
                <a:srgbClr val="00B0F0"/>
              </a:solidFill>
            </a:rPr>
            <a:t>REMOTE HEALTH MONITORING</a:t>
          </a:r>
        </a:p>
      </dsp:txBody>
      <dsp:txXfrm>
        <a:off x="9417988" y="1854277"/>
        <a:ext cx="2127183" cy="348464"/>
      </dsp:txXfrm>
    </dsp:sp>
    <dsp:sp modelId="{84DB8B73-23B4-48D4-A599-97D5AE6F7F16}">
      <dsp:nvSpPr>
        <dsp:cNvPr id="0" name=""/>
        <dsp:cNvSpPr/>
      </dsp:nvSpPr>
      <dsp:spPr>
        <a:xfrm>
          <a:off x="126051" y="120620"/>
          <a:ext cx="2127183" cy="1465629"/>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070" b="-2193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AAD54F-B6E2-40E6-A667-F8738B94906B}">
      <dsp:nvSpPr>
        <dsp:cNvPr id="0" name=""/>
        <dsp:cNvSpPr/>
      </dsp:nvSpPr>
      <dsp:spPr>
        <a:xfrm>
          <a:off x="126051" y="1809440"/>
          <a:ext cx="2127183" cy="379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0">
          <a:noAutofit/>
        </a:bodyPr>
        <a:lstStyle/>
        <a:p>
          <a:pPr marL="0" lvl="0" indent="0" algn="ctr" defTabSz="444500">
            <a:lnSpc>
              <a:spcPct val="90000"/>
            </a:lnSpc>
            <a:spcBef>
              <a:spcPct val="0"/>
            </a:spcBef>
            <a:spcAft>
              <a:spcPct val="35000"/>
            </a:spcAft>
            <a:buNone/>
          </a:pPr>
          <a:r>
            <a:rPr lang="en-US" sz="1000" b="1" kern="1200" dirty="0">
              <a:solidFill>
                <a:srgbClr val="00B0F0"/>
              </a:solidFill>
            </a:rPr>
            <a:t>E911 &amp; </a:t>
          </a:r>
          <a:br>
            <a:rPr lang="en-US" sz="1000" b="1" kern="1200" dirty="0">
              <a:solidFill>
                <a:srgbClr val="00B0F0"/>
              </a:solidFill>
            </a:rPr>
          </a:br>
          <a:r>
            <a:rPr lang="en-US" sz="1000" b="1" kern="1200" dirty="0">
              <a:solidFill>
                <a:srgbClr val="00B0F0"/>
              </a:solidFill>
            </a:rPr>
            <a:t>EMERGENCY COMMUNICATIONS</a:t>
          </a:r>
        </a:p>
      </dsp:txBody>
      <dsp:txXfrm>
        <a:off x="126051" y="1809440"/>
        <a:ext cx="2127183" cy="379448"/>
      </dsp:txXfrm>
    </dsp:sp>
    <dsp:sp modelId="{22024AB1-058D-44D8-9467-D836B55EC927}">
      <dsp:nvSpPr>
        <dsp:cNvPr id="0" name=""/>
        <dsp:cNvSpPr/>
      </dsp:nvSpPr>
      <dsp:spPr>
        <a:xfrm>
          <a:off x="2420117" y="113232"/>
          <a:ext cx="2127183" cy="1465629"/>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972341-ADA1-4E79-A94A-C3FDC7E88D9A}">
      <dsp:nvSpPr>
        <dsp:cNvPr id="0" name=""/>
        <dsp:cNvSpPr/>
      </dsp:nvSpPr>
      <dsp:spPr>
        <a:xfrm>
          <a:off x="2505438" y="1867419"/>
          <a:ext cx="2127183" cy="42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0">
          <a:noAutofit/>
        </a:bodyPr>
        <a:lstStyle/>
        <a:p>
          <a:pPr marL="0" lvl="0" indent="0" algn="ctr" defTabSz="444500">
            <a:lnSpc>
              <a:spcPct val="90000"/>
            </a:lnSpc>
            <a:spcBef>
              <a:spcPct val="0"/>
            </a:spcBef>
            <a:spcAft>
              <a:spcPct val="35000"/>
            </a:spcAft>
            <a:buNone/>
          </a:pPr>
          <a:r>
            <a:rPr lang="en-US" sz="1000" b="1" kern="1200">
              <a:solidFill>
                <a:srgbClr val="00B0F0"/>
              </a:solidFill>
            </a:rPr>
            <a:t>LOCAL/REGIONAL/NATIONAL EAS</a:t>
          </a:r>
        </a:p>
      </dsp:txBody>
      <dsp:txXfrm>
        <a:off x="2505438" y="1867419"/>
        <a:ext cx="2127183" cy="428053"/>
      </dsp:txXfrm>
    </dsp:sp>
    <dsp:sp modelId="{7FF25AD1-F592-49A7-A066-8BE5725D8C4C}">
      <dsp:nvSpPr>
        <dsp:cNvPr id="0" name=""/>
        <dsp:cNvSpPr/>
      </dsp:nvSpPr>
      <dsp:spPr>
        <a:xfrm>
          <a:off x="4796079" y="113233"/>
          <a:ext cx="2127183" cy="1465629"/>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B473AC-7D02-4DB0-B427-D125F3C01405}">
      <dsp:nvSpPr>
        <dsp:cNvPr id="0" name=""/>
        <dsp:cNvSpPr/>
      </dsp:nvSpPr>
      <dsp:spPr>
        <a:xfrm>
          <a:off x="4857512" y="1883625"/>
          <a:ext cx="2127183" cy="292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0">
          <a:noAutofit/>
        </a:bodyPr>
        <a:lstStyle/>
        <a:p>
          <a:pPr marL="0" lvl="0" indent="0" algn="ctr" defTabSz="444500">
            <a:lnSpc>
              <a:spcPct val="90000"/>
            </a:lnSpc>
            <a:spcBef>
              <a:spcPct val="0"/>
            </a:spcBef>
            <a:spcAft>
              <a:spcPct val="35000"/>
            </a:spcAft>
            <a:buNone/>
          </a:pPr>
          <a:r>
            <a:rPr lang="en-US" sz="1000" b="1" kern="1200">
              <a:solidFill>
                <a:srgbClr val="00B0F0"/>
              </a:solidFill>
            </a:rPr>
            <a:t>INTERNET ACCESS AND WIFI HOTSPOTS</a:t>
          </a:r>
          <a:br>
            <a:rPr lang="en-US" sz="1000" b="1" kern="1200">
              <a:solidFill>
                <a:srgbClr val="00B0F0"/>
              </a:solidFill>
            </a:rPr>
          </a:br>
          <a:endParaRPr lang="en-US" sz="1000" b="1" kern="1200">
            <a:solidFill>
              <a:srgbClr val="00B0F0"/>
            </a:solidFill>
          </a:endParaRPr>
        </a:p>
      </dsp:txBody>
      <dsp:txXfrm>
        <a:off x="4857512" y="1883625"/>
        <a:ext cx="2127183" cy="29239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D2750-F467-CB44-BF56-5FAAE0656B66}" type="datetimeFigureOut">
              <a:rPr lang="en-US" smtClean="0"/>
              <a:t>6/21/2019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13EBA-1256-9D41-9FCC-83AD6638F91A}" type="slidenum">
              <a:rPr lang="en-US" smtClean="0"/>
              <a:t>‹#›</a:t>
            </a:fld>
            <a:endParaRPr lang="en-US"/>
          </a:p>
        </p:txBody>
      </p:sp>
    </p:spTree>
    <p:extLst>
      <p:ext uri="{BB962C8B-B14F-4D97-AF65-F5344CB8AC3E}">
        <p14:creationId xmlns:p14="http://schemas.microsoft.com/office/powerpoint/2010/main" val="3272204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6336304E-FDE3-4B4F-A3B7-EBE87F3FA5E2}" type="slidenum">
              <a:rPr lang="en-IN" smtClean="0"/>
              <a:t>1</a:t>
            </a:fld>
            <a:endParaRPr lang="en-IN"/>
          </a:p>
        </p:txBody>
      </p:sp>
    </p:spTree>
    <p:extLst>
      <p:ext uri="{BB962C8B-B14F-4D97-AF65-F5344CB8AC3E}">
        <p14:creationId xmlns:p14="http://schemas.microsoft.com/office/powerpoint/2010/main" val="298553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6336304E-FDE3-4B4F-A3B7-EBE87F3FA5E2}" type="slidenum">
              <a:rPr lang="en-IN" smtClean="0"/>
              <a:t>9</a:t>
            </a:fld>
            <a:endParaRPr lang="en-IN"/>
          </a:p>
        </p:txBody>
      </p:sp>
    </p:spTree>
    <p:extLst>
      <p:ext uri="{BB962C8B-B14F-4D97-AF65-F5344CB8AC3E}">
        <p14:creationId xmlns:p14="http://schemas.microsoft.com/office/powerpoint/2010/main" val="115942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6B80769-F4C9-7D44-BA94-8AC09161BB4D}"/>
              </a:ext>
            </a:extLst>
          </p:cNvPr>
          <p:cNvGrpSpPr/>
          <p:nvPr userDrawn="1"/>
        </p:nvGrpSpPr>
        <p:grpSpPr>
          <a:xfrm rot="8650774" flipH="1" flipV="1">
            <a:off x="7430044" y="-1843126"/>
            <a:ext cx="4436224" cy="5482435"/>
            <a:chOff x="11114088" y="2241550"/>
            <a:chExt cx="1905000" cy="2354263"/>
          </a:xfrm>
          <a:solidFill>
            <a:schemeClr val="bg2">
              <a:alpha val="25000"/>
            </a:schemeClr>
          </a:solidFill>
        </p:grpSpPr>
        <p:sp>
          <p:nvSpPr>
            <p:cNvPr id="16" name="Freeform 5">
              <a:extLst>
                <a:ext uri="{FF2B5EF4-FFF2-40B4-BE49-F238E27FC236}">
                  <a16:creationId xmlns:a16="http://schemas.microsoft.com/office/drawing/2014/main" id="{3D777D65-945B-1743-A466-8AE2FE5026DB}"/>
                </a:ext>
              </a:extLst>
            </p:cNvPr>
            <p:cNvSpPr/>
            <p:nvPr/>
          </p:nvSpPr>
          <p:spPr>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6">
              <a:extLst>
                <a:ext uri="{FF2B5EF4-FFF2-40B4-BE49-F238E27FC236}">
                  <a16:creationId xmlns:a16="http://schemas.microsoft.com/office/drawing/2014/main" id="{CA56C758-8A4C-6242-AE8C-AAF44D9F51EB}"/>
                </a:ext>
              </a:extLst>
            </p:cNvPr>
            <p:cNvSpPr/>
            <p:nvPr/>
          </p:nvSpPr>
          <p:spPr>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7">
              <a:extLst>
                <a:ext uri="{FF2B5EF4-FFF2-40B4-BE49-F238E27FC236}">
                  <a16:creationId xmlns:a16="http://schemas.microsoft.com/office/drawing/2014/main" id="{9B573D5B-7ADF-3844-AA0A-879A7F9A9110}"/>
                </a:ext>
              </a:extLst>
            </p:cNvPr>
            <p:cNvSpPr/>
            <p:nvPr/>
          </p:nvSpPr>
          <p:spPr>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Slide Number Placeholder 5">
            <a:extLst>
              <a:ext uri="{FF2B5EF4-FFF2-40B4-BE49-F238E27FC236}">
                <a16:creationId xmlns:a16="http://schemas.microsoft.com/office/drawing/2014/main" id="{5C326F22-7964-394F-84ED-F1C14647A68A}"/>
              </a:ext>
            </a:extLst>
          </p:cNvPr>
          <p:cNvSpPr>
            <a:spLocks noGrp="1"/>
          </p:cNvSpPr>
          <p:nvPr>
            <p:ph type="sldNum" sz="quarter" idx="4"/>
          </p:nvPr>
        </p:nvSpPr>
        <p:spPr>
          <a:xfrm>
            <a:off x="426203" y="6356350"/>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660E9EDB-BE8E-1D43-BB6C-EAA6096107CA}" type="slidenum">
              <a:rPr lang="en-US" smtClean="0"/>
              <a:t>‹#›</a:t>
            </a:fld>
            <a:endParaRPr lang="en-US"/>
          </a:p>
        </p:txBody>
      </p:sp>
      <p:sp>
        <p:nvSpPr>
          <p:cNvPr id="3" name="Text Placeholder 2">
            <a:extLst>
              <a:ext uri="{FF2B5EF4-FFF2-40B4-BE49-F238E27FC236}">
                <a16:creationId xmlns:a16="http://schemas.microsoft.com/office/drawing/2014/main" id="{A37755AC-4B5F-8B49-884C-399C4C4599F6}"/>
              </a:ext>
            </a:extLst>
          </p:cNvPr>
          <p:cNvSpPr>
            <a:spLocks noGrp="1"/>
          </p:cNvSpPr>
          <p:nvPr>
            <p:ph type="body" sz="quarter" idx="10"/>
          </p:nvPr>
        </p:nvSpPr>
        <p:spPr>
          <a:xfrm>
            <a:off x="6175375" y="1852047"/>
            <a:ext cx="5689600" cy="4385241"/>
          </a:xfrm>
          <a:prstGeom prst="rect">
            <a:avLst/>
          </a:prstGeom>
        </p:spPr>
        <p:txBody>
          <a:bodyPr/>
          <a:lstStyle>
            <a:lvl1pPr marL="0" indent="0">
              <a:buNone/>
              <a:defRPr sz="2000">
                <a:solidFill>
                  <a:schemeClr val="tx1">
                    <a:lumMod val="65000"/>
                    <a:lumOff val="35000"/>
                  </a:schemeClr>
                </a:solidFill>
              </a:defRPr>
            </a:lvl1pPr>
            <a:lvl2pPr>
              <a:defRPr sz="18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8C27AAE-3AC9-F14B-BA9A-0E50CAC7D6D3}"/>
              </a:ext>
            </a:extLst>
          </p:cNvPr>
          <p:cNvSpPr>
            <a:spLocks noGrp="1"/>
          </p:cNvSpPr>
          <p:nvPr>
            <p:ph type="pic" sz="quarter" idx="11"/>
          </p:nvPr>
        </p:nvSpPr>
        <p:spPr>
          <a:xfrm>
            <a:off x="426203" y="1851494"/>
            <a:ext cx="5485647" cy="4379444"/>
          </a:xfrm>
          <a:prstGeom prst="rect">
            <a:avLst/>
          </a:prstGeom>
        </p:spPr>
        <p:txBody>
          <a:bodyPr/>
          <a:lstStyle>
            <a:lvl1pPr marL="0" indent="0">
              <a:buNone/>
              <a:defRPr>
                <a:solidFill>
                  <a:schemeClr val="tx1">
                    <a:lumMod val="65000"/>
                    <a:lumOff val="35000"/>
                  </a:schemeClr>
                </a:solidFill>
              </a:defRPr>
            </a:lvl1pPr>
          </a:lstStyle>
          <a:p>
            <a:endParaRPr lang="en-US"/>
          </a:p>
        </p:txBody>
      </p:sp>
      <p:sp>
        <p:nvSpPr>
          <p:cNvPr id="11" name="Text Placeholder 10">
            <a:extLst>
              <a:ext uri="{FF2B5EF4-FFF2-40B4-BE49-F238E27FC236}">
                <a16:creationId xmlns:a16="http://schemas.microsoft.com/office/drawing/2014/main" id="{B1A7E8D3-C085-F340-9B0F-5FBD64EF8F09}"/>
              </a:ext>
            </a:extLst>
          </p:cNvPr>
          <p:cNvSpPr>
            <a:spLocks noGrp="1"/>
          </p:cNvSpPr>
          <p:nvPr>
            <p:ph type="body" sz="quarter" idx="12" hasCustomPrompt="1"/>
          </p:nvPr>
        </p:nvSpPr>
        <p:spPr>
          <a:xfrm>
            <a:off x="403225" y="395288"/>
            <a:ext cx="6998732" cy="1337144"/>
          </a:xfrm>
          <a:prstGeom prst="rect">
            <a:avLst/>
          </a:prstGeom>
        </p:spPr>
        <p:txBody>
          <a:bodyPr/>
          <a:lstStyle>
            <a:lvl1pPr marL="0" indent="0">
              <a:buNone/>
              <a:defRPr sz="3500" b="1">
                <a:solidFill>
                  <a:srgbClr val="00B0F0"/>
                </a:solidFill>
              </a:defRPr>
            </a:lvl1pPr>
          </a:lstStyle>
          <a:p>
            <a:pPr lvl="0"/>
            <a:r>
              <a:rPr lang="en-US"/>
              <a:t>HEADER</a:t>
            </a:r>
          </a:p>
        </p:txBody>
      </p:sp>
      <p:pic>
        <p:nvPicPr>
          <p:cNvPr id="20" name="Picture 19" descr="A close up of a sign&#10;&#10;Description generated with very high confidence">
            <a:extLst>
              <a:ext uri="{FF2B5EF4-FFF2-40B4-BE49-F238E27FC236}">
                <a16:creationId xmlns:a16="http://schemas.microsoft.com/office/drawing/2014/main" id="{AC0BAF53-055A-B24C-85B0-46ED7260A0D0}"/>
              </a:ext>
            </a:extLst>
          </p:cNvPr>
          <p:cNvPicPr>
            <a:picLocks noChangeAspect="1"/>
          </p:cNvPicPr>
          <p:nvPr userDrawn="1"/>
        </p:nvPicPr>
        <p:blipFill>
          <a:blip r:embed="rId2"/>
          <a:srcRect/>
          <a:stretch>
            <a:fillRect/>
          </a:stretch>
        </p:blipFill>
        <p:spPr>
          <a:xfrm>
            <a:off x="10058400" y="182880"/>
            <a:ext cx="1371600" cy="1371600"/>
          </a:xfrm>
          <a:prstGeom prst="rect">
            <a:avLst/>
          </a:prstGeom>
        </p:spPr>
      </p:pic>
    </p:spTree>
    <p:extLst>
      <p:ext uri="{BB962C8B-B14F-4D97-AF65-F5344CB8AC3E}">
        <p14:creationId xmlns:p14="http://schemas.microsoft.com/office/powerpoint/2010/main" val="74763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a:t>Title comes here</a:t>
            </a:r>
            <a:endParaRPr lang="en-IN"/>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a:t>Click icon to add picture</a:t>
            </a:r>
            <a:endParaRPr lang="en-IN"/>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p:nvPr/>
          </p:nvSpPr>
          <p:spPr>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id="{68E5FAC9-A660-4D7A-AC84-0A7C8CC3BB65}"/>
                </a:ext>
              </a:extLst>
            </p:cNvPr>
            <p:cNvSpPr/>
            <p:nvPr/>
          </p:nvSpPr>
          <p:spPr>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4" descr="preferred_logo.png">
            <a:extLst>
              <a:ext uri="{FF2B5EF4-FFF2-40B4-BE49-F238E27FC236}">
                <a16:creationId xmlns:a16="http://schemas.microsoft.com/office/drawing/2014/main" id="{4B230FFC-83A3-44BE-92DC-9E1E2CC101E6}"/>
              </a:ext>
            </a:extLst>
          </p:cNvPr>
          <p:cNvPicPr>
            <a:picLocks noChangeAspect="1" noChangeArrowheads="1"/>
          </p:cNvPicPr>
          <p:nvPr userDrawn="1"/>
        </p:nvPicPr>
        <p:blipFill>
          <a:blip r:embed="rId2"/>
          <a:srcRect/>
          <a:stretch>
            <a:fillRect/>
          </a:stretch>
        </p:blipFill>
        <p:spPr>
          <a:xfrm>
            <a:off x="6469108" y="5373073"/>
            <a:ext cx="2249344" cy="6787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scte isbe logo">
            <a:extLst>
              <a:ext uri="{FF2B5EF4-FFF2-40B4-BE49-F238E27FC236}">
                <a16:creationId xmlns:a16="http://schemas.microsoft.com/office/drawing/2014/main" id="{1AC2A144-FD24-4D81-AF3A-14742C99DF76}"/>
              </a:ext>
            </a:extLst>
          </p:cNvPr>
          <p:cNvPicPr>
            <a:picLocks noChangeAspect="1" noChangeArrowheads="1"/>
          </p:cNvPicPr>
          <p:nvPr userDrawn="1"/>
        </p:nvPicPr>
        <p:blipFill>
          <a:blip r:embed="rId3"/>
          <a:srcRect/>
          <a:stretch>
            <a:fillRect/>
          </a:stretch>
        </p:blipFill>
        <p:spPr>
          <a:xfrm>
            <a:off x="9044354" y="5373073"/>
            <a:ext cx="2353029" cy="705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342FDC-E74B-4815-A2EB-6A4DFF6D27B9}"/>
              </a:ext>
            </a:extLst>
          </p:cNvPr>
          <p:cNvSpPr txBox="1"/>
          <p:nvPr userDrawn="1"/>
        </p:nvSpPr>
        <p:spPr>
          <a:xfrm>
            <a:off x="9044354" y="6382362"/>
            <a:ext cx="3147646" cy="369332"/>
          </a:xfrm>
          <a:prstGeom prst="rect">
            <a:avLst/>
          </a:prstGeom>
          <a:solidFill>
            <a:schemeClr val="bg1"/>
          </a:solidFill>
        </p:spPr>
        <p:txBody>
          <a:bodyPr wrap="square" rtlCol="0">
            <a:spAutoFit/>
          </a:bodyPr>
          <a:lstStyle/>
          <a:p>
            <a:r>
              <a:rPr lang="en-US"/>
              <a:t> </a:t>
            </a:r>
          </a:p>
        </p:txBody>
      </p:sp>
    </p:spTree>
    <p:extLst>
      <p:ext uri="{BB962C8B-B14F-4D97-AF65-F5344CB8AC3E}">
        <p14:creationId xmlns:p14="http://schemas.microsoft.com/office/powerpoint/2010/main" val="3351721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4" descr="preferred_logo.png">
            <a:extLst>
              <a:ext uri="{FF2B5EF4-FFF2-40B4-BE49-F238E27FC236}">
                <a16:creationId xmlns:a16="http://schemas.microsoft.com/office/drawing/2014/main" id="{12B3DDA5-E375-DB4D-83E4-9011DFEEA5A8}"/>
              </a:ext>
            </a:extLst>
          </p:cNvPr>
          <p:cNvPicPr>
            <a:picLocks noChangeAspect="1" noChangeArrowheads="1"/>
          </p:cNvPicPr>
          <p:nvPr userDrawn="1"/>
        </p:nvPicPr>
        <p:blipFill>
          <a:blip r:embed="rId4"/>
          <a:srcRect/>
          <a:stretch>
            <a:fillRect/>
          </a:stretch>
        </p:blipFill>
        <p:spPr>
          <a:xfrm>
            <a:off x="9447074" y="6392773"/>
            <a:ext cx="1131314" cy="3413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scte isbe logo">
            <a:extLst>
              <a:ext uri="{FF2B5EF4-FFF2-40B4-BE49-F238E27FC236}">
                <a16:creationId xmlns:a16="http://schemas.microsoft.com/office/drawing/2014/main" id="{D6B0CF8D-C06B-1D47-ADCA-CD4554ECA77B}"/>
              </a:ext>
            </a:extLst>
          </p:cNvPr>
          <p:cNvPicPr>
            <a:picLocks noChangeAspect="1" noChangeArrowheads="1"/>
          </p:cNvPicPr>
          <p:nvPr userDrawn="1"/>
        </p:nvPicPr>
        <p:blipFill>
          <a:blip r:embed="rId5"/>
          <a:srcRect/>
          <a:stretch>
            <a:fillRect/>
          </a:stretch>
        </p:blipFill>
        <p:spPr>
          <a:xfrm>
            <a:off x="10767006" y="6417272"/>
            <a:ext cx="1098238" cy="329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a:extLst>
              <a:ext uri="{FF2B5EF4-FFF2-40B4-BE49-F238E27FC236}">
                <a16:creationId xmlns:a16="http://schemas.microsoft.com/office/drawing/2014/main" id="{6DB0B2E5-102A-0B45-962A-83C83F4EB950}"/>
              </a:ext>
            </a:extLst>
          </p:cNvPr>
          <p:cNvSpPr>
            <a:spLocks noGrp="1"/>
          </p:cNvSpPr>
          <p:nvPr>
            <p:ph type="sldNum" sz="quarter" idx="4"/>
          </p:nvPr>
        </p:nvSpPr>
        <p:spPr>
          <a:xfrm>
            <a:off x="367511" y="6356350"/>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660E9EDB-BE8E-1D43-BB6C-EAA6096107CA}" type="slidenum">
              <a:rPr lang="en-US" smtClean="0"/>
              <a:t>‹#›</a:t>
            </a:fld>
            <a:endParaRPr lang="en-US"/>
          </a:p>
        </p:txBody>
      </p:sp>
    </p:spTree>
    <p:extLst>
      <p:ext uri="{BB962C8B-B14F-4D97-AF65-F5344CB8AC3E}">
        <p14:creationId xmlns:p14="http://schemas.microsoft.com/office/powerpoint/2010/main" val="227013904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1224951"/>
            <a:ext cx="5567826" cy="3039145"/>
          </a:xfrm>
        </p:spPr>
        <p:txBody>
          <a:bodyPr vert="horz" lIns="91440" tIns="45720" rIns="91440" bIns="45720" rtlCol="0" anchor="t">
            <a:normAutofit fontScale="90000"/>
          </a:bodyPr>
          <a:lstStyle/>
          <a:p>
            <a:r>
              <a:rPr lang="en-US" sz="4800" dirty="0">
                <a:solidFill>
                  <a:srgbClr val="00B0F0"/>
                </a:solidFill>
                <a:latin typeface="+mn-lt"/>
                <a:ea typeface="+mn-ea"/>
                <a:cs typeface="+mn-cs"/>
              </a:rPr>
              <a:t>Protecting Communications NETWORKS Through Better Coordination</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74130" y="4428461"/>
            <a:ext cx="5143500" cy="602933"/>
          </a:xfrm>
        </p:spPr>
        <p:txBody>
          <a:bodyPr vert="horz" lIns="91440" tIns="45720" rIns="91440" bIns="45720" rtlCol="0" anchor="t">
            <a:normAutofit/>
          </a:bodyPr>
          <a:lstStyle/>
          <a:p>
            <a:r>
              <a:rPr lang="en-US" dirty="0"/>
              <a:t>Preventing Unnecessary Service Disruptions</a:t>
            </a:r>
            <a:endParaRPr lang="en-US" dirty="0">
              <a:solidFill>
                <a:srgbClr val="000000"/>
              </a:solidFill>
            </a:endParaRPr>
          </a:p>
        </p:txBody>
      </p:sp>
      <p:pic>
        <p:nvPicPr>
          <p:cNvPr id="17" name="Picture Placeholder 16" descr="A group of people crossing a street next to a tree&#10;&#10;Description generated with very high confidence">
            <a:extLst>
              <a:ext uri="{FF2B5EF4-FFF2-40B4-BE49-F238E27FC236}">
                <a16:creationId xmlns:a16="http://schemas.microsoft.com/office/drawing/2014/main" id="{8E08FEC1-21F1-4D5D-810A-70FD1FC21AC1}"/>
              </a:ext>
            </a:extLst>
          </p:cNvPr>
          <p:cNvPicPr>
            <a:picLocks noGrp="1" noChangeAspect="1"/>
          </p:cNvPicPr>
          <p:nvPr>
            <p:ph type="pic" sz="quarter" idx="10"/>
          </p:nvPr>
        </p:nvPicPr>
        <p:blipFill>
          <a:blip r:embed="rId3"/>
          <a:srcRect l="16736" r="16736"/>
          <a:stretch>
            <a:fillRect/>
          </a:stretch>
        </p:blipFill>
        <p:spPr/>
      </p:pic>
      <p:pic>
        <p:nvPicPr>
          <p:cNvPr id="5" name="Picture 4" descr="A close up of a sign&#10;&#10;Description generated with very high confidence">
            <a:extLst>
              <a:ext uri="{FF2B5EF4-FFF2-40B4-BE49-F238E27FC236}">
                <a16:creationId xmlns:a16="http://schemas.microsoft.com/office/drawing/2014/main" id="{31995A05-8FF3-45F9-9BB2-02708B2C497B}"/>
              </a:ext>
            </a:extLst>
          </p:cNvPr>
          <p:cNvPicPr>
            <a:picLocks noChangeAspect="1"/>
          </p:cNvPicPr>
          <p:nvPr/>
        </p:nvPicPr>
        <p:blipFill>
          <a:blip r:embed="rId4"/>
          <a:srcRect/>
          <a:stretch>
            <a:fillRect/>
          </a:stretch>
        </p:blipFill>
        <p:spPr>
          <a:xfrm>
            <a:off x="10058400" y="182880"/>
            <a:ext cx="1371600" cy="1371600"/>
          </a:xfrm>
          <a:prstGeom prst="rect">
            <a:avLst/>
          </a:prstGeom>
        </p:spPr>
      </p:pic>
    </p:spTree>
    <p:extLst>
      <p:ext uri="{BB962C8B-B14F-4D97-AF65-F5344CB8AC3E}">
        <p14:creationId xmlns:p14="http://schemas.microsoft.com/office/powerpoint/2010/main" val="373798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2C9AC3-FC42-784A-8807-F40F3E19A631}"/>
              </a:ext>
            </a:extLst>
          </p:cNvPr>
          <p:cNvSpPr/>
          <p:nvPr/>
        </p:nvSpPr>
        <p:spPr>
          <a:xfrm>
            <a:off x="0" y="2243965"/>
            <a:ext cx="12192000" cy="3989858"/>
          </a:xfrm>
          <a:prstGeom prst="rect">
            <a:avLst/>
          </a:prstGeom>
          <a:solidFill>
            <a:schemeClr val="bg1">
              <a:lumMod val="95000"/>
            </a:scheme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3BE0C8-D2C7-564F-AD50-D3025DB902F0}"/>
              </a:ext>
            </a:extLst>
          </p:cNvPr>
          <p:cNvSpPr/>
          <p:nvPr/>
        </p:nvSpPr>
        <p:spPr>
          <a:xfrm>
            <a:off x="0" y="-13959"/>
            <a:ext cx="12192000" cy="2254512"/>
          </a:xfrm>
          <a:prstGeom prst="rect">
            <a:avLst/>
          </a:prstGeom>
          <a:solidFill>
            <a:schemeClr val="tx1">
              <a:lumMod val="85000"/>
              <a:lumOff val="15000"/>
            </a:scheme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1F9748E-F7B4-9243-825E-1EBF4B72AF7A}"/>
              </a:ext>
            </a:extLst>
          </p:cNvPr>
          <p:cNvGrpSpPr/>
          <p:nvPr/>
        </p:nvGrpSpPr>
        <p:grpSpPr>
          <a:xfrm rot="8650774" flipH="1" flipV="1">
            <a:off x="7430044" y="-1843126"/>
            <a:ext cx="4436224" cy="5482435"/>
            <a:chOff x="11114088" y="2241550"/>
            <a:chExt cx="1905000" cy="2354263"/>
          </a:xfrm>
          <a:solidFill>
            <a:schemeClr val="bg2">
              <a:alpha val="15000"/>
            </a:schemeClr>
          </a:solidFill>
          <a:effectLst/>
        </p:grpSpPr>
        <p:sp>
          <p:nvSpPr>
            <p:cNvPr id="6" name="Freeform 5">
              <a:extLst>
                <a:ext uri="{FF2B5EF4-FFF2-40B4-BE49-F238E27FC236}">
                  <a16:creationId xmlns:a16="http://schemas.microsoft.com/office/drawing/2014/main" id="{2DA6C4AC-B726-1243-85AF-9780C557FDC0}"/>
                </a:ext>
              </a:extLst>
            </p:cNvPr>
            <p:cNvSpPr/>
            <p:nvPr/>
          </p:nvSpPr>
          <p:spPr>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a:extLst>
                <a:ext uri="{FF2B5EF4-FFF2-40B4-BE49-F238E27FC236}">
                  <a16:creationId xmlns:a16="http://schemas.microsoft.com/office/drawing/2014/main" id="{5031B2B0-A6C7-124D-AE95-C4F710758A0C}"/>
                </a:ext>
              </a:extLst>
            </p:cNvPr>
            <p:cNvSpPr/>
            <p:nvPr/>
          </p:nvSpPr>
          <p:spPr>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a:extLst>
                <a:ext uri="{FF2B5EF4-FFF2-40B4-BE49-F238E27FC236}">
                  <a16:creationId xmlns:a16="http://schemas.microsoft.com/office/drawing/2014/main" id="{395AAA5A-854E-E14E-BD8C-1686F99068B2}"/>
                </a:ext>
              </a:extLst>
            </p:cNvPr>
            <p:cNvSpPr/>
            <p:nvPr/>
          </p:nvSpPr>
          <p:spPr>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itle 1">
            <a:extLst>
              <a:ext uri="{FF2B5EF4-FFF2-40B4-BE49-F238E27FC236}">
                <a16:creationId xmlns:a16="http://schemas.microsoft.com/office/drawing/2014/main" id="{D459FE41-9183-FB48-BD9E-4723CFF9895F}"/>
              </a:ext>
            </a:extLst>
          </p:cNvPr>
          <p:cNvSpPr txBox="1"/>
          <p:nvPr/>
        </p:nvSpPr>
        <p:spPr>
          <a:xfrm>
            <a:off x="193721" y="246621"/>
            <a:ext cx="11150600" cy="5386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rgbClr val="00B0F0"/>
                </a:solidFill>
                <a:latin typeface="Calibri" panose="020F0502020204030204" pitchFamily="34" charset="0"/>
                <a:cs typeface="Calibri" panose="020F0502020204030204" pitchFamily="34" charset="0"/>
              </a:rPr>
              <a:t>SERVICE DISRUPTION</a:t>
            </a:r>
          </a:p>
        </p:txBody>
      </p:sp>
      <p:sp>
        <p:nvSpPr>
          <p:cNvPr id="10" name="Rectangle 9">
            <a:extLst>
              <a:ext uri="{FF2B5EF4-FFF2-40B4-BE49-F238E27FC236}">
                <a16:creationId xmlns:a16="http://schemas.microsoft.com/office/drawing/2014/main" id="{F5325772-477D-5544-AE09-3CE40050DD90}"/>
              </a:ext>
            </a:extLst>
          </p:cNvPr>
          <p:cNvSpPr/>
          <p:nvPr/>
        </p:nvSpPr>
        <p:spPr>
          <a:xfrm>
            <a:off x="193720" y="946804"/>
            <a:ext cx="10309101" cy="1015663"/>
          </a:xfrm>
          <a:prstGeom prst="rect">
            <a:avLst/>
          </a:prstGeom>
        </p:spPr>
        <p:txBody>
          <a:bodyPr wrap="square">
            <a:spAutoFit/>
          </a:bodyPr>
          <a:lstStyle/>
          <a:p>
            <a:pPr lvl="0">
              <a:buClr>
                <a:srgbClr val="00B0F0"/>
              </a:buClr>
              <a:defRPr/>
            </a:pPr>
            <a:r>
              <a:rPr lang="en-US" sz="2000" dirty="0">
                <a:solidFill>
                  <a:schemeClr val="accent1">
                    <a:lumMod val="40000"/>
                    <a:lumOff val="60000"/>
                  </a:schemeClr>
                </a:solidFill>
                <a:latin typeface="Calibri"/>
              </a:rPr>
              <a:t>Cutting</a:t>
            </a:r>
            <a:r>
              <a:rPr kumimoji="0" lang="en-US" sz="2000" b="0" i="0" u="none" strike="noStrike" kern="1200" cap="none" spc="0" normalizeH="0" baseline="0" noProof="0" dirty="0">
                <a:ln>
                  <a:noFill/>
                </a:ln>
                <a:solidFill>
                  <a:schemeClr val="accent1">
                    <a:lumMod val="40000"/>
                    <a:lumOff val="60000"/>
                  </a:schemeClr>
                </a:solidFill>
                <a:effectLst/>
                <a:uLnTx/>
                <a:uFillTx/>
                <a:latin typeface="Calibri"/>
                <a:ea typeface="+mn-ea"/>
                <a:cs typeface="+mn-cs"/>
              </a:rPr>
              <a:t> or damaging cable network facilities disrupts critical communications </a:t>
            </a:r>
            <a:r>
              <a:rPr lang="en-US" sz="2000" dirty="0">
                <a:solidFill>
                  <a:schemeClr val="accent1">
                    <a:lumMod val="40000"/>
                    <a:lumOff val="60000"/>
                  </a:schemeClr>
                </a:solidFill>
                <a:latin typeface="Calibri"/>
              </a:rPr>
              <a:t>– well beyond </a:t>
            </a:r>
          </a:p>
          <a:p>
            <a:pPr lvl="0">
              <a:buClr>
                <a:srgbClr val="00B0F0"/>
              </a:buClr>
              <a:defRPr/>
            </a:pPr>
            <a:r>
              <a:rPr lang="en-US" sz="2000" dirty="0">
                <a:solidFill>
                  <a:schemeClr val="accent1">
                    <a:lumMod val="40000"/>
                    <a:lumOff val="60000"/>
                  </a:schemeClr>
                </a:solidFill>
                <a:latin typeface="Calibri"/>
              </a:rPr>
              <a:t>cable television service – and interferes with the incident recovery process. </a:t>
            </a:r>
            <a:br>
              <a:rPr kumimoji="0" lang="en-US" sz="2000" b="0" i="0" u="none" strike="noStrike" kern="1200" cap="none" spc="0" normalizeH="0" baseline="0" noProof="0" dirty="0">
                <a:ln>
                  <a:noFill/>
                </a:ln>
                <a:solidFill>
                  <a:schemeClr val="accent1">
                    <a:lumMod val="40000"/>
                    <a:lumOff val="60000"/>
                  </a:schemeClr>
                </a:solidFill>
                <a:effectLst/>
                <a:uLnTx/>
                <a:uFillTx/>
                <a:latin typeface="Calibri"/>
                <a:ea typeface="+mn-ea"/>
                <a:cs typeface="+mn-cs"/>
              </a:rPr>
            </a:br>
            <a:r>
              <a:rPr lang="en-US" sz="2000" dirty="0">
                <a:solidFill>
                  <a:schemeClr val="accent1">
                    <a:lumMod val="40000"/>
                    <a:lumOff val="60000"/>
                  </a:schemeClr>
                </a:solidFill>
                <a:latin typeface="Calibri"/>
              </a:rPr>
              <a:t>Rapid</a:t>
            </a:r>
            <a:r>
              <a:rPr kumimoji="0" lang="en-US" sz="2000" b="0" i="0" u="none" strike="noStrike" kern="1200" cap="none" spc="0" normalizeH="0" baseline="0" noProof="0" dirty="0">
                <a:ln>
                  <a:noFill/>
                </a:ln>
                <a:solidFill>
                  <a:schemeClr val="accent1">
                    <a:lumMod val="40000"/>
                    <a:lumOff val="60000"/>
                  </a:schemeClr>
                </a:solidFill>
                <a:effectLst/>
                <a:uLnTx/>
                <a:uFillTx/>
                <a:latin typeface="Calibri"/>
                <a:ea typeface="+mn-ea"/>
                <a:cs typeface="+mn-cs"/>
              </a:rPr>
              <a:t> network recovery is essential to ensure access to a number of </a:t>
            </a:r>
            <a:r>
              <a:rPr lang="en-US" sz="2000" dirty="0">
                <a:solidFill>
                  <a:schemeClr val="accent1">
                    <a:lumMod val="40000"/>
                    <a:lumOff val="60000"/>
                  </a:schemeClr>
                </a:solidFill>
              </a:rPr>
              <a:t>vital </a:t>
            </a:r>
            <a:r>
              <a:rPr lang="en-US" dirty="0">
                <a:solidFill>
                  <a:schemeClr val="accent1">
                    <a:lumMod val="40000"/>
                    <a:lumOff val="60000"/>
                  </a:schemeClr>
                </a:solidFill>
              </a:rPr>
              <a:t>supporting systems:</a:t>
            </a:r>
          </a:p>
        </p:txBody>
      </p:sp>
      <p:pic>
        <p:nvPicPr>
          <p:cNvPr id="11" name="Picture 10" descr="A close up of a sign&#10;&#10;Description generated with very high confidence">
            <a:extLst>
              <a:ext uri="{FF2B5EF4-FFF2-40B4-BE49-F238E27FC236}">
                <a16:creationId xmlns:a16="http://schemas.microsoft.com/office/drawing/2014/main" id="{BA361CCD-1B92-674A-A293-C82A211C2ABB}"/>
              </a:ext>
            </a:extLst>
          </p:cNvPr>
          <p:cNvPicPr>
            <a:picLocks noChangeAspect="1"/>
          </p:cNvPicPr>
          <p:nvPr/>
        </p:nvPicPr>
        <p:blipFill>
          <a:blip r:embed="rId2"/>
          <a:srcRect/>
          <a:stretch>
            <a:fillRect/>
          </a:stretch>
        </p:blipFill>
        <p:spPr>
          <a:xfrm>
            <a:off x="10058400" y="182880"/>
            <a:ext cx="1371600" cy="1371600"/>
          </a:xfrm>
          <a:prstGeom prst="rect">
            <a:avLst/>
          </a:prstGeom>
          <a:ln w="28575">
            <a:noFill/>
          </a:ln>
          <a:effectLst>
            <a:outerShdw blurRad="50800" dist="38100" dir="2700000" algn="tl" rotWithShape="0">
              <a:prstClr val="black">
                <a:alpha val="40000"/>
              </a:prstClr>
            </a:outerShdw>
          </a:effectLst>
        </p:spPr>
      </p:pic>
      <p:graphicFrame>
        <p:nvGraphicFramePr>
          <p:cNvPr id="13" name="Diagram 12">
            <a:extLst>
              <a:ext uri="{FF2B5EF4-FFF2-40B4-BE49-F238E27FC236}">
                <a16:creationId xmlns:a16="http://schemas.microsoft.com/office/drawing/2014/main" id="{878ACEF2-6392-E54C-A8DD-6047853A16A6}"/>
              </a:ext>
            </a:extLst>
          </p:cNvPr>
          <p:cNvGraphicFramePr/>
          <p:nvPr>
            <p:extLst>
              <p:ext uri="{D42A27DB-BD31-4B8C-83A1-F6EECF244321}">
                <p14:modId xmlns:p14="http://schemas.microsoft.com/office/powerpoint/2010/main" val="1090025645"/>
              </p:ext>
            </p:extLst>
          </p:nvPr>
        </p:nvGraphicFramePr>
        <p:xfrm>
          <a:off x="300147" y="2355268"/>
          <a:ext cx="11545172" cy="2522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AF35903-FEEF-0C46-BD6F-F312AE23BF0F}"/>
              </a:ext>
            </a:extLst>
          </p:cNvPr>
          <p:cNvSpPr/>
          <p:nvPr/>
        </p:nvSpPr>
        <p:spPr>
          <a:xfrm>
            <a:off x="655470" y="5445537"/>
            <a:ext cx="4026212" cy="770519"/>
          </a:xfrm>
          <a:prstGeom prst="rect">
            <a:avLst/>
          </a:prstGeom>
        </p:spPr>
        <p:txBody>
          <a:bodyPr numCol="3">
            <a:noAutofit/>
          </a:bodyPr>
          <a:lstStyle/>
          <a:p>
            <a:pPr marL="342900" lvl="0" indent="-342900">
              <a:buClr>
                <a:srgbClr val="00B0F0"/>
              </a:buClr>
              <a:buFont typeface="Arial" panose="020B0604020202020204" pitchFamily="34" charset="0"/>
              <a:buChar char="•"/>
              <a:defRPr/>
            </a:pPr>
            <a:endParaRPr lang="en-US" sz="1100"/>
          </a:p>
        </p:txBody>
      </p:sp>
      <p:sp>
        <p:nvSpPr>
          <p:cNvPr id="14" name="Slide Number Placeholder 13">
            <a:extLst>
              <a:ext uri="{FF2B5EF4-FFF2-40B4-BE49-F238E27FC236}">
                <a16:creationId xmlns:a16="http://schemas.microsoft.com/office/drawing/2014/main" id="{89C42CD7-F2F9-5E45-B896-AD22733EEDBB}"/>
              </a:ext>
            </a:extLst>
          </p:cNvPr>
          <p:cNvSpPr>
            <a:spLocks noGrp="1"/>
          </p:cNvSpPr>
          <p:nvPr>
            <p:ph type="sldNum" sz="quarter" idx="4"/>
          </p:nvPr>
        </p:nvSpPr>
        <p:spPr/>
        <p:txBody>
          <a:bodyPr/>
          <a:lstStyle/>
          <a:p>
            <a:fld id="{660E9EDB-BE8E-1D43-BB6C-EAA6096107CA}" type="slidenum">
              <a:rPr lang="en-US" smtClean="0"/>
              <a:t>2</a:t>
            </a:fld>
            <a:endParaRPr lang="en-US"/>
          </a:p>
        </p:txBody>
      </p:sp>
      <p:sp>
        <p:nvSpPr>
          <p:cNvPr id="12" name="TextBox 11">
            <a:extLst>
              <a:ext uri="{FF2B5EF4-FFF2-40B4-BE49-F238E27FC236}">
                <a16:creationId xmlns:a16="http://schemas.microsoft.com/office/drawing/2014/main" id="{BDE434A7-A24C-B646-8807-09F8D002AD40}"/>
              </a:ext>
            </a:extLst>
          </p:cNvPr>
          <p:cNvSpPr txBox="1"/>
          <p:nvPr/>
        </p:nvSpPr>
        <p:spPr>
          <a:xfrm>
            <a:off x="7488583" y="4684121"/>
            <a:ext cx="2188611" cy="815608"/>
          </a:xfrm>
          <a:prstGeom prst="rect">
            <a:avLst/>
          </a:prstGeom>
          <a:noFill/>
        </p:spPr>
        <p:txBody>
          <a:bodyPr wrap="square" lIns="0" tIns="0" rIns="0" rtlCol="0">
            <a:spAutoFit/>
          </a:bodyPr>
          <a:lstStyle/>
          <a:p>
            <a:pPr marL="171450" indent="-171450">
              <a:spcAft>
                <a:spcPts val="600"/>
              </a:spcAft>
              <a:buFont typeface="Arial" panose="020B0604020202020204" pitchFamily="34" charset="0"/>
              <a:buChar char="•"/>
            </a:pPr>
            <a:r>
              <a:rPr lang="en-US" sz="1000" dirty="0">
                <a:solidFill>
                  <a:schemeClr val="tx1">
                    <a:lumMod val="65000"/>
                    <a:lumOff val="35000"/>
                  </a:schemeClr>
                </a:solidFill>
              </a:rPr>
              <a:t>Mobile wireless services that are critical in emergencies rely on cellular backhaul and small cell services that are often</a:t>
            </a:r>
            <a:r>
              <a:rPr lang="en-US" sz="1000" dirty="0">
                <a:solidFill>
                  <a:srgbClr val="00B050"/>
                </a:solidFill>
              </a:rPr>
              <a:t> </a:t>
            </a:r>
            <a:r>
              <a:rPr lang="en-US" sz="1000" dirty="0">
                <a:solidFill>
                  <a:schemeClr val="tx1">
                    <a:lumMod val="65000"/>
                    <a:lumOff val="35000"/>
                  </a:schemeClr>
                </a:solidFill>
              </a:rPr>
              <a:t>carried on cable broadband infrastructure</a:t>
            </a:r>
          </a:p>
        </p:txBody>
      </p:sp>
      <p:sp>
        <p:nvSpPr>
          <p:cNvPr id="15" name="TextBox 14">
            <a:extLst>
              <a:ext uri="{FF2B5EF4-FFF2-40B4-BE49-F238E27FC236}">
                <a16:creationId xmlns:a16="http://schemas.microsoft.com/office/drawing/2014/main" id="{46422BBA-FC44-5F4F-9783-A58BD75DDB7D}"/>
              </a:ext>
            </a:extLst>
          </p:cNvPr>
          <p:cNvSpPr txBox="1"/>
          <p:nvPr/>
        </p:nvSpPr>
        <p:spPr>
          <a:xfrm>
            <a:off x="9770218" y="4684121"/>
            <a:ext cx="2188611" cy="892552"/>
          </a:xfrm>
          <a:prstGeom prst="rect">
            <a:avLst/>
          </a:prstGeom>
          <a:noFill/>
        </p:spPr>
        <p:txBody>
          <a:bodyPr wrap="square" lIns="0" tIns="0" rIns="0" rtlCol="0">
            <a:spAutoFit/>
          </a:bodyPr>
          <a:lstStyle/>
          <a:p>
            <a:pPr marL="171450" indent="-171450">
              <a:spcAft>
                <a:spcPts val="600"/>
              </a:spcAft>
              <a:buFont typeface="Arial" panose="020B0604020202020204" pitchFamily="34" charset="0"/>
              <a:buChar char="•"/>
            </a:pPr>
            <a:r>
              <a:rPr lang="en-US" sz="1000" dirty="0">
                <a:solidFill>
                  <a:schemeClr val="tx1">
                    <a:lumMod val="65000"/>
                    <a:lumOff val="35000"/>
                  </a:schemeClr>
                </a:solidFill>
              </a:rPr>
              <a:t>A wide range of devices for determining health status or managing disease conditions rely on cable connectivity in the home</a:t>
            </a:r>
          </a:p>
          <a:p>
            <a:pPr marL="171450" indent="-171450">
              <a:spcAft>
                <a:spcPts val="600"/>
              </a:spcAft>
              <a:buFont typeface="Arial" panose="020B0604020202020204" pitchFamily="34" charset="0"/>
              <a:buChar char="•"/>
            </a:pPr>
            <a:endParaRPr lang="en-US" sz="1000" dirty="0">
              <a:solidFill>
                <a:schemeClr val="tx1">
                  <a:lumMod val="65000"/>
                  <a:lumOff val="35000"/>
                </a:schemeClr>
              </a:solidFill>
            </a:endParaRPr>
          </a:p>
        </p:txBody>
      </p:sp>
      <p:sp>
        <p:nvSpPr>
          <p:cNvPr id="16" name="TextBox 15">
            <a:extLst>
              <a:ext uri="{FF2B5EF4-FFF2-40B4-BE49-F238E27FC236}">
                <a16:creationId xmlns:a16="http://schemas.microsoft.com/office/drawing/2014/main" id="{4D938294-4A20-7C41-B52F-37B709800112}"/>
              </a:ext>
            </a:extLst>
          </p:cNvPr>
          <p:cNvSpPr txBox="1"/>
          <p:nvPr/>
        </p:nvSpPr>
        <p:spPr>
          <a:xfrm>
            <a:off x="423491" y="4684121"/>
            <a:ext cx="2188611" cy="2046714"/>
          </a:xfrm>
          <a:prstGeom prst="rect">
            <a:avLst/>
          </a:prstGeom>
          <a:noFill/>
        </p:spPr>
        <p:txBody>
          <a:bodyPr wrap="square" lIns="0" tIns="0" rIns="0" rtlCol="0">
            <a:spAutoFit/>
          </a:bodyPr>
          <a:lstStyle/>
          <a:p>
            <a:pPr marL="171450" indent="-171450">
              <a:spcAft>
                <a:spcPts val="600"/>
              </a:spcAft>
              <a:buFont typeface="Arial" panose="020B0604020202020204" pitchFamily="34" charset="0"/>
              <a:buChar char="•"/>
            </a:pPr>
            <a:r>
              <a:rPr lang="en-US" sz="1000" dirty="0">
                <a:solidFill>
                  <a:schemeClr val="tx1">
                    <a:lumMod val="65000"/>
                    <a:lumOff val="35000"/>
                  </a:schemeClr>
                </a:solidFill>
              </a:rPr>
              <a:t>Cable operators are leading providers  of voice services that connect customers to 911 and are vital to crisis response, public safety, emergency communications and recovery. Cable also enables Telecommunication Service Priority (TSP) circuits, Government Emergency Telecommunications Service  (GETS) and Wireless Priority Service (WPS)</a:t>
            </a:r>
          </a:p>
          <a:p>
            <a:pPr marL="171450" indent="-171450">
              <a:spcAft>
                <a:spcPts val="600"/>
              </a:spcAft>
              <a:buFont typeface="Arial" panose="020B0604020202020204" pitchFamily="34" charset="0"/>
              <a:buChar char="•"/>
            </a:pPr>
            <a:endParaRPr lang="en-US" sz="1000" dirty="0">
              <a:solidFill>
                <a:schemeClr val="tx1">
                  <a:lumMod val="65000"/>
                  <a:lumOff val="35000"/>
                </a:schemeClr>
              </a:solidFill>
            </a:endParaRPr>
          </a:p>
          <a:p>
            <a:pPr marL="171450" indent="-171450">
              <a:spcAft>
                <a:spcPts val="600"/>
              </a:spcAft>
              <a:buFont typeface="Arial" panose="020B0604020202020204" pitchFamily="34" charset="0"/>
              <a:buChar char="•"/>
            </a:pPr>
            <a:endParaRPr lang="en-US" sz="1000" dirty="0">
              <a:solidFill>
                <a:schemeClr val="tx1">
                  <a:lumMod val="65000"/>
                  <a:lumOff val="35000"/>
                </a:schemeClr>
              </a:solidFill>
            </a:endParaRPr>
          </a:p>
        </p:txBody>
      </p:sp>
      <p:sp>
        <p:nvSpPr>
          <p:cNvPr id="17" name="TextBox 16">
            <a:extLst>
              <a:ext uri="{FF2B5EF4-FFF2-40B4-BE49-F238E27FC236}">
                <a16:creationId xmlns:a16="http://schemas.microsoft.com/office/drawing/2014/main" id="{27389360-D551-3341-A69D-645692FC97CD}"/>
              </a:ext>
            </a:extLst>
          </p:cNvPr>
          <p:cNvSpPr txBox="1"/>
          <p:nvPr/>
        </p:nvSpPr>
        <p:spPr>
          <a:xfrm>
            <a:off x="2805342" y="4684121"/>
            <a:ext cx="2188611" cy="661720"/>
          </a:xfrm>
          <a:prstGeom prst="rect">
            <a:avLst/>
          </a:prstGeom>
          <a:noFill/>
        </p:spPr>
        <p:txBody>
          <a:bodyPr wrap="square" lIns="0" tIns="0" rIns="0" rtlCol="0">
            <a:spAutoFit/>
          </a:bodyPr>
          <a:lstStyle/>
          <a:p>
            <a:pPr marL="171450" indent="-171450">
              <a:spcAft>
                <a:spcPts val="600"/>
              </a:spcAft>
              <a:buFont typeface="Arial" panose="020B0604020202020204" pitchFamily="34" charset="0"/>
              <a:buChar char="•"/>
            </a:pPr>
            <a:r>
              <a:rPr lang="en-US" sz="1000">
                <a:solidFill>
                  <a:schemeClr val="tx1">
                    <a:lumMod val="65000"/>
                    <a:lumOff val="35000"/>
                  </a:schemeClr>
                </a:solidFill>
              </a:rPr>
              <a:t>Cable links play key roles in the availability of regional/national emergency alert systems messaging, alerts and evacuation planning</a:t>
            </a:r>
          </a:p>
        </p:txBody>
      </p:sp>
      <p:sp>
        <p:nvSpPr>
          <p:cNvPr id="18" name="TextBox 17">
            <a:extLst>
              <a:ext uri="{FF2B5EF4-FFF2-40B4-BE49-F238E27FC236}">
                <a16:creationId xmlns:a16="http://schemas.microsoft.com/office/drawing/2014/main" id="{7515A108-7BF5-D940-A54D-8249E2AC7119}"/>
              </a:ext>
            </a:extLst>
          </p:cNvPr>
          <p:cNvSpPr txBox="1"/>
          <p:nvPr/>
        </p:nvSpPr>
        <p:spPr>
          <a:xfrm>
            <a:off x="4973778" y="4684121"/>
            <a:ext cx="2188611" cy="892552"/>
          </a:xfrm>
          <a:prstGeom prst="rect">
            <a:avLst/>
          </a:prstGeom>
          <a:noFill/>
        </p:spPr>
        <p:txBody>
          <a:bodyPr wrap="square" lIns="0" tIns="0" rIns="0" rtlCol="0">
            <a:spAutoFit/>
          </a:bodyPr>
          <a:lstStyle/>
          <a:p>
            <a:pPr marL="171450" indent="-171450">
              <a:spcAft>
                <a:spcPts val="600"/>
              </a:spcAft>
              <a:buFont typeface="Arial" panose="020B0604020202020204" pitchFamily="34" charset="0"/>
              <a:buChar char="•"/>
            </a:pPr>
            <a:r>
              <a:rPr lang="en-US" sz="1000">
                <a:solidFill>
                  <a:schemeClr val="tx1">
                    <a:lumMod val="65000"/>
                    <a:lumOff val="35000"/>
                  </a:schemeClr>
                </a:solidFill>
              </a:rPr>
              <a:t>Cable’s Internet connectivity is the primary source for sharing information in crisis situations and communicating with authorities, family and friends</a:t>
            </a:r>
          </a:p>
          <a:p>
            <a:pPr marL="171450" indent="-171450">
              <a:spcAft>
                <a:spcPts val="600"/>
              </a:spcAft>
              <a:buFont typeface="Arial" panose="020B0604020202020204" pitchFamily="34" charset="0"/>
              <a:buChar char="•"/>
            </a:pPr>
            <a:endParaRPr lang="en-US" sz="1000">
              <a:solidFill>
                <a:schemeClr val="tx1">
                  <a:lumMod val="65000"/>
                  <a:lumOff val="35000"/>
                </a:schemeClr>
              </a:solidFill>
            </a:endParaRPr>
          </a:p>
        </p:txBody>
      </p:sp>
    </p:spTree>
    <p:extLst>
      <p:ext uri="{BB962C8B-B14F-4D97-AF65-F5344CB8AC3E}">
        <p14:creationId xmlns:p14="http://schemas.microsoft.com/office/powerpoint/2010/main" val="288217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D94EC-816F-704D-A278-CFC409A77DD0}"/>
              </a:ext>
            </a:extLst>
          </p:cNvPr>
          <p:cNvSpPr>
            <a:spLocks noGrp="1"/>
          </p:cNvSpPr>
          <p:nvPr>
            <p:ph type="sldNum" sz="quarter" idx="4"/>
          </p:nvPr>
        </p:nvSpPr>
        <p:spPr/>
        <p:txBody>
          <a:bodyPr/>
          <a:lstStyle/>
          <a:p>
            <a:fld id="{660E9EDB-BE8E-1D43-BB6C-EAA6096107CA}" type="slidenum">
              <a:rPr lang="en-US" smtClean="0"/>
              <a:t>3</a:t>
            </a:fld>
            <a:endParaRPr lang="en-US"/>
          </a:p>
        </p:txBody>
      </p:sp>
      <p:sp>
        <p:nvSpPr>
          <p:cNvPr id="3" name="Text Placeholder 2">
            <a:extLst>
              <a:ext uri="{FF2B5EF4-FFF2-40B4-BE49-F238E27FC236}">
                <a16:creationId xmlns:a16="http://schemas.microsoft.com/office/drawing/2014/main" id="{18CBF43D-B2C4-DF42-A20C-411029230BA5}"/>
              </a:ext>
            </a:extLst>
          </p:cNvPr>
          <p:cNvSpPr>
            <a:spLocks noGrp="1"/>
          </p:cNvSpPr>
          <p:nvPr>
            <p:ph type="body" sz="quarter" idx="10"/>
          </p:nvPr>
        </p:nvSpPr>
        <p:spPr>
          <a:xfrm>
            <a:off x="6175375" y="1851025"/>
            <a:ext cx="5689600" cy="4386263"/>
          </a:xfrm>
        </p:spPr>
        <p:txBody>
          <a:bodyPr/>
          <a:lstStyle/>
          <a:p>
            <a:pPr marL="457200" indent="-457200">
              <a:buClr>
                <a:srgbClr val="00B0F0"/>
              </a:buClr>
              <a:buFont typeface="Arial" panose="020B0604020202020204" pitchFamily="34" charset="0"/>
              <a:buChar char="•"/>
            </a:pPr>
            <a:r>
              <a:rPr lang="en-US" dirty="0"/>
              <a:t>Reliance on end-to-end network connectivity for effective public safety services, traditional 911, reverse 911, and other crisis communications</a:t>
            </a:r>
          </a:p>
          <a:p>
            <a:pPr marL="457200" indent="-457200">
              <a:buClr>
                <a:srgbClr val="00B0F0"/>
              </a:buClr>
              <a:buFont typeface="Arial" panose="020B0604020202020204" pitchFamily="34" charset="0"/>
              <a:buChar char="•"/>
            </a:pPr>
            <a:r>
              <a:rPr lang="en-US" dirty="0"/>
              <a:t>Cable broadband providers carry critical circuits and interconnects essential to emergency communication, including transport for Next Generation 911 networks and are significant providers of landline voice services</a:t>
            </a:r>
          </a:p>
          <a:p>
            <a:pPr marL="457200" indent="-457200">
              <a:buClr>
                <a:srgbClr val="00B0F0"/>
              </a:buClr>
              <a:buFont typeface="Arial" panose="020B0604020202020204" pitchFamily="34" charset="0"/>
              <a:buChar char="•"/>
            </a:pPr>
            <a:r>
              <a:rPr lang="en-US" dirty="0"/>
              <a:t>Cable also enables TSP circuits, GETS and WPS</a:t>
            </a:r>
          </a:p>
          <a:p>
            <a:pPr marL="457200" indent="-457200">
              <a:buClr>
                <a:srgbClr val="00B0F0"/>
              </a:buClr>
              <a:buFont typeface="Arial" panose="020B0604020202020204" pitchFamily="34" charset="0"/>
              <a:buChar char="•"/>
            </a:pPr>
            <a:r>
              <a:rPr lang="en-US" dirty="0"/>
              <a:t>Accidental cutting could endanger cable Lifeline circuits, leading to inability to communicate with first responders and possible loss of life</a:t>
            </a:r>
          </a:p>
          <a:p>
            <a:pPr marL="457200" indent="-457200">
              <a:buClr>
                <a:srgbClr val="00B0F0"/>
              </a:buClr>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FC98FC2C-EA29-6145-BAF7-FE0CAF05200A}"/>
              </a:ext>
            </a:extLst>
          </p:cNvPr>
          <p:cNvSpPr>
            <a:spLocks noGrp="1"/>
          </p:cNvSpPr>
          <p:nvPr>
            <p:ph type="body" sz="quarter" idx="12"/>
          </p:nvPr>
        </p:nvSpPr>
        <p:spPr>
          <a:xfrm>
            <a:off x="403225" y="395288"/>
            <a:ext cx="9407202" cy="1337144"/>
          </a:xfrm>
        </p:spPr>
        <p:txBody>
          <a:bodyPr/>
          <a:lstStyle/>
          <a:p>
            <a:pPr>
              <a:spcBef>
                <a:spcPct val="0"/>
              </a:spcBef>
            </a:pPr>
            <a:r>
              <a:rPr lang="en-US" dirty="0"/>
              <a:t>E911 and Emergency Communications </a:t>
            </a:r>
          </a:p>
          <a:p>
            <a:pPr>
              <a:spcBef>
                <a:spcPct val="0"/>
              </a:spcBef>
            </a:pPr>
            <a:endParaRPr lang="en-US" dirty="0"/>
          </a:p>
        </p:txBody>
      </p:sp>
      <p:pic>
        <p:nvPicPr>
          <p:cNvPr id="9" name="Picture Placeholder 9" descr="A close up of a sign&#10;&#10;Description generated with very high confidence">
            <a:extLst>
              <a:ext uri="{FF2B5EF4-FFF2-40B4-BE49-F238E27FC236}">
                <a16:creationId xmlns:a16="http://schemas.microsoft.com/office/drawing/2014/main" id="{0B2549B4-BB02-DA44-94C2-056ABF2AF783}"/>
              </a:ext>
            </a:extLst>
          </p:cNvPr>
          <p:cNvPicPr>
            <a:picLocks noGrp="1" noChangeAspect="1"/>
          </p:cNvPicPr>
          <p:nvPr>
            <p:ph type="pic" sz="quarter" idx="11"/>
          </p:nvPr>
        </p:nvPicPr>
        <p:blipFill>
          <a:blip r:embed="rId2"/>
          <a:srcRect t="-144" b="7886"/>
          <a:stretch>
            <a:fillRect/>
          </a:stretch>
        </p:blipFill>
        <p:spPr>
          <a:xfrm>
            <a:off x="233702" y="1851025"/>
            <a:ext cx="5870648" cy="4686667"/>
          </a:xfrm>
        </p:spPr>
      </p:pic>
    </p:spTree>
    <p:extLst>
      <p:ext uri="{BB962C8B-B14F-4D97-AF65-F5344CB8AC3E}">
        <p14:creationId xmlns:p14="http://schemas.microsoft.com/office/powerpoint/2010/main" val="4189172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D94EC-816F-704D-A278-CFC409A77DD0}"/>
              </a:ext>
            </a:extLst>
          </p:cNvPr>
          <p:cNvSpPr>
            <a:spLocks noGrp="1"/>
          </p:cNvSpPr>
          <p:nvPr>
            <p:ph type="sldNum" sz="quarter" idx="4"/>
          </p:nvPr>
        </p:nvSpPr>
        <p:spPr/>
        <p:txBody>
          <a:bodyPr/>
          <a:lstStyle/>
          <a:p>
            <a:fld id="{660E9EDB-BE8E-1D43-BB6C-EAA6096107CA}" type="slidenum">
              <a:rPr lang="en-US" smtClean="0"/>
              <a:t>4</a:t>
            </a:fld>
            <a:endParaRPr lang="en-US"/>
          </a:p>
        </p:txBody>
      </p:sp>
      <p:sp>
        <p:nvSpPr>
          <p:cNvPr id="3" name="Text Placeholder 2">
            <a:extLst>
              <a:ext uri="{FF2B5EF4-FFF2-40B4-BE49-F238E27FC236}">
                <a16:creationId xmlns:a16="http://schemas.microsoft.com/office/drawing/2014/main" id="{18CBF43D-B2C4-DF42-A20C-411029230BA5}"/>
              </a:ext>
            </a:extLst>
          </p:cNvPr>
          <p:cNvSpPr>
            <a:spLocks noGrp="1"/>
          </p:cNvSpPr>
          <p:nvPr>
            <p:ph type="body" sz="quarter" idx="10"/>
          </p:nvPr>
        </p:nvSpPr>
        <p:spPr/>
        <p:txBody>
          <a:bodyPr/>
          <a:lstStyle/>
          <a:p>
            <a:pPr marL="457200" indent="-457200">
              <a:buClr>
                <a:srgbClr val="00B0F0"/>
              </a:buClr>
              <a:buFont typeface="Arial" panose="020B0604020202020204" pitchFamily="34" charset="0"/>
              <a:buChar char="•"/>
            </a:pPr>
            <a:r>
              <a:rPr lang="en-US" dirty="0"/>
              <a:t>Uncoordinated restoration efforts can lead to disruptions of communications systems</a:t>
            </a:r>
            <a:br>
              <a:rPr lang="en-US" dirty="0"/>
            </a:br>
            <a:endParaRPr lang="en-US" dirty="0"/>
          </a:p>
          <a:p>
            <a:pPr marL="457200" indent="-457200">
              <a:buClr>
                <a:srgbClr val="00B0F0"/>
              </a:buClr>
              <a:buFont typeface="Arial" panose="020B0604020202020204" pitchFamily="34" charset="0"/>
              <a:buChar char="•"/>
            </a:pPr>
            <a:r>
              <a:rPr lang="en-US" dirty="0"/>
              <a:t>Severed connections threaten availability of regional and national Emergency Alert Systems and Wireless Emergency Alerts</a:t>
            </a:r>
            <a:br>
              <a:rPr lang="en-US" dirty="0"/>
            </a:br>
            <a:endParaRPr lang="en-US" dirty="0"/>
          </a:p>
          <a:p>
            <a:pPr marL="457200" indent="-457200">
              <a:buClr>
                <a:srgbClr val="00B0F0"/>
              </a:buClr>
              <a:buFont typeface="Arial" panose="020B0604020202020204" pitchFamily="34" charset="0"/>
              <a:buChar char="•"/>
            </a:pPr>
            <a:r>
              <a:rPr lang="en-US" dirty="0"/>
              <a:t>Result is inability to broadcast massive</a:t>
            </a:r>
            <a:r>
              <a:rPr lang="en-US" dirty="0">
                <a:solidFill>
                  <a:srgbClr val="FF0000"/>
                </a:solidFill>
              </a:rPr>
              <a:t> </a:t>
            </a:r>
            <a:r>
              <a:rPr lang="en-US" dirty="0"/>
              <a:t>point-to-multipoint messaging and public alerts</a:t>
            </a:r>
          </a:p>
        </p:txBody>
      </p:sp>
      <p:sp>
        <p:nvSpPr>
          <p:cNvPr id="5" name="Text Placeholder 4">
            <a:extLst>
              <a:ext uri="{FF2B5EF4-FFF2-40B4-BE49-F238E27FC236}">
                <a16:creationId xmlns:a16="http://schemas.microsoft.com/office/drawing/2014/main" id="{FC98FC2C-EA29-6145-BAF7-FE0CAF05200A}"/>
              </a:ext>
            </a:extLst>
          </p:cNvPr>
          <p:cNvSpPr>
            <a:spLocks noGrp="1"/>
          </p:cNvSpPr>
          <p:nvPr>
            <p:ph type="body" sz="quarter" idx="12"/>
          </p:nvPr>
        </p:nvSpPr>
        <p:spPr>
          <a:xfrm>
            <a:off x="403225" y="395288"/>
            <a:ext cx="9407202" cy="1337144"/>
          </a:xfrm>
        </p:spPr>
        <p:txBody>
          <a:bodyPr/>
          <a:lstStyle/>
          <a:p>
            <a:pPr>
              <a:spcBef>
                <a:spcPct val="0"/>
              </a:spcBef>
            </a:pPr>
            <a:r>
              <a:rPr lang="en-US"/>
              <a:t>LOCAL, REGIONAL, AND NATIONAL EMERGENCY </a:t>
            </a:r>
            <a:br>
              <a:rPr lang="en-US"/>
            </a:br>
            <a:r>
              <a:rPr lang="en-US"/>
              <a:t>ALERT SYSTEMS | EVACUATION PLANNING</a:t>
            </a:r>
          </a:p>
        </p:txBody>
      </p:sp>
      <p:pic>
        <p:nvPicPr>
          <p:cNvPr id="6" name="Picture Placeholder 5">
            <a:extLst>
              <a:ext uri="{FF2B5EF4-FFF2-40B4-BE49-F238E27FC236}">
                <a16:creationId xmlns:a16="http://schemas.microsoft.com/office/drawing/2014/main" id="{3672CDF7-4DF6-B94C-BFA5-FEF199AC1CAF}"/>
              </a:ext>
            </a:extLst>
          </p:cNvPr>
          <p:cNvPicPr>
            <a:picLocks noGrp="1" noChangeAspect="1"/>
          </p:cNvPicPr>
          <p:nvPr>
            <p:ph type="pic" sz="quarter" idx="11"/>
          </p:nvPr>
        </p:nvPicPr>
        <p:blipFill>
          <a:blip r:embed="rId2"/>
          <a:srcRect l="11" r="11"/>
          <a:stretch>
            <a:fillRect/>
          </a:stretch>
        </p:blipFill>
        <p:spPr>
          <a:xfrm>
            <a:off x="425450" y="1851025"/>
            <a:ext cx="5486400" cy="4379913"/>
          </a:xfrm>
          <a:prstGeom prst="rect">
            <a:avLst/>
          </a:prstGeom>
          <a:blipFill rotWithShape="1">
            <a:blip r:embed="rId3"/>
            <a:srcRect/>
            <a:stretch>
              <a:fillRect t="-3940" r="-35" b="-4098"/>
            </a:stretch>
          </a:blipFill>
          <a:ln w="127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pic>
    </p:spTree>
    <p:extLst>
      <p:ext uri="{BB962C8B-B14F-4D97-AF65-F5344CB8AC3E}">
        <p14:creationId xmlns:p14="http://schemas.microsoft.com/office/powerpoint/2010/main" val="283868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D94EC-816F-704D-A278-CFC409A77DD0}"/>
              </a:ext>
            </a:extLst>
          </p:cNvPr>
          <p:cNvSpPr>
            <a:spLocks noGrp="1"/>
          </p:cNvSpPr>
          <p:nvPr>
            <p:ph type="sldNum" sz="quarter" idx="4"/>
          </p:nvPr>
        </p:nvSpPr>
        <p:spPr/>
        <p:txBody>
          <a:bodyPr/>
          <a:lstStyle/>
          <a:p>
            <a:fld id="{660E9EDB-BE8E-1D43-BB6C-EAA6096107CA}" type="slidenum">
              <a:rPr lang="en-US" smtClean="0"/>
              <a:t>5</a:t>
            </a:fld>
            <a:endParaRPr lang="en-US"/>
          </a:p>
        </p:txBody>
      </p:sp>
      <p:sp>
        <p:nvSpPr>
          <p:cNvPr id="3" name="Text Placeholder 2">
            <a:extLst>
              <a:ext uri="{FF2B5EF4-FFF2-40B4-BE49-F238E27FC236}">
                <a16:creationId xmlns:a16="http://schemas.microsoft.com/office/drawing/2014/main" id="{18CBF43D-B2C4-DF42-A20C-411029230BA5}"/>
              </a:ext>
            </a:extLst>
          </p:cNvPr>
          <p:cNvSpPr>
            <a:spLocks noGrp="1"/>
          </p:cNvSpPr>
          <p:nvPr>
            <p:ph type="body" sz="quarter" idx="10"/>
          </p:nvPr>
        </p:nvSpPr>
        <p:spPr/>
        <p:txBody>
          <a:bodyPr/>
          <a:lstStyle/>
          <a:p>
            <a:pPr marL="457200" indent="-457200">
              <a:buClr>
                <a:srgbClr val="00B0F0"/>
              </a:buClr>
              <a:buFont typeface="Arial" panose="020B0604020202020204" pitchFamily="34" charset="0"/>
              <a:buChar char="•"/>
            </a:pPr>
            <a:r>
              <a:rPr lang="en-US" dirty="0"/>
              <a:t>Rise of the Internet has created new ways to share information in crisis situations, including email and social media</a:t>
            </a:r>
            <a:br>
              <a:rPr lang="en-US" dirty="0"/>
            </a:br>
            <a:endParaRPr lang="en-US" dirty="0"/>
          </a:p>
          <a:p>
            <a:pPr marL="457200" indent="-457200">
              <a:buClr>
                <a:srgbClr val="00B0F0"/>
              </a:buClr>
              <a:buFont typeface="Arial" panose="020B0604020202020204" pitchFamily="34" charset="0"/>
              <a:buChar char="•"/>
            </a:pPr>
            <a:r>
              <a:rPr lang="en-US" dirty="0"/>
              <a:t>For tens of millions of households, cable broadband is the primary source of Internet connectivity</a:t>
            </a:r>
            <a:br>
              <a:rPr lang="en-US" dirty="0"/>
            </a:br>
            <a:endParaRPr lang="en-US" dirty="0"/>
          </a:p>
          <a:p>
            <a:pPr marL="457200" indent="-457200">
              <a:buClr>
                <a:srgbClr val="00B0F0"/>
              </a:buClr>
              <a:buFont typeface="Arial" panose="020B0604020202020204" pitchFamily="34" charset="0"/>
              <a:buChar char="•"/>
            </a:pPr>
            <a:r>
              <a:rPr lang="en-US" dirty="0"/>
              <a:t>Accidental or needless cutting of cable removes the ability to communicate with authorities, or to confirm safety and location of family and friends</a:t>
            </a:r>
          </a:p>
        </p:txBody>
      </p:sp>
      <p:sp>
        <p:nvSpPr>
          <p:cNvPr id="5" name="Text Placeholder 4">
            <a:extLst>
              <a:ext uri="{FF2B5EF4-FFF2-40B4-BE49-F238E27FC236}">
                <a16:creationId xmlns:a16="http://schemas.microsoft.com/office/drawing/2014/main" id="{FC98FC2C-EA29-6145-BAF7-FE0CAF05200A}"/>
              </a:ext>
            </a:extLst>
          </p:cNvPr>
          <p:cNvSpPr>
            <a:spLocks noGrp="1"/>
          </p:cNvSpPr>
          <p:nvPr>
            <p:ph type="body" sz="quarter" idx="12"/>
          </p:nvPr>
        </p:nvSpPr>
        <p:spPr>
          <a:xfrm>
            <a:off x="403225" y="395288"/>
            <a:ext cx="9407202" cy="1337144"/>
          </a:xfrm>
        </p:spPr>
        <p:txBody>
          <a:bodyPr/>
          <a:lstStyle/>
          <a:p>
            <a:pPr>
              <a:spcBef>
                <a:spcPct val="0"/>
              </a:spcBef>
            </a:pPr>
            <a:r>
              <a:rPr lang="en-US"/>
              <a:t>INTERNET ACCESS INCLUDING WI-FI HOTSPOTS  SUPPORTING NEWS AND WEATHER FORECASTS</a:t>
            </a:r>
          </a:p>
        </p:txBody>
      </p:sp>
      <p:pic>
        <p:nvPicPr>
          <p:cNvPr id="11" name="Picture Placeholder 10">
            <a:extLst>
              <a:ext uri="{FF2B5EF4-FFF2-40B4-BE49-F238E27FC236}">
                <a16:creationId xmlns:a16="http://schemas.microsoft.com/office/drawing/2014/main" id="{897A9812-6021-8049-8691-79B4A8F0738D}"/>
              </a:ext>
            </a:extLst>
          </p:cNvPr>
          <p:cNvPicPr>
            <a:picLocks noGrp="1" noChangeAspect="1"/>
          </p:cNvPicPr>
          <p:nvPr>
            <p:ph type="pic" sz="quarter" idx="11"/>
          </p:nvPr>
        </p:nvPicPr>
        <p:blipFill>
          <a:blip r:embed="rId2"/>
          <a:srcRect l="8412" r="8412"/>
          <a:stretch>
            <a:fillRect/>
          </a:stretch>
        </p:blipFill>
        <p:spPr>
          <a:xfrm>
            <a:off x="426203" y="1851494"/>
            <a:ext cx="5485647" cy="4379444"/>
          </a:xfrm>
        </p:spPr>
      </p:pic>
    </p:spTree>
    <p:extLst>
      <p:ext uri="{BB962C8B-B14F-4D97-AF65-F5344CB8AC3E}">
        <p14:creationId xmlns:p14="http://schemas.microsoft.com/office/powerpoint/2010/main" val="605129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D94EC-816F-704D-A278-CFC409A77DD0}"/>
              </a:ext>
            </a:extLst>
          </p:cNvPr>
          <p:cNvSpPr>
            <a:spLocks noGrp="1"/>
          </p:cNvSpPr>
          <p:nvPr>
            <p:ph type="sldNum" sz="quarter" idx="4"/>
          </p:nvPr>
        </p:nvSpPr>
        <p:spPr/>
        <p:txBody>
          <a:bodyPr/>
          <a:lstStyle/>
          <a:p>
            <a:fld id="{660E9EDB-BE8E-1D43-BB6C-EAA6096107CA}" type="slidenum">
              <a:rPr lang="en-US" smtClean="0"/>
              <a:t>6</a:t>
            </a:fld>
            <a:endParaRPr lang="en-US"/>
          </a:p>
        </p:txBody>
      </p:sp>
      <p:sp>
        <p:nvSpPr>
          <p:cNvPr id="3" name="Text Placeholder 2">
            <a:extLst>
              <a:ext uri="{FF2B5EF4-FFF2-40B4-BE49-F238E27FC236}">
                <a16:creationId xmlns:a16="http://schemas.microsoft.com/office/drawing/2014/main" id="{18CBF43D-B2C4-DF42-A20C-411029230BA5}"/>
              </a:ext>
            </a:extLst>
          </p:cNvPr>
          <p:cNvSpPr>
            <a:spLocks noGrp="1"/>
          </p:cNvSpPr>
          <p:nvPr>
            <p:ph type="body" sz="quarter" idx="10"/>
          </p:nvPr>
        </p:nvSpPr>
        <p:spPr/>
        <p:txBody>
          <a:bodyPr/>
          <a:lstStyle/>
          <a:p>
            <a:pPr marL="457200" indent="-457200">
              <a:buClr>
                <a:srgbClr val="00B0F0"/>
              </a:buClr>
              <a:buFont typeface="Arial" panose="020B0604020202020204" pitchFamily="34" charset="0"/>
              <a:buChar char="•"/>
            </a:pPr>
            <a:r>
              <a:rPr lang="en-US" dirty="0"/>
              <a:t>Essential to connectivity for mission-critical cell phone services</a:t>
            </a:r>
            <a:br>
              <a:rPr lang="en-US" dirty="0"/>
            </a:br>
            <a:endParaRPr lang="en-US" dirty="0"/>
          </a:p>
          <a:p>
            <a:pPr marL="457200" indent="-457200">
              <a:buClr>
                <a:srgbClr val="00B0F0"/>
              </a:buClr>
              <a:buFont typeface="Arial" panose="020B0604020202020204" pitchFamily="34" charset="0"/>
              <a:buChar char="•"/>
            </a:pPr>
            <a:r>
              <a:rPr lang="en-US" dirty="0"/>
              <a:t>Often utilize on cable broadband infrastructure for cellular backhaul</a:t>
            </a:r>
            <a:br>
              <a:rPr lang="en-US" dirty="0">
                <a:solidFill>
                  <a:srgbClr val="00B050"/>
                </a:solidFill>
              </a:rPr>
            </a:br>
            <a:endParaRPr lang="en-US" dirty="0">
              <a:solidFill>
                <a:srgbClr val="00B050"/>
              </a:solidFill>
            </a:endParaRPr>
          </a:p>
          <a:p>
            <a:pPr marL="457200" indent="-457200">
              <a:buClr>
                <a:srgbClr val="00B0F0"/>
              </a:buClr>
              <a:buFont typeface="Arial" panose="020B0604020202020204" pitchFamily="34" charset="0"/>
              <a:buChar char="•"/>
            </a:pPr>
            <a:r>
              <a:rPr lang="en-US" dirty="0"/>
              <a:t>Can be negatively impacted by careless removal of trees, debris, and right of way obstructions</a:t>
            </a:r>
          </a:p>
        </p:txBody>
      </p:sp>
      <p:sp>
        <p:nvSpPr>
          <p:cNvPr id="5" name="Text Placeholder 4">
            <a:extLst>
              <a:ext uri="{FF2B5EF4-FFF2-40B4-BE49-F238E27FC236}">
                <a16:creationId xmlns:a16="http://schemas.microsoft.com/office/drawing/2014/main" id="{FC98FC2C-EA29-6145-BAF7-FE0CAF05200A}"/>
              </a:ext>
            </a:extLst>
          </p:cNvPr>
          <p:cNvSpPr>
            <a:spLocks noGrp="1"/>
          </p:cNvSpPr>
          <p:nvPr>
            <p:ph type="body" sz="quarter" idx="12"/>
          </p:nvPr>
        </p:nvSpPr>
        <p:spPr>
          <a:xfrm>
            <a:off x="403225" y="395288"/>
            <a:ext cx="9407202" cy="1337144"/>
          </a:xfrm>
        </p:spPr>
        <p:txBody>
          <a:bodyPr/>
          <a:lstStyle/>
          <a:p>
            <a:pPr>
              <a:spcBef>
                <a:spcPct val="0"/>
              </a:spcBef>
            </a:pPr>
            <a:r>
              <a:rPr lang="en-US"/>
              <a:t>CELL PHONE SYSTEMS “RECOVERY COMMS”  </a:t>
            </a:r>
            <a:br>
              <a:rPr lang="en-US"/>
            </a:br>
            <a:r>
              <a:rPr lang="en-US"/>
              <a:t>VIA BACKHAUL AND SMALL CELL</a:t>
            </a:r>
          </a:p>
        </p:txBody>
      </p:sp>
      <p:sp>
        <p:nvSpPr>
          <p:cNvPr id="7" name="Rectangle 6">
            <a:extLst>
              <a:ext uri="{FF2B5EF4-FFF2-40B4-BE49-F238E27FC236}">
                <a16:creationId xmlns:a16="http://schemas.microsoft.com/office/drawing/2014/main" id="{B4B35999-0527-2343-8361-119C37B6F794}"/>
              </a:ext>
            </a:extLst>
          </p:cNvPr>
          <p:cNvSpPr/>
          <p:nvPr/>
        </p:nvSpPr>
        <p:spPr>
          <a:xfrm>
            <a:off x="426203" y="1851494"/>
            <a:ext cx="5485647" cy="4393732"/>
          </a:xfrm>
          <a:prstGeom prst="rect">
            <a:avLst/>
          </a:prstGeom>
          <a:blipFill>
            <a:blip r:embed="rId2"/>
            <a:srcRect/>
            <a:stretch>
              <a:fillRect l="-19100"/>
            </a:stretch>
          </a:blipFill>
          <a:ln w="12700" cap="flat" algn="ctr">
            <a:noFill/>
            <a:prstDash val="solid"/>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27962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D94EC-816F-704D-A278-CFC409A77DD0}"/>
              </a:ext>
            </a:extLst>
          </p:cNvPr>
          <p:cNvSpPr>
            <a:spLocks noGrp="1"/>
          </p:cNvSpPr>
          <p:nvPr>
            <p:ph type="sldNum" sz="quarter" idx="4"/>
          </p:nvPr>
        </p:nvSpPr>
        <p:spPr/>
        <p:txBody>
          <a:bodyPr/>
          <a:lstStyle/>
          <a:p>
            <a:fld id="{660E9EDB-BE8E-1D43-BB6C-EAA6096107CA}" type="slidenum">
              <a:rPr lang="en-US" smtClean="0"/>
              <a:t>7</a:t>
            </a:fld>
            <a:endParaRPr lang="en-US"/>
          </a:p>
        </p:txBody>
      </p:sp>
      <p:sp>
        <p:nvSpPr>
          <p:cNvPr id="3" name="Text Placeholder 2">
            <a:extLst>
              <a:ext uri="{FF2B5EF4-FFF2-40B4-BE49-F238E27FC236}">
                <a16:creationId xmlns:a16="http://schemas.microsoft.com/office/drawing/2014/main" id="{18CBF43D-B2C4-DF42-A20C-411029230BA5}"/>
              </a:ext>
            </a:extLst>
          </p:cNvPr>
          <p:cNvSpPr>
            <a:spLocks noGrp="1"/>
          </p:cNvSpPr>
          <p:nvPr>
            <p:ph type="body" sz="quarter" idx="10"/>
          </p:nvPr>
        </p:nvSpPr>
        <p:spPr/>
        <p:txBody>
          <a:bodyPr/>
          <a:lstStyle/>
          <a:p>
            <a:pPr marL="285750" indent="-285750">
              <a:buClr>
                <a:srgbClr val="00B0F0"/>
              </a:buClr>
              <a:buFont typeface="Arial" panose="020B0604020202020204" pitchFamily="34" charset="0"/>
              <a:buChar char="•"/>
            </a:pPr>
            <a:r>
              <a:rPr lang="en-US"/>
              <a:t>Meters and monitors that include a wide range of devices for determining health status or managing disease conditions by healthcare providers in the home</a:t>
            </a:r>
          </a:p>
          <a:p>
            <a:pPr marL="285750" indent="-285750">
              <a:buClr>
                <a:srgbClr val="00B0F0"/>
              </a:buClr>
              <a:buFont typeface="Arial" panose="020B0604020202020204" pitchFamily="34" charset="0"/>
              <a:buChar char="•"/>
            </a:pPr>
            <a:endParaRPr lang="en-US"/>
          </a:p>
          <a:p>
            <a:pPr marL="285750" indent="-285750">
              <a:buClr>
                <a:srgbClr val="00B0F0"/>
              </a:buClr>
              <a:buFont typeface="Arial" panose="020B0604020202020204" pitchFamily="34" charset="0"/>
              <a:buChar char="•"/>
            </a:pPr>
            <a:r>
              <a:rPr lang="en-US"/>
              <a:t>Telehealth data management equipment</a:t>
            </a:r>
          </a:p>
        </p:txBody>
      </p:sp>
      <p:sp>
        <p:nvSpPr>
          <p:cNvPr id="5" name="Text Placeholder 4">
            <a:extLst>
              <a:ext uri="{FF2B5EF4-FFF2-40B4-BE49-F238E27FC236}">
                <a16:creationId xmlns:a16="http://schemas.microsoft.com/office/drawing/2014/main" id="{FC98FC2C-EA29-6145-BAF7-FE0CAF05200A}"/>
              </a:ext>
            </a:extLst>
          </p:cNvPr>
          <p:cNvSpPr>
            <a:spLocks noGrp="1"/>
          </p:cNvSpPr>
          <p:nvPr>
            <p:ph type="body" sz="quarter" idx="12"/>
          </p:nvPr>
        </p:nvSpPr>
        <p:spPr>
          <a:xfrm>
            <a:off x="403225" y="395288"/>
            <a:ext cx="9407202" cy="1337144"/>
          </a:xfrm>
        </p:spPr>
        <p:txBody>
          <a:bodyPr/>
          <a:lstStyle/>
          <a:p>
            <a:pPr>
              <a:spcBef>
                <a:spcPct val="0"/>
              </a:spcBef>
            </a:pPr>
            <a:r>
              <a:rPr lang="en-US"/>
              <a:t>Remote Health Monitoring</a:t>
            </a:r>
          </a:p>
        </p:txBody>
      </p:sp>
      <p:pic>
        <p:nvPicPr>
          <p:cNvPr id="11" name="Picture Placeholder 10">
            <a:extLst>
              <a:ext uri="{FF2B5EF4-FFF2-40B4-BE49-F238E27FC236}">
                <a16:creationId xmlns:a16="http://schemas.microsoft.com/office/drawing/2014/main" id="{2DF16954-4E15-144B-9543-DA0BB0A2C552}"/>
              </a:ext>
            </a:extLst>
          </p:cNvPr>
          <p:cNvPicPr>
            <a:picLocks noGrp="1" noChangeAspect="1"/>
          </p:cNvPicPr>
          <p:nvPr>
            <p:ph type="pic" sz="quarter" idx="11"/>
          </p:nvPr>
        </p:nvPicPr>
        <p:blipFill>
          <a:blip r:embed="rId2"/>
          <a:srcRect l="8348" r="8348"/>
          <a:stretch>
            <a:fillRect/>
          </a:stretch>
        </p:blipFill>
        <p:spPr/>
      </p:pic>
    </p:spTree>
    <p:extLst>
      <p:ext uri="{BB962C8B-B14F-4D97-AF65-F5344CB8AC3E}">
        <p14:creationId xmlns:p14="http://schemas.microsoft.com/office/powerpoint/2010/main" val="50169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D1532E-EA0E-E249-B9B9-471D19DBFA3C}"/>
              </a:ext>
            </a:extLst>
          </p:cNvPr>
          <p:cNvPicPr>
            <a:picLocks noChangeAspect="1"/>
          </p:cNvPicPr>
          <p:nvPr/>
        </p:nvPicPr>
        <p:blipFill>
          <a:blip r:embed="rId2"/>
          <a:srcRect l="8637" t="13753" r="8491" b="34384"/>
          <a:stretch>
            <a:fillRect/>
          </a:stretch>
        </p:blipFill>
        <p:spPr>
          <a:xfrm>
            <a:off x="793630" y="4321833"/>
            <a:ext cx="4761781" cy="1147313"/>
          </a:xfrm>
          <a:prstGeom prst="rect">
            <a:avLst/>
          </a:prstGeom>
        </p:spPr>
      </p:pic>
      <p:sp>
        <p:nvSpPr>
          <p:cNvPr id="2" name="Slide Number Placeholder 1">
            <a:extLst>
              <a:ext uri="{FF2B5EF4-FFF2-40B4-BE49-F238E27FC236}">
                <a16:creationId xmlns:a16="http://schemas.microsoft.com/office/drawing/2014/main" id="{0B2D94EC-816F-704D-A278-CFC409A77DD0}"/>
              </a:ext>
            </a:extLst>
          </p:cNvPr>
          <p:cNvSpPr>
            <a:spLocks noGrp="1"/>
          </p:cNvSpPr>
          <p:nvPr>
            <p:ph type="sldNum" sz="quarter" idx="4"/>
          </p:nvPr>
        </p:nvSpPr>
        <p:spPr/>
        <p:txBody>
          <a:bodyPr/>
          <a:lstStyle/>
          <a:p>
            <a:fld id="{660E9EDB-BE8E-1D43-BB6C-EAA6096107CA}" type="slidenum">
              <a:rPr lang="en-US" smtClean="0"/>
              <a:t>8</a:t>
            </a:fld>
            <a:endParaRPr lang="en-US"/>
          </a:p>
        </p:txBody>
      </p:sp>
      <p:sp>
        <p:nvSpPr>
          <p:cNvPr id="3" name="Text Placeholder 2">
            <a:extLst>
              <a:ext uri="{FF2B5EF4-FFF2-40B4-BE49-F238E27FC236}">
                <a16:creationId xmlns:a16="http://schemas.microsoft.com/office/drawing/2014/main" id="{18CBF43D-B2C4-DF42-A20C-411029230BA5}"/>
              </a:ext>
            </a:extLst>
          </p:cNvPr>
          <p:cNvSpPr>
            <a:spLocks noGrp="1"/>
          </p:cNvSpPr>
          <p:nvPr>
            <p:ph type="body" sz="quarter" idx="10"/>
          </p:nvPr>
        </p:nvSpPr>
        <p:spPr>
          <a:xfrm>
            <a:off x="2369852" y="3505200"/>
            <a:ext cx="6866467" cy="443833"/>
          </a:xfrm>
        </p:spPr>
        <p:txBody>
          <a:bodyPr/>
          <a:lstStyle/>
          <a:p>
            <a:r>
              <a:rPr lang="en-US" dirty="0"/>
              <a:t>Cable </a:t>
            </a:r>
            <a:r>
              <a:rPr lang="en-US" b="1" dirty="0">
                <a:solidFill>
                  <a:srgbClr val="00B0F0"/>
                </a:solidFill>
              </a:rPr>
              <a:t>needs</a:t>
            </a:r>
            <a:r>
              <a:rPr lang="en-US" dirty="0"/>
              <a:t> to be at the table coordinating recovery efforts!</a:t>
            </a:r>
          </a:p>
        </p:txBody>
      </p:sp>
      <p:sp>
        <p:nvSpPr>
          <p:cNvPr id="5" name="Text Placeholder 4">
            <a:extLst>
              <a:ext uri="{FF2B5EF4-FFF2-40B4-BE49-F238E27FC236}">
                <a16:creationId xmlns:a16="http://schemas.microsoft.com/office/drawing/2014/main" id="{FC98FC2C-EA29-6145-BAF7-FE0CAF05200A}"/>
              </a:ext>
            </a:extLst>
          </p:cNvPr>
          <p:cNvSpPr>
            <a:spLocks noGrp="1"/>
          </p:cNvSpPr>
          <p:nvPr>
            <p:ph type="body" sz="quarter" idx="12"/>
          </p:nvPr>
        </p:nvSpPr>
        <p:spPr>
          <a:xfrm>
            <a:off x="403225" y="395288"/>
            <a:ext cx="9407202" cy="1337144"/>
          </a:xfrm>
        </p:spPr>
        <p:txBody>
          <a:bodyPr/>
          <a:lstStyle/>
          <a:p>
            <a:pPr>
              <a:spcBef>
                <a:spcPct val="0"/>
              </a:spcBef>
            </a:pPr>
            <a:r>
              <a:rPr lang="en-US"/>
              <a:t>IN SUMMARY</a:t>
            </a:r>
          </a:p>
        </p:txBody>
      </p:sp>
      <p:pic>
        <p:nvPicPr>
          <p:cNvPr id="6" name="Picture 5">
            <a:extLst>
              <a:ext uri="{FF2B5EF4-FFF2-40B4-BE49-F238E27FC236}">
                <a16:creationId xmlns:a16="http://schemas.microsoft.com/office/drawing/2014/main" id="{B7EDCF8A-9FB6-F644-8380-09E16442AA4D}"/>
              </a:ext>
            </a:extLst>
          </p:cNvPr>
          <p:cNvPicPr>
            <a:picLocks noChangeAspect="1"/>
          </p:cNvPicPr>
          <p:nvPr/>
        </p:nvPicPr>
        <p:blipFill>
          <a:blip r:embed="rId3">
            <a:alphaModFix amt="50000"/>
          </a:blip>
          <a:srcRect l="6501" t="13780" r="7293" b="34378"/>
          <a:stretch>
            <a:fillRect/>
          </a:stretch>
        </p:blipFill>
        <p:spPr>
          <a:xfrm>
            <a:off x="621102" y="1466490"/>
            <a:ext cx="3674854" cy="1147313"/>
          </a:xfrm>
          <a:prstGeom prst="rect">
            <a:avLst/>
          </a:prstGeom>
        </p:spPr>
      </p:pic>
      <p:pic>
        <p:nvPicPr>
          <p:cNvPr id="7" name="Picture 6">
            <a:extLst>
              <a:ext uri="{FF2B5EF4-FFF2-40B4-BE49-F238E27FC236}">
                <a16:creationId xmlns:a16="http://schemas.microsoft.com/office/drawing/2014/main" id="{0EA40A52-1BDF-3D40-90EF-E4EEA7AC1EEB}"/>
              </a:ext>
            </a:extLst>
          </p:cNvPr>
          <p:cNvPicPr>
            <a:picLocks noChangeAspect="1"/>
          </p:cNvPicPr>
          <p:nvPr/>
        </p:nvPicPr>
        <p:blipFill>
          <a:blip r:embed="rId4">
            <a:alphaModFix amt="50000"/>
          </a:blip>
          <a:srcRect b="32616"/>
          <a:stretch>
            <a:fillRect/>
          </a:stretch>
        </p:blipFill>
        <p:spPr>
          <a:xfrm>
            <a:off x="7350639" y="1183666"/>
            <a:ext cx="1342353" cy="1430138"/>
          </a:xfrm>
          <a:prstGeom prst="rect">
            <a:avLst/>
          </a:prstGeom>
        </p:spPr>
      </p:pic>
      <p:sp>
        <p:nvSpPr>
          <p:cNvPr id="4" name="TextBox 3">
            <a:extLst>
              <a:ext uri="{FF2B5EF4-FFF2-40B4-BE49-F238E27FC236}">
                <a16:creationId xmlns:a16="http://schemas.microsoft.com/office/drawing/2014/main" id="{FEB27D95-14F1-41E5-8707-28F2FDB3A7C4}"/>
              </a:ext>
            </a:extLst>
          </p:cNvPr>
          <p:cNvSpPr txBox="1"/>
          <p:nvPr/>
        </p:nvSpPr>
        <p:spPr>
          <a:xfrm>
            <a:off x="774161" y="2613804"/>
            <a:ext cx="3521795" cy="400110"/>
          </a:xfrm>
          <a:prstGeom prst="rect">
            <a:avLst/>
          </a:prstGeom>
          <a:noFill/>
        </p:spPr>
        <p:txBody>
          <a:bodyPr wrap="square" rtlCol="0">
            <a:spAutoFit/>
          </a:bodyPr>
          <a:lstStyle/>
          <a:p>
            <a:r>
              <a:rPr lang="en-US" sz="2000" b="1">
                <a:solidFill>
                  <a:srgbClr val="00B0F0"/>
                </a:solidFill>
              </a:rPr>
              <a:t>Telco             Power             Gov’t</a:t>
            </a:r>
          </a:p>
        </p:txBody>
      </p:sp>
      <p:sp>
        <p:nvSpPr>
          <p:cNvPr id="9" name="TextBox 8">
            <a:extLst>
              <a:ext uri="{FF2B5EF4-FFF2-40B4-BE49-F238E27FC236}">
                <a16:creationId xmlns:a16="http://schemas.microsoft.com/office/drawing/2014/main" id="{B9DE9A16-2E6B-4DF0-B440-38A55C49B511}"/>
              </a:ext>
            </a:extLst>
          </p:cNvPr>
          <p:cNvSpPr txBox="1"/>
          <p:nvPr/>
        </p:nvSpPr>
        <p:spPr>
          <a:xfrm>
            <a:off x="926561" y="5453900"/>
            <a:ext cx="4761781" cy="400110"/>
          </a:xfrm>
          <a:prstGeom prst="rect">
            <a:avLst/>
          </a:prstGeom>
          <a:noFill/>
        </p:spPr>
        <p:txBody>
          <a:bodyPr wrap="square" rtlCol="0">
            <a:spAutoFit/>
          </a:bodyPr>
          <a:lstStyle/>
          <a:p>
            <a:r>
              <a:rPr lang="en-US" sz="2000" b="1">
                <a:solidFill>
                  <a:srgbClr val="00B0F0"/>
                </a:solidFill>
              </a:rPr>
              <a:t>Telco             Power            Gov’t          Cable</a:t>
            </a:r>
          </a:p>
        </p:txBody>
      </p:sp>
      <p:sp>
        <p:nvSpPr>
          <p:cNvPr id="10" name="TextBox 9">
            <a:extLst>
              <a:ext uri="{FF2B5EF4-FFF2-40B4-BE49-F238E27FC236}">
                <a16:creationId xmlns:a16="http://schemas.microsoft.com/office/drawing/2014/main" id="{0C93A8B9-4EEC-4095-9BAB-6FE8B4039C49}"/>
              </a:ext>
            </a:extLst>
          </p:cNvPr>
          <p:cNvSpPr txBox="1"/>
          <p:nvPr/>
        </p:nvSpPr>
        <p:spPr>
          <a:xfrm>
            <a:off x="7614138" y="2615068"/>
            <a:ext cx="999956" cy="400110"/>
          </a:xfrm>
          <a:prstGeom prst="rect">
            <a:avLst/>
          </a:prstGeom>
          <a:noFill/>
        </p:spPr>
        <p:txBody>
          <a:bodyPr wrap="square" rtlCol="0">
            <a:spAutoFit/>
          </a:bodyPr>
          <a:lstStyle/>
          <a:p>
            <a:r>
              <a:rPr lang="en-US" sz="2000" b="1">
                <a:solidFill>
                  <a:srgbClr val="00B0F0"/>
                </a:solidFill>
              </a:rPr>
              <a:t>Cable</a:t>
            </a:r>
          </a:p>
        </p:txBody>
      </p:sp>
      <p:sp>
        <p:nvSpPr>
          <p:cNvPr id="11" name="Rectangle 10">
            <a:extLst>
              <a:ext uri="{FF2B5EF4-FFF2-40B4-BE49-F238E27FC236}">
                <a16:creationId xmlns:a16="http://schemas.microsoft.com/office/drawing/2014/main" id="{1A473FF6-CFB5-4717-A78F-B5B50EEE9D0A}"/>
              </a:ext>
            </a:extLst>
          </p:cNvPr>
          <p:cNvSpPr/>
          <p:nvPr/>
        </p:nvSpPr>
        <p:spPr>
          <a:xfrm>
            <a:off x="621102" y="1283677"/>
            <a:ext cx="3880560" cy="1953622"/>
          </a:xfrm>
          <a:prstGeom prst="rect">
            <a:avLst/>
          </a:prstGeom>
          <a:noFill/>
          <a:ln w="57150" cap="flat" algn="ctr">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6941DF-9B6F-4948-A3E7-155ADB4E9D50}"/>
              </a:ext>
            </a:extLst>
          </p:cNvPr>
          <p:cNvSpPr/>
          <p:nvPr/>
        </p:nvSpPr>
        <p:spPr>
          <a:xfrm>
            <a:off x="773502" y="4068481"/>
            <a:ext cx="5055798" cy="1953622"/>
          </a:xfrm>
          <a:prstGeom prst="rect">
            <a:avLst/>
          </a:prstGeom>
          <a:noFill/>
          <a:ln w="57150" cap="flat" algn="ctr">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12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1716657"/>
            <a:ext cx="5567826" cy="2924354"/>
          </a:xfrm>
        </p:spPr>
        <p:txBody>
          <a:bodyPr vert="horz" lIns="91440" tIns="45720" rIns="91440" bIns="45720" rtlCol="0" anchor="t">
            <a:normAutofit/>
          </a:bodyPr>
          <a:lstStyle/>
          <a:p>
            <a:r>
              <a:rPr lang="en-US" sz="4800">
                <a:solidFill>
                  <a:srgbClr val="00B0F0"/>
                </a:solidFill>
                <a:latin typeface="+mn-lt"/>
                <a:ea typeface="+mn-ea"/>
                <a:cs typeface="+mn-cs"/>
              </a:rPr>
              <a:t>FOR MORE INFO CONTACT</a:t>
            </a:r>
            <a:br>
              <a:rPr lang="en-US" sz="4800">
                <a:solidFill>
                  <a:srgbClr val="00B0F0"/>
                </a:solidFill>
                <a:latin typeface="+mn-lt"/>
                <a:ea typeface="+mn-ea"/>
                <a:cs typeface="+mn-cs"/>
              </a:rPr>
            </a:br>
            <a:r>
              <a:rPr lang="en-US" sz="4800">
                <a:solidFill>
                  <a:srgbClr val="00B0F0"/>
                </a:solidFill>
                <a:latin typeface="+mn-lt"/>
                <a:ea typeface="+mn-ea"/>
                <a:cs typeface="+mn-cs"/>
              </a:rPr>
              <a:t>“YOUR NAME HERE”</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74130" y="4428460"/>
            <a:ext cx="5143500" cy="602933"/>
          </a:xfrm>
        </p:spPr>
        <p:txBody>
          <a:bodyPr vert="horz" lIns="91440" tIns="45720" rIns="91440" bIns="45720" rtlCol="0" anchor="t">
            <a:normAutofit/>
          </a:bodyPr>
          <a:lstStyle/>
          <a:p>
            <a:r>
              <a:rPr lang="en-US"/>
              <a:t>Preventing Unnecessary Service Disruptions Through Better Coordination</a:t>
            </a:r>
            <a:endParaRPr lang="en-US">
              <a:solidFill>
                <a:srgbClr val="000000"/>
              </a:solidFill>
            </a:endParaRPr>
          </a:p>
        </p:txBody>
      </p:sp>
      <p:pic>
        <p:nvPicPr>
          <p:cNvPr id="17" name="Picture Placeholder 16" descr="A group of people crossing a street next to a tree&#10;&#10;Description generated with very high confidence">
            <a:extLst>
              <a:ext uri="{FF2B5EF4-FFF2-40B4-BE49-F238E27FC236}">
                <a16:creationId xmlns:a16="http://schemas.microsoft.com/office/drawing/2014/main" id="{8E08FEC1-21F1-4D5D-810A-70FD1FC21AC1}"/>
              </a:ext>
            </a:extLst>
          </p:cNvPr>
          <p:cNvPicPr>
            <a:picLocks noGrp="1" noChangeAspect="1"/>
          </p:cNvPicPr>
          <p:nvPr>
            <p:ph type="pic" sz="quarter" idx="10"/>
          </p:nvPr>
        </p:nvPicPr>
        <p:blipFill>
          <a:blip r:embed="rId3"/>
          <a:srcRect l="16736" r="16736"/>
          <a:stretch>
            <a:fillRect/>
          </a:stretch>
        </p:blipFill>
        <p:spPr/>
      </p:pic>
      <p:pic>
        <p:nvPicPr>
          <p:cNvPr id="5" name="Picture 4" descr="A close up of a sign&#10;&#10;Description generated with very high confidence">
            <a:extLst>
              <a:ext uri="{FF2B5EF4-FFF2-40B4-BE49-F238E27FC236}">
                <a16:creationId xmlns:a16="http://schemas.microsoft.com/office/drawing/2014/main" id="{31995A05-8FF3-45F9-9BB2-02708B2C497B}"/>
              </a:ext>
            </a:extLst>
          </p:cNvPr>
          <p:cNvPicPr>
            <a:picLocks noChangeAspect="1"/>
          </p:cNvPicPr>
          <p:nvPr/>
        </p:nvPicPr>
        <p:blipFill>
          <a:blip r:embed="rId4"/>
          <a:srcRect/>
          <a:stretch>
            <a:fillRect/>
          </a:stretch>
        </p:blipFill>
        <p:spPr>
          <a:xfrm>
            <a:off x="10058400" y="182880"/>
            <a:ext cx="1371600" cy="1371600"/>
          </a:xfrm>
          <a:prstGeom prst="rect">
            <a:avLst/>
          </a:prstGeom>
        </p:spPr>
      </p:pic>
    </p:spTree>
    <p:extLst>
      <p:ext uri="{BB962C8B-B14F-4D97-AF65-F5344CB8AC3E}">
        <p14:creationId xmlns:p14="http://schemas.microsoft.com/office/powerpoint/2010/main" val="2812607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Geor" typeface="Sylfaen"/>
        <a:font script="Guru" typeface="Raavi"/>
        <a:font script="Gujr" typeface="Shruti"/>
        <a:font script="Viet" typeface="Times New Roman"/>
        <a:font script="Tale" typeface="Microsoft Tai Le"/>
        <a:font script="Arab" typeface="Times New Roman"/>
        <a:font script="Hebr" typeface="Times New Roman"/>
        <a:font script="Bopo" typeface="Microsoft JhengHei"/>
        <a:font script="Thaa" typeface="MV Boli"/>
        <a:font script="Telu" typeface="Gautami"/>
        <a:font script="Ethi" typeface="Nyala"/>
        <a:font script="Lisu" typeface="Segoe UI"/>
        <a:font script="Jpan" typeface="游ゴシック Light"/>
        <a:font script="Talu" typeface="Microsoft New Tai Lue"/>
        <a:font script="Syrn" typeface="Estrangelo Edessa"/>
        <a:font script="Sinh" typeface="Iskoola Pota"/>
        <a:font script="Sora" typeface="Nirmala UI"/>
        <a:font script="Deva" typeface="Mangal"/>
        <a:font script="Knda" typeface="Tunga"/>
        <a:font script="Orya" typeface="Kalinga"/>
        <a:font script="Khmr" typeface="MoolBoran"/>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Light"/>
        <a:font script="Phag" typeface="Phagspa"/>
        <a:font script="Armn" typeface="Arial"/>
        <a:font script="Osma" typeface="Ebrima"/>
        <a:font script="Hant" typeface="新細明體"/>
        <a:font script="Tibt" typeface="Microsoft Himalaya"/>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Geor" typeface="Sylfaen"/>
        <a:font script="Guru" typeface="Raavi"/>
        <a:font script="Gujr" typeface="Shruti"/>
        <a:font script="Viet" typeface="Arial"/>
        <a:font script="Tale" typeface="Microsoft Tai Le"/>
        <a:font script="Arab" typeface="Arial"/>
        <a:font script="Hebr" typeface="Arial"/>
        <a:font script="Bopo" typeface="Microsoft JhengHei"/>
        <a:font script="Thaa" typeface="MV Boli"/>
        <a:font script="Telu" typeface="Gautami"/>
        <a:font script="Ethi" typeface="Nyala"/>
        <a:font script="Lisu" typeface="Segoe UI"/>
        <a:font script="Jpan" typeface="游ゴシック"/>
        <a:font script="Talu" typeface="Microsoft New Tai Lue"/>
        <a:font script="Syrn" typeface="Estrangelo Edessa"/>
        <a:font script="Sinh" typeface="Iskoola Pota"/>
        <a:font script="Sora" typeface="Nirmala UI"/>
        <a:font script="Deva" typeface="Mangal"/>
        <a:font script="Knda" typeface="Tunga"/>
        <a:font script="Orya" typeface="Kalinga"/>
        <a:font script="Khmr" typeface="DaunPenh"/>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a:font script="Phag" typeface="Phagspa"/>
        <a:font script="Armn" typeface="Arial"/>
        <a:font script="Osma" typeface="Ebrima"/>
        <a:font script="Hant" typeface="新細明體"/>
        <a:font script="Tibt" typeface="Microsoft Himalaya"/>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Geor" typeface="Sylfaen"/>
        <a:font script="Guru" typeface="Raavi"/>
        <a:font script="Gujr" typeface="Shruti"/>
        <a:font script="Viet" typeface="Times New Roman"/>
        <a:font script="Tale" typeface="Microsoft Tai Le"/>
        <a:font script="Arab" typeface="Times New Roman"/>
        <a:font script="Hebr" typeface="Times New Roman"/>
        <a:font script="Bopo" typeface="Microsoft JhengHei"/>
        <a:font script="Thaa" typeface="MV Boli"/>
        <a:font script="Telu" typeface="Gautami"/>
        <a:font script="Ethi" typeface="Nyala"/>
        <a:font script="Lisu" typeface="Segoe UI"/>
        <a:font script="Jpan" typeface="游ゴシック Light"/>
        <a:font script="Talu" typeface="Microsoft New Tai Lue"/>
        <a:font script="Syrn" typeface="Estrangelo Edessa"/>
        <a:font script="Sinh" typeface="Iskoola Pota"/>
        <a:font script="Sora" typeface="Nirmala UI"/>
        <a:font script="Deva" typeface="Mangal"/>
        <a:font script="Knda" typeface="Tunga"/>
        <a:font script="Orya" typeface="Kalinga"/>
        <a:font script="Khmr" typeface="MoolBoran"/>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Light"/>
        <a:font script="Phag" typeface="Phagspa"/>
        <a:font script="Armn" typeface="Arial"/>
        <a:font script="Osma" typeface="Ebrima"/>
        <a:font script="Hant" typeface="新細明體"/>
        <a:font script="Tibt" typeface="Microsoft Himalaya"/>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Geor" typeface="Sylfaen"/>
        <a:font script="Guru" typeface="Raavi"/>
        <a:font script="Gujr" typeface="Shruti"/>
        <a:font script="Viet" typeface="Arial"/>
        <a:font script="Tale" typeface="Microsoft Tai Le"/>
        <a:font script="Arab" typeface="Arial"/>
        <a:font script="Hebr" typeface="Arial"/>
        <a:font script="Bopo" typeface="Microsoft JhengHei"/>
        <a:font script="Thaa" typeface="MV Boli"/>
        <a:font script="Telu" typeface="Gautami"/>
        <a:font script="Ethi" typeface="Nyala"/>
        <a:font script="Lisu" typeface="Segoe UI"/>
        <a:font script="Jpan" typeface="游ゴシック"/>
        <a:font script="Talu" typeface="Microsoft New Tai Lue"/>
        <a:font script="Syrn" typeface="Estrangelo Edessa"/>
        <a:font script="Sinh" typeface="Iskoola Pota"/>
        <a:font script="Sora" typeface="Nirmala UI"/>
        <a:font script="Deva" typeface="Mangal"/>
        <a:font script="Knda" typeface="Tunga"/>
        <a:font script="Orya" typeface="Kalinga"/>
        <a:font script="Khmr" typeface="DaunPenh"/>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a:font script="Phag" typeface="Phagspa"/>
        <a:font script="Armn" typeface="Arial"/>
        <a:font script="Osma" typeface="Ebrima"/>
        <a:font script="Hant" typeface="新細明體"/>
        <a:font script="Tibt" typeface="Microsoft Himalaya"/>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410</Words>
  <Application>Microsoft Office PowerPoint</Application>
  <PresentationFormat>Widescreen</PresentationFormat>
  <Paragraphs>52</Paragraphs>
  <Slides>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Protecting Communications NETWORKS Through Better Coordination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 CONTACT “YOUR NAME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Communications Cable Through Better Coordination</dc:title>
  <dc:creator>Choroser, Beth</dc:creator>
  <cp:lastModifiedBy>Derek DiGiacomo</cp:lastModifiedBy>
  <cp:revision>11</cp:revision>
  <cp:lastPrinted>1900-01-01T00:00:00Z</cp:lastPrinted>
  <dcterms:created xsi:type="dcterms:W3CDTF">1900-01-01T00:00:00Z</dcterms:created>
  <dcterms:modified xsi:type="dcterms:W3CDTF">2019-06-21T17:41:25Z</dcterms:modified>
</cp:coreProperties>
</file>